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4"/>
  </p:sldMasterIdLst>
  <p:notesMasterIdLst>
    <p:notesMasterId r:id="rId26"/>
  </p:notesMasterIdLst>
  <p:handoutMasterIdLst>
    <p:handoutMasterId r:id="rId27"/>
  </p:handoutMasterIdLst>
  <p:sldIdLst>
    <p:sldId id="594" r:id="rId5"/>
    <p:sldId id="404" r:id="rId6"/>
    <p:sldId id="602" r:id="rId7"/>
    <p:sldId id="603" r:id="rId8"/>
    <p:sldId id="604" r:id="rId9"/>
    <p:sldId id="605" r:id="rId10"/>
    <p:sldId id="619" r:id="rId11"/>
    <p:sldId id="606" r:id="rId12"/>
    <p:sldId id="607" r:id="rId13"/>
    <p:sldId id="608" r:id="rId14"/>
    <p:sldId id="609" r:id="rId15"/>
    <p:sldId id="616" r:id="rId16"/>
    <p:sldId id="610" r:id="rId17"/>
    <p:sldId id="611" r:id="rId18"/>
    <p:sldId id="612" r:id="rId19"/>
    <p:sldId id="613" r:id="rId20"/>
    <p:sldId id="614" r:id="rId21"/>
    <p:sldId id="615" r:id="rId22"/>
    <p:sldId id="617" r:id="rId23"/>
    <p:sldId id="618" r:id="rId24"/>
    <p:sldId id="508" r:id="rId25"/>
  </p:sldIdLst>
  <p:sldSz cx="9144000" cy="5143500" type="screen16x9"/>
  <p:notesSz cx="6954838" cy="119840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2880">
          <p15:clr>
            <a:srgbClr val="A4A3A4"/>
          </p15:clr>
        </p15:guide>
        <p15:guide id="9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5">
          <p15:clr>
            <a:srgbClr val="A4A3A4"/>
          </p15:clr>
        </p15:guide>
        <p15:guide id="2" pos="2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8"/>
    <a:srgbClr val="70808E"/>
    <a:srgbClr val="123C63"/>
    <a:srgbClr val="E5CC1D"/>
    <a:srgbClr val="AE6C29"/>
    <a:srgbClr val="A2B960"/>
    <a:srgbClr val="006790"/>
    <a:srgbClr val="F68C20"/>
    <a:srgbClr val="D7107F"/>
    <a:srgbClr val="A43B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3" autoAdjust="0"/>
    <p:restoredTop sz="97289" autoAdjust="0"/>
  </p:normalViewPr>
  <p:slideViewPr>
    <p:cSldViewPr snapToGrid="0" snapToObjects="1">
      <p:cViewPr varScale="1">
        <p:scale>
          <a:sx n="114" d="100"/>
          <a:sy n="114" d="100"/>
        </p:scale>
        <p:origin x="160" y="1056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2490" y="66"/>
      </p:cViewPr>
      <p:guideLst>
        <p:guide orient="horz" pos="3775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8969" y="0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/>
          <a:lstStyle>
            <a:lvl1pPr algn="r">
              <a:defRPr sz="1200"/>
            </a:lvl1pPr>
          </a:lstStyle>
          <a:p>
            <a:fld id="{7B6A12C6-64DF-430F-A4DC-0FC62ED5BE2B}" type="datetime1">
              <a:rPr lang="en-US" smtClean="0"/>
              <a:t>12/7/16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1383607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8969" y="11383607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 anchor="b"/>
          <a:lstStyle>
            <a:lvl1pPr algn="r">
              <a:defRPr sz="1200"/>
            </a:lvl1pPr>
          </a:lstStyle>
          <a:p>
            <a:fld id="{5C665FA2-C151-4662-A2E4-7CE245007D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4549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7" y="0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/>
          <a:lstStyle>
            <a:lvl1pPr algn="r">
              <a:defRPr sz="1200"/>
            </a:lvl1pPr>
          </a:lstStyle>
          <a:p>
            <a:fld id="{8209028B-9E3C-481D-8F79-63DDE9F2EC79}" type="datetime1">
              <a:rPr lang="en-US" smtClean="0"/>
              <a:t>12/7/16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15938" y="900113"/>
            <a:ext cx="7986713" cy="4494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0" tIns="46270" rIns="92540" bIns="462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5692420"/>
            <a:ext cx="5563870" cy="5392817"/>
          </a:xfrm>
          <a:prstGeom prst="rect">
            <a:avLst/>
          </a:prstGeom>
        </p:spPr>
        <p:txBody>
          <a:bodyPr vert="horz" lIns="92540" tIns="46270" rIns="92540" bIns="4627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1382757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7" y="11382757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 anchor="b"/>
          <a:lstStyle>
            <a:lvl1pPr algn="r">
              <a:defRPr sz="1200"/>
            </a:lvl1pPr>
          </a:lstStyle>
          <a:p>
            <a:fld id="{F55EC67E-402D-4FA6-937E-816E258428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411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63660" y="2229408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565" y="3240929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091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rand">
    <p:bg>
      <p:bgPr>
        <a:solidFill>
          <a:srgbClr val="007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361950" y="1979113"/>
            <a:ext cx="8420100" cy="3076705"/>
            <a:chOff x="298015" y="1979113"/>
            <a:chExt cx="8420100" cy="3076705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298015" y="4340425"/>
              <a:ext cx="8420100" cy="715393"/>
              <a:chOff x="298015" y="4340425"/>
              <a:chExt cx="8420100" cy="715393"/>
            </a:xfrm>
          </p:grpSpPr>
          <p:sp>
            <p:nvSpPr>
              <p:cNvPr id="10" name="Text Box 3"/>
              <p:cNvSpPr txBox="1">
                <a:spLocks noChangeArrowheads="1"/>
              </p:cNvSpPr>
              <p:nvPr userDrawn="1"/>
            </p:nvSpPr>
            <p:spPr bwMode="blackWhite">
              <a:xfrm>
                <a:off x="298015" y="4640327"/>
                <a:ext cx="8420100" cy="4154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 lIns="0" tIns="45713" rIns="0" bIns="182880" anchor="b" anchorCtr="0">
                <a:spAutoFit/>
              </a:bodyPr>
              <a:lstStyle/>
              <a:p>
                <a:pPr algn="ctr" defTabSz="914099" eaLnBrk="0" hangingPunct="0">
                  <a:defRPr/>
                </a:pPr>
                <a: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© 2015 Slalom, LLC. All rights reserved. The information herein is for informational purposes only and represents the current view of Slalom, LLC. as of the date of this presentation.</a:t>
                </a:r>
                <a:b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SLALOM MAKES NO WARRANTIES, EXPRESS, IMPLIED, OR STATUTORY, AS TO THE INFORMATION IN THIS PRESENTATION.</a:t>
                </a:r>
                <a:endParaRPr lang="en-US" sz="600" dirty="0">
                  <a:gradFill>
                    <a:gsLst>
                      <a:gs pos="5417">
                        <a:schemeClr val="bg1"/>
                      </a:gs>
                      <a:gs pos="13333">
                        <a:schemeClr val="bg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 userDrawn="1"/>
            </p:nvSpPr>
            <p:spPr>
              <a:xfrm>
                <a:off x="3555758" y="4340425"/>
                <a:ext cx="1904614" cy="338554"/>
              </a:xfrm>
              <a:prstGeom prst="rect">
                <a:avLst/>
              </a:prstGeom>
              <a:noFill/>
            </p:spPr>
            <p:txBody>
              <a:bodyPr wrap="square" lIns="45720" tIns="0" rIns="0" bIns="91440">
                <a:spAutoFit/>
              </a:bodyPr>
              <a:lstStyle/>
              <a:p>
                <a:pPr algn="ctr" defTabSz="914363">
                  <a:defRPr/>
                </a:pPr>
                <a:r>
                  <a:rPr lang="en-US" sz="1600" b="1" spc="150" dirty="0">
                    <a:gradFill>
                      <a:gsLst>
                        <a:gs pos="78058">
                          <a:schemeClr val="bg1"/>
                        </a:gs>
                        <a:gs pos="73333">
                          <a:schemeClr val="bg1"/>
                        </a:gs>
                      </a:gsLst>
                      <a:lin ang="5400000" scaled="0"/>
                    </a:gradFill>
                  </a:rPr>
                  <a:t>slalom.com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997" y="1979113"/>
              <a:ext cx="3374136" cy="8793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955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ra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685278" y="1972270"/>
            <a:ext cx="7773444" cy="3083548"/>
            <a:chOff x="1278928" y="1972270"/>
            <a:chExt cx="7773444" cy="3083548"/>
          </a:xfrm>
        </p:grpSpPr>
        <p:sp>
          <p:nvSpPr>
            <p:cNvPr id="5" name="Text Box 3"/>
            <p:cNvSpPr txBox="1">
              <a:spLocks noChangeArrowheads="1"/>
            </p:cNvSpPr>
            <p:nvPr userDrawn="1"/>
          </p:nvSpPr>
          <p:spPr bwMode="blackWhite">
            <a:xfrm>
              <a:off x="1278928" y="4640327"/>
              <a:ext cx="7773444" cy="4154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91425" tIns="45713" rIns="0" bIns="182880" anchor="b" anchorCtr="0">
              <a:spAutoFit/>
            </a:bodyPr>
            <a:lstStyle/>
            <a:p>
              <a:pPr algn="ctr" defTabSz="914099" eaLnBrk="0" hangingPunct="0">
                <a:defRPr/>
              </a:pPr>
              <a:r>
                <a:rPr lang="en-US" sz="600" dirty="0" smtClean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© 2015 Slalom, LLC. All rights reserved. The information herein is for informational purposes only and represents the current view of Slalom, LLC. as of the date of this presentation.</a:t>
              </a:r>
              <a:br>
                <a:rPr lang="en-US" sz="600" dirty="0" smtClean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600" dirty="0" smtClean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SLALOM MAKES NO WARRANTIES, EXPRESS, IMPLIED, OR STATUTORY, AS TO THE INFORMATION IN THIS PRESENTATION.</a:t>
              </a:r>
              <a:endParaRPr lang="en-US" sz="600" dirty="0">
                <a:gradFill>
                  <a:gsLst>
                    <a:gs pos="0">
                      <a:schemeClr val="accent2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4286480" y="4240217"/>
              <a:ext cx="1758341" cy="338554"/>
            </a:xfrm>
            <a:prstGeom prst="rect">
              <a:avLst/>
            </a:prstGeom>
            <a:noFill/>
          </p:spPr>
          <p:txBody>
            <a:bodyPr wrap="square" lIns="45720" tIns="0" rIns="0" bIns="91440">
              <a:spAutoFit/>
            </a:bodyPr>
            <a:lstStyle/>
            <a:p>
              <a:pPr algn="ctr" defTabSz="914363">
                <a:defRPr/>
              </a:pPr>
              <a:r>
                <a:rPr lang="en-US" sz="1600" b="1" spc="15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rPr>
                <a:t>slalom.com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582" y="1972270"/>
              <a:ext cx="3374136" cy="87843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72766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970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1216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67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62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0525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26864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28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525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6864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90525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626864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71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8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ic Section Divider">
    <p:bg bwMode="ltGray">
      <p:bgPr>
        <a:gradFill>
          <a:gsLst>
            <a:gs pos="0">
              <a:srgbClr val="123C63"/>
            </a:gs>
            <a:gs pos="100000">
              <a:srgbClr val="70808E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  <p:grpSp>
        <p:nvGrpSpPr>
          <p:cNvPr id="8" name="RGB Color Values" hidden="1"/>
          <p:cNvGrpSpPr/>
          <p:nvPr userDrawn="1"/>
        </p:nvGrpSpPr>
        <p:grpSpPr>
          <a:xfrm>
            <a:off x="0" y="-1143000"/>
            <a:ext cx="9144000" cy="7150100"/>
            <a:chOff x="0" y="-1143000"/>
            <a:chExt cx="9144000" cy="7150100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43000"/>
              <a:ext cx="409575" cy="876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162" y="-1143000"/>
              <a:ext cx="447675" cy="9429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2050" y="-1123950"/>
              <a:ext cx="361950" cy="9239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099" y="5511800"/>
              <a:ext cx="2047875" cy="495300"/>
            </a:xfrm>
            <a:prstGeom prst="rect">
              <a:avLst/>
            </a:prstGeom>
          </p:spPr>
        </p:pic>
      </p:grpSp>
      <p:grpSp>
        <p:nvGrpSpPr>
          <p:cNvPr id="12" name="Group 11" hidden="1"/>
          <p:cNvGrpSpPr/>
          <p:nvPr userDrawn="1"/>
        </p:nvGrpSpPr>
        <p:grpSpPr>
          <a:xfrm>
            <a:off x="9461" y="-1143000"/>
            <a:ext cx="9134539" cy="962025"/>
            <a:chOff x="9461" y="-1143000"/>
            <a:chExt cx="9134539" cy="962025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" y="-1143000"/>
              <a:ext cx="466725" cy="9620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0" y="-1095375"/>
              <a:ext cx="476250" cy="914400"/>
            </a:xfrm>
            <a:prstGeom prst="rect">
              <a:avLst/>
            </a:prstGeom>
          </p:spPr>
        </p:pic>
      </p:grpSp>
      <p:grpSp>
        <p:nvGrpSpPr>
          <p:cNvPr id="16" name="Group 15" hidden="1"/>
          <p:cNvGrpSpPr/>
          <p:nvPr userDrawn="1"/>
        </p:nvGrpSpPr>
        <p:grpSpPr>
          <a:xfrm>
            <a:off x="-28575" y="-1143000"/>
            <a:ext cx="9172575" cy="933450"/>
            <a:chOff x="-28575" y="-1143000"/>
            <a:chExt cx="9172575" cy="93345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575" y="-1143000"/>
              <a:ext cx="438150" cy="933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375" y="-1114425"/>
              <a:ext cx="428625" cy="90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22230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361950" y="1979113"/>
            <a:ext cx="8420100" cy="3076705"/>
            <a:chOff x="298015" y="1979113"/>
            <a:chExt cx="8420100" cy="3076705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298015" y="4340425"/>
              <a:ext cx="8420100" cy="715393"/>
              <a:chOff x="298015" y="4340425"/>
              <a:chExt cx="8420100" cy="715393"/>
            </a:xfrm>
          </p:grpSpPr>
          <p:sp>
            <p:nvSpPr>
              <p:cNvPr id="28" name="Text Box 3"/>
              <p:cNvSpPr txBox="1">
                <a:spLocks noChangeArrowheads="1"/>
              </p:cNvSpPr>
              <p:nvPr userDrawn="1"/>
            </p:nvSpPr>
            <p:spPr bwMode="blackWhite">
              <a:xfrm>
                <a:off x="298015" y="4640327"/>
                <a:ext cx="8420100" cy="4154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 lIns="0" tIns="45713" rIns="0" bIns="182880" anchor="b" anchorCtr="0">
                <a:spAutoFit/>
              </a:bodyPr>
              <a:lstStyle/>
              <a:p>
                <a:pPr algn="ctr" defTabSz="914099" eaLnBrk="0" hangingPunct="0">
                  <a:defRPr/>
                </a:pPr>
                <a: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© 2015 Slalom, LLC. All rights reserved. The information herein is for informational purposes only and represents the current view of Slalom, LLC. as of the date of this presentation.</a:t>
                </a:r>
                <a:b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SLALOM MAKES NO WARRANTIES, EXPRESS, IMPLIED, OR STATUTORY, AS TO THE INFORMATION IN THIS PRESENTATION.</a:t>
                </a:r>
                <a:endParaRPr lang="en-US" sz="600" dirty="0">
                  <a:gradFill>
                    <a:gsLst>
                      <a:gs pos="5417">
                        <a:schemeClr val="bg1"/>
                      </a:gs>
                      <a:gs pos="13333">
                        <a:schemeClr val="bg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TextBox 28"/>
              <p:cNvSpPr txBox="1"/>
              <p:nvPr userDrawn="1"/>
            </p:nvSpPr>
            <p:spPr>
              <a:xfrm>
                <a:off x="3555758" y="4340425"/>
                <a:ext cx="1904614" cy="338554"/>
              </a:xfrm>
              <a:prstGeom prst="rect">
                <a:avLst/>
              </a:prstGeom>
              <a:noFill/>
            </p:spPr>
            <p:txBody>
              <a:bodyPr wrap="square" lIns="45720" tIns="0" rIns="0" bIns="91440">
                <a:spAutoFit/>
              </a:bodyPr>
              <a:lstStyle/>
              <a:p>
                <a:pPr algn="ctr" defTabSz="914363">
                  <a:defRPr/>
                </a:pPr>
                <a:r>
                  <a:rPr lang="en-US" sz="1600" b="1" spc="150" dirty="0">
                    <a:gradFill>
                      <a:gsLst>
                        <a:gs pos="78058">
                          <a:schemeClr val="bg1"/>
                        </a:gs>
                        <a:gs pos="73333">
                          <a:schemeClr val="bg1"/>
                        </a:gs>
                      </a:gsLst>
                      <a:lin ang="5400000" scaled="0"/>
                    </a:gradFill>
                  </a:rPr>
                  <a:t>slalom.com</a:t>
                </a: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997" y="1979113"/>
              <a:ext cx="3374136" cy="8793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228181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1775" y="210121"/>
            <a:ext cx="8685455" cy="507831"/>
          </a:xfrm>
          <a:prstGeom prst="rect">
            <a:avLst/>
          </a:prstGeom>
          <a:noFill/>
        </p:spPr>
        <p:txBody>
          <a:bodyPr vert="horz" wrap="square" lIns="137160" tIns="73152" rIns="137160" bIns="45720" rtlCol="0" anchor="t" anchorCtr="0">
            <a:sp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2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960677"/>
            <a:ext cx="2895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918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90525" y="1072134"/>
            <a:ext cx="8369300" cy="1211614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8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5" r:id="rId2"/>
    <p:sldLayoutId id="2147483729" r:id="rId3"/>
    <p:sldLayoutId id="2147483756" r:id="rId4"/>
    <p:sldLayoutId id="2147483731" r:id="rId5"/>
    <p:sldLayoutId id="2147483732" r:id="rId6"/>
    <p:sldLayoutId id="2147483733" r:id="rId7"/>
    <p:sldLayoutId id="2147483848" r:id="rId8"/>
    <p:sldLayoutId id="2147483843" r:id="rId9"/>
    <p:sldLayoutId id="2147483847" r:id="rId10"/>
    <p:sldLayoutId id="214748384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spc="0" baseline="0">
          <a:gradFill>
            <a:gsLst>
              <a:gs pos="21239">
                <a:srgbClr val="000000"/>
              </a:gs>
              <a:gs pos="42000">
                <a:srgbClr val="000000"/>
              </a:gs>
            </a:gsLst>
            <a:lin ang="5400000" scaled="0"/>
          </a:gra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038" indent="-173038" algn="l" defTabSz="914400" rtl="0" eaLnBrk="1" latinLnBrk="0" hangingPunct="1">
        <a:lnSpc>
          <a:spcPct val="90000"/>
        </a:lnSpc>
        <a:spcBef>
          <a:spcPts val="1200"/>
        </a:spcBef>
        <a:buClr>
          <a:srgbClr val="0072C8"/>
        </a:buClr>
        <a:buSzPct val="110000"/>
        <a:buFont typeface="Wingdings" panose="05000000000000000000" pitchFamily="2" charset="2"/>
        <a:buChar char="§"/>
        <a:defRPr lang="en-US" sz="16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indent="-150813" algn="l" defTabSz="914400" rtl="0" eaLnBrk="1" latinLnBrk="0" hangingPunct="1">
        <a:lnSpc>
          <a:spcPct val="90000"/>
        </a:lnSpc>
        <a:spcBef>
          <a:spcPts val="6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4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133350" algn="l" defTabSz="914400" rtl="0" eaLnBrk="1" latinLnBrk="0" hangingPunct="1">
        <a:lnSpc>
          <a:spcPct val="90000"/>
        </a:lnSpc>
        <a:spcBef>
          <a:spcPts val="4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2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90550" indent="-133350" algn="l" defTabSz="914400" rtl="0" eaLnBrk="1" latinLnBrk="0" hangingPunct="1">
        <a:lnSpc>
          <a:spcPct val="90000"/>
        </a:lnSpc>
        <a:spcBef>
          <a:spcPts val="3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1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04850" indent="-111125" algn="l" defTabSz="914400" rtl="0" eaLnBrk="1" latinLnBrk="0" hangingPunct="1">
        <a:lnSpc>
          <a:spcPct val="90000"/>
        </a:lnSpc>
        <a:spcBef>
          <a:spcPts val="3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100" kern="1200" spc="0" baseline="0" dirty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46" userDrawn="1">
          <p15:clr>
            <a:srgbClr val="F26B43"/>
          </p15:clr>
        </p15:guide>
        <p15:guide id="4" pos="246" userDrawn="1">
          <p15:clr>
            <a:srgbClr val="F26B43"/>
          </p15:clr>
        </p15:guide>
        <p15:guide id="5" pos="5518" userDrawn="1">
          <p15:clr>
            <a:srgbClr val="F26B43"/>
          </p15:clr>
        </p15:guide>
        <p15:guide id="6" pos="5616" userDrawn="1">
          <p15:clr>
            <a:srgbClr val="F26B43"/>
          </p15:clr>
        </p15:guide>
        <p15:guide id="7" orient="horz" pos="154" userDrawn="1">
          <p15:clr>
            <a:srgbClr val="F26B43"/>
          </p15:clr>
        </p15:guide>
        <p15:guide id="8" orient="horz" pos="6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11/relationships/webextension" Target="../webextensions/webextension5.xml"/><Relationship Id="rId3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11/relationships/webextension" Target="../webextensions/webextension6.xml"/><Relationship Id="rId3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microsoft.com/office/2011/relationships/webextension" Target="../webextensions/webextension1.xml"/><Relationship Id="rId3" Type="http://schemas.openxmlformats.org/officeDocument/2006/relationships/image" Target="../media/image3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11/relationships/webextension" Target="../webextensions/webextension2.xml"/><Relationship Id="rId3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microsoft.com/office/2011/relationships/webextension" Target="../webextensions/webextension4.xml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microsoft.com/office/2011/relationships/webextension" Target="../webextensions/webextension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3660" y="2674145"/>
            <a:ext cx="8183720" cy="444737"/>
          </a:xfrm>
        </p:spPr>
        <p:txBody>
          <a:bodyPr/>
          <a:lstStyle/>
          <a:p>
            <a:r>
              <a:rPr lang="en-US" dirty="0" smtClean="0"/>
              <a:t>AWS </a:t>
            </a:r>
            <a:r>
              <a:rPr lang="en-US" dirty="0" smtClean="0"/>
              <a:t>Lambda with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Korey Kolberg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216982"/>
          </a:xfrm>
        </p:spPr>
        <p:txBody>
          <a:bodyPr/>
          <a:lstStyle/>
          <a:p>
            <a:r>
              <a:rPr lang="en-US" dirty="0" smtClean="0"/>
              <a:t>Consultant, Slalom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erverless.yml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748527"/>
                  </p:ext>
                </p:extLst>
              </p:nvPr>
            </p:nvGraphicFramePr>
            <p:xfrm>
              <a:off x="231775" y="1025913"/>
              <a:ext cx="4931240" cy="393476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775" y="1025913"/>
                <a:ext cx="4931240" cy="39347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724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6771" y="1393902"/>
            <a:ext cx="5593198" cy="1440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sls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create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--template </a:t>
            </a:r>
            <a:r>
              <a:rPr lang="en-US" sz="1600" dirty="0" err="1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aws-nodejs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--path 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myServiceName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sls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node --debug `which </a:t>
            </a:r>
            <a:r>
              <a:rPr lang="en-US" sz="1600" dirty="0" err="1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serverless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` offline 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1600" dirty="0" smtClean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sls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deploy --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stage-dev</a:t>
            </a:r>
            <a:endParaRPr lang="en-US" sz="1600" dirty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sls</a:t>
            </a:r>
            <a:r>
              <a:rPr lang="en-US" dirty="0"/>
              <a:t> </a:t>
            </a:r>
            <a:r>
              <a:rPr lang="en-US" dirty="0" smtClean="0"/>
              <a:t>offline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" y="1666454"/>
            <a:ext cx="5016500" cy="3162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775" y="847493"/>
            <a:ext cx="8685455" cy="68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Can use postman to call the endpoints listed.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Ex. GET on http://localhost:3000/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pathAB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/heartbeat</a:t>
            </a:r>
            <a:endParaRPr lang="en-US" sz="1600" dirty="0" smtClean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6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with Visual Studio Code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4966" y="1048214"/>
            <a:ext cx="4493941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AutoNum type="arabicPeriod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Put a break point in your code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AutoNum type="arabicPeriod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Configure debugger (creates .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launch.json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Tx/>
              <a:buAutoNum type="arabicPeriod"/>
            </a:pP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node --debug `which </a:t>
            </a:r>
            <a:r>
              <a:rPr lang="en-US" sz="1600" dirty="0" err="1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serverless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` offline start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AutoNum type="arabicPeriod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Attach to Process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AutoNum type="arabicPeriod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Call lambda</a:t>
            </a:r>
            <a:endParaRPr lang="en-US" sz="1600" dirty="0" smtClean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683" y="1030798"/>
            <a:ext cx="4168547" cy="21430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683" y="3299437"/>
            <a:ext cx="2857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90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775" y="880946"/>
            <a:ext cx="8778410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b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sz="1600" b="1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Driven Development: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Write test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Run tests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Fix broken tests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75" y="2754352"/>
            <a:ext cx="8778410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b="1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Unit test: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Test one thing at a time, one unit of code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Inject mock dependencies to remove unnecessary complexity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 living documentation of how the code should behave</a:t>
            </a:r>
            <a:endParaRPr lang="en-US" sz="1600" dirty="0" smtClean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411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Mocha and </a:t>
            </a:r>
            <a:r>
              <a:rPr lang="en-US" dirty="0" smtClean="0"/>
              <a:t>Chai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1775" y="717953"/>
            <a:ext cx="868545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Mocha is a testing framework and Chai one of the many accretion libraries.</a:t>
            </a:r>
            <a:endParaRPr lang="en-US" dirty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333638"/>
                  </p:ext>
                </p:extLst>
              </p:nvPr>
            </p:nvGraphicFramePr>
            <p:xfrm>
              <a:off x="223024" y="1059365"/>
              <a:ext cx="7672039" cy="381371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024" y="1059365"/>
                <a:ext cx="7672039" cy="38137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7877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 output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775" y="717952"/>
            <a:ext cx="8789562" cy="68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Run tests with: </a:t>
            </a:r>
            <a:endParaRPr lang="en-US" sz="1600" dirty="0" smtClean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mocha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--recursive --reporter spec 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&lt;path&gt;</a:t>
            </a:r>
            <a:endParaRPr lang="en-US" sz="1600" dirty="0" smtClean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6" y="1493132"/>
            <a:ext cx="4939758" cy="365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1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775" y="1387900"/>
            <a:ext cx="6163867" cy="68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Istanbul </a:t>
            </a:r>
            <a:r>
              <a:rPr lang="mr-IN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tool that generates a code coverage report. Run with: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err="1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istanbul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cover --include-all-sources true _mocha -- --recursive test</a:t>
            </a:r>
            <a:endParaRPr lang="en-US" sz="1600" dirty="0" smtClean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775" y="905824"/>
            <a:ext cx="827335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What should be covered by tests? As much as you can. Focus on the core business logic.</a:t>
            </a:r>
            <a:endParaRPr lang="en-US" sz="1600" dirty="0" smtClean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" y="2077320"/>
            <a:ext cx="7251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06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report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93" y="779827"/>
            <a:ext cx="5301393" cy="41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82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sls</a:t>
            </a:r>
            <a:r>
              <a:rPr lang="en-US" dirty="0" smtClean="0"/>
              <a:t> deploy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3" y="731986"/>
            <a:ext cx="6722637" cy="421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1775" y="210121"/>
            <a:ext cx="8685455" cy="507831"/>
          </a:xfrm>
        </p:spPr>
        <p:txBody>
          <a:bodyPr/>
          <a:lstStyle/>
          <a:p>
            <a:r>
              <a:rPr lang="en-US" dirty="0" smtClean="0"/>
              <a:t>Sample lambda</a:t>
            </a:r>
            <a:endParaRPr lang="en-US" sz="1600" b="1" spc="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654" y="889686"/>
            <a:ext cx="8513576" cy="400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endParaRPr lang="en-US" sz="1600" dirty="0" smtClean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1" name="Add-in 10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4923437"/>
                  </p:ext>
                </p:extLst>
              </p:nvPr>
            </p:nvGraphicFramePr>
            <p:xfrm>
              <a:off x="133813" y="709694"/>
              <a:ext cx="7383037" cy="432528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1" name="Add-in 10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813" y="709694"/>
                <a:ext cx="7383037" cy="43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708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53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960938"/>
            <a:ext cx="2133600" cy="147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6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point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0703" y="717952"/>
            <a:ext cx="8303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exports.handler</a:t>
            </a:r>
            <a:r>
              <a:rPr lang="en-US" sz="1600" dirty="0"/>
              <a:t> = (event, context, callback</a:t>
            </a:r>
            <a:r>
              <a:rPr lang="en-US" sz="1600" dirty="0" smtClean="0"/>
              <a:t>)</a:t>
            </a:r>
          </a:p>
          <a:p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event </a:t>
            </a:r>
            <a:r>
              <a:rPr lang="mr-IN" sz="1600" dirty="0"/>
              <a:t>–</a:t>
            </a:r>
            <a:r>
              <a:rPr lang="en-US" sz="1600" dirty="0"/>
              <a:t> </a:t>
            </a:r>
            <a:r>
              <a:rPr lang="en-US" sz="1600" dirty="0" smtClean="0"/>
              <a:t>data payload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c</a:t>
            </a:r>
            <a:r>
              <a:rPr lang="en-US" sz="1600" dirty="0" smtClean="0"/>
              <a:t>ontext </a:t>
            </a:r>
            <a:r>
              <a:rPr lang="mr-IN" sz="1600" dirty="0" smtClean="0"/>
              <a:t>–</a:t>
            </a:r>
            <a:r>
              <a:rPr lang="en-US" sz="1600" dirty="0" smtClean="0"/>
              <a:t> runtime information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callback </a:t>
            </a:r>
            <a:r>
              <a:rPr lang="mr-IN" sz="1600" dirty="0"/>
              <a:t>–</a:t>
            </a:r>
            <a:r>
              <a:rPr lang="en-US" sz="1600" dirty="0"/>
              <a:t> </a:t>
            </a:r>
            <a:r>
              <a:rPr lang="en-US" sz="1600" dirty="0" smtClean="0"/>
              <a:t>used to return data. Note: Always use callback(err, data) pattern.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38" y="2163336"/>
            <a:ext cx="8960662" cy="83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8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Dev Setup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0703" y="717952"/>
            <a:ext cx="8303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err="1" smtClean="0"/>
              <a:t>Npm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package manager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err="1" smtClean="0"/>
              <a:t>Nodejs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</a:t>
            </a:r>
            <a:r>
              <a:rPr lang="en-US" sz="1600" dirty="0" err="1" smtClean="0"/>
              <a:t>js</a:t>
            </a:r>
            <a:r>
              <a:rPr lang="en-US" sz="1600" dirty="0" smtClean="0"/>
              <a:t> server framework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err="1" smtClean="0"/>
              <a:t>Serverless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lambda framework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Mocha </a:t>
            </a:r>
            <a:r>
              <a:rPr lang="mr-IN" sz="1600" dirty="0" smtClean="0"/>
              <a:t>–</a:t>
            </a:r>
            <a:r>
              <a:rPr lang="en-US" sz="1600" dirty="0" smtClean="0"/>
              <a:t> testing framework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Istanbul </a:t>
            </a:r>
            <a:r>
              <a:rPr lang="mr-IN" sz="1600" dirty="0" smtClean="0"/>
              <a:t>–</a:t>
            </a:r>
            <a:r>
              <a:rPr lang="en-US" sz="1600" dirty="0" smtClean="0"/>
              <a:t> unit test coverage framework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Aws cli </a:t>
            </a:r>
            <a:r>
              <a:rPr lang="mr-IN" sz="1600" dirty="0" smtClean="0"/>
              <a:t>–</a:t>
            </a:r>
            <a:r>
              <a:rPr lang="en-US" sz="1600" dirty="0" smtClean="0"/>
              <a:t> </a:t>
            </a:r>
            <a:r>
              <a:rPr lang="en-US" sz="1600" dirty="0" err="1" smtClean="0"/>
              <a:t>commandline</a:t>
            </a:r>
            <a:r>
              <a:rPr lang="en-US" sz="1600" dirty="0" smtClean="0"/>
              <a:t> </a:t>
            </a:r>
            <a:r>
              <a:rPr lang="en-US" sz="1600" dirty="0" err="1" smtClean="0"/>
              <a:t>aws</a:t>
            </a:r>
            <a:r>
              <a:rPr lang="en-US" sz="1600" dirty="0" smtClean="0"/>
              <a:t> tools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source control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113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775" y="1193181"/>
            <a:ext cx="3264035" cy="1440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err="1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install </a:t>
            </a:r>
            <a:r>
              <a:rPr lang="mr-IN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g &lt;package&gt;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install &lt;package&gt; --save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install &lt;package&gt; --save-dev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run &lt;command&gt;</a:t>
            </a:r>
            <a:endParaRPr lang="en-US" sz="1600" dirty="0" smtClean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981956"/>
                  </p:ext>
                </p:extLst>
              </p:nvPr>
            </p:nvGraphicFramePr>
            <p:xfrm>
              <a:off x="3495810" y="180306"/>
              <a:ext cx="5503224" cy="49065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5810" y="180306"/>
                <a:ext cx="5503224" cy="49065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731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210121"/>
            <a:ext cx="8685455" cy="507831"/>
          </a:xfrm>
        </p:spPr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234" y="903249"/>
            <a:ext cx="86049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- Convention is to use (err, data) convention. If err is not null, error handling logic. 	Otherwise continue with data.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Promises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- A way to avoid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callback 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pyramid. Instead of callback(err, data) you have 	.then(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functionSuccess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functionFailure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). These are chainable.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- A way to organize your code in small, reusable pieces.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- require(‘path’).</a:t>
            </a:r>
            <a:endParaRPr lang="en-US" sz="1600" dirty="0" smtClean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45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7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775" y="847493"/>
            <a:ext cx="8778410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Inversion of control </a:t>
            </a:r>
            <a:r>
              <a:rPr lang="mr-IN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framework hands dependency to your code vs you directly creating it yourself.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Why? Flexibility and testability</a:t>
            </a:r>
            <a:endParaRPr lang="en-US" sz="1600" dirty="0" smtClean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872482"/>
                  </p:ext>
                </p:extLst>
              </p:nvPr>
            </p:nvGraphicFramePr>
            <p:xfrm>
              <a:off x="44604" y="1836568"/>
              <a:ext cx="4485191" cy="321331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04" y="1836568"/>
                <a:ext cx="4485191" cy="3213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Add-in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3186025"/>
                  </p:ext>
                </p:extLst>
              </p:nvPr>
            </p:nvGraphicFramePr>
            <p:xfrm>
              <a:off x="4646315" y="1836568"/>
              <a:ext cx="4386176" cy="320216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8" name="Add-in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6315" y="1836568"/>
                <a:ext cx="4386176" cy="32021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864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361" y="717951"/>
            <a:ext cx="8909824" cy="444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Framework and cli to help manage 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/>
              <a:t>infrastructure 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and code.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Allows easy local 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debuging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via 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serverless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-offline plugin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yml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file for configuration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  <a:p>
            <a:pPr marL="742950" lvl="1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Think of this as a complete micro service</a:t>
            </a:r>
          </a:p>
          <a:p>
            <a:pPr marL="742950" lvl="1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 group of related functions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 marL="742950" lvl="1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  <a:p>
            <a:pPr marL="742950" lvl="1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Responsible for doing one thing well</a:t>
            </a:r>
          </a:p>
          <a:p>
            <a:pPr marL="742950" lvl="1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Entry point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exports.handler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 = (event, context, callback) </a:t>
            </a:r>
          </a:p>
          <a:p>
            <a:pPr marL="742950" lvl="1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endParaRPr lang="en-US" sz="1600" dirty="0" smtClean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endParaRPr lang="en-US" sz="1600" dirty="0" smtClean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211686"/>
      </p:ext>
    </p:extLst>
  </p:cSld>
  <p:clrMapOvr>
    <a:masterClrMapping/>
  </p:clrMapOvr>
</p:sld>
</file>

<file path=ppt/theme/theme1.xml><?xml version="1.0" encoding="utf-8"?>
<a:theme xmlns:a="http://schemas.openxmlformats.org/drawingml/2006/main" name="Slalom_Generic_Template_v1">
  <a:themeElements>
    <a:clrScheme name="Slalom LYF 2015">
      <a:dk1>
        <a:srgbClr val="373737"/>
      </a:dk1>
      <a:lt1>
        <a:srgbClr val="FFFFFF"/>
      </a:lt1>
      <a:dk2>
        <a:srgbClr val="525252"/>
      </a:dk2>
      <a:lt2>
        <a:srgbClr val="EFE9E5"/>
      </a:lt2>
      <a:accent1>
        <a:srgbClr val="3A5072"/>
      </a:accent1>
      <a:accent2>
        <a:srgbClr val="0072C8"/>
      </a:accent2>
      <a:accent3>
        <a:srgbClr val="F1663A"/>
      </a:accent3>
      <a:accent4>
        <a:srgbClr val="C3B841"/>
      </a:accent4>
      <a:accent5>
        <a:srgbClr val="60ACB2"/>
      </a:accent5>
      <a:accent6>
        <a:srgbClr val="BA4480"/>
      </a:accent6>
      <a:hlink>
        <a:srgbClr val="0072C8"/>
      </a:hlink>
      <a:folHlink>
        <a:srgbClr val="F1663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2C8"/>
        </a:solidFill>
        <a:ln>
          <a:noFill/>
        </a:ln>
      </a:spPr>
      <a:bodyPr lIns="0" tIns="0" rIns="0" bIns="137160" rtlCol="0" anchor="ctr" anchorCtr="0"/>
      <a:lstStyle>
        <a:defPPr algn="ctr">
          <a:defRPr sz="2400" dirty="0" smtClean="0">
            <a:gradFill>
              <a:gsLst>
                <a:gs pos="0">
                  <a:schemeClr val="bg1"/>
                </a:gs>
                <a:gs pos="98000">
                  <a:schemeClr val="bg1"/>
                </a:gs>
              </a:gsLst>
              <a:lin ang="5400000" scaled="0"/>
            </a:gradFill>
            <a:ea typeface="Segoe UI Black" panose="020B0A02040204020203" pitchFamily="34" charset="0"/>
            <a:cs typeface="Segoe UI Black" panose="020B0A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200"/>
          </a:spcBef>
          <a:buClr>
            <a:srgbClr val="CC0000"/>
          </a:buClr>
          <a:buSzPct val="110000"/>
          <a:defRPr sz="1600" dirty="0" smtClean="0">
            <a:gradFill>
              <a:gsLst>
                <a:gs pos="0">
                  <a:schemeClr val="tx1"/>
                </a:gs>
                <a:gs pos="98000">
                  <a:schemeClr val="tx1"/>
                </a:gs>
              </a:gsLst>
              <a:lin ang="5400000" scaled="0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alom-Generic-2015-Template_1" id="{8406C40E-7192-4CEF-B420-B698635D0D5D}" vid="{94E803AA-2403-43BB-9EB5-8675DF04F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webextensions/webextension1.xml><?xml version="1.0" encoding="utf-8"?>
<we:webextension xmlns:we="http://schemas.microsoft.com/office/webextensions/webextension/2010/11" id="{89EDEE94-6569-7B44-81DD-2A6A5BD08D02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'use strict';\n\nconsole.log('Loading function');\nconst doc = require('dynamodb-doc');\nconst dynamo = new doc.DynamoDB();\n\nexports.handler = (event, context, callback) =&gt; {\n    const done = (err, res) =&gt; callback(null, {\n        statusCode: err ? '400' : '200',\n        body: err ? err.message : JSON.stringify(res),\n        headers: {\n            'Content-Type': 'application/json',\n        },\n    });\n\n    switch (event.httpMethod) {\n        case 'DELETE':\n            dynamo.deleteItem(JSON.parse(event.body), done);\n            break;\n        case 'GET':\n            dynamo.scan({ TableName: event.queryStringParameters.TableName }, done);\n            break;\n        case 'POST':\n            dynamo.putItem(JSON.parse(event.body), done);\n            break;\n        case 'PUT':\n            dynamo.updateItem(JSON.parse(event.body), done);\n            break;\n        default:\n            done(new Error(`Unsupported method \&quot;${event.httpMethod}\&quot;`));\n    }\n};\n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12A3D127-42A1-804A-AD6A-3C70E5DBB766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false,&quot;code_lang&quot;:&quot;js&quot;,&quot;code&quot;:&quot;{\n  \&quot;name\&quot;: \&quot;starter\&quot;,\n  \&quot;version\&quot;: \&quot;1.0.0\&quot;,\n  \&quot;dependencies\&quot;: {\n    \&quot;request\&quot;: \&quot;^2.79.0\&quot;,\n    \&quot;request-promise-native\&quot;: \&quot;^1.0.3\&quot;,\n    \&quot;serverless-offline\&quot;: \&quot;^3.4.1\&quot;\n  },\n  \&quot;scripts\&quot;: {\n    \&quot;test\&quot;: \&quot;mocha --recursive --reporter spec test\&quot;,\n    \&quot;test-debug\&quot;: \&quot;mocha --recursive --debug-brk --reporter spec test\&quot;,\n    \&quot;cover\&quot;: \&quot;istanbul cover --include-all-sources true _mocha -- --recursive test\&quot;\n  },\n  },\n  \&quot;devDependencies\&quot;: {\n    \&quot;chai\&quot;: \&quot;^3.5.0\&quot;,\n    \&quot;mocha\&quot;: \&quot;^3.2.0\&quot;,\n    \&quot;mocha-junit-reporter\&quot;: \&quot;^1.12.1\&quot;,\n    \&quot;mocha-sonar-reporter\&quot;: \&quot;^0.1.6\&quot;\n  }\n}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5B527651-FE97-534B-B8F7-874150FEE42D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var repository = require(‘someRepo’);\nvar transformer = require(‘transformer’);\n\nmodule.export = function() {\n    var fetch = function(callback) {\n        repository.fetch((err, data) =&gt; {\n            if(err) {\n                return callback(err, null);\n            }\n            \n            callback(null, transformer.doSomething(data));\n        }\n    };\n\n    return {\n        ‘fetch’: fetch\n    };\n};&quot;,&quot;ctags&quot;:{&quot;repository&quot;:[{&quot;linenum&quot;:&quot;1&quot;,&quot;signature&quot;:&quot;var repository = require(‘someRepo’);&quot;}],&quot;transformer&quot;:[{&quot;linenum&quot;:&quot;2&quot;,&quot;signature&quot;:&quot;var transformer = require(‘transformer’);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DAA25D13-D835-9143-9C63-3738102E82B0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module.export = function(repository, \n            transformer) {\n    var fetch = function(callback) {\n        repository.fetch((err, data) =&gt; {\n            if(err) {\n                return callback(err, null);\n            }\n            \n            callback(null, transformer.doSomething(data));\n        }\n    };\n\n    return {\n        ‘fetch’: fetch\n    };\n};&quot;,&quot;ctags&quot;:{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77C3671A-8CD5-1D41-8F1E-25F93B724936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service: serviceName\n\nprovider:\n  name: aws\n  runtime: nodejs4.3\n\nfunctions:\n  functionA:\n    handler: handlerB.handler\n    events:\n      - http:\n          path: pathAB\n          method: GET\n      - http:\n          path: pathAB\n          method: POST\n  functionB:\n    handler: handlerB.handler\n    events:\n      - http:\n          path: pathBA\n          method: GET\n\nplugins: \n  - serverless-offline&quot;,&quot;ctags&quot;:{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1D89FB91-AD58-EF49-81D9-AF1BF8E56058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var assert = require('chai').assert;\nvar logicFunc = require('logic to be tested');\n\ndescribe('Logic', function () {\n    it('should successfully perform get call', function () {\n        var event = {\n            \&quot;httpMethod\&quot;: \&quot;GET\&quot;\n        };\n\n        var cb = function (err, res) {\n            assert.isNull(err);  //&lt;-TEST\n            assert.isNotNull(res);  //&lt;-TEST\n            assert.equal(res.response, \&quot;functionA GET called\&quot;);  //&lt;-TEST\n        };\n\n        var responseMock = function (err, res, callback) {\n            callback(null, res);\n        };\n\n        var repoMock = {\n            'fetch': function (cb) {\n                cb(null, {});\n            }\n        };\n\n        //inject mocks\n        var logic = logicFunc(responseMock, repoMock);\n        logic.handle(event, context, cb);\n    });\n});\n&quot;,&quot;ctags&quot;:{&quot;assert&quot;:[{&quot;linenum&quot;:&quot;1&quot;,&quot;signature&quot;:&quot;var assert = require('chai').assert;&quot;}],&quot;logicFunc&quot;:[{&quot;linenum&quot;:&quot;2&quot;,&quot;signature&quot;:&quot;var logicFunc = require('logic to be tested');&quot;}]}}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36775483C978499D9195B260C24C73" ma:contentTypeVersion="0" ma:contentTypeDescription="Create a new document." ma:contentTypeScope="" ma:versionID="d4be1c598de8bc3e18f249f3da199b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CF548-7D9B-4A7E-B899-5CDD0238EB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0BA9E4-2DAA-49B9-9D9A-1DC7F9CCA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4511AA7-8D46-42C1-969B-5E843ADBDC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Slalom-Generic-Template </Template>
  <TotalTime>468</TotalTime>
  <Words>380</Words>
  <Application>Microsoft Macintosh PowerPoint</Application>
  <PresentationFormat>On-screen Show (16:9)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Georgia</vt:lpstr>
      <vt:lpstr>Mangal</vt:lpstr>
      <vt:lpstr>ＭＳ Ｐゴシック</vt:lpstr>
      <vt:lpstr>Wingdings</vt:lpstr>
      <vt:lpstr>Arial</vt:lpstr>
      <vt:lpstr>Slalom_Generic_Template_v1</vt:lpstr>
      <vt:lpstr>AWS Lambda with Serverless</vt:lpstr>
      <vt:lpstr>Sample lambda</vt:lpstr>
      <vt:lpstr>Entry point</vt:lpstr>
      <vt:lpstr>Local Dev Setup</vt:lpstr>
      <vt:lpstr>NPM</vt:lpstr>
      <vt:lpstr>Nodejs</vt:lpstr>
      <vt:lpstr>JavaScript</vt:lpstr>
      <vt:lpstr>Dependency Injection</vt:lpstr>
      <vt:lpstr>Serverless</vt:lpstr>
      <vt:lpstr>serverless.yml</vt:lpstr>
      <vt:lpstr>Serverless commands</vt:lpstr>
      <vt:lpstr>sls offline</vt:lpstr>
      <vt:lpstr>Debugging with Visual Studio Code</vt:lpstr>
      <vt:lpstr>Testing</vt:lpstr>
      <vt:lpstr>Mocha and Chai</vt:lpstr>
      <vt:lpstr>Mocha output</vt:lpstr>
      <vt:lpstr>Code Coverage</vt:lpstr>
      <vt:lpstr>Html report</vt:lpstr>
      <vt:lpstr>sls deploy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Lambda</dc:title>
  <dc:creator>Korey Kolberg</dc:creator>
  <cp:lastModifiedBy>Korey Kolberg</cp:lastModifiedBy>
  <cp:revision>19</cp:revision>
  <cp:lastPrinted>2015-01-23T18:14:57Z</cp:lastPrinted>
  <dcterms:created xsi:type="dcterms:W3CDTF">2016-12-06T20:34:44Z</dcterms:created>
  <dcterms:modified xsi:type="dcterms:W3CDTF">2016-12-07T20:43:23Z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0x010100E736775483C978499D9195B260C24C73</vt:lpwstr>
  </property>
</Properties>
</file>