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sldIdLst>
    <p:sldId id="257" r:id="rId4"/>
    <p:sldId id="258" r:id="rId5"/>
    <p:sldId id="1104" r:id="rId6"/>
    <p:sldId id="1099" r:id="rId7"/>
    <p:sldId id="259" r:id="rId8"/>
    <p:sldId id="260" r:id="rId9"/>
    <p:sldId id="261" r:id="rId10"/>
    <p:sldId id="262" r:id="rId11"/>
    <p:sldId id="263" r:id="rId12"/>
    <p:sldId id="1100" r:id="rId13"/>
    <p:sldId id="1101" r:id="rId14"/>
    <p:sldId id="1102" r:id="rId15"/>
    <p:sldId id="110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12BA3"/>
    <a:srgbClr val="F2F1F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5240" autoAdjust="0"/>
  </p:normalViewPr>
  <p:slideViewPr>
    <p:cSldViewPr snapToGrid="0" showGuides="1">
      <p:cViewPr>
        <p:scale>
          <a:sx n="64" d="100"/>
          <a:sy n="64" d="100"/>
        </p:scale>
        <p:origin x="2952" y="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4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64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5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89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9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9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27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7807" y="112539"/>
            <a:ext cx="20574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A9577063-9FBB-4B77-9DD9-A8E8B95C0D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4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8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26BC-9B78-46B4-8A04-A01D45A03C53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7063-9FBB-4B77-9DD9-A8E8B95C0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23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A145EA-8A42-40C1-AB29-FAC90C4F324C}"/>
              </a:ext>
            </a:extLst>
          </p:cNvPr>
          <p:cNvSpPr/>
          <p:nvPr/>
        </p:nvSpPr>
        <p:spPr>
          <a:xfrm>
            <a:off x="0" y="1530991"/>
            <a:ext cx="9144000" cy="2218888"/>
          </a:xfrm>
          <a:prstGeom prst="rect">
            <a:avLst/>
          </a:prstGeom>
          <a:solidFill>
            <a:srgbClr val="960000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912B68B-D697-49A7-9E73-C41A69365F2A}"/>
              </a:ext>
            </a:extLst>
          </p:cNvPr>
          <p:cNvSpPr txBox="1">
            <a:spLocks/>
          </p:cNvSpPr>
          <p:nvPr/>
        </p:nvSpPr>
        <p:spPr>
          <a:xfrm>
            <a:off x="-1" y="1041400"/>
            <a:ext cx="91439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大動脈解離</a:t>
            </a:r>
            <a:r>
              <a:rPr lang="ja-JP" altLang="en-US" sz="4400" dirty="0">
                <a:solidFill>
                  <a:sysClr val="window" lastClr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</a:t>
            </a:r>
            <a:r>
              <a:rPr kumimoji="1" lang="ja-JP" altLang="en-US" sz="440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血栓化予測</a:t>
            </a:r>
            <a:r>
              <a:rPr lang="ja-JP" altLang="en-US" sz="4400" dirty="0">
                <a:solidFill>
                  <a:sysClr val="window" lastClr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に向けた</a:t>
            </a:r>
            <a:endParaRPr lang="en-US" altLang="ja-JP" sz="4400" dirty="0">
              <a:solidFill>
                <a:sysClr val="window" lastClr="FFFFFF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sysClr val="window" lastClr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血栓形成数理モデル</a:t>
            </a:r>
            <a:r>
              <a:rPr kumimoji="1" lang="ja-JP" altLang="en-US" sz="440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の開発</a:t>
            </a: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BF07F64D-EDCD-46A1-AB00-52152B544CD8}"/>
              </a:ext>
            </a:extLst>
          </p:cNvPr>
          <p:cNvSpPr txBox="1">
            <a:spLocks/>
          </p:cNvSpPr>
          <p:nvPr/>
        </p:nvSpPr>
        <p:spPr>
          <a:xfrm>
            <a:off x="1143000" y="4138933"/>
            <a:ext cx="6858000" cy="1523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名古屋工業大学　工学部　電気・機械工学科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医用生体工学研究室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31113026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今田 修多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指導教員　中村匡徳　教授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D83FA0-4F2A-4DB0-966E-4D5328C504B6}"/>
              </a:ext>
            </a:extLst>
          </p:cNvPr>
          <p:cNvSpPr txBox="1"/>
          <p:nvPr/>
        </p:nvSpPr>
        <p:spPr>
          <a:xfrm>
            <a:off x="3921212" y="0"/>
            <a:ext cx="522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2022/10/19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卒業研究中間発表</a:t>
            </a:r>
          </a:p>
        </p:txBody>
      </p:sp>
    </p:spTree>
    <p:extLst>
      <p:ext uri="{BB962C8B-B14F-4D97-AF65-F5344CB8AC3E}">
        <p14:creationId xmlns:p14="http://schemas.microsoft.com/office/powerpoint/2010/main" val="385598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71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3FE535-3B47-4E21-9417-93FE8522E915}"/>
              </a:ext>
            </a:extLst>
          </p:cNvPr>
          <p:cNvSpPr txBox="1"/>
          <p:nvPr/>
        </p:nvSpPr>
        <p:spPr>
          <a:xfrm>
            <a:off x="124379" y="951630"/>
            <a:ext cx="444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400" b="1" dirty="0">
                <a:solidFill>
                  <a:prstClr val="black"/>
                </a:solidFill>
                <a:latin typeface="メイリオ"/>
                <a:ea typeface="メイリオ"/>
              </a:rPr>
              <a:t>滞留時間の変化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5E91C3-516C-48D4-BBB0-1AD46932FC57}"/>
              </a:ext>
            </a:extLst>
          </p:cNvPr>
          <p:cNvSpPr txBox="1"/>
          <p:nvPr/>
        </p:nvSpPr>
        <p:spPr>
          <a:xfrm>
            <a:off x="124380" y="2512173"/>
            <a:ext cx="533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400" b="1" dirty="0">
                <a:solidFill>
                  <a:prstClr val="black"/>
                </a:solidFill>
                <a:latin typeface="メイリオ"/>
                <a:ea typeface="メイリオ"/>
              </a:rPr>
              <a:t>血小板の移流・拡散・活性化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852326D-A8D4-4160-AA2D-B45963613668}"/>
                  </a:ext>
                </a:extLst>
              </p:cNvPr>
              <p:cNvSpPr txBox="1"/>
              <p:nvPr/>
            </p:nvSpPr>
            <p:spPr>
              <a:xfrm>
                <a:off x="124379" y="1562203"/>
                <a:ext cx="478451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852326D-A8D4-4160-AA2D-B4596361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9" y="1562203"/>
                <a:ext cx="4784515" cy="702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BBB6D5E-2F48-44F5-96BC-B95458409A04}"/>
                  </a:ext>
                </a:extLst>
              </p:cNvPr>
              <p:cNvSpPr txBox="1"/>
              <p:nvPr/>
            </p:nvSpPr>
            <p:spPr>
              <a:xfrm>
                <a:off x="124379" y="4132759"/>
                <a:ext cx="451655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BBB6D5E-2F48-44F5-96BC-B95458409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9" y="4132759"/>
                <a:ext cx="4516557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EE0A0F7-6FB4-44E9-B789-3EE48FB58F6B}"/>
                  </a:ext>
                </a:extLst>
              </p:cNvPr>
              <p:cNvSpPr txBox="1"/>
              <p:nvPr/>
            </p:nvSpPr>
            <p:spPr>
              <a:xfrm>
                <a:off x="124379" y="3036987"/>
                <a:ext cx="460671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𝑅𝑃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𝑅𝑃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EE0A0F7-6FB4-44E9-B789-3EE48FB58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9" y="3036987"/>
                <a:ext cx="4606710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9978299-4DC9-4A19-A60E-44934238807A}"/>
                  </a:ext>
                </a:extLst>
              </p:cNvPr>
              <p:cNvSpPr txBox="1"/>
              <p:nvPr/>
            </p:nvSpPr>
            <p:spPr>
              <a:xfrm>
                <a:off x="124379" y="5228531"/>
                <a:ext cx="4215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𝑅𝑅𝑇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𝑅𝑃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9978299-4DC9-4A19-A60E-449342388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9" y="5228531"/>
                <a:ext cx="4215376" cy="461665"/>
              </a:xfrm>
              <a:prstGeom prst="rect">
                <a:avLst/>
              </a:prstGeom>
              <a:blipFill>
                <a:blip r:embed="rId5"/>
                <a:stretch>
                  <a:fillRect l="-1012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3495725-938F-4F12-87CB-991EB1CD16DE}"/>
                  </a:ext>
                </a:extLst>
              </p:cNvPr>
              <p:cNvSpPr txBox="1"/>
              <p:nvPr/>
            </p:nvSpPr>
            <p:spPr>
              <a:xfrm>
                <a:off x="124379" y="6083724"/>
                <a:ext cx="2692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3495725-938F-4F12-87CB-991EB1CD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9" y="6083724"/>
                <a:ext cx="2692566" cy="461665"/>
              </a:xfrm>
              <a:prstGeom prst="rect">
                <a:avLst/>
              </a:prstGeom>
              <a:blipFill>
                <a:blip r:embed="rId6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111DE8C-FC0E-41C5-9C92-1CD0B38E0376}"/>
                  </a:ext>
                </a:extLst>
              </p:cNvPr>
              <p:cNvSpPr txBox="1"/>
              <p:nvPr/>
            </p:nvSpPr>
            <p:spPr>
              <a:xfrm>
                <a:off x="5206488" y="2916031"/>
                <a:ext cx="2914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𝑅𝑃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：休止血小板濃度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111DE8C-FC0E-41C5-9C92-1CD0B38E0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88" y="2916031"/>
                <a:ext cx="2914998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86EE3E3-1B1C-42FF-9E03-6455BA81A2DB}"/>
                  </a:ext>
                </a:extLst>
              </p:cNvPr>
              <p:cNvSpPr txBox="1"/>
              <p:nvPr/>
            </p:nvSpPr>
            <p:spPr>
              <a:xfrm>
                <a:off x="5206488" y="3533771"/>
                <a:ext cx="32901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：活性化血小板濃度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86EE3E3-1B1C-42FF-9E03-6455BA81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88" y="3533771"/>
                <a:ext cx="3290109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B830A0D-0F81-4235-A37A-1B8F93ED0F12}"/>
                  </a:ext>
                </a:extLst>
              </p:cNvPr>
              <p:cNvSpPr txBox="1"/>
              <p:nvPr/>
            </p:nvSpPr>
            <p:spPr>
              <a:xfrm>
                <a:off x="5206488" y="1661800"/>
                <a:ext cx="18666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：滞留時間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B830A0D-0F81-4235-A37A-1B8F93ED0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88" y="1661800"/>
                <a:ext cx="1866638" cy="400110"/>
              </a:xfrm>
              <a:prstGeom prst="rect">
                <a:avLst/>
              </a:prstGeom>
              <a:blipFill>
                <a:blip r:embed="rId9"/>
                <a:stretch>
                  <a:fillRect t="-9231" r="-294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C914D9-334D-4F48-9895-84285436F850}"/>
                  </a:ext>
                </a:extLst>
              </p:cNvPr>
              <p:cNvSpPr txBox="1"/>
              <p:nvPr/>
            </p:nvSpPr>
            <p:spPr>
              <a:xfrm>
                <a:off x="5082663" y="4132759"/>
                <a:ext cx="4194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𝑅𝑅𝑇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：相対滞留時間</a:t>
                </a:r>
                <a:endParaRPr kumimoji="1" lang="en-US" altLang="ja-JP" sz="20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  <a:p>
                <a:pPr defTabSz="914400"/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　　（一心周期で正規化した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）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C914D9-334D-4F48-9895-84285436F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663" y="4132759"/>
                <a:ext cx="4194687" cy="707886"/>
              </a:xfrm>
              <a:prstGeom prst="rect">
                <a:avLst/>
              </a:prstGeom>
              <a:blipFill>
                <a:blip r:embed="rId10"/>
                <a:stretch>
                  <a:fillRect t="-5172" r="-291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6BBAA70-C542-49B1-8404-8559D41711AE}"/>
                  </a:ext>
                </a:extLst>
              </p:cNvPr>
              <p:cNvSpPr txBox="1"/>
              <p:nvPr/>
            </p:nvSpPr>
            <p:spPr>
              <a:xfrm>
                <a:off x="5206488" y="2279540"/>
                <a:ext cx="1622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sub>
                    </m:sSub>
                    <m:r>
                      <a:rPr kumimoji="1" lang="en-US" altLang="ja-JP" sz="2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 </a:t>
                </a:r>
                <a:endParaRPr kumimoji="1" lang="ja-JP" altLang="en-US" sz="20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6BBAA70-C542-49B1-8404-8559D417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88" y="2279540"/>
                <a:ext cx="16229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619040-7ADE-4DD9-89FE-3AF53BE2AD14}"/>
              </a:ext>
            </a:extLst>
          </p:cNvPr>
          <p:cNvSpPr txBox="1"/>
          <p:nvPr/>
        </p:nvSpPr>
        <p:spPr>
          <a:xfrm>
            <a:off x="5206488" y="5477136"/>
            <a:ext cx="3117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400" dirty="0">
                <a:solidFill>
                  <a:prstClr val="black"/>
                </a:solidFill>
                <a:latin typeface="メイリオ"/>
                <a:ea typeface="メイリオ"/>
              </a:rPr>
              <a:t>血小板の活性化</a:t>
            </a:r>
            <a:endParaRPr kumimoji="1" lang="en-US" altLang="ja-JP" sz="2400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defTabSz="914400"/>
            <a:r>
              <a:rPr kumimoji="1" lang="ja-JP" altLang="en-US" sz="2400" dirty="0">
                <a:solidFill>
                  <a:prstClr val="black"/>
                </a:solidFill>
                <a:latin typeface="メイリオ"/>
                <a:ea typeface="メイリオ"/>
              </a:rPr>
              <a:t>→</a:t>
            </a:r>
            <a:r>
              <a:rPr kumimoji="1" lang="en-US" altLang="ja-JP" sz="2400" dirty="0">
                <a:solidFill>
                  <a:prstClr val="black"/>
                </a:solidFill>
                <a:latin typeface="メイリオ"/>
                <a:ea typeface="メイリオ"/>
              </a:rPr>
              <a:t>RP</a:t>
            </a:r>
            <a:r>
              <a:rPr kumimoji="1" lang="ja-JP" altLang="en-US" sz="2400" dirty="0">
                <a:solidFill>
                  <a:prstClr val="black"/>
                </a:solidFill>
                <a:latin typeface="メイリオ"/>
                <a:ea typeface="メイリオ"/>
              </a:rPr>
              <a:t>減少，</a:t>
            </a:r>
            <a:r>
              <a:rPr kumimoji="1" lang="en-US" altLang="ja-JP" sz="2400" dirty="0">
                <a:solidFill>
                  <a:prstClr val="black"/>
                </a:solidFill>
                <a:latin typeface="メイリオ"/>
                <a:ea typeface="メイリオ"/>
              </a:rPr>
              <a:t>AP</a:t>
            </a:r>
            <a:r>
              <a:rPr kumimoji="1" lang="ja-JP" altLang="en-US" sz="2400" dirty="0">
                <a:solidFill>
                  <a:prstClr val="black"/>
                </a:solidFill>
                <a:latin typeface="メイリオ"/>
                <a:ea typeface="メイリオ"/>
              </a:rPr>
              <a:t>増加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13B363A-BDC2-4261-9E9D-7A7ACBFD512C}"/>
              </a:ext>
            </a:extLst>
          </p:cNvPr>
          <p:cNvSpPr txBox="1"/>
          <p:nvPr/>
        </p:nvSpPr>
        <p:spPr>
          <a:xfrm>
            <a:off x="6183440" y="870354"/>
            <a:ext cx="2960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en-US" altLang="ja-JP" sz="2100" dirty="0" err="1">
                <a:solidFill>
                  <a:prstClr val="black"/>
                </a:solidFill>
                <a:latin typeface="メイリオ"/>
                <a:ea typeface="メイリオ"/>
              </a:rPr>
              <a:t>Menichini</a:t>
            </a:r>
            <a:r>
              <a:rPr kumimoji="1" lang="en-US" altLang="ja-JP" sz="2100" dirty="0">
                <a:solidFill>
                  <a:prstClr val="black"/>
                </a:solidFill>
                <a:latin typeface="メイリオ"/>
                <a:ea typeface="メイリオ"/>
              </a:rPr>
              <a:t>, Xu</a:t>
            </a:r>
            <a:r>
              <a:rPr kumimoji="1" lang="ja-JP" altLang="en-US" sz="2100" dirty="0">
                <a:solidFill>
                  <a:prstClr val="black"/>
                </a:solidFill>
                <a:latin typeface="メイリオ"/>
                <a:ea typeface="メイリオ"/>
              </a:rPr>
              <a:t> </a:t>
            </a:r>
            <a:r>
              <a:rPr kumimoji="1" lang="en-US" altLang="ja-JP" sz="2100" dirty="0">
                <a:solidFill>
                  <a:prstClr val="black"/>
                </a:solidFill>
                <a:latin typeface="メイリオ"/>
                <a:ea typeface="メイリオ"/>
              </a:rPr>
              <a:t>(2016)</a:t>
            </a:r>
            <a:endParaRPr kumimoji="1" lang="ja-JP" altLang="en-US" sz="2100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068F895-A550-4C06-8569-FA1E909E2CC2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088816-F09E-4DCF-A9FE-5D1A7D5A73B5}"/>
              </a:ext>
            </a:extLst>
          </p:cNvPr>
          <p:cNvSpPr txBox="1"/>
          <p:nvPr/>
        </p:nvSpPr>
        <p:spPr>
          <a:xfrm>
            <a:off x="0" y="1"/>
            <a:ext cx="795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数理モデル：滞留時間と血小板活性化</a:t>
            </a:r>
          </a:p>
        </p:txBody>
      </p:sp>
    </p:spTree>
    <p:extLst>
      <p:ext uri="{BB962C8B-B14F-4D97-AF65-F5344CB8AC3E}">
        <p14:creationId xmlns:p14="http://schemas.microsoft.com/office/powerpoint/2010/main" val="350622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A0660C6-FEA8-4258-802E-900254D96660}"/>
                  </a:ext>
                </a:extLst>
              </p:cNvPr>
              <p:cNvSpPr txBox="1"/>
              <p:nvPr/>
            </p:nvSpPr>
            <p:spPr>
              <a:xfrm>
                <a:off x="133614" y="1413949"/>
                <a:ext cx="493115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A0660C6-FEA8-4258-802E-900254D96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4" y="1413949"/>
                <a:ext cx="4931158" cy="702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7E9C133-BCB4-40B7-81DA-C31624F4BE5F}"/>
                  </a:ext>
                </a:extLst>
              </p:cNvPr>
              <p:cNvSpPr txBox="1"/>
              <p:nvPr/>
            </p:nvSpPr>
            <p:spPr>
              <a:xfrm>
                <a:off x="733689" y="3503776"/>
                <a:ext cx="3708131" cy="398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ja-JP" alt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𝑅𝑅𝑇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7E9C133-BCB4-40B7-81DA-C31624F4B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89" y="3503776"/>
                <a:ext cx="3708131" cy="398827"/>
              </a:xfrm>
              <a:prstGeom prst="rect">
                <a:avLst/>
              </a:prstGeom>
              <a:blipFill>
                <a:blip r:embed="rId3"/>
                <a:stretch>
                  <a:fillRect l="-985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92E750D-5A92-48C1-8301-87082B3CA667}"/>
                  </a:ext>
                </a:extLst>
              </p:cNvPr>
              <p:cNvSpPr txBox="1"/>
              <p:nvPr/>
            </p:nvSpPr>
            <p:spPr>
              <a:xfrm>
                <a:off x="446569" y="4922922"/>
                <a:ext cx="3763658" cy="812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𝑡𝑎𝑤𝑠𝑠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𝑡𝑎𝑤𝑠𝑠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𝑡𝑎𝑤𝑠𝑠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𝑡𝑎𝑤𝑠𝑠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92E750D-5A92-48C1-8301-87082B3CA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9" y="4922922"/>
                <a:ext cx="3763658" cy="812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738D535-92D4-4E13-BF55-B079B2523D2D}"/>
                  </a:ext>
                </a:extLst>
              </p:cNvPr>
              <p:cNvSpPr txBox="1"/>
              <p:nvPr/>
            </p:nvSpPr>
            <p:spPr>
              <a:xfrm>
                <a:off x="994009" y="5794287"/>
                <a:ext cx="2022605" cy="80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ja-JP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738D535-92D4-4E13-BF55-B079B252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09" y="5794287"/>
                <a:ext cx="2022605" cy="803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E98584B-41D2-446A-961F-5A5F2AB8AB40}"/>
                  </a:ext>
                </a:extLst>
              </p:cNvPr>
              <p:cNvSpPr txBox="1"/>
              <p:nvPr/>
            </p:nvSpPr>
            <p:spPr>
              <a:xfrm>
                <a:off x="5318359" y="5794287"/>
                <a:ext cx="2746970" cy="864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𝐵𝑃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𝐵𝑃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𝐵𝑃𝑡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E98584B-41D2-446A-961F-5A5F2AB8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59" y="5794287"/>
                <a:ext cx="2746970" cy="864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B6205C3-60C9-407D-BC93-B8823568673C}"/>
                  </a:ext>
                </a:extLst>
              </p:cNvPr>
              <p:cNvSpPr txBox="1"/>
              <p:nvPr/>
            </p:nvSpPr>
            <p:spPr>
              <a:xfrm>
                <a:off x="5181516" y="4896697"/>
                <a:ext cx="3154005" cy="864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𝑅𝑅𝑇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𝑅𝑅𝑇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𝑅𝑅𝑇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𝑅𝑅𝑇𝑡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B6205C3-60C9-407D-BC93-B8823568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16" y="4896697"/>
                <a:ext cx="3154005" cy="864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643C007-B1E8-433C-9B4A-E7FFA732BF07}"/>
              </a:ext>
            </a:extLst>
          </p:cNvPr>
          <p:cNvSpPr txBox="1"/>
          <p:nvPr/>
        </p:nvSpPr>
        <p:spPr>
          <a:xfrm>
            <a:off x="133614" y="950400"/>
            <a:ext cx="590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400" b="1" dirty="0">
                <a:solidFill>
                  <a:prstClr val="black"/>
                </a:solidFill>
                <a:latin typeface="メイリオ"/>
                <a:ea typeface="メイリオ"/>
              </a:rPr>
              <a:t>結合血小板の移流・拡散・生成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CD5B2E8-E293-4061-B0E2-9DF76B6A8E06}"/>
                  </a:ext>
                </a:extLst>
              </p:cNvPr>
              <p:cNvSpPr txBox="1"/>
              <p:nvPr/>
            </p:nvSpPr>
            <p:spPr>
              <a:xfrm>
                <a:off x="733689" y="2867205"/>
                <a:ext cx="303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𝑡𝑎𝑤𝑠𝑠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CD5B2E8-E293-4061-B0E2-9DF76B6A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89" y="2867205"/>
                <a:ext cx="3039935" cy="369332"/>
              </a:xfrm>
              <a:prstGeom prst="rect">
                <a:avLst/>
              </a:prstGeom>
              <a:blipFill>
                <a:blip r:embed="rId8"/>
                <a:stretch>
                  <a:fillRect l="-1202" t="-163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74D18A7-1775-460C-B184-04A6E1111916}"/>
              </a:ext>
            </a:extLst>
          </p:cNvPr>
          <p:cNvSpPr/>
          <p:nvPr/>
        </p:nvSpPr>
        <p:spPr>
          <a:xfrm>
            <a:off x="206828" y="4076618"/>
            <a:ext cx="8721040" cy="2638507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905D6-F542-4D97-AF8A-AFFC0B18AA1B}"/>
                  </a:ext>
                </a:extLst>
              </p:cNvPr>
              <p:cNvSpPr txBox="1"/>
              <p:nvPr/>
            </p:nvSpPr>
            <p:spPr>
              <a:xfrm>
                <a:off x="206828" y="4181607"/>
                <a:ext cx="40033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tabLst>
                    <a:tab pos="266700" algn="l"/>
                  </a:tabLst>
                </a:pPr>
                <a14:m>
                  <m:oMath xmlns:m="http://schemas.openxmlformats.org/officeDocument/2006/math">
                    <m:r>
                      <a:rPr kumimoji="1" lang="en-US" altLang="ja-JP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	</a:t>
                </a:r>
                <a:r>
                  <a:rPr kumimoji="1" lang="ja-JP" altLang="en-US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</a:t>
                </a:r>
                <a:r>
                  <a:rPr kumimoji="1" lang="en-US" altLang="ja-JP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0</a:t>
                </a:r>
                <a:r>
                  <a:rPr kumimoji="1" lang="ja-JP" altLang="en-US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～</a:t>
                </a:r>
                <a:r>
                  <a:rPr kumimoji="1" lang="en-US" altLang="ja-JP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1</a:t>
                </a:r>
                <a:r>
                  <a:rPr kumimoji="1" lang="ja-JP" altLang="en-US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の値を取り得る係数</a:t>
                </a:r>
                <a:endParaRPr kumimoji="1" lang="en-US" altLang="ja-JP" sz="22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  <a:p>
                <a:pPr defTabSz="914400"/>
                <a:r>
                  <a:rPr kumimoji="1" lang="ja-JP" altLang="en-US" sz="2200" dirty="0">
                    <a:solidFill>
                      <a:srgbClr val="FF0000"/>
                    </a:solidFill>
                    <a:latin typeface="メイリオ"/>
                    <a:ea typeface="メイリオ"/>
                  </a:rPr>
                  <a:t>赤</a:t>
                </a:r>
                <a:r>
                  <a:rPr kumimoji="1" lang="ja-JP" altLang="en-US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：閾値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905D6-F542-4D97-AF8A-AFFC0B18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" y="4181607"/>
                <a:ext cx="4003399" cy="769441"/>
              </a:xfrm>
              <a:prstGeom prst="rect">
                <a:avLst/>
              </a:prstGeom>
              <a:blipFill>
                <a:blip r:embed="rId9"/>
                <a:stretch>
                  <a:fillRect l="-1979" t="-4762" b="-15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0D6611E-01A3-4825-9B11-076F92CB8019}"/>
                  </a:ext>
                </a:extLst>
              </p:cNvPr>
              <p:cNvSpPr txBox="1"/>
              <p:nvPr/>
            </p:nvSpPr>
            <p:spPr>
              <a:xfrm>
                <a:off x="5568205" y="1810831"/>
                <a:ext cx="1865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r>
                      <a:rPr kumimoji="1" lang="ja-JP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：せん断速度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0D6611E-01A3-4825-9B11-076F92CB8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205" y="1810831"/>
                <a:ext cx="1865062" cy="400110"/>
              </a:xfrm>
              <a:prstGeom prst="rect">
                <a:avLst/>
              </a:prstGeom>
              <a:blipFill>
                <a:blip r:embed="rId10"/>
                <a:stretch>
                  <a:fillRect t="-7576" r="-3268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729BA91-0853-44C7-AADA-412985648093}"/>
                  </a:ext>
                </a:extLst>
              </p:cNvPr>
              <p:cNvSpPr txBox="1"/>
              <p:nvPr/>
            </p:nvSpPr>
            <p:spPr>
              <a:xfrm>
                <a:off x="5311647" y="1357013"/>
                <a:ext cx="2893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：結合血小板の濃度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729BA91-0853-44C7-AADA-41298564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7" y="1357013"/>
                <a:ext cx="2893741" cy="400110"/>
              </a:xfrm>
              <a:prstGeom prst="rect">
                <a:avLst/>
              </a:prstGeom>
              <a:blipFill>
                <a:blip r:embed="rId11"/>
                <a:stretch>
                  <a:fillRect t="-9231" r="-1895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A109D67-E432-45D0-AC68-11172F5CC7FE}"/>
                  </a:ext>
                </a:extLst>
              </p:cNvPr>
              <p:cNvSpPr txBox="1"/>
              <p:nvPr/>
            </p:nvSpPr>
            <p:spPr>
              <a:xfrm>
                <a:off x="5196730" y="2264649"/>
                <a:ext cx="42044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𝑅𝑅𝑇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：相対滞留時間</a:t>
                </a:r>
                <a:endParaRPr kumimoji="1" lang="en-US" altLang="ja-JP" sz="20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  <a:p>
                <a:pPr defTabSz="914400"/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　　（一心周期で正規化した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）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A109D67-E432-45D0-AC68-11172F5C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30" y="2264649"/>
                <a:ext cx="4204445" cy="707886"/>
              </a:xfrm>
              <a:prstGeom prst="rect">
                <a:avLst/>
              </a:prstGeom>
              <a:blipFill>
                <a:blip r:embed="rId12"/>
                <a:stretch>
                  <a:fillRect t="-4274" r="-145" b="-13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257D2F9-F808-4D2A-BB03-814AAC51DB1A}"/>
                  </a:ext>
                </a:extLst>
              </p:cNvPr>
              <p:cNvSpPr txBox="1"/>
              <p:nvPr/>
            </p:nvSpPr>
            <p:spPr>
              <a:xfrm>
                <a:off x="5044330" y="3026243"/>
                <a:ext cx="3937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r>
                      <a:rPr kumimoji="1" lang="en-US" altLang="ja-JP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𝑡𝑎𝑤𝑠𝑠</m:t>
                    </m:r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：時間平均壁面せん断応力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257D2F9-F808-4D2A-BB03-814AAC51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30" y="3026243"/>
                <a:ext cx="3937745" cy="400110"/>
              </a:xfrm>
              <a:prstGeom prst="rect">
                <a:avLst/>
              </a:prstGeom>
              <a:blipFill>
                <a:blip r:embed="rId13"/>
                <a:stretch>
                  <a:fillRect t="-7576" r="-1238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A192B6C-0BCA-4C25-B43A-12A06CA6152F}"/>
                  </a:ext>
                </a:extLst>
              </p:cNvPr>
              <p:cNvSpPr txBox="1"/>
              <p:nvPr/>
            </p:nvSpPr>
            <p:spPr>
              <a:xfrm>
                <a:off x="829298" y="2234727"/>
                <a:ext cx="2692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A192B6C-0BCA-4C25-B43A-12A06CA6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98" y="2234727"/>
                <a:ext cx="2692566" cy="461665"/>
              </a:xfrm>
              <a:prstGeom prst="rect">
                <a:avLst/>
              </a:prstGeom>
              <a:blipFill>
                <a:blip r:embed="rId14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58B8D2-9E0E-457B-84C9-CBBBDD9D10A5}"/>
              </a:ext>
            </a:extLst>
          </p:cNvPr>
          <p:cNvSpPr txBox="1"/>
          <p:nvPr/>
        </p:nvSpPr>
        <p:spPr>
          <a:xfrm>
            <a:off x="0" y="2866597"/>
            <a:ext cx="75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000" b="1" dirty="0">
                <a:solidFill>
                  <a:prstClr val="black"/>
                </a:solidFill>
                <a:latin typeface="メイリオ"/>
                <a:ea typeface="メイリオ"/>
              </a:rPr>
              <a:t>発生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D7A9752-BAF2-4B2C-BAE0-F166940A248B}"/>
              </a:ext>
            </a:extLst>
          </p:cNvPr>
          <p:cNvSpPr txBox="1"/>
          <p:nvPr/>
        </p:nvSpPr>
        <p:spPr>
          <a:xfrm>
            <a:off x="0" y="3486692"/>
            <a:ext cx="75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000" b="1" dirty="0">
                <a:solidFill>
                  <a:prstClr val="black"/>
                </a:solidFill>
                <a:latin typeface="メイリオ"/>
                <a:ea typeface="メイリオ"/>
              </a:rPr>
              <a:t>成長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F6756C6-D3EA-479A-8530-2580AFE25589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B00261-BB6A-493D-AF67-F1C84E040B72}"/>
              </a:ext>
            </a:extLst>
          </p:cNvPr>
          <p:cNvSpPr txBox="1"/>
          <p:nvPr/>
        </p:nvSpPr>
        <p:spPr>
          <a:xfrm>
            <a:off x="0" y="1"/>
            <a:ext cx="795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数理モデル：血栓の発生と成長</a:t>
            </a:r>
          </a:p>
        </p:txBody>
      </p:sp>
    </p:spTree>
    <p:extLst>
      <p:ext uri="{BB962C8B-B14F-4D97-AF65-F5344CB8AC3E}">
        <p14:creationId xmlns:p14="http://schemas.microsoft.com/office/powerpoint/2010/main" val="389964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7FA030F-2E14-4F11-98BA-745FF6542CAE}"/>
                  </a:ext>
                </a:extLst>
              </p:cNvPr>
              <p:cNvSpPr txBox="1"/>
              <p:nvPr/>
            </p:nvSpPr>
            <p:spPr>
              <a:xfrm>
                <a:off x="206827" y="1412065"/>
                <a:ext cx="5100435" cy="728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1" lang="en-US" altLang="ja-JP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7FA030F-2E14-4F11-98BA-745FF6542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7" y="1412065"/>
                <a:ext cx="5100435" cy="728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39B2CC-1585-4C05-80E4-DC592443785F}"/>
                  </a:ext>
                </a:extLst>
              </p:cNvPr>
              <p:cNvSpPr txBox="1"/>
              <p:nvPr/>
            </p:nvSpPr>
            <p:spPr>
              <a:xfrm>
                <a:off x="528626" y="2621159"/>
                <a:ext cx="1956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39B2CC-1585-4C05-80E4-DC592443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26" y="2621159"/>
                <a:ext cx="1956946" cy="369332"/>
              </a:xfrm>
              <a:prstGeom prst="rect">
                <a:avLst/>
              </a:prstGeom>
              <a:blipFill>
                <a:blip r:embed="rId3"/>
                <a:stretch>
                  <a:fillRect l="-2492" t="-42623" r="-221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9C2F471-7891-45DF-AB74-7DC9FAB455B8}"/>
                  </a:ext>
                </a:extLst>
              </p:cNvPr>
              <p:cNvSpPr txBox="1"/>
              <p:nvPr/>
            </p:nvSpPr>
            <p:spPr>
              <a:xfrm>
                <a:off x="702330" y="3470924"/>
                <a:ext cx="2653034" cy="425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ja-JP" alt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9C2F471-7891-45DF-AB74-7DC9FAB4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0" y="3470924"/>
                <a:ext cx="2653034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27D4CD4-8EDE-46EF-849F-F930CD08D908}"/>
              </a:ext>
            </a:extLst>
          </p:cNvPr>
          <p:cNvSpPr txBox="1"/>
          <p:nvPr/>
        </p:nvSpPr>
        <p:spPr>
          <a:xfrm>
            <a:off x="133614" y="950400"/>
            <a:ext cx="757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400" b="1" dirty="0">
                <a:solidFill>
                  <a:prstClr val="black"/>
                </a:solidFill>
                <a:latin typeface="メイリオ"/>
                <a:ea typeface="メイリオ"/>
              </a:rPr>
              <a:t>血栓による影響を考慮したナビエストークス方程式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8AF344E-D9E3-4120-B977-FCAAD9DBD216}"/>
                  </a:ext>
                </a:extLst>
              </p:cNvPr>
              <p:cNvSpPr txBox="1"/>
              <p:nvPr/>
            </p:nvSpPr>
            <p:spPr>
              <a:xfrm>
                <a:off x="6174389" y="2799498"/>
                <a:ext cx="2298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</a:t>
                </a:r>
                <a:r>
                  <a:rPr kumimoji="1" lang="en-US" altLang="ja-JP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ja-JP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粘性</m:t>
                    </m:r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の初期値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8AF344E-D9E3-4120-B977-FCAAD9DB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389" y="2799498"/>
                <a:ext cx="2298450" cy="400110"/>
              </a:xfrm>
              <a:prstGeom prst="rect">
                <a:avLst/>
              </a:prstGeom>
              <a:blipFill>
                <a:blip r:embed="rId5"/>
                <a:stretch>
                  <a:fillRect t="-6061" r="-3183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CD56E41-017A-4007-9589-4796A7566476}"/>
                  </a:ext>
                </a:extLst>
              </p:cNvPr>
              <p:cNvSpPr txBox="1"/>
              <p:nvPr/>
            </p:nvSpPr>
            <p:spPr>
              <a:xfrm>
                <a:off x="6034127" y="2399388"/>
                <a:ext cx="2893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𝐵𝑃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：結合血小板の濃度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CD56E41-017A-4007-9589-4796A756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27" y="2399388"/>
                <a:ext cx="2893741" cy="400110"/>
              </a:xfrm>
              <a:prstGeom prst="rect">
                <a:avLst/>
              </a:prstGeom>
              <a:blipFill>
                <a:blip r:embed="rId6"/>
                <a:stretch>
                  <a:fillRect t="-9231" r="-1684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9B0B385-B813-4418-931A-4C43872BA356}"/>
                  </a:ext>
                </a:extLst>
              </p:cNvPr>
              <p:cNvSpPr txBox="1"/>
              <p:nvPr/>
            </p:nvSpPr>
            <p:spPr>
              <a:xfrm>
                <a:off x="343164" y="4376857"/>
                <a:ext cx="2746970" cy="864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𝐵𝑃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𝐵𝑃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𝐵𝑃𝑡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9B0B385-B813-4418-931A-4C43872B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64" y="4376857"/>
                <a:ext cx="2746970" cy="864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3F6C147-2F1E-4AD4-9039-1EBB5C9C88CF}"/>
                  </a:ext>
                </a:extLst>
              </p:cNvPr>
              <p:cNvSpPr txBox="1"/>
              <p:nvPr/>
            </p:nvSpPr>
            <p:spPr>
              <a:xfrm>
                <a:off x="3569153" y="4565498"/>
                <a:ext cx="40033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tabLst>
                    <a:tab pos="266700" algn="l"/>
                  </a:tabLst>
                </a:pPr>
                <a14:m>
                  <m:oMath xmlns:m="http://schemas.openxmlformats.org/officeDocument/2006/math">
                    <m:r>
                      <a:rPr kumimoji="1" lang="en-US" altLang="ja-JP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	</a:t>
                </a:r>
                <a:r>
                  <a:rPr kumimoji="1" lang="ja-JP" altLang="en-US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</a:t>
                </a:r>
                <a:r>
                  <a:rPr kumimoji="1" lang="en-US" altLang="ja-JP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0</a:t>
                </a:r>
                <a:r>
                  <a:rPr kumimoji="1" lang="ja-JP" altLang="en-US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～</a:t>
                </a:r>
                <a:r>
                  <a:rPr kumimoji="1" lang="en-US" altLang="ja-JP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1</a:t>
                </a:r>
                <a:r>
                  <a:rPr kumimoji="1" lang="ja-JP" altLang="en-US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の値を取り得る係数</a:t>
                </a:r>
                <a:endParaRPr kumimoji="1" lang="en-US" altLang="ja-JP" sz="2200" dirty="0">
                  <a:solidFill>
                    <a:prstClr val="black"/>
                  </a:solidFill>
                  <a:latin typeface="メイリオ"/>
                  <a:ea typeface="メイリオ"/>
                </a:endParaRPr>
              </a:p>
              <a:p>
                <a:pPr defTabSz="914400"/>
                <a:r>
                  <a:rPr kumimoji="1" lang="ja-JP" altLang="en-US" sz="2200" dirty="0">
                    <a:solidFill>
                      <a:srgbClr val="FF0000"/>
                    </a:solidFill>
                    <a:latin typeface="メイリオ"/>
                    <a:ea typeface="メイリオ"/>
                  </a:rPr>
                  <a:t>赤</a:t>
                </a:r>
                <a:r>
                  <a:rPr kumimoji="1" lang="ja-JP" altLang="en-US" sz="2200" dirty="0">
                    <a:solidFill>
                      <a:prstClr val="black"/>
                    </a:solidFill>
                    <a:latin typeface="メイリオ"/>
                    <a:ea typeface="メイリオ"/>
                  </a:rPr>
                  <a:t>：閾値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3F6C147-2F1E-4AD4-9039-1EBB5C9C8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153" y="4565498"/>
                <a:ext cx="4003399" cy="769441"/>
              </a:xfrm>
              <a:prstGeom prst="rect">
                <a:avLst/>
              </a:prstGeom>
              <a:blipFill>
                <a:blip r:embed="rId8"/>
                <a:stretch>
                  <a:fillRect l="-1979" t="-4762" b="-15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E0F223-E356-43A5-9638-9DFE399C4833}"/>
              </a:ext>
            </a:extLst>
          </p:cNvPr>
          <p:cNvSpPr txBox="1"/>
          <p:nvPr/>
        </p:nvSpPr>
        <p:spPr>
          <a:xfrm>
            <a:off x="343164" y="5717057"/>
            <a:ext cx="4028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400" dirty="0">
                <a:solidFill>
                  <a:prstClr val="black"/>
                </a:solidFill>
                <a:latin typeface="メイリオ"/>
                <a:ea typeface="メイリオ"/>
              </a:rPr>
              <a:t>結合血小板濃度 </a:t>
            </a:r>
            <a:r>
              <a:rPr kumimoji="1" lang="ja-JP" altLang="en-US" sz="2400" b="1" dirty="0">
                <a:solidFill>
                  <a:srgbClr val="C00000"/>
                </a:solidFill>
                <a:latin typeface="メイリオ"/>
                <a:ea typeface="メイリオ"/>
              </a:rPr>
              <a:t>大</a:t>
            </a:r>
            <a:endParaRPr kumimoji="1" lang="en-US" altLang="ja-JP" sz="2400" b="1" dirty="0">
              <a:solidFill>
                <a:srgbClr val="C00000"/>
              </a:solidFill>
              <a:latin typeface="メイリオ"/>
              <a:ea typeface="メイリオ"/>
            </a:endParaRPr>
          </a:p>
          <a:p>
            <a:pPr defTabSz="914400"/>
            <a:r>
              <a:rPr kumimoji="1" lang="ja-JP" altLang="en-US" sz="2400" dirty="0">
                <a:solidFill>
                  <a:prstClr val="black"/>
                </a:solidFill>
                <a:latin typeface="メイリオ"/>
                <a:ea typeface="メイリオ"/>
              </a:rPr>
              <a:t>→外力項 </a:t>
            </a:r>
            <a:r>
              <a:rPr kumimoji="1" lang="ja-JP" altLang="en-US" sz="2400" b="1" dirty="0">
                <a:solidFill>
                  <a:srgbClr val="C00000"/>
                </a:solidFill>
                <a:latin typeface="メイリオ"/>
                <a:ea typeface="メイリオ"/>
              </a:rPr>
              <a:t>大</a:t>
            </a:r>
            <a:r>
              <a:rPr kumimoji="1" lang="en-US" altLang="ja-JP" sz="2400" dirty="0">
                <a:solidFill>
                  <a:prstClr val="black"/>
                </a:solidFill>
                <a:latin typeface="メイリオ"/>
                <a:ea typeface="メイリオ"/>
              </a:rPr>
              <a:t>, </a:t>
            </a:r>
            <a:r>
              <a:rPr kumimoji="1" lang="ja-JP" altLang="en-US" sz="2400" dirty="0">
                <a:solidFill>
                  <a:prstClr val="black"/>
                </a:solidFill>
                <a:latin typeface="メイリオ"/>
                <a:ea typeface="メイリオ"/>
              </a:rPr>
              <a:t>粘性係数 </a:t>
            </a:r>
            <a:r>
              <a:rPr kumimoji="1" lang="ja-JP" altLang="en-US" sz="2400" b="1" dirty="0">
                <a:solidFill>
                  <a:srgbClr val="C00000"/>
                </a:solidFill>
                <a:latin typeface="メイリオ"/>
                <a:ea typeface="メイリオ"/>
              </a:rPr>
              <a:t>大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F735BB0-6879-4A2D-A3D1-E1D6C25E3B25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E0A942-2502-4ACF-9DF3-1057BF271623}"/>
              </a:ext>
            </a:extLst>
          </p:cNvPr>
          <p:cNvSpPr txBox="1"/>
          <p:nvPr/>
        </p:nvSpPr>
        <p:spPr>
          <a:xfrm>
            <a:off x="0" y="1"/>
            <a:ext cx="795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数理モデル：血栓による流れの抵抗</a:t>
            </a:r>
          </a:p>
        </p:txBody>
      </p:sp>
    </p:spTree>
    <p:extLst>
      <p:ext uri="{BB962C8B-B14F-4D97-AF65-F5344CB8AC3E}">
        <p14:creationId xmlns:p14="http://schemas.microsoft.com/office/powerpoint/2010/main" val="188215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37C4FE4B-3A0B-4D9E-ACDF-9775649E0C1F}"/>
              </a:ext>
            </a:extLst>
          </p:cNvPr>
          <p:cNvSpPr txBox="1"/>
          <p:nvPr/>
        </p:nvSpPr>
        <p:spPr>
          <a:xfrm>
            <a:off x="487318" y="2995271"/>
            <a:ext cx="7834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kumimoji="1" lang="ja-JP" altLang="en-US" sz="2000" b="1" dirty="0">
                <a:latin typeface="Segoe UI"/>
                <a:ea typeface="メイリオ"/>
              </a:rPr>
              <a:t>解離発症時に予め血栓化がわかればいい</a:t>
            </a:r>
            <a:endParaRPr kumimoji="1" lang="en-US" altLang="ja-JP" sz="3200" b="1" dirty="0">
              <a:latin typeface="Segoe UI"/>
              <a:ea typeface="メイリオ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D741904-1FE2-43E0-93D5-E8659F3DE730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EF0393-824A-4239-B98E-FF1E14277FA9}"/>
              </a:ext>
            </a:extLst>
          </p:cNvPr>
          <p:cNvSpPr txBox="1"/>
          <p:nvPr/>
        </p:nvSpPr>
        <p:spPr>
          <a:xfrm>
            <a:off x="0" y="1"/>
            <a:ext cx="526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研究の背景・目的</a:t>
            </a:r>
            <a:r>
              <a:rPr kumimoji="1"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・手順</a:t>
            </a:r>
            <a:endParaRPr lang="en-US" altLang="ja-JP" sz="3600" dirty="0">
              <a:solidFill>
                <a:schemeClr val="bg1"/>
              </a:solidFill>
              <a:uFill>
                <a:solidFill>
                  <a:srgbClr val="CC0000"/>
                </a:solidFill>
              </a:u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DE64CE01-A360-4A4C-9C49-71144D4459D7}"/>
              </a:ext>
            </a:extLst>
          </p:cNvPr>
          <p:cNvSpPr txBox="1"/>
          <p:nvPr/>
        </p:nvSpPr>
        <p:spPr>
          <a:xfrm>
            <a:off x="109279" y="2028394"/>
            <a:ext cx="7134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2000" dirty="0">
                <a:uFill>
                  <a:solidFill>
                    <a:srgbClr val="012BA3"/>
                  </a:solidFill>
                </a:uFill>
                <a:latin typeface="Segoe UI"/>
                <a:ea typeface="メイリオ"/>
              </a:rPr>
              <a:t>偽腔内が血栓で満たされる　⇒治癒</a:t>
            </a:r>
            <a:r>
              <a:rPr kumimoji="1" lang="ja-JP" altLang="en-US" sz="2000" b="1" dirty="0">
                <a:solidFill>
                  <a:srgbClr val="FF0000"/>
                </a:solidFill>
                <a:uFill>
                  <a:solidFill>
                    <a:srgbClr val="012BA3"/>
                  </a:solidFill>
                </a:uFill>
                <a:latin typeface="Segoe UI"/>
                <a:ea typeface="メイリオ"/>
              </a:rPr>
              <a:t>〇</a:t>
            </a:r>
            <a:endParaRPr kumimoji="1" lang="en-US" altLang="ja-JP" sz="2000" b="1" dirty="0">
              <a:solidFill>
                <a:srgbClr val="FF0000"/>
              </a:solidFill>
              <a:uFill>
                <a:solidFill>
                  <a:srgbClr val="012BA3"/>
                </a:solidFill>
              </a:uFill>
              <a:latin typeface="Segoe UI"/>
              <a:ea typeface="メイリオ"/>
            </a:endParaRPr>
          </a:p>
          <a:p>
            <a:pPr defTabSz="914400"/>
            <a:r>
              <a:rPr kumimoji="1" lang="ja-JP" altLang="en-US" sz="2000" dirty="0">
                <a:uFill>
                  <a:solidFill>
                    <a:srgbClr val="012BA3"/>
                  </a:solidFill>
                </a:uFill>
                <a:latin typeface="Segoe UI"/>
                <a:ea typeface="メイリオ"/>
              </a:rPr>
              <a:t>偽腔内が血栓で満たされない⇒治癒</a:t>
            </a:r>
            <a:endParaRPr kumimoji="1" lang="en-US" altLang="ja-JP" sz="2000" dirty="0">
              <a:uFill>
                <a:solidFill>
                  <a:srgbClr val="012BA3"/>
                </a:solidFill>
              </a:uFill>
              <a:latin typeface="Segoe UI"/>
              <a:ea typeface="メイリオ"/>
            </a:endParaRPr>
          </a:p>
          <a:p>
            <a:pPr defTabSz="914400"/>
            <a:r>
              <a:rPr kumimoji="1" lang="ja-JP" altLang="en-US" sz="2000" dirty="0">
                <a:solidFill>
                  <a:schemeClr val="accent1"/>
                </a:solidFill>
                <a:uFill>
                  <a:solidFill>
                    <a:srgbClr val="012BA3"/>
                  </a:solidFill>
                </a:uFill>
                <a:latin typeface="Segoe UI"/>
                <a:ea typeface="メイリオ"/>
              </a:rPr>
              <a:t>　　　　　　　　　　　　　　</a:t>
            </a:r>
            <a:r>
              <a:rPr kumimoji="1" lang="ja-JP" altLang="en-US" sz="2000" b="1" dirty="0">
                <a:solidFill>
                  <a:srgbClr val="012BA3"/>
                </a:solidFill>
                <a:latin typeface="Segoe UI"/>
                <a:ea typeface="メイリオ"/>
              </a:rPr>
              <a:t>途中で破裂することがある</a:t>
            </a:r>
            <a:endParaRPr kumimoji="1" lang="en-US" altLang="ja-JP" sz="2000" b="1" dirty="0">
              <a:solidFill>
                <a:srgbClr val="012BA3"/>
              </a:solidFill>
              <a:latin typeface="Segoe UI"/>
              <a:ea typeface="メイリオ"/>
            </a:endParaRPr>
          </a:p>
        </p:txBody>
      </p:sp>
      <p:pic>
        <p:nvPicPr>
          <p:cNvPr id="372" name="図 371">
            <a:extLst>
              <a:ext uri="{FF2B5EF4-FFF2-40B4-BE49-F238E27FC236}">
                <a16:creationId xmlns:a16="http://schemas.microsoft.com/office/drawing/2014/main" id="{1C784715-A6B8-441F-8BD8-9945C7AA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946" b="8736"/>
          <a:stretch/>
        </p:blipFill>
        <p:spPr>
          <a:xfrm>
            <a:off x="6006857" y="886781"/>
            <a:ext cx="1650588" cy="1705296"/>
          </a:xfrm>
          <a:prstGeom prst="rect">
            <a:avLst/>
          </a:prstGeom>
        </p:spPr>
      </p:pic>
      <p:sp>
        <p:nvSpPr>
          <p:cNvPr id="409" name="四角形: 角を丸くする 408">
            <a:extLst>
              <a:ext uri="{FF2B5EF4-FFF2-40B4-BE49-F238E27FC236}">
                <a16:creationId xmlns:a16="http://schemas.microsoft.com/office/drawing/2014/main" id="{BF76C810-94E9-413F-9511-EF78DF2A51BE}"/>
              </a:ext>
            </a:extLst>
          </p:cNvPr>
          <p:cNvSpPr/>
          <p:nvPr/>
        </p:nvSpPr>
        <p:spPr>
          <a:xfrm>
            <a:off x="71991" y="773475"/>
            <a:ext cx="8962730" cy="2562348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000" b="1" dirty="0">
              <a:solidFill>
                <a:srgbClr val="960000"/>
              </a:solidFill>
              <a:latin typeface="+mn-ea"/>
            </a:endParaRPr>
          </a:p>
        </p:txBody>
      </p:sp>
      <p:sp>
        <p:nvSpPr>
          <p:cNvPr id="410" name="テキスト ボックス 409">
            <a:extLst>
              <a:ext uri="{FF2B5EF4-FFF2-40B4-BE49-F238E27FC236}">
                <a16:creationId xmlns:a16="http://schemas.microsoft.com/office/drawing/2014/main" id="{22054CDA-C0D3-4C77-A0D9-46B9FA23D7C1}"/>
              </a:ext>
            </a:extLst>
          </p:cNvPr>
          <p:cNvSpPr txBox="1"/>
          <p:nvPr/>
        </p:nvSpPr>
        <p:spPr>
          <a:xfrm>
            <a:off x="71992" y="778102"/>
            <a:ext cx="1236832" cy="461665"/>
          </a:xfrm>
          <a:prstGeom prst="rect">
            <a:avLst/>
          </a:prstGeom>
          <a:solidFill>
            <a:srgbClr val="960000"/>
          </a:solidFill>
          <a:ln w="38100">
            <a:solidFill>
              <a:srgbClr val="9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FD9132A1-F05D-4B1C-BA2A-91022E3721ED}"/>
              </a:ext>
            </a:extLst>
          </p:cNvPr>
          <p:cNvSpPr txBox="1"/>
          <p:nvPr/>
        </p:nvSpPr>
        <p:spPr>
          <a:xfrm>
            <a:off x="7916267" y="1998535"/>
            <a:ext cx="81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kern="0" dirty="0">
                <a:solidFill>
                  <a:prstClr val="black"/>
                </a:solidFill>
                <a:latin typeface="Segoe UI"/>
                <a:ea typeface="メイリオ"/>
              </a:rPr>
              <a:t>偽腔</a:t>
            </a:r>
            <a:endParaRPr kumimoji="1" lang="ja-JP" altLang="en-US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88B2868E-BF7A-4A51-A575-639A185BC4F2}"/>
              </a:ext>
            </a:extLst>
          </p:cNvPr>
          <p:cNvCxnSpPr>
            <a:cxnSpLocks/>
            <a:stCxn id="412" idx="1"/>
          </p:cNvCxnSpPr>
          <p:nvPr/>
        </p:nvCxnSpPr>
        <p:spPr>
          <a:xfrm flipH="1" flipV="1">
            <a:off x="7430485" y="2010313"/>
            <a:ext cx="485782" cy="18827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809F26EF-6A95-461F-A64A-8FCEF490300D}"/>
              </a:ext>
            </a:extLst>
          </p:cNvPr>
          <p:cNvSpPr txBox="1"/>
          <p:nvPr/>
        </p:nvSpPr>
        <p:spPr>
          <a:xfrm>
            <a:off x="97158" y="1250510"/>
            <a:ext cx="544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血管壁に生じた裂傷から壁内に血流が入り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偽腔が形成</a:t>
            </a:r>
          </a:p>
        </p:txBody>
      </p: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19EA2EE1-F3C0-406E-80DA-4BB9EE5E6E8D}"/>
              </a:ext>
            </a:extLst>
          </p:cNvPr>
          <p:cNvGrpSpPr/>
          <p:nvPr/>
        </p:nvGrpSpPr>
        <p:grpSpPr>
          <a:xfrm>
            <a:off x="71990" y="3522177"/>
            <a:ext cx="8962731" cy="852681"/>
            <a:chOff x="1056628" y="5240240"/>
            <a:chExt cx="6664697" cy="513293"/>
          </a:xfrm>
        </p:grpSpPr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4EC9AFC9-B7AC-4A99-8529-D7582E4B9713}"/>
                </a:ext>
              </a:extLst>
            </p:cNvPr>
            <p:cNvSpPr/>
            <p:nvPr/>
          </p:nvSpPr>
          <p:spPr>
            <a:xfrm>
              <a:off x="1982577" y="5240240"/>
              <a:ext cx="5738748" cy="513293"/>
            </a:xfrm>
            <a:prstGeom prst="rect">
              <a:avLst/>
            </a:prstGeom>
            <a:noFill/>
            <a:ln w="38100"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血栓化を予測するために</a:t>
              </a:r>
              <a:endParaRPr kumimoji="1" lang="en-US" altLang="ja-JP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血栓形成数理モデルを開発する</a:t>
              </a:r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83EE36DA-9FCC-4F03-8D36-2D49B90BAB6B}"/>
                </a:ext>
              </a:extLst>
            </p:cNvPr>
            <p:cNvSpPr/>
            <p:nvPr/>
          </p:nvSpPr>
          <p:spPr>
            <a:xfrm>
              <a:off x="1056628" y="5240240"/>
              <a:ext cx="919710" cy="513293"/>
            </a:xfrm>
            <a:prstGeom prst="rect">
              <a:avLst/>
            </a:prstGeom>
            <a:solidFill>
              <a:srgbClr val="960000"/>
            </a:solidFill>
            <a:ln w="38100"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目的</a:t>
              </a:r>
            </a:p>
          </p:txBody>
        </p:sp>
      </p:grp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B48FFE22-821A-40CF-B174-DAC2088B8872}"/>
              </a:ext>
            </a:extLst>
          </p:cNvPr>
          <p:cNvSpPr txBox="1"/>
          <p:nvPr/>
        </p:nvSpPr>
        <p:spPr>
          <a:xfrm>
            <a:off x="1646264" y="2846854"/>
            <a:ext cx="39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960000"/>
                </a:solidFill>
              </a:rPr>
              <a:t>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BA5C7D-947F-47AB-B581-FE019ACB4A9F}"/>
              </a:ext>
            </a:extLst>
          </p:cNvPr>
          <p:cNvSpPr txBox="1"/>
          <p:nvPr/>
        </p:nvSpPr>
        <p:spPr>
          <a:xfrm>
            <a:off x="4104807" y="2273295"/>
            <a:ext cx="56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012BA3"/>
                </a:solidFill>
              </a:rPr>
              <a:t>×</a:t>
            </a:r>
            <a:endParaRPr kumimoji="1" lang="ja-JP" altLang="en-US" sz="2800" b="1" dirty="0">
              <a:solidFill>
                <a:srgbClr val="012BA3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BA45E5A-9538-41CF-BBFC-559AAD84DF96}"/>
              </a:ext>
            </a:extLst>
          </p:cNvPr>
          <p:cNvSpPr/>
          <p:nvPr/>
        </p:nvSpPr>
        <p:spPr>
          <a:xfrm>
            <a:off x="71991" y="4560883"/>
            <a:ext cx="8962730" cy="2155748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000" b="1" dirty="0">
              <a:solidFill>
                <a:srgbClr val="960000"/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F7422A-53DB-4CAB-A280-3413AF521CF5}"/>
              </a:ext>
            </a:extLst>
          </p:cNvPr>
          <p:cNvSpPr txBox="1"/>
          <p:nvPr/>
        </p:nvSpPr>
        <p:spPr>
          <a:xfrm>
            <a:off x="80380" y="4573121"/>
            <a:ext cx="1236833" cy="461665"/>
          </a:xfrm>
          <a:prstGeom prst="rect">
            <a:avLst/>
          </a:prstGeom>
          <a:solidFill>
            <a:srgbClr val="960000"/>
          </a:solidFill>
          <a:ln w="38100">
            <a:solidFill>
              <a:srgbClr val="9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3CF244-B0B1-461D-9698-119E94B2C879}"/>
              </a:ext>
            </a:extLst>
          </p:cNvPr>
          <p:cNvSpPr txBox="1"/>
          <p:nvPr/>
        </p:nvSpPr>
        <p:spPr>
          <a:xfrm>
            <a:off x="1843405" y="4878640"/>
            <a:ext cx="5325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①血栓形成機序の仮説を調査</a:t>
            </a:r>
            <a:endParaRPr kumimoji="1" lang="en-US" altLang="ja-JP" sz="2000" dirty="0"/>
          </a:p>
          <a:p>
            <a:r>
              <a:rPr kumimoji="1" lang="ja-JP" altLang="en-US" sz="2000"/>
              <a:t>②血栓形成機序をモデル化</a:t>
            </a:r>
            <a:endParaRPr kumimoji="1" lang="en-US" altLang="ja-JP" sz="2000" dirty="0"/>
          </a:p>
          <a:p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③複数の患者の血栓化状態と解析結果を比較</a:t>
            </a:r>
          </a:p>
          <a:p>
            <a:r>
              <a:rPr kumimoji="1" lang="ja-JP" altLang="en-US" sz="2000" dirty="0"/>
              <a:t>④一致しなければ仮説を再検討</a:t>
            </a:r>
          </a:p>
        </p:txBody>
      </p:sp>
    </p:spTree>
    <p:extLst>
      <p:ext uri="{BB962C8B-B14F-4D97-AF65-F5344CB8AC3E}">
        <p14:creationId xmlns:p14="http://schemas.microsoft.com/office/powerpoint/2010/main" val="132529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 31">
            <a:extLst>
              <a:ext uri="{FF2B5EF4-FFF2-40B4-BE49-F238E27FC236}">
                <a16:creationId xmlns:a16="http://schemas.microsoft.com/office/drawing/2014/main" id="{68C2EADC-9788-809A-2726-437FDB01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18526"/>
              </p:ext>
            </p:extLst>
          </p:nvPr>
        </p:nvGraphicFramePr>
        <p:xfrm>
          <a:off x="161488" y="2162646"/>
          <a:ext cx="4671972" cy="762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255">
                  <a:extLst>
                    <a:ext uri="{9D8B030D-6E8A-4147-A177-3AD203B41FA5}">
                      <a16:colId xmlns:a16="http://schemas.microsoft.com/office/drawing/2014/main" val="3916235862"/>
                    </a:ext>
                  </a:extLst>
                </a:gridCol>
                <a:gridCol w="1770717">
                  <a:extLst>
                    <a:ext uri="{9D8B030D-6E8A-4147-A177-3AD203B41FA5}">
                      <a16:colId xmlns:a16="http://schemas.microsoft.com/office/drawing/2014/main" val="2256821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偽腔が完全に血栓化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完治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05593"/>
                  </a:ext>
                </a:extLst>
              </a:tr>
              <a:tr h="3912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偽腔が一部血栓化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破裂のリスク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4021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D741904-1FE2-43E0-93D5-E8659F3DE730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EF0393-824A-4239-B98E-FF1E14277FA9}"/>
              </a:ext>
            </a:extLst>
          </p:cNvPr>
          <p:cNvSpPr txBox="1"/>
          <p:nvPr/>
        </p:nvSpPr>
        <p:spPr>
          <a:xfrm>
            <a:off x="0" y="1"/>
            <a:ext cx="656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大動脈解離と血栓形成予測</a:t>
            </a:r>
            <a:endParaRPr lang="en-US" altLang="ja-JP" sz="3600" dirty="0">
              <a:solidFill>
                <a:schemeClr val="bg1"/>
              </a:solidFill>
              <a:uFill>
                <a:solidFill>
                  <a:srgbClr val="CC0000"/>
                </a:solidFill>
              </a:u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372" name="図 371">
            <a:extLst>
              <a:ext uri="{FF2B5EF4-FFF2-40B4-BE49-F238E27FC236}">
                <a16:creationId xmlns:a16="http://schemas.microsoft.com/office/drawing/2014/main" id="{1C784715-A6B8-441F-8BD8-9945C7AA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946" b="8736"/>
          <a:stretch/>
        </p:blipFill>
        <p:spPr>
          <a:xfrm>
            <a:off x="1372182" y="3932645"/>
            <a:ext cx="1650588" cy="1705296"/>
          </a:xfrm>
          <a:prstGeom prst="rect">
            <a:avLst/>
          </a:prstGeom>
        </p:spPr>
      </p:pic>
      <p:sp>
        <p:nvSpPr>
          <p:cNvPr id="410" name="テキスト ボックス 409">
            <a:extLst>
              <a:ext uri="{FF2B5EF4-FFF2-40B4-BE49-F238E27FC236}">
                <a16:creationId xmlns:a16="http://schemas.microsoft.com/office/drawing/2014/main" id="{22054CDA-C0D3-4C77-A0D9-46B9FA23D7C1}"/>
              </a:ext>
            </a:extLst>
          </p:cNvPr>
          <p:cNvSpPr txBox="1"/>
          <p:nvPr/>
        </p:nvSpPr>
        <p:spPr>
          <a:xfrm>
            <a:off x="71991" y="778102"/>
            <a:ext cx="2037193" cy="461665"/>
          </a:xfrm>
          <a:prstGeom prst="rect">
            <a:avLst/>
          </a:prstGeom>
          <a:solidFill>
            <a:srgbClr val="960000"/>
          </a:solidFill>
          <a:ln w="38100">
            <a:solidFill>
              <a:srgbClr val="9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大動脈解離</a:t>
            </a:r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FD9132A1-F05D-4B1C-BA2A-91022E3721ED}"/>
              </a:ext>
            </a:extLst>
          </p:cNvPr>
          <p:cNvSpPr txBox="1"/>
          <p:nvPr/>
        </p:nvSpPr>
        <p:spPr>
          <a:xfrm>
            <a:off x="3281592" y="5044399"/>
            <a:ext cx="81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kern="0" dirty="0">
                <a:solidFill>
                  <a:prstClr val="black"/>
                </a:solidFill>
                <a:latin typeface="Segoe UI"/>
                <a:ea typeface="メイリオ"/>
              </a:rPr>
              <a:t>偽腔</a:t>
            </a:r>
            <a:endParaRPr kumimoji="1" lang="ja-JP" altLang="en-US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88B2868E-BF7A-4A51-A575-639A185BC4F2}"/>
              </a:ext>
            </a:extLst>
          </p:cNvPr>
          <p:cNvCxnSpPr>
            <a:cxnSpLocks/>
            <a:stCxn id="412" idx="1"/>
          </p:cNvCxnSpPr>
          <p:nvPr/>
        </p:nvCxnSpPr>
        <p:spPr>
          <a:xfrm flipH="1" flipV="1">
            <a:off x="2795810" y="5056177"/>
            <a:ext cx="485782" cy="18827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809F26EF-6A95-461F-A64A-8FCEF490300D}"/>
              </a:ext>
            </a:extLst>
          </p:cNvPr>
          <p:cNvSpPr txBox="1"/>
          <p:nvPr/>
        </p:nvSpPr>
        <p:spPr>
          <a:xfrm>
            <a:off x="40368" y="1364618"/>
            <a:ext cx="521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血管壁に空間（偽腔）が発生、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血液が空間内に流入し血液が凝固（血栓）</a:t>
            </a:r>
          </a:p>
        </p:txBody>
      </p:sp>
      <p:sp>
        <p:nvSpPr>
          <p:cNvPr id="416" name="正方形/長方形 415">
            <a:extLst>
              <a:ext uri="{FF2B5EF4-FFF2-40B4-BE49-F238E27FC236}">
                <a16:creationId xmlns:a16="http://schemas.microsoft.com/office/drawing/2014/main" id="{4EC9AFC9-B7AC-4A99-8529-D7582E4B9713}"/>
              </a:ext>
            </a:extLst>
          </p:cNvPr>
          <p:cNvSpPr/>
          <p:nvPr/>
        </p:nvSpPr>
        <p:spPr>
          <a:xfrm>
            <a:off x="191930" y="5908009"/>
            <a:ext cx="4557136" cy="852681"/>
          </a:xfrm>
          <a:prstGeom prst="rect">
            <a:avLst/>
          </a:prstGeom>
          <a:noFill/>
          <a:ln w="3810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血栓化を予測するために</a:t>
            </a:r>
            <a:endParaRPr kumimoji="1" lang="en-US" altLang="ja-JP" sz="24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血栓形成数理モデルを開発する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57108B-1B4F-3F5F-E3D9-B113D6E40807}"/>
              </a:ext>
            </a:extLst>
          </p:cNvPr>
          <p:cNvSpPr txBox="1"/>
          <p:nvPr/>
        </p:nvSpPr>
        <p:spPr>
          <a:xfrm>
            <a:off x="1659404" y="3239468"/>
            <a:ext cx="81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kern="0" dirty="0">
                <a:solidFill>
                  <a:prstClr val="black"/>
                </a:solidFill>
                <a:latin typeface="Segoe UI"/>
                <a:ea typeface="メイリオ"/>
              </a:rPr>
              <a:t>血流</a:t>
            </a:r>
            <a:endParaRPr kumimoji="1" lang="ja-JP" altLang="en-US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1F3A54-401F-FAAE-D15F-1B18F9CF8DC4}"/>
              </a:ext>
            </a:extLst>
          </p:cNvPr>
          <p:cNvSpPr txBox="1"/>
          <p:nvPr/>
        </p:nvSpPr>
        <p:spPr>
          <a:xfrm>
            <a:off x="2481886" y="3533318"/>
            <a:ext cx="112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rPr>
              <a:t>血管壁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1E98C5D-83D9-5AF6-6472-EBC99DCEA629}"/>
              </a:ext>
            </a:extLst>
          </p:cNvPr>
          <p:cNvCxnSpPr>
            <a:cxnSpLocks/>
            <a:stCxn id="372" idx="0"/>
            <a:endCxn id="6" idx="2"/>
          </p:cNvCxnSpPr>
          <p:nvPr/>
        </p:nvCxnSpPr>
        <p:spPr>
          <a:xfrm flipH="1" flipV="1">
            <a:off x="2064951" y="3639578"/>
            <a:ext cx="132525" cy="29306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3A739A0-7E1C-1475-866A-814F389B4FAC}"/>
              </a:ext>
            </a:extLst>
          </p:cNvPr>
          <p:cNvGrpSpPr/>
          <p:nvPr/>
        </p:nvGrpSpPr>
        <p:grpSpPr>
          <a:xfrm>
            <a:off x="5476065" y="1546340"/>
            <a:ext cx="3652444" cy="5003954"/>
            <a:chOff x="2407169" y="954952"/>
            <a:chExt cx="6594598" cy="5815196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BBD2286-BC4F-C4CF-85A5-D02B78E1F1D7}"/>
                </a:ext>
              </a:extLst>
            </p:cNvPr>
            <p:cNvCxnSpPr/>
            <p:nvPr/>
          </p:nvCxnSpPr>
          <p:spPr>
            <a:xfrm>
              <a:off x="4562756" y="1117599"/>
              <a:ext cx="9243" cy="5061528"/>
            </a:xfrm>
            <a:prstGeom prst="line">
              <a:avLst/>
            </a:prstGeom>
            <a:noFill/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58416C5-0653-ADDE-B94C-6E89659FE2A2}"/>
                </a:ext>
              </a:extLst>
            </p:cNvPr>
            <p:cNvSpPr txBox="1"/>
            <p:nvPr/>
          </p:nvSpPr>
          <p:spPr>
            <a:xfrm>
              <a:off x="2407172" y="2124656"/>
              <a:ext cx="4281864" cy="292388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960000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ja-JP" altLang="en-US" sz="1300" dirty="0">
                  <a:solidFill>
                    <a:prstClr val="black"/>
                  </a:solidFill>
                  <a:latin typeface="メイリオ"/>
                  <a:ea typeface="メイリオ"/>
                </a:rPr>
                <a:t>血栓形成機序の仮説設定</a:t>
              </a:r>
              <a:endParaRPr kumimoji="1" lang="en-US" altLang="ja-JP" sz="1300" dirty="0">
                <a:solidFill>
                  <a:prstClr val="black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A74E0F7-8AFC-D95D-AB1E-3F32277BEB93}"/>
                </a:ext>
              </a:extLst>
            </p:cNvPr>
            <p:cNvSpPr txBox="1"/>
            <p:nvPr/>
          </p:nvSpPr>
          <p:spPr>
            <a:xfrm>
              <a:off x="2431068" y="3015751"/>
              <a:ext cx="4281865" cy="292388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96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</a:rPr>
                <a:t>数理モデル作成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F07367E-2C98-7F06-9536-0E2A8D85A400}"/>
                </a:ext>
              </a:extLst>
            </p:cNvPr>
            <p:cNvSpPr txBox="1"/>
            <p:nvPr/>
          </p:nvSpPr>
          <p:spPr>
            <a:xfrm>
              <a:off x="2431068" y="3865117"/>
              <a:ext cx="4281865" cy="292388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96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300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予測結果と実際比較</a:t>
              </a:r>
              <a:endParaRPr kumimoji="1" lang="ja-JP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9C3A34C-A634-21BC-F86D-DFC91B2F6AA7}"/>
                </a:ext>
              </a:extLst>
            </p:cNvPr>
            <p:cNvSpPr/>
            <p:nvPr/>
          </p:nvSpPr>
          <p:spPr>
            <a:xfrm>
              <a:off x="2431066" y="5904039"/>
              <a:ext cx="4281867" cy="86610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3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25464AB-C2F3-8EA4-C77A-C3531676E060}"/>
                </a:ext>
              </a:extLst>
            </p:cNvPr>
            <p:cNvSpPr txBox="1"/>
            <p:nvPr/>
          </p:nvSpPr>
          <p:spPr>
            <a:xfrm>
              <a:off x="2421823" y="6128987"/>
              <a:ext cx="4281865" cy="2923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</a:rPr>
                <a:t>終了</a:t>
              </a:r>
              <a:endParaRPr kumimoji="1" lang="en-US" altLang="ja-JP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7546630-BF10-DA3B-334D-7C7F3407D45F}"/>
                </a:ext>
              </a:extLst>
            </p:cNvPr>
            <p:cNvCxnSpPr/>
            <p:nvPr/>
          </p:nvCxnSpPr>
          <p:spPr>
            <a:xfrm flipH="1">
              <a:off x="6686092" y="2330321"/>
              <a:ext cx="128215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96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F3FA67E-587E-5C42-3D1F-47D7B31E99E6}"/>
                </a:ext>
              </a:extLst>
            </p:cNvPr>
            <p:cNvCxnSpPr/>
            <p:nvPr/>
          </p:nvCxnSpPr>
          <p:spPr>
            <a:xfrm>
              <a:off x="7968246" y="2311849"/>
              <a:ext cx="0" cy="3030172"/>
            </a:xfrm>
            <a:prstGeom prst="line">
              <a:avLst/>
            </a:prstGeom>
            <a:noFill/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782665C-C4F7-332B-1029-B7F1F9257421}"/>
                </a:ext>
              </a:extLst>
            </p:cNvPr>
            <p:cNvSpPr/>
            <p:nvPr/>
          </p:nvSpPr>
          <p:spPr>
            <a:xfrm>
              <a:off x="2407169" y="954952"/>
              <a:ext cx="4281867" cy="86610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3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FBC96DA-00A6-41BD-37A8-A3FF8D879B03}"/>
                </a:ext>
              </a:extLst>
            </p:cNvPr>
            <p:cNvCxnSpPr/>
            <p:nvPr/>
          </p:nvCxnSpPr>
          <p:spPr>
            <a:xfrm>
              <a:off x="6695948" y="5342021"/>
              <a:ext cx="1293508" cy="0"/>
            </a:xfrm>
            <a:prstGeom prst="line">
              <a:avLst/>
            </a:prstGeom>
            <a:noFill/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</p:cxnSp>
        <p:sp>
          <p:nvSpPr>
            <p:cNvPr id="24" name="ひし形 23">
              <a:extLst>
                <a:ext uri="{FF2B5EF4-FFF2-40B4-BE49-F238E27FC236}">
                  <a16:creationId xmlns:a16="http://schemas.microsoft.com/office/drawing/2014/main" id="{5D3EB6AE-0857-DB94-0548-29A352D149AC}"/>
                </a:ext>
              </a:extLst>
            </p:cNvPr>
            <p:cNvSpPr/>
            <p:nvPr/>
          </p:nvSpPr>
          <p:spPr>
            <a:xfrm>
              <a:off x="2421823" y="5058432"/>
              <a:ext cx="4281867" cy="567178"/>
            </a:xfrm>
            <a:prstGeom prst="diamond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3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45CA0D4-9089-1A4D-889A-0834E42249E8}"/>
                </a:ext>
              </a:extLst>
            </p:cNvPr>
            <p:cNvSpPr txBox="1"/>
            <p:nvPr/>
          </p:nvSpPr>
          <p:spPr>
            <a:xfrm>
              <a:off x="3842327" y="5151240"/>
              <a:ext cx="145934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</a:rPr>
                <a:t>一致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669D9C3-A5BF-29E1-0B19-6C07976B277E}"/>
                </a:ext>
              </a:extLst>
            </p:cNvPr>
            <p:cNvSpPr txBox="1"/>
            <p:nvPr/>
          </p:nvSpPr>
          <p:spPr>
            <a:xfrm>
              <a:off x="6742128" y="4972689"/>
              <a:ext cx="4074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ja-JP" sz="1300" dirty="0">
                  <a:solidFill>
                    <a:prstClr val="black"/>
                  </a:solidFill>
                  <a:latin typeface="メイリオ"/>
                  <a:ea typeface="メイリオ"/>
                </a:rPr>
                <a:t>No</a:t>
              </a:r>
              <a:endParaRPr kumimoji="1" lang="ja-JP" altLang="en-US" sz="1300" dirty="0">
                <a:solidFill>
                  <a:prstClr val="black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7AD9CF5-90AD-9B13-2E79-F410A83C9196}"/>
                </a:ext>
              </a:extLst>
            </p:cNvPr>
            <p:cNvSpPr txBox="1"/>
            <p:nvPr/>
          </p:nvSpPr>
          <p:spPr>
            <a:xfrm>
              <a:off x="3908794" y="5580159"/>
              <a:ext cx="4594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ja-JP" sz="1300" dirty="0">
                  <a:solidFill>
                    <a:prstClr val="black"/>
                  </a:solidFill>
                  <a:latin typeface="メイリオ"/>
                  <a:ea typeface="メイリオ"/>
                </a:rPr>
                <a:t>Yes</a:t>
              </a:r>
              <a:endParaRPr kumimoji="1" lang="ja-JP" altLang="en-US" sz="1300" dirty="0">
                <a:solidFill>
                  <a:prstClr val="black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5C6F630-49A9-3EC8-763A-43B15FE8E278}"/>
                </a:ext>
              </a:extLst>
            </p:cNvPr>
            <p:cNvSpPr txBox="1"/>
            <p:nvPr/>
          </p:nvSpPr>
          <p:spPr>
            <a:xfrm>
              <a:off x="6934725" y="3598253"/>
              <a:ext cx="2067042" cy="292388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96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</a:rPr>
                <a:t>仮説の再検討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81FD484-A1F6-C9F1-ACE9-390D1F99D971}"/>
                </a:ext>
              </a:extLst>
            </p:cNvPr>
            <p:cNvSpPr txBox="1"/>
            <p:nvPr/>
          </p:nvSpPr>
          <p:spPr>
            <a:xfrm>
              <a:off x="2431066" y="1134394"/>
              <a:ext cx="4281865" cy="2923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300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開始</a:t>
              </a:r>
              <a:endParaRPr kumimoji="1" lang="en-US" altLang="ja-JP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61D78AC-2AB9-27FB-3922-47164022BB58}"/>
              </a:ext>
            </a:extLst>
          </p:cNvPr>
          <p:cNvSpPr txBox="1"/>
          <p:nvPr/>
        </p:nvSpPr>
        <p:spPr>
          <a:xfrm>
            <a:off x="5042004" y="778102"/>
            <a:ext cx="2037193" cy="461665"/>
          </a:xfrm>
          <a:prstGeom prst="rect">
            <a:avLst/>
          </a:prstGeom>
          <a:solidFill>
            <a:srgbClr val="960000"/>
          </a:solidFill>
          <a:ln w="38100">
            <a:solidFill>
              <a:srgbClr val="9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構築手順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01AB0C7-9D08-40AA-431A-F7B878EBA601}"/>
              </a:ext>
            </a:extLst>
          </p:cNvPr>
          <p:cNvSpPr txBox="1"/>
          <p:nvPr/>
        </p:nvSpPr>
        <p:spPr>
          <a:xfrm>
            <a:off x="191930" y="2912866"/>
            <a:ext cx="118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kumimoji="1" lang="en-US" altLang="ja-JP" sz="1800" dirty="0">
                <a:solidFill>
                  <a:schemeClr val="accent1"/>
                </a:solidFill>
                <a:uFill>
                  <a:solidFill>
                    <a:srgbClr val="012BA3"/>
                  </a:solidFill>
                </a:uFill>
                <a:latin typeface="Segoe UI"/>
                <a:ea typeface="メイリオ"/>
              </a:rPr>
              <a:t>[</a:t>
            </a:r>
            <a:r>
              <a:rPr kumimoji="1" lang="ja-JP" altLang="en-US" sz="1800" dirty="0">
                <a:solidFill>
                  <a:schemeClr val="accent1"/>
                </a:solidFill>
                <a:uFill>
                  <a:solidFill>
                    <a:srgbClr val="012BA3"/>
                  </a:solidFill>
                </a:uFill>
                <a:latin typeface="Segoe UI"/>
                <a:ea typeface="メイリオ"/>
              </a:rPr>
              <a:t>引用</a:t>
            </a:r>
            <a:r>
              <a:rPr kumimoji="1" lang="en-US" altLang="ja-JP" sz="1800" dirty="0">
                <a:solidFill>
                  <a:schemeClr val="accent1"/>
                </a:solidFill>
                <a:uFill>
                  <a:solidFill>
                    <a:srgbClr val="012BA3"/>
                  </a:solidFill>
                </a:uFill>
                <a:latin typeface="Segoe UI"/>
                <a:ea typeface="メイリオ"/>
              </a:rPr>
              <a:t>]</a:t>
            </a:r>
            <a:r>
              <a:rPr kumimoji="1" lang="ja-JP" altLang="en-US" sz="1800" dirty="0">
                <a:solidFill>
                  <a:schemeClr val="accent1"/>
                </a:solidFill>
                <a:uFill>
                  <a:solidFill>
                    <a:srgbClr val="012BA3"/>
                  </a:solidFill>
                </a:uFill>
                <a:latin typeface="Segoe UI"/>
                <a:ea typeface="メイリオ"/>
              </a:rPr>
              <a:t>　　　　　　　　　　　　　　</a:t>
            </a:r>
            <a:endParaRPr kumimoji="1" lang="en-US" altLang="ja-JP" sz="1800" b="1" dirty="0">
              <a:solidFill>
                <a:srgbClr val="012BA3"/>
              </a:solidFill>
              <a:latin typeface="Segoe U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91373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3A282A-7BBD-4837-B180-95ECA3FA61AF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1DE744-9968-43B4-87F2-E8722847A68E}"/>
              </a:ext>
            </a:extLst>
          </p:cNvPr>
          <p:cNvSpPr txBox="1"/>
          <p:nvPr/>
        </p:nvSpPr>
        <p:spPr>
          <a:xfrm>
            <a:off x="0" y="1"/>
            <a:ext cx="416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研究の手順</a:t>
            </a:r>
            <a:endParaRPr kumimoji="1" lang="ja-JP" altLang="en-US" sz="3600" dirty="0">
              <a:solidFill>
                <a:schemeClr val="bg1"/>
              </a:solidFill>
              <a:uFill>
                <a:solidFill>
                  <a:srgbClr val="CC0000"/>
                </a:solidFill>
              </a:u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009D22A-3291-705B-C139-AA1D5A53A0C2}"/>
              </a:ext>
            </a:extLst>
          </p:cNvPr>
          <p:cNvGrpSpPr/>
          <p:nvPr/>
        </p:nvGrpSpPr>
        <p:grpSpPr>
          <a:xfrm>
            <a:off x="2407169" y="954952"/>
            <a:ext cx="6594598" cy="5815196"/>
            <a:chOff x="2407169" y="954952"/>
            <a:chExt cx="6594598" cy="5815196"/>
          </a:xfrm>
        </p:grpSpPr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F4F6881-1181-430E-AD06-1B6474B19EC0}"/>
                </a:ext>
              </a:extLst>
            </p:cNvPr>
            <p:cNvCxnSpPr/>
            <p:nvPr/>
          </p:nvCxnSpPr>
          <p:spPr>
            <a:xfrm>
              <a:off x="4562756" y="1117599"/>
              <a:ext cx="9243" cy="5061528"/>
            </a:xfrm>
            <a:prstGeom prst="line">
              <a:avLst/>
            </a:prstGeom>
            <a:noFill/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5B7E44E-3DE8-4144-85E6-4E7D075D2ADE}"/>
                </a:ext>
              </a:extLst>
            </p:cNvPr>
            <p:cNvSpPr txBox="1"/>
            <p:nvPr/>
          </p:nvSpPr>
          <p:spPr>
            <a:xfrm>
              <a:off x="2407172" y="2124656"/>
              <a:ext cx="4281864" cy="461665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960000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ja-JP" altLang="en-US" sz="2400" dirty="0">
                  <a:solidFill>
                    <a:prstClr val="black"/>
                  </a:solidFill>
                  <a:latin typeface="メイリオ"/>
                  <a:ea typeface="メイリオ"/>
                </a:rPr>
                <a:t>血栓形成機序の仮説設定</a:t>
              </a:r>
              <a:endParaRPr kumimoji="1" lang="en-US" altLang="ja-JP" sz="2400" dirty="0">
                <a:solidFill>
                  <a:prstClr val="black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B5C3D4C-9721-4CB4-A399-A2A2656A2B42}"/>
                </a:ext>
              </a:extLst>
            </p:cNvPr>
            <p:cNvSpPr txBox="1"/>
            <p:nvPr/>
          </p:nvSpPr>
          <p:spPr>
            <a:xfrm>
              <a:off x="2431068" y="3015751"/>
              <a:ext cx="4281865" cy="461665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96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</a:rPr>
                <a:t>数理モデル作成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59FF8ED-8CE7-4DC8-828D-3269E5C45C01}"/>
                </a:ext>
              </a:extLst>
            </p:cNvPr>
            <p:cNvSpPr txBox="1"/>
            <p:nvPr/>
          </p:nvSpPr>
          <p:spPr>
            <a:xfrm>
              <a:off x="2431068" y="3865117"/>
              <a:ext cx="4281865" cy="461665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96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予測結果と実際比較</a:t>
              </a:r>
              <a:endPara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31F2FB3-FDF5-4F7F-96D4-2D4FBA8983C6}"/>
                </a:ext>
              </a:extLst>
            </p:cNvPr>
            <p:cNvSpPr/>
            <p:nvPr/>
          </p:nvSpPr>
          <p:spPr>
            <a:xfrm>
              <a:off x="2431066" y="5904039"/>
              <a:ext cx="4281867" cy="86610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3C40273-0073-4097-9102-B3C915DD58F6}"/>
                </a:ext>
              </a:extLst>
            </p:cNvPr>
            <p:cNvSpPr txBox="1"/>
            <p:nvPr/>
          </p:nvSpPr>
          <p:spPr>
            <a:xfrm>
              <a:off x="2421823" y="6128987"/>
              <a:ext cx="4281865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</a:rPr>
                <a:t>終了</a:t>
              </a:r>
              <a:endPara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8697957-4410-4C5A-87D5-8E730ED03923}"/>
                </a:ext>
              </a:extLst>
            </p:cNvPr>
            <p:cNvCxnSpPr/>
            <p:nvPr/>
          </p:nvCxnSpPr>
          <p:spPr>
            <a:xfrm flipH="1">
              <a:off x="6686092" y="2330321"/>
              <a:ext cx="128215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96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FE3A875-6E25-46E6-AB01-6EF89E66885C}"/>
                </a:ext>
              </a:extLst>
            </p:cNvPr>
            <p:cNvCxnSpPr/>
            <p:nvPr/>
          </p:nvCxnSpPr>
          <p:spPr>
            <a:xfrm>
              <a:off x="7968246" y="2311849"/>
              <a:ext cx="0" cy="3030172"/>
            </a:xfrm>
            <a:prstGeom prst="line">
              <a:avLst/>
            </a:prstGeom>
            <a:noFill/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</p:cxn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F7950F9-8908-499D-8D8B-0D743A1F5DCC}"/>
                </a:ext>
              </a:extLst>
            </p:cNvPr>
            <p:cNvSpPr/>
            <p:nvPr/>
          </p:nvSpPr>
          <p:spPr>
            <a:xfrm>
              <a:off x="2407169" y="954952"/>
              <a:ext cx="4281867" cy="86610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08B093A-59F8-4C46-B6BD-9BEAB7CC7924}"/>
                </a:ext>
              </a:extLst>
            </p:cNvPr>
            <p:cNvCxnSpPr/>
            <p:nvPr/>
          </p:nvCxnSpPr>
          <p:spPr>
            <a:xfrm>
              <a:off x="6695948" y="5342021"/>
              <a:ext cx="1293508" cy="0"/>
            </a:xfrm>
            <a:prstGeom prst="line">
              <a:avLst/>
            </a:prstGeom>
            <a:noFill/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</p:cxnSp>
        <p:sp>
          <p:nvSpPr>
            <p:cNvPr id="36" name="ひし形 35">
              <a:extLst>
                <a:ext uri="{FF2B5EF4-FFF2-40B4-BE49-F238E27FC236}">
                  <a16:creationId xmlns:a16="http://schemas.microsoft.com/office/drawing/2014/main" id="{8DB86656-FEAB-433A-A24C-A4FC4CB1FE08}"/>
                </a:ext>
              </a:extLst>
            </p:cNvPr>
            <p:cNvSpPr/>
            <p:nvPr/>
          </p:nvSpPr>
          <p:spPr>
            <a:xfrm>
              <a:off x="2421823" y="5058432"/>
              <a:ext cx="4281867" cy="567178"/>
            </a:xfrm>
            <a:prstGeom prst="diamond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96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D9DA3B3-56BF-46ED-B814-134EF9FF847F}"/>
                </a:ext>
              </a:extLst>
            </p:cNvPr>
            <p:cNvSpPr txBox="1"/>
            <p:nvPr/>
          </p:nvSpPr>
          <p:spPr>
            <a:xfrm>
              <a:off x="3842327" y="5151240"/>
              <a:ext cx="1459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</a:rPr>
                <a:t>一致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864CF71-C427-47A7-A27D-44CEC4ACB67B}"/>
                </a:ext>
              </a:extLst>
            </p:cNvPr>
            <p:cNvSpPr txBox="1"/>
            <p:nvPr/>
          </p:nvSpPr>
          <p:spPr>
            <a:xfrm>
              <a:off x="6742128" y="497268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ja-JP" dirty="0">
                  <a:solidFill>
                    <a:prstClr val="black"/>
                  </a:solidFill>
                  <a:latin typeface="メイリオ"/>
                  <a:ea typeface="メイリオ"/>
                </a:rPr>
                <a:t>No</a:t>
              </a:r>
              <a:endParaRPr kumimoji="1" lang="ja-JP" altLang="en-US" dirty="0">
                <a:solidFill>
                  <a:prstClr val="black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8D2C726-594A-4541-AA0D-96632988E5B2}"/>
                </a:ext>
              </a:extLst>
            </p:cNvPr>
            <p:cNvSpPr txBox="1"/>
            <p:nvPr/>
          </p:nvSpPr>
          <p:spPr>
            <a:xfrm>
              <a:off x="3908794" y="5580159"/>
              <a:ext cx="56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ja-JP" dirty="0">
                  <a:solidFill>
                    <a:prstClr val="black"/>
                  </a:solidFill>
                  <a:latin typeface="メイリオ"/>
                  <a:ea typeface="メイリオ"/>
                </a:rPr>
                <a:t>Yes</a:t>
              </a:r>
              <a:endParaRPr kumimoji="1" lang="ja-JP" altLang="en-US" dirty="0">
                <a:solidFill>
                  <a:prstClr val="black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55FBEFC-6D9D-4EF9-94FD-EC9E25D6DCC9}"/>
                </a:ext>
              </a:extLst>
            </p:cNvPr>
            <p:cNvSpPr txBox="1"/>
            <p:nvPr/>
          </p:nvSpPr>
          <p:spPr>
            <a:xfrm>
              <a:off x="6934725" y="3598253"/>
              <a:ext cx="2067042" cy="461665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96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</a:rPr>
                <a:t>仮説の再検討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56A10C5-606D-D1DC-31E8-58546D54449A}"/>
                </a:ext>
              </a:extLst>
            </p:cNvPr>
            <p:cNvSpPr txBox="1"/>
            <p:nvPr/>
          </p:nvSpPr>
          <p:spPr>
            <a:xfrm>
              <a:off x="2431066" y="1134394"/>
              <a:ext cx="4281865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開始</a:t>
              </a:r>
              <a:endPara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80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FFCEC0-FFE3-4A60-99D6-480332BD868E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D0C142-8911-4F09-ACB1-FA0BDED35D10}"/>
              </a:ext>
            </a:extLst>
          </p:cNvPr>
          <p:cNvSpPr txBox="1"/>
          <p:nvPr/>
        </p:nvSpPr>
        <p:spPr>
          <a:xfrm>
            <a:off x="-1" y="1"/>
            <a:ext cx="444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血栓形成機序の仮説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3B074E-0421-4D30-8D92-F241A452FB1B}"/>
              </a:ext>
            </a:extLst>
          </p:cNvPr>
          <p:cNvGrpSpPr/>
          <p:nvPr/>
        </p:nvGrpSpPr>
        <p:grpSpPr>
          <a:xfrm>
            <a:off x="160277" y="3222887"/>
            <a:ext cx="8792860" cy="373497"/>
            <a:chOff x="73652" y="3222887"/>
            <a:chExt cx="8792860" cy="37349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8484002-6BB6-45B7-ABA9-F7389D2DDA02}"/>
                </a:ext>
              </a:extLst>
            </p:cNvPr>
            <p:cNvGrpSpPr/>
            <p:nvPr/>
          </p:nvGrpSpPr>
          <p:grpSpPr>
            <a:xfrm>
              <a:off x="73652" y="3224661"/>
              <a:ext cx="4108170" cy="371723"/>
              <a:chOff x="248476" y="2559417"/>
              <a:chExt cx="4108170" cy="371723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9CE046AF-1058-4A97-A9AF-0C5D8DADAC00}"/>
                  </a:ext>
                </a:extLst>
              </p:cNvPr>
              <p:cNvGrpSpPr/>
              <p:nvPr/>
            </p:nvGrpSpPr>
            <p:grpSpPr>
              <a:xfrm>
                <a:off x="248476" y="2559417"/>
                <a:ext cx="586407" cy="370820"/>
                <a:chOff x="735496" y="2709407"/>
                <a:chExt cx="586407" cy="370820"/>
              </a:xfrm>
            </p:grpSpPr>
            <p:sp>
              <p:nvSpPr>
                <p:cNvPr id="54" name="角丸四角形 25">
                  <a:extLst>
                    <a:ext uri="{FF2B5EF4-FFF2-40B4-BE49-F238E27FC236}">
                      <a16:creationId xmlns:a16="http://schemas.microsoft.com/office/drawing/2014/main" id="{640AEE93-FA78-43F6-B71E-E354DC2F13F5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1A45F0D4-6744-425C-A876-AA2B7A6CD7AF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D224103D-7BB3-40D3-B2F9-37E2A51E8642}"/>
                  </a:ext>
                </a:extLst>
              </p:cNvPr>
              <p:cNvGrpSpPr/>
              <p:nvPr/>
            </p:nvGrpSpPr>
            <p:grpSpPr>
              <a:xfrm>
                <a:off x="836762" y="2560320"/>
                <a:ext cx="586407" cy="370820"/>
                <a:chOff x="735496" y="2709407"/>
                <a:chExt cx="586407" cy="370820"/>
              </a:xfrm>
            </p:grpSpPr>
            <p:sp>
              <p:nvSpPr>
                <p:cNvPr id="52" name="角丸四角形 23">
                  <a:extLst>
                    <a:ext uri="{FF2B5EF4-FFF2-40B4-BE49-F238E27FC236}">
                      <a16:creationId xmlns:a16="http://schemas.microsoft.com/office/drawing/2014/main" id="{A06F197D-C3B6-4A34-81D5-14317B11DA61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53" name="楕円 52">
                  <a:extLst>
                    <a:ext uri="{FF2B5EF4-FFF2-40B4-BE49-F238E27FC236}">
                      <a16:creationId xmlns:a16="http://schemas.microsoft.com/office/drawing/2014/main" id="{44A3B21E-63C0-482A-B71B-B8AB5DDB7B99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C29DEA5-3D58-4AAC-B76E-55C17E5D21DD}"/>
                  </a:ext>
                </a:extLst>
              </p:cNvPr>
              <p:cNvGrpSpPr/>
              <p:nvPr/>
            </p:nvGrpSpPr>
            <p:grpSpPr>
              <a:xfrm>
                <a:off x="1421290" y="2559417"/>
                <a:ext cx="586407" cy="370820"/>
                <a:chOff x="735496" y="2709407"/>
                <a:chExt cx="586407" cy="370820"/>
              </a:xfrm>
            </p:grpSpPr>
            <p:sp>
              <p:nvSpPr>
                <p:cNvPr id="50" name="角丸四角形 21">
                  <a:extLst>
                    <a:ext uri="{FF2B5EF4-FFF2-40B4-BE49-F238E27FC236}">
                      <a16:creationId xmlns:a16="http://schemas.microsoft.com/office/drawing/2014/main" id="{96B165B7-85F5-4AF0-8A57-728DB69D8633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5C15447E-8569-40DE-B035-15E0548FC616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33AA1A75-9AEA-4944-AFC7-07BD60320EE5}"/>
                  </a:ext>
                </a:extLst>
              </p:cNvPr>
              <p:cNvGrpSpPr/>
              <p:nvPr/>
            </p:nvGrpSpPr>
            <p:grpSpPr>
              <a:xfrm>
                <a:off x="2005818" y="2559417"/>
                <a:ext cx="586407" cy="370820"/>
                <a:chOff x="735496" y="2709407"/>
                <a:chExt cx="586407" cy="370820"/>
              </a:xfrm>
            </p:grpSpPr>
            <p:sp>
              <p:nvSpPr>
                <p:cNvPr id="48" name="角丸四角形 19">
                  <a:extLst>
                    <a:ext uri="{FF2B5EF4-FFF2-40B4-BE49-F238E27FC236}">
                      <a16:creationId xmlns:a16="http://schemas.microsoft.com/office/drawing/2014/main" id="{9CC76B31-3A68-48B1-8387-006EF88FFC9B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30625684-5980-42FD-9881-C5C87DEC072E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15993BA4-B5E9-4E2A-ACD5-1C138E32CB6A}"/>
                  </a:ext>
                </a:extLst>
              </p:cNvPr>
              <p:cNvGrpSpPr/>
              <p:nvPr/>
            </p:nvGrpSpPr>
            <p:grpSpPr>
              <a:xfrm>
                <a:off x="2597425" y="2559417"/>
                <a:ext cx="586407" cy="370820"/>
                <a:chOff x="735496" y="2709407"/>
                <a:chExt cx="586407" cy="370820"/>
              </a:xfrm>
            </p:grpSpPr>
            <p:sp>
              <p:nvSpPr>
                <p:cNvPr id="46" name="角丸四角形 17">
                  <a:extLst>
                    <a:ext uri="{FF2B5EF4-FFF2-40B4-BE49-F238E27FC236}">
                      <a16:creationId xmlns:a16="http://schemas.microsoft.com/office/drawing/2014/main" id="{E3F9F1B1-85EC-453C-9BCA-BE4CA5B11663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47" name="楕円 46">
                  <a:extLst>
                    <a:ext uri="{FF2B5EF4-FFF2-40B4-BE49-F238E27FC236}">
                      <a16:creationId xmlns:a16="http://schemas.microsoft.com/office/drawing/2014/main" id="{429F6871-8870-46F9-9F5B-648809F07C12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2A27F9F5-A65D-4075-B639-AD6DBFF9C967}"/>
                  </a:ext>
                </a:extLst>
              </p:cNvPr>
              <p:cNvGrpSpPr/>
              <p:nvPr/>
            </p:nvGrpSpPr>
            <p:grpSpPr>
              <a:xfrm>
                <a:off x="3185711" y="2560320"/>
                <a:ext cx="586407" cy="370820"/>
                <a:chOff x="735496" y="2709407"/>
                <a:chExt cx="586407" cy="370820"/>
              </a:xfrm>
            </p:grpSpPr>
            <p:sp>
              <p:nvSpPr>
                <p:cNvPr id="44" name="角丸四角形 15">
                  <a:extLst>
                    <a:ext uri="{FF2B5EF4-FFF2-40B4-BE49-F238E27FC236}">
                      <a16:creationId xmlns:a16="http://schemas.microsoft.com/office/drawing/2014/main" id="{20EDD602-8521-41F2-9C4B-EDE2D3EA2C00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45" name="楕円 44">
                  <a:extLst>
                    <a:ext uri="{FF2B5EF4-FFF2-40B4-BE49-F238E27FC236}">
                      <a16:creationId xmlns:a16="http://schemas.microsoft.com/office/drawing/2014/main" id="{850132B6-41EC-4CF9-AFF8-13299C4E11CB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0BA21974-049E-45BD-8DA2-0464855675B3}"/>
                  </a:ext>
                </a:extLst>
              </p:cNvPr>
              <p:cNvGrpSpPr/>
              <p:nvPr/>
            </p:nvGrpSpPr>
            <p:grpSpPr>
              <a:xfrm>
                <a:off x="3770239" y="2559417"/>
                <a:ext cx="586407" cy="370820"/>
                <a:chOff x="735496" y="2709407"/>
                <a:chExt cx="586407" cy="370820"/>
              </a:xfrm>
            </p:grpSpPr>
            <p:sp>
              <p:nvSpPr>
                <p:cNvPr id="42" name="角丸四角形 13">
                  <a:extLst>
                    <a:ext uri="{FF2B5EF4-FFF2-40B4-BE49-F238E27FC236}">
                      <a16:creationId xmlns:a16="http://schemas.microsoft.com/office/drawing/2014/main" id="{14BFE03F-1230-4CE6-B15E-7E0630F15451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A1C2C34B-E62C-4EC1-9FDE-4E05EAA922DE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4A75F04-09C6-481E-AA54-B47A78FBA85E}"/>
                </a:ext>
              </a:extLst>
            </p:cNvPr>
            <p:cNvGrpSpPr/>
            <p:nvPr/>
          </p:nvGrpSpPr>
          <p:grpSpPr>
            <a:xfrm>
              <a:off x="4173814" y="3224661"/>
              <a:ext cx="4108170" cy="371723"/>
              <a:chOff x="4760622" y="2563146"/>
              <a:chExt cx="4108170" cy="371723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D6B47463-3468-4BA6-BDC5-3ACFBE3533FB}"/>
                  </a:ext>
                </a:extLst>
              </p:cNvPr>
              <p:cNvGrpSpPr/>
              <p:nvPr/>
            </p:nvGrpSpPr>
            <p:grpSpPr>
              <a:xfrm>
                <a:off x="4760622" y="2563146"/>
                <a:ext cx="586407" cy="370820"/>
                <a:chOff x="735496" y="2709407"/>
                <a:chExt cx="586407" cy="370820"/>
              </a:xfrm>
            </p:grpSpPr>
            <p:sp>
              <p:nvSpPr>
                <p:cNvPr id="33" name="角丸四角形 52">
                  <a:extLst>
                    <a:ext uri="{FF2B5EF4-FFF2-40B4-BE49-F238E27FC236}">
                      <a16:creationId xmlns:a16="http://schemas.microsoft.com/office/drawing/2014/main" id="{FFE1DC61-A469-4F1E-A923-2089F123E7C7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58451B3F-E299-4377-A3DE-56846569E71C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251F75B8-D354-4AB8-B6D3-9C00F0394EB9}"/>
                  </a:ext>
                </a:extLst>
              </p:cNvPr>
              <p:cNvGrpSpPr/>
              <p:nvPr/>
            </p:nvGrpSpPr>
            <p:grpSpPr>
              <a:xfrm>
                <a:off x="5348908" y="2564049"/>
                <a:ext cx="586407" cy="370820"/>
                <a:chOff x="735496" y="2709407"/>
                <a:chExt cx="586407" cy="370820"/>
              </a:xfrm>
            </p:grpSpPr>
            <p:sp>
              <p:nvSpPr>
                <p:cNvPr id="31" name="角丸四角形 50">
                  <a:extLst>
                    <a:ext uri="{FF2B5EF4-FFF2-40B4-BE49-F238E27FC236}">
                      <a16:creationId xmlns:a16="http://schemas.microsoft.com/office/drawing/2014/main" id="{C59511FC-5A27-4CFB-9486-42B292ABF9DA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3B7BDDEF-82BD-4DF2-B286-405E06D9E355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A2FC44CD-A0F8-429A-90F3-21D78A43F3DB}"/>
                  </a:ext>
                </a:extLst>
              </p:cNvPr>
              <p:cNvGrpSpPr/>
              <p:nvPr/>
            </p:nvGrpSpPr>
            <p:grpSpPr>
              <a:xfrm>
                <a:off x="5933436" y="2563146"/>
                <a:ext cx="586407" cy="370820"/>
                <a:chOff x="735496" y="2709407"/>
                <a:chExt cx="586407" cy="370820"/>
              </a:xfrm>
            </p:grpSpPr>
            <p:sp>
              <p:nvSpPr>
                <p:cNvPr id="29" name="角丸四角形 48">
                  <a:extLst>
                    <a:ext uri="{FF2B5EF4-FFF2-40B4-BE49-F238E27FC236}">
                      <a16:creationId xmlns:a16="http://schemas.microsoft.com/office/drawing/2014/main" id="{EB8E62D4-435E-46F0-AD1F-EFC0DD962F6F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30" name="楕円 29">
                  <a:extLst>
                    <a:ext uri="{FF2B5EF4-FFF2-40B4-BE49-F238E27FC236}">
                      <a16:creationId xmlns:a16="http://schemas.microsoft.com/office/drawing/2014/main" id="{6B60F8A8-421C-4F1C-8B38-CA2B253EC043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DFD3F478-C0CE-4950-836B-C3C304CC8B30}"/>
                  </a:ext>
                </a:extLst>
              </p:cNvPr>
              <p:cNvGrpSpPr/>
              <p:nvPr/>
            </p:nvGrpSpPr>
            <p:grpSpPr>
              <a:xfrm>
                <a:off x="6517964" y="2563146"/>
                <a:ext cx="586407" cy="370820"/>
                <a:chOff x="735496" y="2709407"/>
                <a:chExt cx="586407" cy="370820"/>
              </a:xfrm>
            </p:grpSpPr>
            <p:sp>
              <p:nvSpPr>
                <p:cNvPr id="27" name="角丸四角形 46">
                  <a:extLst>
                    <a:ext uri="{FF2B5EF4-FFF2-40B4-BE49-F238E27FC236}">
                      <a16:creationId xmlns:a16="http://schemas.microsoft.com/office/drawing/2014/main" id="{D20D2985-DEA7-49AF-A989-20887EF819B3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BFAE8E4F-DD21-4F96-86B8-E0CFC158F22C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F64E9619-2A02-49E6-ADCC-C19A012845DB}"/>
                  </a:ext>
                </a:extLst>
              </p:cNvPr>
              <p:cNvGrpSpPr/>
              <p:nvPr/>
            </p:nvGrpSpPr>
            <p:grpSpPr>
              <a:xfrm>
                <a:off x="7109571" y="2563146"/>
                <a:ext cx="586407" cy="370820"/>
                <a:chOff x="735496" y="2709407"/>
                <a:chExt cx="586407" cy="370820"/>
              </a:xfrm>
            </p:grpSpPr>
            <p:sp>
              <p:nvSpPr>
                <p:cNvPr id="25" name="角丸四角形 44">
                  <a:extLst>
                    <a:ext uri="{FF2B5EF4-FFF2-40B4-BE49-F238E27FC236}">
                      <a16:creationId xmlns:a16="http://schemas.microsoft.com/office/drawing/2014/main" id="{5A388D01-B6A7-4C6A-994E-5C148E1F05A5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B2FE3F88-F411-4A29-B6A0-5D55396EF0FE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4EEE1DCE-5576-4887-8294-578CC1104460}"/>
                  </a:ext>
                </a:extLst>
              </p:cNvPr>
              <p:cNvGrpSpPr/>
              <p:nvPr/>
            </p:nvGrpSpPr>
            <p:grpSpPr>
              <a:xfrm>
                <a:off x="7697857" y="2564049"/>
                <a:ext cx="586407" cy="370820"/>
                <a:chOff x="735496" y="2709407"/>
                <a:chExt cx="586407" cy="370820"/>
              </a:xfrm>
            </p:grpSpPr>
            <p:sp>
              <p:nvSpPr>
                <p:cNvPr id="23" name="角丸四角形 42">
                  <a:extLst>
                    <a:ext uri="{FF2B5EF4-FFF2-40B4-BE49-F238E27FC236}">
                      <a16:creationId xmlns:a16="http://schemas.microsoft.com/office/drawing/2014/main" id="{7824560A-CA5D-4847-81CA-AEA45D1BCB25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2958D02E-B425-4E96-BEEB-290195406A90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4306E23-D486-4E38-8EA6-1A42B0AC70D6}"/>
                  </a:ext>
                </a:extLst>
              </p:cNvPr>
              <p:cNvGrpSpPr/>
              <p:nvPr/>
            </p:nvGrpSpPr>
            <p:grpSpPr>
              <a:xfrm>
                <a:off x="8282385" y="2563146"/>
                <a:ext cx="586407" cy="370820"/>
                <a:chOff x="735496" y="2709407"/>
                <a:chExt cx="586407" cy="370820"/>
              </a:xfrm>
            </p:grpSpPr>
            <p:sp>
              <p:nvSpPr>
                <p:cNvPr id="21" name="角丸四角形 40">
                  <a:extLst>
                    <a:ext uri="{FF2B5EF4-FFF2-40B4-BE49-F238E27FC236}">
                      <a16:creationId xmlns:a16="http://schemas.microsoft.com/office/drawing/2014/main" id="{78DC1E93-6CB2-4B6A-90DB-F09771E43555}"/>
                    </a:ext>
                  </a:extLst>
                </p:cNvPr>
                <p:cNvSpPr/>
                <p:nvPr/>
              </p:nvSpPr>
              <p:spPr>
                <a:xfrm>
                  <a:off x="735496" y="2709407"/>
                  <a:ext cx="586407" cy="370820"/>
                </a:xfrm>
                <a:prstGeom prst="roundRect">
                  <a:avLst/>
                </a:prstGeom>
                <a:solidFill>
                  <a:srgbClr val="FCB1A2"/>
                </a:solidFill>
                <a:ln w="38100">
                  <a:solidFill>
                    <a:srgbClr val="730D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8ECC13F8-2D08-42D1-A60B-14AF0B1F1E26}"/>
                    </a:ext>
                  </a:extLst>
                </p:cNvPr>
                <p:cNvSpPr/>
                <p:nvPr/>
              </p:nvSpPr>
              <p:spPr>
                <a:xfrm>
                  <a:off x="919369" y="2822714"/>
                  <a:ext cx="216782" cy="1466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</p:grpSp>
        <p:sp>
          <p:nvSpPr>
            <p:cNvPr id="12" name="角丸四角形 189">
              <a:extLst>
                <a:ext uri="{FF2B5EF4-FFF2-40B4-BE49-F238E27FC236}">
                  <a16:creationId xmlns:a16="http://schemas.microsoft.com/office/drawing/2014/main" id="{6917A00E-4D31-4753-900C-6A3AF176460B}"/>
                </a:ext>
              </a:extLst>
            </p:cNvPr>
            <p:cNvSpPr/>
            <p:nvPr/>
          </p:nvSpPr>
          <p:spPr>
            <a:xfrm>
              <a:off x="8280105" y="3222887"/>
              <a:ext cx="586407" cy="370820"/>
            </a:xfrm>
            <a:prstGeom prst="roundRect">
              <a:avLst/>
            </a:prstGeom>
            <a:solidFill>
              <a:srgbClr val="FCB1A2"/>
            </a:solidFill>
            <a:ln w="38100">
              <a:solidFill>
                <a:srgbClr val="730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4545BA5-E625-4517-A0C1-6B6E9D9ADDA4}"/>
                </a:ext>
              </a:extLst>
            </p:cNvPr>
            <p:cNvSpPr/>
            <p:nvPr/>
          </p:nvSpPr>
          <p:spPr>
            <a:xfrm>
              <a:off x="8463978" y="3336194"/>
              <a:ext cx="216782" cy="14664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2CAD1E0-8A8B-425F-876B-4BF00C6E20C6}"/>
              </a:ext>
            </a:extLst>
          </p:cNvPr>
          <p:cNvGrpSpPr/>
          <p:nvPr/>
        </p:nvGrpSpPr>
        <p:grpSpPr>
          <a:xfrm>
            <a:off x="72197" y="2458169"/>
            <a:ext cx="674517" cy="639332"/>
            <a:chOff x="248476" y="1772531"/>
            <a:chExt cx="674517" cy="639332"/>
          </a:xfrm>
        </p:grpSpPr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825CAEF7-02AA-4716-9178-8A5C37AECED6}"/>
                </a:ext>
              </a:extLst>
            </p:cNvPr>
            <p:cNvSpPr/>
            <p:nvPr/>
          </p:nvSpPr>
          <p:spPr>
            <a:xfrm rot="5400000">
              <a:off x="69501" y="1951506"/>
              <a:ext cx="639332" cy="28138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2C7C929F-9212-4E84-A26D-C9D7C881B580}"/>
                </a:ext>
              </a:extLst>
            </p:cNvPr>
            <p:cNvSpPr/>
            <p:nvPr/>
          </p:nvSpPr>
          <p:spPr>
            <a:xfrm rot="5400000">
              <a:off x="433471" y="1992986"/>
              <a:ext cx="450838" cy="19842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二等辺三角形 58">
              <a:extLst>
                <a:ext uri="{FF2B5EF4-FFF2-40B4-BE49-F238E27FC236}">
                  <a16:creationId xmlns:a16="http://schemas.microsoft.com/office/drawing/2014/main" id="{0925D3A1-D43A-4DF3-A058-3321E8C291DB}"/>
                </a:ext>
              </a:extLst>
            </p:cNvPr>
            <p:cNvSpPr/>
            <p:nvPr/>
          </p:nvSpPr>
          <p:spPr>
            <a:xfrm rot="5400000">
              <a:off x="702009" y="2024662"/>
              <a:ext cx="306898" cy="13507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0" name="爆発 2 31">
            <a:extLst>
              <a:ext uri="{FF2B5EF4-FFF2-40B4-BE49-F238E27FC236}">
                <a16:creationId xmlns:a16="http://schemas.microsoft.com/office/drawing/2014/main" id="{0C3DC623-1317-427D-A793-D759FD30F09A}"/>
              </a:ext>
            </a:extLst>
          </p:cNvPr>
          <p:cNvSpPr/>
          <p:nvPr/>
        </p:nvSpPr>
        <p:spPr>
          <a:xfrm rot="1800000">
            <a:off x="739353" y="2434912"/>
            <a:ext cx="1213617" cy="1160191"/>
          </a:xfrm>
          <a:prstGeom prst="irregularSeal2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32C313AF-569C-4B1A-8C68-5BFE1CEF0EDD}"/>
              </a:ext>
            </a:extLst>
          </p:cNvPr>
          <p:cNvGrpSpPr/>
          <p:nvPr/>
        </p:nvGrpSpPr>
        <p:grpSpPr>
          <a:xfrm>
            <a:off x="3084481" y="2753988"/>
            <a:ext cx="1359831" cy="412848"/>
            <a:chOff x="6409231" y="2143493"/>
            <a:chExt cx="1359831" cy="412848"/>
          </a:xfrm>
        </p:grpSpPr>
        <p:cxnSp>
          <p:nvCxnSpPr>
            <p:cNvPr id="62" name="曲線コネクタ 56">
              <a:extLst>
                <a:ext uri="{FF2B5EF4-FFF2-40B4-BE49-F238E27FC236}">
                  <a16:creationId xmlns:a16="http://schemas.microsoft.com/office/drawing/2014/main" id="{40C0B61B-1BED-4ACC-A2EC-2286C659AD4B}"/>
                </a:ext>
              </a:extLst>
            </p:cNvPr>
            <p:cNvCxnSpPr/>
            <p:nvPr/>
          </p:nvCxnSpPr>
          <p:spPr>
            <a:xfrm rot="7800000" flipH="1">
              <a:off x="6392823" y="2159901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57">
              <a:extLst>
                <a:ext uri="{FF2B5EF4-FFF2-40B4-BE49-F238E27FC236}">
                  <a16:creationId xmlns:a16="http://schemas.microsoft.com/office/drawing/2014/main" id="{A035BB5B-ABAF-4431-ACCF-0201B8B2A064}"/>
                </a:ext>
              </a:extLst>
            </p:cNvPr>
            <p:cNvCxnSpPr/>
            <p:nvPr/>
          </p:nvCxnSpPr>
          <p:spPr>
            <a:xfrm rot="7800000" flipH="1">
              <a:off x="6591240" y="2171735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線コネクタ 58">
              <a:extLst>
                <a:ext uri="{FF2B5EF4-FFF2-40B4-BE49-F238E27FC236}">
                  <a16:creationId xmlns:a16="http://schemas.microsoft.com/office/drawing/2014/main" id="{492A0F32-72ED-4E44-90F5-9B31C58DC954}"/>
                </a:ext>
              </a:extLst>
            </p:cNvPr>
            <p:cNvCxnSpPr/>
            <p:nvPr/>
          </p:nvCxnSpPr>
          <p:spPr>
            <a:xfrm rot="7800000" flipH="1">
              <a:off x="6789657" y="2171736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線コネクタ 59">
              <a:extLst>
                <a:ext uri="{FF2B5EF4-FFF2-40B4-BE49-F238E27FC236}">
                  <a16:creationId xmlns:a16="http://schemas.microsoft.com/office/drawing/2014/main" id="{920B41C1-8539-445F-A525-545122DF09E6}"/>
                </a:ext>
              </a:extLst>
            </p:cNvPr>
            <p:cNvCxnSpPr/>
            <p:nvPr/>
          </p:nvCxnSpPr>
          <p:spPr>
            <a:xfrm rot="7800000" flipH="1">
              <a:off x="7384908" y="2165518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曲線コネクタ 60">
              <a:extLst>
                <a:ext uri="{FF2B5EF4-FFF2-40B4-BE49-F238E27FC236}">
                  <a16:creationId xmlns:a16="http://schemas.microsoft.com/office/drawing/2014/main" id="{C4670286-DCB6-476F-AF56-71F92C3F79B8}"/>
                </a:ext>
              </a:extLst>
            </p:cNvPr>
            <p:cNvCxnSpPr/>
            <p:nvPr/>
          </p:nvCxnSpPr>
          <p:spPr>
            <a:xfrm rot="7800000" flipH="1">
              <a:off x="7186491" y="2165520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曲線コネクタ 61">
              <a:extLst>
                <a:ext uri="{FF2B5EF4-FFF2-40B4-BE49-F238E27FC236}">
                  <a16:creationId xmlns:a16="http://schemas.microsoft.com/office/drawing/2014/main" id="{F0A076AE-75C9-4541-A2F9-A1ACF6C4FAB3}"/>
                </a:ext>
              </a:extLst>
            </p:cNvPr>
            <p:cNvCxnSpPr/>
            <p:nvPr/>
          </p:nvCxnSpPr>
          <p:spPr>
            <a:xfrm rot="7800000" flipH="1">
              <a:off x="6988074" y="2172188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52483036-1C86-4FAF-AD45-8CFE3F003321}"/>
              </a:ext>
            </a:extLst>
          </p:cNvPr>
          <p:cNvGrpSpPr/>
          <p:nvPr/>
        </p:nvGrpSpPr>
        <p:grpSpPr>
          <a:xfrm>
            <a:off x="248476" y="6392532"/>
            <a:ext cx="4108170" cy="371723"/>
            <a:chOff x="248476" y="6104301"/>
            <a:chExt cx="4108170" cy="371723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F5AFE78D-146D-42D4-A656-46546488D2A4}"/>
                </a:ext>
              </a:extLst>
            </p:cNvPr>
            <p:cNvGrpSpPr/>
            <p:nvPr/>
          </p:nvGrpSpPr>
          <p:grpSpPr>
            <a:xfrm>
              <a:off x="248476" y="6104301"/>
              <a:ext cx="586407" cy="370820"/>
              <a:chOff x="735496" y="2709407"/>
              <a:chExt cx="586407" cy="370820"/>
            </a:xfrm>
          </p:grpSpPr>
          <p:sp>
            <p:nvSpPr>
              <p:cNvPr id="88" name="角丸四角形 82">
                <a:extLst>
                  <a:ext uri="{FF2B5EF4-FFF2-40B4-BE49-F238E27FC236}">
                    <a16:creationId xmlns:a16="http://schemas.microsoft.com/office/drawing/2014/main" id="{D437D593-A8EB-42A3-8056-D3A217B153C7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F8057642-974D-416B-8C57-608D1D1C1E41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462B8BC7-E9DB-4ABD-8B68-386475E35E4D}"/>
                </a:ext>
              </a:extLst>
            </p:cNvPr>
            <p:cNvGrpSpPr/>
            <p:nvPr/>
          </p:nvGrpSpPr>
          <p:grpSpPr>
            <a:xfrm>
              <a:off x="836762" y="6105204"/>
              <a:ext cx="586407" cy="370820"/>
              <a:chOff x="735496" y="2709407"/>
              <a:chExt cx="586407" cy="370820"/>
            </a:xfrm>
          </p:grpSpPr>
          <p:sp>
            <p:nvSpPr>
              <p:cNvPr id="86" name="角丸四角形 80">
                <a:extLst>
                  <a:ext uri="{FF2B5EF4-FFF2-40B4-BE49-F238E27FC236}">
                    <a16:creationId xmlns:a16="http://schemas.microsoft.com/office/drawing/2014/main" id="{3FAD5AFB-618C-4B22-88B7-10667F74C89A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55DE6845-BA92-4331-90CA-BB864F9EF86F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5C830D0-6819-4A08-8419-D0757C06ADC3}"/>
                </a:ext>
              </a:extLst>
            </p:cNvPr>
            <p:cNvGrpSpPr/>
            <p:nvPr/>
          </p:nvGrpSpPr>
          <p:grpSpPr>
            <a:xfrm>
              <a:off x="1421290" y="6104301"/>
              <a:ext cx="586407" cy="370820"/>
              <a:chOff x="735496" y="2709407"/>
              <a:chExt cx="586407" cy="370820"/>
            </a:xfrm>
          </p:grpSpPr>
          <p:sp>
            <p:nvSpPr>
              <p:cNvPr id="84" name="角丸四角形 78">
                <a:extLst>
                  <a:ext uri="{FF2B5EF4-FFF2-40B4-BE49-F238E27FC236}">
                    <a16:creationId xmlns:a16="http://schemas.microsoft.com/office/drawing/2014/main" id="{358D7330-11E3-453F-A450-BE0D27A3A985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D8EDD2C-7AB3-48AA-869C-926B4BE24B7F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50D54ED6-6E12-4AC3-A9F0-DCE6E82AF4FE}"/>
                </a:ext>
              </a:extLst>
            </p:cNvPr>
            <p:cNvGrpSpPr/>
            <p:nvPr/>
          </p:nvGrpSpPr>
          <p:grpSpPr>
            <a:xfrm>
              <a:off x="2005818" y="6104301"/>
              <a:ext cx="586407" cy="370820"/>
              <a:chOff x="735496" y="2709407"/>
              <a:chExt cx="586407" cy="370820"/>
            </a:xfrm>
          </p:grpSpPr>
          <p:sp>
            <p:nvSpPr>
              <p:cNvPr id="82" name="角丸四角形 76">
                <a:extLst>
                  <a:ext uri="{FF2B5EF4-FFF2-40B4-BE49-F238E27FC236}">
                    <a16:creationId xmlns:a16="http://schemas.microsoft.com/office/drawing/2014/main" id="{6634742F-74C3-4EE1-9ED5-85D45B5357FF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5F8344B1-934D-496D-8F32-D6D134D6894D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1F75013-E4AA-40EA-B7A8-9D26B61A7F0E}"/>
                </a:ext>
              </a:extLst>
            </p:cNvPr>
            <p:cNvGrpSpPr/>
            <p:nvPr/>
          </p:nvGrpSpPr>
          <p:grpSpPr>
            <a:xfrm>
              <a:off x="2597425" y="6104301"/>
              <a:ext cx="586407" cy="370820"/>
              <a:chOff x="735496" y="2709407"/>
              <a:chExt cx="586407" cy="370820"/>
            </a:xfrm>
          </p:grpSpPr>
          <p:sp>
            <p:nvSpPr>
              <p:cNvPr id="80" name="角丸四角形 74">
                <a:extLst>
                  <a:ext uri="{FF2B5EF4-FFF2-40B4-BE49-F238E27FC236}">
                    <a16:creationId xmlns:a16="http://schemas.microsoft.com/office/drawing/2014/main" id="{11912D61-F404-4086-865A-B3D5073EF596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C0A4F8F0-62AD-4327-BA57-0BA1927F1651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725AD6E-8966-4BA4-98D1-B54B3BD8AE78}"/>
                </a:ext>
              </a:extLst>
            </p:cNvPr>
            <p:cNvGrpSpPr/>
            <p:nvPr/>
          </p:nvGrpSpPr>
          <p:grpSpPr>
            <a:xfrm>
              <a:off x="3185711" y="6105204"/>
              <a:ext cx="586407" cy="370820"/>
              <a:chOff x="735496" y="2709407"/>
              <a:chExt cx="586407" cy="370820"/>
            </a:xfrm>
          </p:grpSpPr>
          <p:sp>
            <p:nvSpPr>
              <p:cNvPr id="78" name="角丸四角形 72">
                <a:extLst>
                  <a:ext uri="{FF2B5EF4-FFF2-40B4-BE49-F238E27FC236}">
                    <a16:creationId xmlns:a16="http://schemas.microsoft.com/office/drawing/2014/main" id="{5BD0A635-DDE4-4E0D-A436-88842E6BFE13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38BF036F-78CF-4D40-AC82-57CC65539058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69D5D667-E79B-46A5-95FB-4C51F2D09F31}"/>
                </a:ext>
              </a:extLst>
            </p:cNvPr>
            <p:cNvGrpSpPr/>
            <p:nvPr/>
          </p:nvGrpSpPr>
          <p:grpSpPr>
            <a:xfrm>
              <a:off x="3770239" y="6104301"/>
              <a:ext cx="586407" cy="370820"/>
              <a:chOff x="735496" y="2709407"/>
              <a:chExt cx="586407" cy="370820"/>
            </a:xfrm>
          </p:grpSpPr>
          <p:sp>
            <p:nvSpPr>
              <p:cNvPr id="76" name="角丸四角形 70">
                <a:extLst>
                  <a:ext uri="{FF2B5EF4-FFF2-40B4-BE49-F238E27FC236}">
                    <a16:creationId xmlns:a16="http://schemas.microsoft.com/office/drawing/2014/main" id="{FD19C2A5-F73D-42BA-AAEF-922C511E76EF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5B487F1E-98EB-4D90-9245-BDB9D5C783DF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687CDA2A-891B-4C25-843B-792819E2976F}"/>
              </a:ext>
            </a:extLst>
          </p:cNvPr>
          <p:cNvGrpSpPr/>
          <p:nvPr/>
        </p:nvGrpSpPr>
        <p:grpSpPr>
          <a:xfrm>
            <a:off x="4762821" y="6392532"/>
            <a:ext cx="4108170" cy="371723"/>
            <a:chOff x="4762821" y="6104301"/>
            <a:chExt cx="4108170" cy="371723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D99998FB-3BAB-47A9-9B25-D514D7114055}"/>
                </a:ext>
              </a:extLst>
            </p:cNvPr>
            <p:cNvGrpSpPr/>
            <p:nvPr/>
          </p:nvGrpSpPr>
          <p:grpSpPr>
            <a:xfrm>
              <a:off x="4762821" y="6104301"/>
              <a:ext cx="586407" cy="370820"/>
              <a:chOff x="735496" y="2709407"/>
              <a:chExt cx="586407" cy="370820"/>
            </a:xfrm>
          </p:grpSpPr>
          <p:sp>
            <p:nvSpPr>
              <p:cNvPr id="110" name="角丸四角形 112">
                <a:extLst>
                  <a:ext uri="{FF2B5EF4-FFF2-40B4-BE49-F238E27FC236}">
                    <a16:creationId xmlns:a16="http://schemas.microsoft.com/office/drawing/2014/main" id="{AB861233-93AF-4E9B-8375-C03357E3AC7D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0BB30410-8885-4C97-B0E5-3CD25917A0B5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19E6A309-A687-429B-8CA8-A2C18059CE1D}"/>
                </a:ext>
              </a:extLst>
            </p:cNvPr>
            <p:cNvGrpSpPr/>
            <p:nvPr/>
          </p:nvGrpSpPr>
          <p:grpSpPr>
            <a:xfrm>
              <a:off x="5351107" y="6105204"/>
              <a:ext cx="586407" cy="370820"/>
              <a:chOff x="735496" y="2709407"/>
              <a:chExt cx="586407" cy="370820"/>
            </a:xfrm>
          </p:grpSpPr>
          <p:sp>
            <p:nvSpPr>
              <p:cNvPr id="108" name="角丸四角形 110">
                <a:extLst>
                  <a:ext uri="{FF2B5EF4-FFF2-40B4-BE49-F238E27FC236}">
                    <a16:creationId xmlns:a16="http://schemas.microsoft.com/office/drawing/2014/main" id="{69B8947D-4979-413F-A8E6-10C6701EF32F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F4333108-773C-4E92-BA0C-A52DD80DBEE5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71C429EB-9E2F-4E29-A232-423C9C56B91D}"/>
                </a:ext>
              </a:extLst>
            </p:cNvPr>
            <p:cNvGrpSpPr/>
            <p:nvPr/>
          </p:nvGrpSpPr>
          <p:grpSpPr>
            <a:xfrm>
              <a:off x="5935635" y="6104301"/>
              <a:ext cx="586407" cy="370820"/>
              <a:chOff x="735496" y="2709407"/>
              <a:chExt cx="586407" cy="370820"/>
            </a:xfrm>
          </p:grpSpPr>
          <p:sp>
            <p:nvSpPr>
              <p:cNvPr id="106" name="角丸四角形 108">
                <a:extLst>
                  <a:ext uri="{FF2B5EF4-FFF2-40B4-BE49-F238E27FC236}">
                    <a16:creationId xmlns:a16="http://schemas.microsoft.com/office/drawing/2014/main" id="{0543A3B4-7592-49A3-8EC6-5293AB023928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A3F1612C-2DFE-432E-A717-174C21A9856F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C7840178-CCF4-4323-9DE0-E87321E01663}"/>
                </a:ext>
              </a:extLst>
            </p:cNvPr>
            <p:cNvGrpSpPr/>
            <p:nvPr/>
          </p:nvGrpSpPr>
          <p:grpSpPr>
            <a:xfrm>
              <a:off x="6520163" y="6104301"/>
              <a:ext cx="586407" cy="370820"/>
              <a:chOff x="735496" y="2709407"/>
              <a:chExt cx="586407" cy="370820"/>
            </a:xfrm>
          </p:grpSpPr>
          <p:sp>
            <p:nvSpPr>
              <p:cNvPr id="104" name="角丸四角形 106">
                <a:extLst>
                  <a:ext uri="{FF2B5EF4-FFF2-40B4-BE49-F238E27FC236}">
                    <a16:creationId xmlns:a16="http://schemas.microsoft.com/office/drawing/2014/main" id="{91B74B27-F349-4267-8C00-6EE2845F7B23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40AE57BA-C1E7-4415-9C35-31B0A7A20A70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C82AF956-8EB8-455C-A7E8-98F76BF0AC35}"/>
                </a:ext>
              </a:extLst>
            </p:cNvPr>
            <p:cNvGrpSpPr/>
            <p:nvPr/>
          </p:nvGrpSpPr>
          <p:grpSpPr>
            <a:xfrm>
              <a:off x="7111770" y="6104301"/>
              <a:ext cx="586407" cy="370820"/>
              <a:chOff x="735496" y="2709407"/>
              <a:chExt cx="586407" cy="370820"/>
            </a:xfrm>
          </p:grpSpPr>
          <p:sp>
            <p:nvSpPr>
              <p:cNvPr id="102" name="角丸四角形 104">
                <a:extLst>
                  <a:ext uri="{FF2B5EF4-FFF2-40B4-BE49-F238E27FC236}">
                    <a16:creationId xmlns:a16="http://schemas.microsoft.com/office/drawing/2014/main" id="{D0F17D6B-1824-4525-A96D-0499A77645CF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99E0886F-59B2-4DB5-92DD-4257272C461F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88D2CB53-BBBE-4445-BF56-60820436F4A7}"/>
                </a:ext>
              </a:extLst>
            </p:cNvPr>
            <p:cNvGrpSpPr/>
            <p:nvPr/>
          </p:nvGrpSpPr>
          <p:grpSpPr>
            <a:xfrm>
              <a:off x="7700056" y="6105204"/>
              <a:ext cx="586407" cy="370820"/>
              <a:chOff x="735496" y="2709407"/>
              <a:chExt cx="586407" cy="370820"/>
            </a:xfrm>
          </p:grpSpPr>
          <p:sp>
            <p:nvSpPr>
              <p:cNvPr id="100" name="角丸四角形 102">
                <a:extLst>
                  <a:ext uri="{FF2B5EF4-FFF2-40B4-BE49-F238E27FC236}">
                    <a16:creationId xmlns:a16="http://schemas.microsoft.com/office/drawing/2014/main" id="{0E30C9C3-70C5-41D6-B93B-C13B85781734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楕円 100">
                <a:extLst>
                  <a:ext uri="{FF2B5EF4-FFF2-40B4-BE49-F238E27FC236}">
                    <a16:creationId xmlns:a16="http://schemas.microsoft.com/office/drawing/2014/main" id="{8BF68D68-4163-4472-9E4B-6398A6B32011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C2D5F196-35EB-44A1-AFF8-78C530632F96}"/>
                </a:ext>
              </a:extLst>
            </p:cNvPr>
            <p:cNvGrpSpPr/>
            <p:nvPr/>
          </p:nvGrpSpPr>
          <p:grpSpPr>
            <a:xfrm>
              <a:off x="8284584" y="6104301"/>
              <a:ext cx="586407" cy="370820"/>
              <a:chOff x="735496" y="2709407"/>
              <a:chExt cx="586407" cy="370820"/>
            </a:xfrm>
          </p:grpSpPr>
          <p:sp>
            <p:nvSpPr>
              <p:cNvPr id="98" name="角丸四角形 100">
                <a:extLst>
                  <a:ext uri="{FF2B5EF4-FFF2-40B4-BE49-F238E27FC236}">
                    <a16:creationId xmlns:a16="http://schemas.microsoft.com/office/drawing/2014/main" id="{9110BAA1-8FC4-40BF-9136-A660C9490482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楕円 98">
                <a:extLst>
                  <a:ext uri="{FF2B5EF4-FFF2-40B4-BE49-F238E27FC236}">
                    <a16:creationId xmlns:a16="http://schemas.microsoft.com/office/drawing/2014/main" id="{DCD9D06C-D119-44CF-B8CB-04D0CB39EF82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4F6B973-3B04-45F5-BFE9-01537874F57B}"/>
              </a:ext>
            </a:extLst>
          </p:cNvPr>
          <p:cNvGrpSpPr/>
          <p:nvPr/>
        </p:nvGrpSpPr>
        <p:grpSpPr>
          <a:xfrm>
            <a:off x="6411430" y="5972879"/>
            <a:ext cx="1359831" cy="412848"/>
            <a:chOff x="6411430" y="5684648"/>
            <a:chExt cx="1359831" cy="412848"/>
          </a:xfrm>
        </p:grpSpPr>
        <p:cxnSp>
          <p:nvCxnSpPr>
            <p:cNvPr id="113" name="曲線コネクタ 115">
              <a:extLst>
                <a:ext uri="{FF2B5EF4-FFF2-40B4-BE49-F238E27FC236}">
                  <a16:creationId xmlns:a16="http://schemas.microsoft.com/office/drawing/2014/main" id="{F5C4B8D1-E744-4A96-B3FC-72532B54A840}"/>
                </a:ext>
              </a:extLst>
            </p:cNvPr>
            <p:cNvCxnSpPr/>
            <p:nvPr/>
          </p:nvCxnSpPr>
          <p:spPr>
            <a:xfrm rot="7800000" flipH="1">
              <a:off x="6395022" y="5701056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曲線コネクタ 116">
              <a:extLst>
                <a:ext uri="{FF2B5EF4-FFF2-40B4-BE49-F238E27FC236}">
                  <a16:creationId xmlns:a16="http://schemas.microsoft.com/office/drawing/2014/main" id="{42F1BFA0-4D1D-4B8D-9F31-68C01190DE40}"/>
                </a:ext>
              </a:extLst>
            </p:cNvPr>
            <p:cNvCxnSpPr/>
            <p:nvPr/>
          </p:nvCxnSpPr>
          <p:spPr>
            <a:xfrm rot="7800000" flipH="1">
              <a:off x="6593439" y="5712890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曲線コネクタ 117">
              <a:extLst>
                <a:ext uri="{FF2B5EF4-FFF2-40B4-BE49-F238E27FC236}">
                  <a16:creationId xmlns:a16="http://schemas.microsoft.com/office/drawing/2014/main" id="{C59DC61E-6F91-4D49-87F8-842586CE7CB2}"/>
                </a:ext>
              </a:extLst>
            </p:cNvPr>
            <p:cNvCxnSpPr/>
            <p:nvPr/>
          </p:nvCxnSpPr>
          <p:spPr>
            <a:xfrm rot="7800000" flipH="1">
              <a:off x="6791856" y="5712891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8">
              <a:extLst>
                <a:ext uri="{FF2B5EF4-FFF2-40B4-BE49-F238E27FC236}">
                  <a16:creationId xmlns:a16="http://schemas.microsoft.com/office/drawing/2014/main" id="{2F9CE561-FE01-462C-A930-EF64C434B04A}"/>
                </a:ext>
              </a:extLst>
            </p:cNvPr>
            <p:cNvCxnSpPr/>
            <p:nvPr/>
          </p:nvCxnSpPr>
          <p:spPr>
            <a:xfrm rot="7800000" flipH="1">
              <a:off x="7387107" y="5706673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9">
              <a:extLst>
                <a:ext uri="{FF2B5EF4-FFF2-40B4-BE49-F238E27FC236}">
                  <a16:creationId xmlns:a16="http://schemas.microsoft.com/office/drawing/2014/main" id="{33B37A0F-2CC6-45C1-BADE-C0F3684EC489}"/>
                </a:ext>
              </a:extLst>
            </p:cNvPr>
            <p:cNvCxnSpPr/>
            <p:nvPr/>
          </p:nvCxnSpPr>
          <p:spPr>
            <a:xfrm rot="7800000" flipH="1">
              <a:off x="7188690" y="5706675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曲線コネクタ 120">
              <a:extLst>
                <a:ext uri="{FF2B5EF4-FFF2-40B4-BE49-F238E27FC236}">
                  <a16:creationId xmlns:a16="http://schemas.microsoft.com/office/drawing/2014/main" id="{8860D54E-15B7-48EB-A1C8-9BF886A67986}"/>
                </a:ext>
              </a:extLst>
            </p:cNvPr>
            <p:cNvCxnSpPr/>
            <p:nvPr/>
          </p:nvCxnSpPr>
          <p:spPr>
            <a:xfrm rot="7800000" flipH="1">
              <a:off x="6990273" y="5713343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0265622E-17EE-447E-B3A6-65A4A631EE2F}"/>
              </a:ext>
            </a:extLst>
          </p:cNvPr>
          <p:cNvGrpSpPr/>
          <p:nvPr/>
        </p:nvGrpSpPr>
        <p:grpSpPr>
          <a:xfrm>
            <a:off x="6026521" y="5243105"/>
            <a:ext cx="1959359" cy="1068272"/>
            <a:chOff x="6026521" y="5243105"/>
            <a:chExt cx="1959359" cy="1068272"/>
          </a:xfrm>
        </p:grpSpPr>
        <p:sp>
          <p:nvSpPr>
            <p:cNvPr id="120" name="星 6 140">
              <a:extLst>
                <a:ext uri="{FF2B5EF4-FFF2-40B4-BE49-F238E27FC236}">
                  <a16:creationId xmlns:a16="http://schemas.microsoft.com/office/drawing/2014/main" id="{0D859A68-F0FD-4307-8214-545FF55B0F63}"/>
                </a:ext>
              </a:extLst>
            </p:cNvPr>
            <p:cNvSpPr/>
            <p:nvPr/>
          </p:nvSpPr>
          <p:spPr>
            <a:xfrm>
              <a:off x="6970644" y="5623744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星 6 141">
              <a:extLst>
                <a:ext uri="{FF2B5EF4-FFF2-40B4-BE49-F238E27FC236}">
                  <a16:creationId xmlns:a16="http://schemas.microsoft.com/office/drawing/2014/main" id="{34ACE9D6-B77F-4D61-8A2E-71BD8D2CD1A3}"/>
                </a:ext>
              </a:extLst>
            </p:cNvPr>
            <p:cNvSpPr/>
            <p:nvPr/>
          </p:nvSpPr>
          <p:spPr>
            <a:xfrm>
              <a:off x="7138779" y="5848334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星 6 142">
              <a:extLst>
                <a:ext uri="{FF2B5EF4-FFF2-40B4-BE49-F238E27FC236}">
                  <a16:creationId xmlns:a16="http://schemas.microsoft.com/office/drawing/2014/main" id="{07083D68-F301-413A-82DD-DD8F351503DF}"/>
                </a:ext>
              </a:extLst>
            </p:cNvPr>
            <p:cNvSpPr/>
            <p:nvPr/>
          </p:nvSpPr>
          <p:spPr>
            <a:xfrm>
              <a:off x="6655787" y="5783437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星 6 143">
              <a:extLst>
                <a:ext uri="{FF2B5EF4-FFF2-40B4-BE49-F238E27FC236}">
                  <a16:creationId xmlns:a16="http://schemas.microsoft.com/office/drawing/2014/main" id="{5E1EB53D-4140-4A15-9E7C-1C68EDD10AFC}"/>
                </a:ext>
              </a:extLst>
            </p:cNvPr>
            <p:cNvSpPr/>
            <p:nvPr/>
          </p:nvSpPr>
          <p:spPr>
            <a:xfrm>
              <a:off x="6390498" y="5965934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星 6 144">
              <a:extLst>
                <a:ext uri="{FF2B5EF4-FFF2-40B4-BE49-F238E27FC236}">
                  <a16:creationId xmlns:a16="http://schemas.microsoft.com/office/drawing/2014/main" id="{C3543B03-7707-464C-9052-F9426DB33850}"/>
                </a:ext>
              </a:extLst>
            </p:cNvPr>
            <p:cNvSpPr/>
            <p:nvPr/>
          </p:nvSpPr>
          <p:spPr>
            <a:xfrm>
              <a:off x="6254640" y="5741286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星 6 145">
              <a:extLst>
                <a:ext uri="{FF2B5EF4-FFF2-40B4-BE49-F238E27FC236}">
                  <a16:creationId xmlns:a16="http://schemas.microsoft.com/office/drawing/2014/main" id="{7B3358AB-63FB-40CA-B95A-6602DB30B378}"/>
                </a:ext>
              </a:extLst>
            </p:cNvPr>
            <p:cNvSpPr/>
            <p:nvPr/>
          </p:nvSpPr>
          <p:spPr>
            <a:xfrm>
              <a:off x="6523084" y="5589692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星 6 146">
              <a:extLst>
                <a:ext uri="{FF2B5EF4-FFF2-40B4-BE49-F238E27FC236}">
                  <a16:creationId xmlns:a16="http://schemas.microsoft.com/office/drawing/2014/main" id="{F8907664-45FB-404C-8E8B-31E29BDA921D}"/>
                </a:ext>
              </a:extLst>
            </p:cNvPr>
            <p:cNvSpPr/>
            <p:nvPr/>
          </p:nvSpPr>
          <p:spPr>
            <a:xfrm>
              <a:off x="6870449" y="5979627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星 6 147">
              <a:extLst>
                <a:ext uri="{FF2B5EF4-FFF2-40B4-BE49-F238E27FC236}">
                  <a16:creationId xmlns:a16="http://schemas.microsoft.com/office/drawing/2014/main" id="{5B8C027C-A5C2-4433-8F53-B4879B0943B0}"/>
                </a:ext>
              </a:extLst>
            </p:cNvPr>
            <p:cNvSpPr/>
            <p:nvPr/>
          </p:nvSpPr>
          <p:spPr>
            <a:xfrm>
              <a:off x="6026521" y="5883167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星 6 148">
              <a:extLst>
                <a:ext uri="{FF2B5EF4-FFF2-40B4-BE49-F238E27FC236}">
                  <a16:creationId xmlns:a16="http://schemas.microsoft.com/office/drawing/2014/main" id="{153A766A-6C05-47C0-9131-A57A6A9D8F88}"/>
                </a:ext>
              </a:extLst>
            </p:cNvPr>
            <p:cNvSpPr/>
            <p:nvPr/>
          </p:nvSpPr>
          <p:spPr>
            <a:xfrm>
              <a:off x="7389587" y="5685567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星 6 149">
              <a:extLst>
                <a:ext uri="{FF2B5EF4-FFF2-40B4-BE49-F238E27FC236}">
                  <a16:creationId xmlns:a16="http://schemas.microsoft.com/office/drawing/2014/main" id="{435677F4-7EA0-46AA-8500-03963F9DCF65}"/>
                </a:ext>
              </a:extLst>
            </p:cNvPr>
            <p:cNvSpPr/>
            <p:nvPr/>
          </p:nvSpPr>
          <p:spPr>
            <a:xfrm>
              <a:off x="6075524" y="5590144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星 6 150">
              <a:extLst>
                <a:ext uri="{FF2B5EF4-FFF2-40B4-BE49-F238E27FC236}">
                  <a16:creationId xmlns:a16="http://schemas.microsoft.com/office/drawing/2014/main" id="{29544D00-7714-4FED-89B9-49955399C008}"/>
                </a:ext>
              </a:extLst>
            </p:cNvPr>
            <p:cNvSpPr/>
            <p:nvPr/>
          </p:nvSpPr>
          <p:spPr>
            <a:xfrm>
              <a:off x="6835910" y="5441667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星 6 151">
              <a:extLst>
                <a:ext uri="{FF2B5EF4-FFF2-40B4-BE49-F238E27FC236}">
                  <a16:creationId xmlns:a16="http://schemas.microsoft.com/office/drawing/2014/main" id="{3C51AA79-1774-461A-915A-89673296DAEC}"/>
                </a:ext>
              </a:extLst>
            </p:cNvPr>
            <p:cNvSpPr/>
            <p:nvPr/>
          </p:nvSpPr>
          <p:spPr>
            <a:xfrm>
              <a:off x="7292991" y="548139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星 6 152">
              <a:extLst>
                <a:ext uri="{FF2B5EF4-FFF2-40B4-BE49-F238E27FC236}">
                  <a16:creationId xmlns:a16="http://schemas.microsoft.com/office/drawing/2014/main" id="{A918D152-91BD-41B8-8E6D-2DA3561FF782}"/>
                </a:ext>
              </a:extLst>
            </p:cNvPr>
            <p:cNvSpPr/>
            <p:nvPr/>
          </p:nvSpPr>
          <p:spPr>
            <a:xfrm>
              <a:off x="6352716" y="5404023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星 6 153">
              <a:extLst>
                <a:ext uri="{FF2B5EF4-FFF2-40B4-BE49-F238E27FC236}">
                  <a16:creationId xmlns:a16="http://schemas.microsoft.com/office/drawing/2014/main" id="{A1C557B7-3DDE-47E1-88B2-1794406392C3}"/>
                </a:ext>
              </a:extLst>
            </p:cNvPr>
            <p:cNvSpPr/>
            <p:nvPr/>
          </p:nvSpPr>
          <p:spPr>
            <a:xfrm>
              <a:off x="6702190" y="5243105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星 6 154">
              <a:extLst>
                <a:ext uri="{FF2B5EF4-FFF2-40B4-BE49-F238E27FC236}">
                  <a16:creationId xmlns:a16="http://schemas.microsoft.com/office/drawing/2014/main" id="{F36B8DC2-8F53-4B42-B168-B5C7EB8DB95B}"/>
                </a:ext>
              </a:extLst>
            </p:cNvPr>
            <p:cNvSpPr/>
            <p:nvPr/>
          </p:nvSpPr>
          <p:spPr>
            <a:xfrm>
              <a:off x="7111770" y="5272662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星 6 155">
              <a:extLst>
                <a:ext uri="{FF2B5EF4-FFF2-40B4-BE49-F238E27FC236}">
                  <a16:creationId xmlns:a16="http://schemas.microsoft.com/office/drawing/2014/main" id="{0BA8B1AA-97C7-4425-A2D2-AF6CB83A1753}"/>
                </a:ext>
              </a:extLst>
            </p:cNvPr>
            <p:cNvSpPr/>
            <p:nvPr/>
          </p:nvSpPr>
          <p:spPr>
            <a:xfrm>
              <a:off x="6276093" y="5258756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6" name="楕円 135">
            <a:extLst>
              <a:ext uri="{FF2B5EF4-FFF2-40B4-BE49-F238E27FC236}">
                <a16:creationId xmlns:a16="http://schemas.microsoft.com/office/drawing/2014/main" id="{36E539BB-2EB8-4BDE-B36F-86307ED7A9DF}"/>
              </a:ext>
            </a:extLst>
          </p:cNvPr>
          <p:cNvSpPr/>
          <p:nvPr/>
        </p:nvSpPr>
        <p:spPr>
          <a:xfrm>
            <a:off x="2914143" y="1978746"/>
            <a:ext cx="577774" cy="322474"/>
          </a:xfrm>
          <a:prstGeom prst="ellipse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6479C817-CADF-4932-9007-5B900135E623}"/>
              </a:ext>
            </a:extLst>
          </p:cNvPr>
          <p:cNvSpPr/>
          <p:nvPr/>
        </p:nvSpPr>
        <p:spPr>
          <a:xfrm>
            <a:off x="3619045" y="2391179"/>
            <a:ext cx="577774" cy="322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B96C3BEE-F654-411B-98EE-5E89F513A4D0}"/>
              </a:ext>
            </a:extLst>
          </p:cNvPr>
          <p:cNvGrpSpPr/>
          <p:nvPr/>
        </p:nvGrpSpPr>
        <p:grpSpPr>
          <a:xfrm>
            <a:off x="3126613" y="2119774"/>
            <a:ext cx="824520" cy="730481"/>
            <a:chOff x="3126613" y="2119774"/>
            <a:chExt cx="824520" cy="730481"/>
          </a:xfrm>
        </p:grpSpPr>
        <p:sp>
          <p:nvSpPr>
            <p:cNvPr id="139" name="円弧 138">
              <a:extLst>
                <a:ext uri="{FF2B5EF4-FFF2-40B4-BE49-F238E27FC236}">
                  <a16:creationId xmlns:a16="http://schemas.microsoft.com/office/drawing/2014/main" id="{DD57BE25-38BF-4080-BDBD-67E3518EC44A}"/>
                </a:ext>
              </a:extLst>
            </p:cNvPr>
            <p:cNvSpPr/>
            <p:nvPr/>
          </p:nvSpPr>
          <p:spPr>
            <a:xfrm rot="20748551">
              <a:off x="3126613" y="2119774"/>
              <a:ext cx="730481" cy="730481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二等辺三角形 139">
              <a:extLst>
                <a:ext uri="{FF2B5EF4-FFF2-40B4-BE49-F238E27FC236}">
                  <a16:creationId xmlns:a16="http://schemas.microsoft.com/office/drawing/2014/main" id="{EF2B8EC2-09D0-4FF4-8A3C-F478147517E5}"/>
                </a:ext>
              </a:extLst>
            </p:cNvPr>
            <p:cNvSpPr/>
            <p:nvPr/>
          </p:nvSpPr>
          <p:spPr>
            <a:xfrm rot="1800000">
              <a:off x="3759162" y="2273548"/>
              <a:ext cx="191971" cy="16549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7413B330-6972-421E-B992-A370CCBB1DDD}"/>
              </a:ext>
            </a:extLst>
          </p:cNvPr>
          <p:cNvGrpSpPr/>
          <p:nvPr/>
        </p:nvGrpSpPr>
        <p:grpSpPr>
          <a:xfrm>
            <a:off x="5880574" y="5123373"/>
            <a:ext cx="2159816" cy="1258347"/>
            <a:chOff x="8763243" y="5049422"/>
            <a:chExt cx="2159816" cy="930576"/>
          </a:xfrm>
        </p:grpSpPr>
        <p:cxnSp>
          <p:nvCxnSpPr>
            <p:cNvPr id="142" name="曲線コネクタ 169">
              <a:extLst>
                <a:ext uri="{FF2B5EF4-FFF2-40B4-BE49-F238E27FC236}">
                  <a16:creationId xmlns:a16="http://schemas.microsoft.com/office/drawing/2014/main" id="{30C17CAF-4671-4EE0-91EA-60F7BC5350CF}"/>
                </a:ext>
              </a:extLst>
            </p:cNvPr>
            <p:cNvCxnSpPr/>
            <p:nvPr/>
          </p:nvCxnSpPr>
          <p:spPr>
            <a:xfrm rot="600000">
              <a:off x="8763243" y="5063651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曲線コネクタ 170">
              <a:extLst>
                <a:ext uri="{FF2B5EF4-FFF2-40B4-BE49-F238E27FC236}">
                  <a16:creationId xmlns:a16="http://schemas.microsoft.com/office/drawing/2014/main" id="{9764AEC9-B4ED-4999-9982-1936CEB76FB5}"/>
                </a:ext>
              </a:extLst>
            </p:cNvPr>
            <p:cNvCxnSpPr/>
            <p:nvPr/>
          </p:nvCxnSpPr>
          <p:spPr>
            <a:xfrm rot="600000">
              <a:off x="9012326" y="5065598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曲線コネクタ 171">
              <a:extLst>
                <a:ext uri="{FF2B5EF4-FFF2-40B4-BE49-F238E27FC236}">
                  <a16:creationId xmlns:a16="http://schemas.microsoft.com/office/drawing/2014/main" id="{A2689802-4166-44E4-B818-B9BB8E4A39BD}"/>
                </a:ext>
              </a:extLst>
            </p:cNvPr>
            <p:cNvCxnSpPr/>
            <p:nvPr/>
          </p:nvCxnSpPr>
          <p:spPr>
            <a:xfrm rot="600000">
              <a:off x="9261409" y="5058927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曲線コネクタ 172">
              <a:extLst>
                <a:ext uri="{FF2B5EF4-FFF2-40B4-BE49-F238E27FC236}">
                  <a16:creationId xmlns:a16="http://schemas.microsoft.com/office/drawing/2014/main" id="{0859A74D-5F46-4369-97F0-186D47192347}"/>
                </a:ext>
              </a:extLst>
            </p:cNvPr>
            <p:cNvCxnSpPr/>
            <p:nvPr/>
          </p:nvCxnSpPr>
          <p:spPr>
            <a:xfrm rot="600000">
              <a:off x="9510492" y="5052959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曲線コネクタ 173">
              <a:extLst>
                <a:ext uri="{FF2B5EF4-FFF2-40B4-BE49-F238E27FC236}">
                  <a16:creationId xmlns:a16="http://schemas.microsoft.com/office/drawing/2014/main" id="{A39AA2D6-2D0C-496B-8054-38C5F3A7F64A}"/>
                </a:ext>
              </a:extLst>
            </p:cNvPr>
            <p:cNvCxnSpPr/>
            <p:nvPr/>
          </p:nvCxnSpPr>
          <p:spPr>
            <a:xfrm rot="600000">
              <a:off x="9759575" y="5055656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曲線コネクタ 174">
              <a:extLst>
                <a:ext uri="{FF2B5EF4-FFF2-40B4-BE49-F238E27FC236}">
                  <a16:creationId xmlns:a16="http://schemas.microsoft.com/office/drawing/2014/main" id="{F6D02623-7FF0-44F5-BC9C-64A83CD555D6}"/>
                </a:ext>
              </a:extLst>
            </p:cNvPr>
            <p:cNvCxnSpPr/>
            <p:nvPr/>
          </p:nvCxnSpPr>
          <p:spPr>
            <a:xfrm rot="600000">
              <a:off x="10008659" y="5049422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EE0D0A3-CB3A-4FFD-AF30-C39C6C55DFB4}"/>
              </a:ext>
            </a:extLst>
          </p:cNvPr>
          <p:cNvGrpSpPr/>
          <p:nvPr/>
        </p:nvGrpSpPr>
        <p:grpSpPr>
          <a:xfrm rot="16200000">
            <a:off x="6019394" y="5042747"/>
            <a:ext cx="1853967" cy="1378670"/>
            <a:chOff x="8763243" y="5049422"/>
            <a:chExt cx="2159816" cy="930576"/>
          </a:xfrm>
        </p:grpSpPr>
        <p:cxnSp>
          <p:nvCxnSpPr>
            <p:cNvPr id="149" name="曲線コネクタ 176">
              <a:extLst>
                <a:ext uri="{FF2B5EF4-FFF2-40B4-BE49-F238E27FC236}">
                  <a16:creationId xmlns:a16="http://schemas.microsoft.com/office/drawing/2014/main" id="{736F065F-FC44-4CDC-AF9B-4EF73AE1A67F}"/>
                </a:ext>
              </a:extLst>
            </p:cNvPr>
            <p:cNvCxnSpPr/>
            <p:nvPr/>
          </p:nvCxnSpPr>
          <p:spPr>
            <a:xfrm rot="600000">
              <a:off x="8763243" y="5063651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曲線コネクタ 177">
              <a:extLst>
                <a:ext uri="{FF2B5EF4-FFF2-40B4-BE49-F238E27FC236}">
                  <a16:creationId xmlns:a16="http://schemas.microsoft.com/office/drawing/2014/main" id="{86EB3BD5-4D23-4325-A755-E84F46C5187D}"/>
                </a:ext>
              </a:extLst>
            </p:cNvPr>
            <p:cNvCxnSpPr/>
            <p:nvPr/>
          </p:nvCxnSpPr>
          <p:spPr>
            <a:xfrm rot="600000">
              <a:off x="9012326" y="5065598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曲線コネクタ 178">
              <a:extLst>
                <a:ext uri="{FF2B5EF4-FFF2-40B4-BE49-F238E27FC236}">
                  <a16:creationId xmlns:a16="http://schemas.microsoft.com/office/drawing/2014/main" id="{655EF07E-F30B-40EA-BD64-C4F4F7EB7F11}"/>
                </a:ext>
              </a:extLst>
            </p:cNvPr>
            <p:cNvCxnSpPr/>
            <p:nvPr/>
          </p:nvCxnSpPr>
          <p:spPr>
            <a:xfrm rot="600000">
              <a:off x="9261409" y="5058927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曲線コネクタ 179">
              <a:extLst>
                <a:ext uri="{FF2B5EF4-FFF2-40B4-BE49-F238E27FC236}">
                  <a16:creationId xmlns:a16="http://schemas.microsoft.com/office/drawing/2014/main" id="{6513794B-2BA5-4CC4-AABA-9F399D1084C2}"/>
                </a:ext>
              </a:extLst>
            </p:cNvPr>
            <p:cNvCxnSpPr/>
            <p:nvPr/>
          </p:nvCxnSpPr>
          <p:spPr>
            <a:xfrm rot="600000">
              <a:off x="9510492" y="5052959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曲線コネクタ 180">
              <a:extLst>
                <a:ext uri="{FF2B5EF4-FFF2-40B4-BE49-F238E27FC236}">
                  <a16:creationId xmlns:a16="http://schemas.microsoft.com/office/drawing/2014/main" id="{7D20B803-54FD-478C-A5DA-A7C9C41523ED}"/>
                </a:ext>
              </a:extLst>
            </p:cNvPr>
            <p:cNvCxnSpPr/>
            <p:nvPr/>
          </p:nvCxnSpPr>
          <p:spPr>
            <a:xfrm rot="600000">
              <a:off x="9759575" y="5055656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曲線コネクタ 181">
              <a:extLst>
                <a:ext uri="{FF2B5EF4-FFF2-40B4-BE49-F238E27FC236}">
                  <a16:creationId xmlns:a16="http://schemas.microsoft.com/office/drawing/2014/main" id="{1191EAD1-2C6F-4B39-80A9-FF6EC7399465}"/>
                </a:ext>
              </a:extLst>
            </p:cNvPr>
            <p:cNvCxnSpPr/>
            <p:nvPr/>
          </p:nvCxnSpPr>
          <p:spPr>
            <a:xfrm rot="600000">
              <a:off x="10008659" y="5049422"/>
              <a:ext cx="914400" cy="914400"/>
            </a:xfrm>
            <a:prstGeom prst="curvedConnector3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0A26C5A-8CB5-4BD5-8A4C-A0ACD8BD74BF}"/>
              </a:ext>
            </a:extLst>
          </p:cNvPr>
          <p:cNvSpPr txBox="1"/>
          <p:nvPr/>
        </p:nvSpPr>
        <p:spPr>
          <a:xfrm>
            <a:off x="0" y="862691"/>
            <a:ext cx="280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➀血小板の活性化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B5D2F136-77B5-4680-A778-C9D4F471B2AC}"/>
              </a:ext>
            </a:extLst>
          </p:cNvPr>
          <p:cNvSpPr txBox="1"/>
          <p:nvPr/>
        </p:nvSpPr>
        <p:spPr>
          <a:xfrm>
            <a:off x="-11192" y="1299839"/>
            <a:ext cx="241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流れの停滞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→内皮細胞活性化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794A094-2BD6-4F00-8263-CB1D8FC2BBE2}"/>
              </a:ext>
            </a:extLst>
          </p:cNvPr>
          <p:cNvSpPr txBox="1"/>
          <p:nvPr/>
        </p:nvSpPr>
        <p:spPr>
          <a:xfrm>
            <a:off x="2408140" y="1267445"/>
            <a:ext cx="300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細胞膜上に接着因子発現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→血小板接着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E423B86-282C-4A2E-83FD-DB5D6FB946F2}"/>
              </a:ext>
            </a:extLst>
          </p:cNvPr>
          <p:cNvSpPr txBox="1"/>
          <p:nvPr/>
        </p:nvSpPr>
        <p:spPr>
          <a:xfrm>
            <a:off x="5711163" y="1270766"/>
            <a:ext cx="300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接着した血小板が活性化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→周囲の血小板を活性化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C1C5452F-8BAF-48B1-93F4-1C876F4ED336}"/>
              </a:ext>
            </a:extLst>
          </p:cNvPr>
          <p:cNvGrpSpPr/>
          <p:nvPr/>
        </p:nvGrpSpPr>
        <p:grpSpPr>
          <a:xfrm>
            <a:off x="6752287" y="2753462"/>
            <a:ext cx="1359831" cy="412848"/>
            <a:chOff x="6409231" y="2143493"/>
            <a:chExt cx="1359831" cy="412848"/>
          </a:xfrm>
        </p:grpSpPr>
        <p:cxnSp>
          <p:nvCxnSpPr>
            <p:cNvPr id="160" name="曲線コネクタ 195">
              <a:extLst>
                <a:ext uri="{FF2B5EF4-FFF2-40B4-BE49-F238E27FC236}">
                  <a16:creationId xmlns:a16="http://schemas.microsoft.com/office/drawing/2014/main" id="{EDA987A6-81D3-48C3-8931-08F60405DE0E}"/>
                </a:ext>
              </a:extLst>
            </p:cNvPr>
            <p:cNvCxnSpPr/>
            <p:nvPr/>
          </p:nvCxnSpPr>
          <p:spPr>
            <a:xfrm rot="7800000" flipH="1">
              <a:off x="6392823" y="2159901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曲線コネクタ 196">
              <a:extLst>
                <a:ext uri="{FF2B5EF4-FFF2-40B4-BE49-F238E27FC236}">
                  <a16:creationId xmlns:a16="http://schemas.microsoft.com/office/drawing/2014/main" id="{AA3F8033-6377-43B6-8548-C68F2C341D16}"/>
                </a:ext>
              </a:extLst>
            </p:cNvPr>
            <p:cNvCxnSpPr/>
            <p:nvPr/>
          </p:nvCxnSpPr>
          <p:spPr>
            <a:xfrm rot="7800000" flipH="1">
              <a:off x="6591240" y="2171735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曲線コネクタ 197">
              <a:extLst>
                <a:ext uri="{FF2B5EF4-FFF2-40B4-BE49-F238E27FC236}">
                  <a16:creationId xmlns:a16="http://schemas.microsoft.com/office/drawing/2014/main" id="{BB118490-925C-4224-9DD9-4D64286235B2}"/>
                </a:ext>
              </a:extLst>
            </p:cNvPr>
            <p:cNvCxnSpPr/>
            <p:nvPr/>
          </p:nvCxnSpPr>
          <p:spPr>
            <a:xfrm rot="7800000" flipH="1">
              <a:off x="6789657" y="2171736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曲線コネクタ 198">
              <a:extLst>
                <a:ext uri="{FF2B5EF4-FFF2-40B4-BE49-F238E27FC236}">
                  <a16:creationId xmlns:a16="http://schemas.microsoft.com/office/drawing/2014/main" id="{E2689E81-D050-479C-B03B-F7A055CDD599}"/>
                </a:ext>
              </a:extLst>
            </p:cNvPr>
            <p:cNvCxnSpPr/>
            <p:nvPr/>
          </p:nvCxnSpPr>
          <p:spPr>
            <a:xfrm rot="7800000" flipH="1">
              <a:off x="7384908" y="2165518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曲線コネクタ 199">
              <a:extLst>
                <a:ext uri="{FF2B5EF4-FFF2-40B4-BE49-F238E27FC236}">
                  <a16:creationId xmlns:a16="http://schemas.microsoft.com/office/drawing/2014/main" id="{5E981AD2-AC2A-4199-8BC5-C3FF0F538DAA}"/>
                </a:ext>
              </a:extLst>
            </p:cNvPr>
            <p:cNvCxnSpPr/>
            <p:nvPr/>
          </p:nvCxnSpPr>
          <p:spPr>
            <a:xfrm rot="7800000" flipH="1">
              <a:off x="7186491" y="2165520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曲線コネクタ 200">
              <a:extLst>
                <a:ext uri="{FF2B5EF4-FFF2-40B4-BE49-F238E27FC236}">
                  <a16:creationId xmlns:a16="http://schemas.microsoft.com/office/drawing/2014/main" id="{D00D1000-B6E9-439F-8802-DB3843EC6E23}"/>
                </a:ext>
              </a:extLst>
            </p:cNvPr>
            <p:cNvCxnSpPr/>
            <p:nvPr/>
          </p:nvCxnSpPr>
          <p:spPr>
            <a:xfrm rot="7800000" flipH="1">
              <a:off x="6988074" y="2172188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星 6 201">
            <a:extLst>
              <a:ext uri="{FF2B5EF4-FFF2-40B4-BE49-F238E27FC236}">
                <a16:creationId xmlns:a16="http://schemas.microsoft.com/office/drawing/2014/main" id="{0483DC61-C4B0-48BF-83FD-ACACF0044956}"/>
              </a:ext>
            </a:extLst>
          </p:cNvPr>
          <p:cNvSpPr/>
          <p:nvPr/>
        </p:nvSpPr>
        <p:spPr>
          <a:xfrm>
            <a:off x="7302615" y="2406418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67" name="楕円 166">
            <a:extLst>
              <a:ext uri="{FF2B5EF4-FFF2-40B4-BE49-F238E27FC236}">
                <a16:creationId xmlns:a16="http://schemas.microsoft.com/office/drawing/2014/main" id="{EE2D0468-C4C5-444B-B1EB-2E1835D9CB49}"/>
              </a:ext>
            </a:extLst>
          </p:cNvPr>
          <p:cNvSpPr/>
          <p:nvPr/>
        </p:nvSpPr>
        <p:spPr>
          <a:xfrm>
            <a:off x="6743610" y="2236781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173DA325-28E1-4F4F-B933-9094A75ABA0A}"/>
              </a:ext>
            </a:extLst>
          </p:cNvPr>
          <p:cNvSpPr/>
          <p:nvPr/>
        </p:nvSpPr>
        <p:spPr>
          <a:xfrm>
            <a:off x="7158507" y="2165207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楕円 168">
            <a:extLst>
              <a:ext uri="{FF2B5EF4-FFF2-40B4-BE49-F238E27FC236}">
                <a16:creationId xmlns:a16="http://schemas.microsoft.com/office/drawing/2014/main" id="{B6E2133E-E1E9-47EA-A6D7-0F27AB391F69}"/>
              </a:ext>
            </a:extLst>
          </p:cNvPr>
          <p:cNvSpPr/>
          <p:nvPr/>
        </p:nvSpPr>
        <p:spPr>
          <a:xfrm>
            <a:off x="7241329" y="2374406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7E89000C-EC32-4AD9-96C7-43390CE7F908}"/>
              </a:ext>
            </a:extLst>
          </p:cNvPr>
          <p:cNvSpPr/>
          <p:nvPr/>
        </p:nvSpPr>
        <p:spPr>
          <a:xfrm>
            <a:off x="7390453" y="2215419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FF5A3F3B-8DCC-4C53-950A-D6D21B6E5D21}"/>
              </a:ext>
            </a:extLst>
          </p:cNvPr>
          <p:cNvSpPr/>
          <p:nvPr/>
        </p:nvSpPr>
        <p:spPr>
          <a:xfrm>
            <a:off x="6989228" y="2304709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0AF66487-180A-47D2-A522-AAFDA381DA87}"/>
              </a:ext>
            </a:extLst>
          </p:cNvPr>
          <p:cNvSpPr/>
          <p:nvPr/>
        </p:nvSpPr>
        <p:spPr>
          <a:xfrm>
            <a:off x="7457854" y="2428374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A370DDF4-2815-4759-9BC8-9B46B62DEC6F}"/>
              </a:ext>
            </a:extLst>
          </p:cNvPr>
          <p:cNvSpPr/>
          <p:nvPr/>
        </p:nvSpPr>
        <p:spPr>
          <a:xfrm>
            <a:off x="7277385" y="2020169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7148DDBD-BE01-4624-A68C-1D67D64F8B17}"/>
              </a:ext>
            </a:extLst>
          </p:cNvPr>
          <p:cNvSpPr/>
          <p:nvPr/>
        </p:nvSpPr>
        <p:spPr>
          <a:xfrm>
            <a:off x="6925270" y="2081004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4C7EB355-C61B-4BFE-B478-B77743BED06A}"/>
              </a:ext>
            </a:extLst>
          </p:cNvPr>
          <p:cNvSpPr/>
          <p:nvPr/>
        </p:nvSpPr>
        <p:spPr>
          <a:xfrm>
            <a:off x="7106570" y="1905871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星 6 218">
            <a:extLst>
              <a:ext uri="{FF2B5EF4-FFF2-40B4-BE49-F238E27FC236}">
                <a16:creationId xmlns:a16="http://schemas.microsoft.com/office/drawing/2014/main" id="{445C3631-A2FC-4594-9B8B-BA83E3B2EAB6}"/>
              </a:ext>
            </a:extLst>
          </p:cNvPr>
          <p:cNvSpPr/>
          <p:nvPr/>
        </p:nvSpPr>
        <p:spPr>
          <a:xfrm>
            <a:off x="6331614" y="1877516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71158B61-E200-4E4C-AF93-A8C8090A700F}"/>
              </a:ext>
            </a:extLst>
          </p:cNvPr>
          <p:cNvSpPr/>
          <p:nvPr/>
        </p:nvSpPr>
        <p:spPr>
          <a:xfrm>
            <a:off x="5617870" y="1980443"/>
            <a:ext cx="577774" cy="322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星 6 220">
            <a:extLst>
              <a:ext uri="{FF2B5EF4-FFF2-40B4-BE49-F238E27FC236}">
                <a16:creationId xmlns:a16="http://schemas.microsoft.com/office/drawing/2014/main" id="{669225CE-6D03-46D4-9F0D-0A4BF3A4676C}"/>
              </a:ext>
            </a:extLst>
          </p:cNvPr>
          <p:cNvSpPr/>
          <p:nvPr/>
        </p:nvSpPr>
        <p:spPr>
          <a:xfrm>
            <a:off x="6195644" y="2276763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28042103-98C6-401E-8F22-27CE5E8AF9BA}"/>
              </a:ext>
            </a:extLst>
          </p:cNvPr>
          <p:cNvSpPr txBox="1"/>
          <p:nvPr/>
        </p:nvSpPr>
        <p:spPr>
          <a:xfrm>
            <a:off x="0" y="3633155"/>
            <a:ext cx="218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②血栓の発生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7505A0EC-5C9C-46DA-BA3A-9C262BA67BE0}"/>
              </a:ext>
            </a:extLst>
          </p:cNvPr>
          <p:cNvSpPr txBox="1"/>
          <p:nvPr/>
        </p:nvSpPr>
        <p:spPr>
          <a:xfrm>
            <a:off x="4572000" y="3630995"/>
            <a:ext cx="280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③血栓の成長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CF2AF012-CC51-4CC9-92ED-40EC9FFC2CBE}"/>
              </a:ext>
            </a:extLst>
          </p:cNvPr>
          <p:cNvGrpSpPr/>
          <p:nvPr/>
        </p:nvGrpSpPr>
        <p:grpSpPr>
          <a:xfrm>
            <a:off x="1638358" y="5921442"/>
            <a:ext cx="1359831" cy="412848"/>
            <a:chOff x="6409231" y="2143493"/>
            <a:chExt cx="1359831" cy="412848"/>
          </a:xfrm>
        </p:grpSpPr>
        <p:cxnSp>
          <p:nvCxnSpPr>
            <p:cNvPr id="182" name="曲線コネクタ 224">
              <a:extLst>
                <a:ext uri="{FF2B5EF4-FFF2-40B4-BE49-F238E27FC236}">
                  <a16:creationId xmlns:a16="http://schemas.microsoft.com/office/drawing/2014/main" id="{26A7BF46-0606-45CC-9BB8-9A1BFE9DECD6}"/>
                </a:ext>
              </a:extLst>
            </p:cNvPr>
            <p:cNvCxnSpPr/>
            <p:nvPr/>
          </p:nvCxnSpPr>
          <p:spPr>
            <a:xfrm rot="7800000" flipH="1">
              <a:off x="6392823" y="2159901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曲線コネクタ 225">
              <a:extLst>
                <a:ext uri="{FF2B5EF4-FFF2-40B4-BE49-F238E27FC236}">
                  <a16:creationId xmlns:a16="http://schemas.microsoft.com/office/drawing/2014/main" id="{B247A917-0AAE-48E0-98D6-3343CA468977}"/>
                </a:ext>
              </a:extLst>
            </p:cNvPr>
            <p:cNvCxnSpPr/>
            <p:nvPr/>
          </p:nvCxnSpPr>
          <p:spPr>
            <a:xfrm rot="7800000" flipH="1">
              <a:off x="6591240" y="2171735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曲線コネクタ 226">
              <a:extLst>
                <a:ext uri="{FF2B5EF4-FFF2-40B4-BE49-F238E27FC236}">
                  <a16:creationId xmlns:a16="http://schemas.microsoft.com/office/drawing/2014/main" id="{20AB56C8-2D0A-47AA-B66D-E360E1E62A4F}"/>
                </a:ext>
              </a:extLst>
            </p:cNvPr>
            <p:cNvCxnSpPr/>
            <p:nvPr/>
          </p:nvCxnSpPr>
          <p:spPr>
            <a:xfrm rot="7800000" flipH="1">
              <a:off x="6789657" y="2171736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曲線コネクタ 227">
              <a:extLst>
                <a:ext uri="{FF2B5EF4-FFF2-40B4-BE49-F238E27FC236}">
                  <a16:creationId xmlns:a16="http://schemas.microsoft.com/office/drawing/2014/main" id="{0EF3D74C-EDAE-49CA-BC69-70AB0EC725D2}"/>
                </a:ext>
              </a:extLst>
            </p:cNvPr>
            <p:cNvCxnSpPr/>
            <p:nvPr/>
          </p:nvCxnSpPr>
          <p:spPr>
            <a:xfrm rot="7800000" flipH="1">
              <a:off x="7384908" y="2165518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曲線コネクタ 228">
              <a:extLst>
                <a:ext uri="{FF2B5EF4-FFF2-40B4-BE49-F238E27FC236}">
                  <a16:creationId xmlns:a16="http://schemas.microsoft.com/office/drawing/2014/main" id="{76C45EAB-E816-48AE-A6EA-29076ABE432F}"/>
                </a:ext>
              </a:extLst>
            </p:cNvPr>
            <p:cNvCxnSpPr/>
            <p:nvPr/>
          </p:nvCxnSpPr>
          <p:spPr>
            <a:xfrm rot="7800000" flipH="1">
              <a:off x="7186491" y="2165520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曲線コネクタ 229">
              <a:extLst>
                <a:ext uri="{FF2B5EF4-FFF2-40B4-BE49-F238E27FC236}">
                  <a16:creationId xmlns:a16="http://schemas.microsoft.com/office/drawing/2014/main" id="{A4AD03E4-3FD6-4C2C-9A92-77881AEA2A8A}"/>
                </a:ext>
              </a:extLst>
            </p:cNvPr>
            <p:cNvCxnSpPr/>
            <p:nvPr/>
          </p:nvCxnSpPr>
          <p:spPr>
            <a:xfrm rot="7800000" flipH="1">
              <a:off x="6988074" y="2172188"/>
              <a:ext cx="400561" cy="367746"/>
            </a:xfrm>
            <a:prstGeom prst="curvedConnector3">
              <a:avLst>
                <a:gd name="adj1" fmla="val 47518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星 6 230">
            <a:extLst>
              <a:ext uri="{FF2B5EF4-FFF2-40B4-BE49-F238E27FC236}">
                <a16:creationId xmlns:a16="http://schemas.microsoft.com/office/drawing/2014/main" id="{227CB7F2-F4AC-4E2F-8FB8-616A321D4977}"/>
              </a:ext>
            </a:extLst>
          </p:cNvPr>
          <p:cNvSpPr/>
          <p:nvPr/>
        </p:nvSpPr>
        <p:spPr>
          <a:xfrm>
            <a:off x="2004676" y="5772011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89" name="星 6 231">
            <a:extLst>
              <a:ext uri="{FF2B5EF4-FFF2-40B4-BE49-F238E27FC236}">
                <a16:creationId xmlns:a16="http://schemas.microsoft.com/office/drawing/2014/main" id="{B4FBD3F4-A285-4444-81D3-B181BFB2D34D}"/>
              </a:ext>
            </a:extLst>
          </p:cNvPr>
          <p:cNvSpPr/>
          <p:nvPr/>
        </p:nvSpPr>
        <p:spPr>
          <a:xfrm>
            <a:off x="2441448" y="5778679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星 6 232">
            <a:extLst>
              <a:ext uri="{FF2B5EF4-FFF2-40B4-BE49-F238E27FC236}">
                <a16:creationId xmlns:a16="http://schemas.microsoft.com/office/drawing/2014/main" id="{0F560E26-49D4-4007-953E-88A53DC9E6F5}"/>
              </a:ext>
            </a:extLst>
          </p:cNvPr>
          <p:cNvSpPr/>
          <p:nvPr/>
        </p:nvSpPr>
        <p:spPr>
          <a:xfrm>
            <a:off x="1551609" y="5762115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星 6 233">
            <a:extLst>
              <a:ext uri="{FF2B5EF4-FFF2-40B4-BE49-F238E27FC236}">
                <a16:creationId xmlns:a16="http://schemas.microsoft.com/office/drawing/2014/main" id="{00711FF5-4154-4235-B372-05D0EF1D7FC6}"/>
              </a:ext>
            </a:extLst>
          </p:cNvPr>
          <p:cNvSpPr/>
          <p:nvPr/>
        </p:nvSpPr>
        <p:spPr>
          <a:xfrm>
            <a:off x="1788234" y="5591292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星 6 234">
            <a:extLst>
              <a:ext uri="{FF2B5EF4-FFF2-40B4-BE49-F238E27FC236}">
                <a16:creationId xmlns:a16="http://schemas.microsoft.com/office/drawing/2014/main" id="{7010E2B4-6C29-465E-8609-29F634E90E8D}"/>
              </a:ext>
            </a:extLst>
          </p:cNvPr>
          <p:cNvSpPr/>
          <p:nvPr/>
        </p:nvSpPr>
        <p:spPr>
          <a:xfrm>
            <a:off x="2240831" y="5580642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77A8C2B1-4433-4105-82EA-A0ADA3B376E1}"/>
              </a:ext>
            </a:extLst>
          </p:cNvPr>
          <p:cNvSpPr/>
          <p:nvPr/>
        </p:nvSpPr>
        <p:spPr>
          <a:xfrm>
            <a:off x="2014332" y="5382210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8F0BB1CE-0B23-4388-B2D6-E85538EB8538}"/>
              </a:ext>
            </a:extLst>
          </p:cNvPr>
          <p:cNvSpPr/>
          <p:nvPr/>
        </p:nvSpPr>
        <p:spPr>
          <a:xfrm>
            <a:off x="2552765" y="5376037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C2C15389-F9AB-4C13-90E1-2BE3EFDF12F5}"/>
              </a:ext>
            </a:extLst>
          </p:cNvPr>
          <p:cNvSpPr/>
          <p:nvPr/>
        </p:nvSpPr>
        <p:spPr>
          <a:xfrm>
            <a:off x="3025354" y="5147560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2F7D3332-A469-4874-81B2-D6138955018C}"/>
              </a:ext>
            </a:extLst>
          </p:cNvPr>
          <p:cNvSpPr/>
          <p:nvPr/>
        </p:nvSpPr>
        <p:spPr>
          <a:xfrm>
            <a:off x="3019535" y="5626938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B292072F-34A9-4F97-9F50-F7B7BE566FC6}"/>
              </a:ext>
            </a:extLst>
          </p:cNvPr>
          <p:cNvSpPr/>
          <p:nvPr/>
        </p:nvSpPr>
        <p:spPr>
          <a:xfrm>
            <a:off x="2278239" y="5352517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3B023960-5FC8-4B5F-9ADA-4A8A793FEE06}"/>
              </a:ext>
            </a:extLst>
          </p:cNvPr>
          <p:cNvSpPr/>
          <p:nvPr/>
        </p:nvSpPr>
        <p:spPr>
          <a:xfrm>
            <a:off x="2794421" y="5436389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848440E3-B780-455F-8752-4F230CCCCB55}"/>
              </a:ext>
            </a:extLst>
          </p:cNvPr>
          <p:cNvSpPr/>
          <p:nvPr/>
        </p:nvSpPr>
        <p:spPr>
          <a:xfrm>
            <a:off x="2606864" y="5077228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92B982E6-9A1E-4015-8E84-DFC7B5A7E284}"/>
              </a:ext>
            </a:extLst>
          </p:cNvPr>
          <p:cNvSpPr/>
          <p:nvPr/>
        </p:nvSpPr>
        <p:spPr>
          <a:xfrm>
            <a:off x="1994165" y="5099112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0F1B873D-44DB-44BD-90D8-E32658886119}"/>
              </a:ext>
            </a:extLst>
          </p:cNvPr>
          <p:cNvSpPr/>
          <p:nvPr/>
        </p:nvSpPr>
        <p:spPr>
          <a:xfrm>
            <a:off x="2310007" y="5078110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121CA548-2FB0-411E-AD1C-37092183DFA3}"/>
              </a:ext>
            </a:extLst>
          </p:cNvPr>
          <p:cNvSpPr/>
          <p:nvPr/>
        </p:nvSpPr>
        <p:spPr>
          <a:xfrm>
            <a:off x="1329174" y="5700547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170BE78C-B10B-49D1-BCE2-84A93F7BD96F}"/>
              </a:ext>
            </a:extLst>
          </p:cNvPr>
          <p:cNvSpPr/>
          <p:nvPr/>
        </p:nvSpPr>
        <p:spPr>
          <a:xfrm>
            <a:off x="1802641" y="5443845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9BFBA13D-F5B1-471A-B158-854560813713}"/>
              </a:ext>
            </a:extLst>
          </p:cNvPr>
          <p:cNvSpPr/>
          <p:nvPr/>
        </p:nvSpPr>
        <p:spPr>
          <a:xfrm>
            <a:off x="1565329" y="5545308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169FD545-D653-4493-9699-0973EBFF57E2}"/>
              </a:ext>
            </a:extLst>
          </p:cNvPr>
          <p:cNvSpPr/>
          <p:nvPr/>
        </p:nvSpPr>
        <p:spPr>
          <a:xfrm>
            <a:off x="1729561" y="5133767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E05D8078-0FB7-424F-BE20-843AA197D221}"/>
              </a:ext>
            </a:extLst>
          </p:cNvPr>
          <p:cNvSpPr/>
          <p:nvPr/>
        </p:nvSpPr>
        <p:spPr>
          <a:xfrm>
            <a:off x="1136367" y="5425353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5E6B1C96-3D31-46C1-8853-AF927F47C88F}"/>
              </a:ext>
            </a:extLst>
          </p:cNvPr>
          <p:cNvSpPr/>
          <p:nvPr/>
        </p:nvSpPr>
        <p:spPr>
          <a:xfrm>
            <a:off x="1424215" y="5271153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46EFC9CF-01F9-4E47-AF27-55E65E5BA8F0}"/>
              </a:ext>
            </a:extLst>
          </p:cNvPr>
          <p:cNvSpPr/>
          <p:nvPr/>
        </p:nvSpPr>
        <p:spPr>
          <a:xfrm>
            <a:off x="3271968" y="5453656"/>
            <a:ext cx="155239" cy="1552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C6FFD34C-636F-479C-99E5-2AE78C795ABF}"/>
              </a:ext>
            </a:extLst>
          </p:cNvPr>
          <p:cNvSpPr txBox="1"/>
          <p:nvPr/>
        </p:nvSpPr>
        <p:spPr>
          <a:xfrm>
            <a:off x="8472" y="4050606"/>
            <a:ext cx="4563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活性化した血小板同士が互いに結合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0" name="星 6 252">
            <a:extLst>
              <a:ext uri="{FF2B5EF4-FFF2-40B4-BE49-F238E27FC236}">
                <a16:creationId xmlns:a16="http://schemas.microsoft.com/office/drawing/2014/main" id="{DE1E7A96-2CEA-419A-B37D-7A75DBFE2D74}"/>
              </a:ext>
            </a:extLst>
          </p:cNvPr>
          <p:cNvSpPr/>
          <p:nvPr/>
        </p:nvSpPr>
        <p:spPr>
          <a:xfrm>
            <a:off x="1533638" y="4610597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星 6 253">
            <a:extLst>
              <a:ext uri="{FF2B5EF4-FFF2-40B4-BE49-F238E27FC236}">
                <a16:creationId xmlns:a16="http://schemas.microsoft.com/office/drawing/2014/main" id="{15ECD9A2-5715-487B-971E-BA78C0A8DA86}"/>
              </a:ext>
            </a:extLst>
          </p:cNvPr>
          <p:cNvSpPr/>
          <p:nvPr/>
        </p:nvSpPr>
        <p:spPr>
          <a:xfrm>
            <a:off x="813686" y="4874871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9FB5CBCC-FE67-4969-8375-E9958A123AFE}"/>
              </a:ext>
            </a:extLst>
          </p:cNvPr>
          <p:cNvSpPr/>
          <p:nvPr/>
        </p:nvSpPr>
        <p:spPr>
          <a:xfrm>
            <a:off x="257109" y="4530769"/>
            <a:ext cx="577774" cy="322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星 6 259">
            <a:extLst>
              <a:ext uri="{FF2B5EF4-FFF2-40B4-BE49-F238E27FC236}">
                <a16:creationId xmlns:a16="http://schemas.microsoft.com/office/drawing/2014/main" id="{EB7E64BD-758A-46AB-8CB9-92953ECCB03D}"/>
              </a:ext>
            </a:extLst>
          </p:cNvPr>
          <p:cNvSpPr/>
          <p:nvPr/>
        </p:nvSpPr>
        <p:spPr>
          <a:xfrm>
            <a:off x="5097998" y="4708996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星 6 260">
            <a:extLst>
              <a:ext uri="{FF2B5EF4-FFF2-40B4-BE49-F238E27FC236}">
                <a16:creationId xmlns:a16="http://schemas.microsoft.com/office/drawing/2014/main" id="{35379ECD-0EE8-4F6B-BE5E-47C0D5339BEF}"/>
              </a:ext>
            </a:extLst>
          </p:cNvPr>
          <p:cNvSpPr/>
          <p:nvPr/>
        </p:nvSpPr>
        <p:spPr>
          <a:xfrm>
            <a:off x="5879992" y="5064720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7190E711-A057-4C2A-98A4-CA72E251E5BF}"/>
              </a:ext>
            </a:extLst>
          </p:cNvPr>
          <p:cNvGrpSpPr/>
          <p:nvPr/>
        </p:nvGrpSpPr>
        <p:grpSpPr>
          <a:xfrm>
            <a:off x="5329113" y="4851631"/>
            <a:ext cx="824520" cy="730481"/>
            <a:chOff x="3126613" y="2119774"/>
            <a:chExt cx="824520" cy="730481"/>
          </a:xfrm>
        </p:grpSpPr>
        <p:sp>
          <p:nvSpPr>
            <p:cNvPr id="216" name="円弧 215">
              <a:extLst>
                <a:ext uri="{FF2B5EF4-FFF2-40B4-BE49-F238E27FC236}">
                  <a16:creationId xmlns:a16="http://schemas.microsoft.com/office/drawing/2014/main" id="{B647378F-8174-41F5-ABBD-0D817BEFE94B}"/>
                </a:ext>
              </a:extLst>
            </p:cNvPr>
            <p:cNvSpPr/>
            <p:nvPr/>
          </p:nvSpPr>
          <p:spPr>
            <a:xfrm rot="20748551">
              <a:off x="3126613" y="2119774"/>
              <a:ext cx="730481" cy="730481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二等辺三角形 216">
              <a:extLst>
                <a:ext uri="{FF2B5EF4-FFF2-40B4-BE49-F238E27FC236}">
                  <a16:creationId xmlns:a16="http://schemas.microsoft.com/office/drawing/2014/main" id="{6BFA31C7-DA2D-4C5D-A6E9-D7D4BB08F6CE}"/>
                </a:ext>
              </a:extLst>
            </p:cNvPr>
            <p:cNvSpPr/>
            <p:nvPr/>
          </p:nvSpPr>
          <p:spPr>
            <a:xfrm rot="1800000">
              <a:off x="3759162" y="2273548"/>
              <a:ext cx="191971" cy="16549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B86E805F-12DB-45E4-B288-1113D3E4FB72}"/>
              </a:ext>
            </a:extLst>
          </p:cNvPr>
          <p:cNvSpPr txBox="1"/>
          <p:nvPr/>
        </p:nvSpPr>
        <p:spPr>
          <a:xfrm>
            <a:off x="4588685" y="4050606"/>
            <a:ext cx="425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フィブリン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線維状のタンパク質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生成され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血栓が成長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安定化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9" name="楕円 218">
            <a:extLst>
              <a:ext uri="{FF2B5EF4-FFF2-40B4-BE49-F238E27FC236}">
                <a16:creationId xmlns:a16="http://schemas.microsoft.com/office/drawing/2014/main" id="{694AA3A6-680F-4279-B64C-1A77F5E94E61}"/>
              </a:ext>
            </a:extLst>
          </p:cNvPr>
          <p:cNvSpPr/>
          <p:nvPr/>
        </p:nvSpPr>
        <p:spPr>
          <a:xfrm>
            <a:off x="4652036" y="883484"/>
            <a:ext cx="577774" cy="322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3621914F-8A0C-46E6-B530-BA847DAA13C7}"/>
              </a:ext>
            </a:extLst>
          </p:cNvPr>
          <p:cNvSpPr txBox="1"/>
          <p:nvPr/>
        </p:nvSpPr>
        <p:spPr>
          <a:xfrm>
            <a:off x="5211589" y="869580"/>
            <a:ext cx="167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休止血小板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8A04C504-6870-43DB-A4F8-9076421081A9}"/>
              </a:ext>
            </a:extLst>
          </p:cNvPr>
          <p:cNvSpPr txBox="1"/>
          <p:nvPr/>
        </p:nvSpPr>
        <p:spPr>
          <a:xfrm>
            <a:off x="7421613" y="869580"/>
            <a:ext cx="172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活性化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血小板</a:t>
            </a:r>
          </a:p>
        </p:txBody>
      </p:sp>
      <p:sp>
        <p:nvSpPr>
          <p:cNvPr id="222" name="星 6 265">
            <a:extLst>
              <a:ext uri="{FF2B5EF4-FFF2-40B4-BE49-F238E27FC236}">
                <a16:creationId xmlns:a16="http://schemas.microsoft.com/office/drawing/2014/main" id="{EB3485BC-24EA-4787-8112-BED4735BDA23}"/>
              </a:ext>
            </a:extLst>
          </p:cNvPr>
          <p:cNvSpPr/>
          <p:nvPr/>
        </p:nvSpPr>
        <p:spPr>
          <a:xfrm>
            <a:off x="6825320" y="878846"/>
            <a:ext cx="596293" cy="331750"/>
          </a:xfrm>
          <a:prstGeom prst="star6">
            <a:avLst>
              <a:gd name="adj" fmla="val 33216"/>
              <a:gd name="h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F8300322-F5BB-42D7-B8F7-98442A6E2667}"/>
              </a:ext>
            </a:extLst>
          </p:cNvPr>
          <p:cNvCxnSpPr/>
          <p:nvPr/>
        </p:nvCxnSpPr>
        <p:spPr>
          <a:xfrm>
            <a:off x="2327799" y="1282497"/>
            <a:ext cx="0" cy="194039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5391681C-C78F-4FDC-A969-49412F1E39EF}"/>
              </a:ext>
            </a:extLst>
          </p:cNvPr>
          <p:cNvCxnSpPr/>
          <p:nvPr/>
        </p:nvCxnSpPr>
        <p:spPr>
          <a:xfrm>
            <a:off x="5574035" y="1266048"/>
            <a:ext cx="0" cy="194039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CA18814A-4CA0-4E99-AFE1-BFB6F5AA745A}"/>
              </a:ext>
            </a:extLst>
          </p:cNvPr>
          <p:cNvSpPr txBox="1"/>
          <p:nvPr/>
        </p:nvSpPr>
        <p:spPr>
          <a:xfrm>
            <a:off x="240062" y="1814011"/>
            <a:ext cx="2572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(</a:t>
            </a:r>
            <a:r>
              <a:rPr kumimoji="1" lang="en-US" altLang="ja-JP" sz="1600" dirty="0" err="1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Bovill</a:t>
            </a:r>
            <a:r>
              <a:rPr lang="ja-JP" altLang="en-US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 </a:t>
            </a:r>
            <a:r>
              <a:rPr lang="en-US" altLang="ja-JP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et al. 2011)</a:t>
            </a:r>
            <a:endParaRPr kumimoji="1" lang="ja-JP" altLang="en-US" sz="1600" dirty="0">
              <a:latin typeface="Segoe UI" panose="020B0502040204020203" pitchFamily="34" charset="0"/>
              <a:ea typeface="HG創英角ｺﾞｼｯｸUB" panose="020B0909000000000000" pitchFamily="49" charset="-128"/>
              <a:cs typeface="Segoe UI" panose="020B0502040204020203" pitchFamily="34" charset="0"/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AB0AEFB8-6704-4EC5-9631-6C0A8E908FB0}"/>
              </a:ext>
            </a:extLst>
          </p:cNvPr>
          <p:cNvSpPr txBox="1"/>
          <p:nvPr/>
        </p:nvSpPr>
        <p:spPr>
          <a:xfrm>
            <a:off x="3526131" y="1814011"/>
            <a:ext cx="239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(</a:t>
            </a:r>
            <a:r>
              <a:rPr kumimoji="1" lang="en-US" altLang="ja-JP" sz="1600" dirty="0" err="1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Bruhl</a:t>
            </a:r>
            <a:r>
              <a:rPr lang="ja-JP" altLang="en-US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 </a:t>
            </a:r>
            <a:r>
              <a:rPr lang="en-US" altLang="ja-JP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et al. 2011)</a:t>
            </a:r>
            <a:endParaRPr kumimoji="1" lang="ja-JP" altLang="en-US" sz="1600" dirty="0">
              <a:latin typeface="Segoe UI" panose="020B0502040204020203" pitchFamily="34" charset="0"/>
              <a:ea typeface="HG創英角ｺﾞｼｯｸUB" panose="020B0909000000000000" pitchFamily="49" charset="-128"/>
              <a:cs typeface="Segoe UI" panose="020B0502040204020203" pitchFamily="34" charset="0"/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6AA4D276-2A97-43C5-8022-1F33700F72B3}"/>
              </a:ext>
            </a:extLst>
          </p:cNvPr>
          <p:cNvSpPr txBox="1"/>
          <p:nvPr/>
        </p:nvSpPr>
        <p:spPr>
          <a:xfrm>
            <a:off x="7519137" y="1814011"/>
            <a:ext cx="202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(</a:t>
            </a:r>
            <a:r>
              <a:rPr kumimoji="1" lang="en-US" altLang="ja-JP" sz="1600" dirty="0" err="1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Furie</a:t>
            </a:r>
            <a:r>
              <a:rPr lang="ja-JP" altLang="en-US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 </a:t>
            </a:r>
            <a:r>
              <a:rPr lang="en-US" altLang="ja-JP" sz="1600" dirty="0">
                <a:latin typeface="Segoe UI" panose="020B0502040204020203" pitchFamily="34" charset="0"/>
                <a:ea typeface="HG創英角ｺﾞｼｯｸUB" panose="020B0909000000000000" pitchFamily="49" charset="-128"/>
                <a:cs typeface="Segoe UI" panose="020B0502040204020203" pitchFamily="34" charset="0"/>
              </a:rPr>
              <a:t>et al. 2008)</a:t>
            </a:r>
            <a:endParaRPr kumimoji="1" lang="ja-JP" altLang="en-US" sz="1600" dirty="0">
              <a:latin typeface="Segoe UI" panose="020B0502040204020203" pitchFamily="34" charset="0"/>
              <a:ea typeface="HG創英角ｺﾞｼｯｸUB" panose="020B0909000000000000" pitchFamily="49" charset="-128"/>
              <a:cs typeface="Segoe UI" panose="020B0502040204020203" pitchFamily="34" charset="0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8E89B146-3C6D-425D-BAAE-1D6BC4AB3DC5}"/>
              </a:ext>
            </a:extLst>
          </p:cNvPr>
          <p:cNvSpPr txBox="1"/>
          <p:nvPr/>
        </p:nvSpPr>
        <p:spPr>
          <a:xfrm>
            <a:off x="2375668" y="4332088"/>
            <a:ext cx="202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Segoe UI" panose="020B0502040204020203" pitchFamily="34" charset="0"/>
                <a:cs typeface="Segoe UI" panose="020B0502040204020203" pitchFamily="34" charset="0"/>
              </a:rPr>
              <a:t>(Denis</a:t>
            </a:r>
            <a:r>
              <a:rPr lang="ja-JP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600" dirty="0">
                <a:latin typeface="Segoe UI" panose="020B0502040204020203" pitchFamily="34" charset="0"/>
                <a:cs typeface="Segoe UI" panose="020B0502040204020203" pitchFamily="34" charset="0"/>
              </a:rPr>
              <a:t>et al. 2007)</a:t>
            </a:r>
            <a:endParaRPr kumimoji="1" lang="ja-JP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3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楕円 134">
            <a:extLst>
              <a:ext uri="{FF2B5EF4-FFF2-40B4-BE49-F238E27FC236}">
                <a16:creationId xmlns:a16="http://schemas.microsoft.com/office/drawing/2014/main" id="{0B2C1B34-4393-48B7-9115-C616BBFF47D8}"/>
              </a:ext>
            </a:extLst>
          </p:cNvPr>
          <p:cNvSpPr/>
          <p:nvPr/>
        </p:nvSpPr>
        <p:spPr>
          <a:xfrm>
            <a:off x="4762885" y="2199183"/>
            <a:ext cx="3239835" cy="1373816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A73CF06D-9366-4CD5-A37B-9C5E9D495033}"/>
              </a:ext>
            </a:extLst>
          </p:cNvPr>
          <p:cNvSpPr/>
          <p:nvPr/>
        </p:nvSpPr>
        <p:spPr>
          <a:xfrm>
            <a:off x="5162920" y="2430367"/>
            <a:ext cx="2440409" cy="1135102"/>
          </a:xfrm>
          <a:prstGeom prst="ellipse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1A8BA1-10BD-4EA3-B46E-67CAF05D183B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71A596-5A6F-4229-85EF-320CFA315C3E}"/>
              </a:ext>
            </a:extLst>
          </p:cNvPr>
          <p:cNvSpPr txBox="1"/>
          <p:nvPr/>
        </p:nvSpPr>
        <p:spPr>
          <a:xfrm>
            <a:off x="0" y="1"/>
            <a:ext cx="482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血栓形成のモデル化</a:t>
            </a:r>
            <a:endParaRPr kumimoji="1" lang="ja-JP" altLang="en-US" sz="3600" dirty="0">
              <a:solidFill>
                <a:schemeClr val="bg1"/>
              </a:solidFill>
              <a:uFill>
                <a:solidFill>
                  <a:srgbClr val="CC0000"/>
                </a:solidFill>
              </a:u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C151AB-F2A1-4A93-ABF5-FCC485250084}"/>
              </a:ext>
            </a:extLst>
          </p:cNvPr>
          <p:cNvSpPr txBox="1"/>
          <p:nvPr/>
        </p:nvSpPr>
        <p:spPr>
          <a:xfrm>
            <a:off x="1960236" y="5538510"/>
            <a:ext cx="657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それぞれについて移流拡散方程式で解いている</a:t>
            </a:r>
            <a:endParaRPr kumimoji="1" lang="en-US" altLang="ja-JP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r>
              <a:rPr kumimoji="1" lang="en-US" altLang="ja-JP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BP</a:t>
            </a:r>
            <a:r>
              <a:rPr kumimoji="1" lang="ja-JP" altLang="en-US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の濃度が</a:t>
            </a:r>
            <a:r>
              <a:rPr kumimoji="1" lang="en-US" altLang="ja-JP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0.5</a:t>
            </a:r>
            <a:r>
              <a:rPr kumimoji="1" lang="ja-JP" altLang="en-US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以上の領域を血栓とみなしている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F9885C-432B-4383-B892-FD2AD8B33CE8}"/>
              </a:ext>
            </a:extLst>
          </p:cNvPr>
          <p:cNvSpPr txBox="1"/>
          <p:nvPr/>
        </p:nvSpPr>
        <p:spPr>
          <a:xfrm>
            <a:off x="281354" y="1395359"/>
            <a:ext cx="280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➀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血小板の活性化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147C68-41F8-44C9-A29B-9F20B9F4E5AB}"/>
              </a:ext>
            </a:extLst>
          </p:cNvPr>
          <p:cNvSpPr txBox="1"/>
          <p:nvPr/>
        </p:nvSpPr>
        <p:spPr>
          <a:xfrm>
            <a:off x="4686299" y="1395359"/>
            <a:ext cx="317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②血栓の発生・成長</a:t>
            </a:r>
            <a:endParaRPr kumimoji="1" lang="ja-JP" altLang="en-US" sz="2400" b="1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DAB314A-665F-49E9-BB64-FC1A0887E364}"/>
              </a:ext>
            </a:extLst>
          </p:cNvPr>
          <p:cNvSpPr/>
          <p:nvPr/>
        </p:nvSpPr>
        <p:spPr>
          <a:xfrm>
            <a:off x="562283" y="2075817"/>
            <a:ext cx="3200400" cy="751840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80E4B4E-A2CE-4D4D-AEAD-765AEA4EAACC}"/>
              </a:ext>
            </a:extLst>
          </p:cNvPr>
          <p:cNvSpPr txBox="1"/>
          <p:nvPr/>
        </p:nvSpPr>
        <p:spPr>
          <a:xfrm>
            <a:off x="465312" y="1770693"/>
            <a:ext cx="3212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n w="6350">
                  <a:noFill/>
                </a:ln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停滞領域</a:t>
            </a:r>
            <a:endParaRPr kumimoji="1" lang="ja-JP" altLang="en-US" sz="2000" b="1" dirty="0">
              <a:ln w="6350">
                <a:noFill/>
              </a:ln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1414DBB-D4FC-4B48-9C42-ED989073A846}"/>
              </a:ext>
            </a:extLst>
          </p:cNvPr>
          <p:cNvGrpSpPr/>
          <p:nvPr/>
        </p:nvGrpSpPr>
        <p:grpSpPr>
          <a:xfrm>
            <a:off x="2401784" y="2997286"/>
            <a:ext cx="596293" cy="369332"/>
            <a:chOff x="3094938" y="4400480"/>
            <a:chExt cx="596293" cy="369332"/>
          </a:xfrm>
        </p:grpSpPr>
        <p:sp>
          <p:nvSpPr>
            <p:cNvPr id="49" name="星 6 325">
              <a:extLst>
                <a:ext uri="{FF2B5EF4-FFF2-40B4-BE49-F238E27FC236}">
                  <a16:creationId xmlns:a16="http://schemas.microsoft.com/office/drawing/2014/main" id="{9DF88186-0808-4E37-A6D0-8EB22C8C1CB8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534C8F0-C238-4641-9CDE-247F5EE31266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accent2"/>
                  </a:solidFill>
                </a:rPr>
                <a:t>A</a:t>
              </a:r>
              <a:r>
                <a:rPr kumimoji="1" lang="en-US" altLang="ja-JP" b="1" dirty="0">
                  <a:solidFill>
                    <a:schemeClr val="accent2"/>
                  </a:solidFill>
                </a:rPr>
                <a:t>P</a:t>
              </a:r>
              <a:endParaRPr kumimoji="1" lang="ja-JP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C6DC50B-3855-4C57-8759-FB5263D66618}"/>
              </a:ext>
            </a:extLst>
          </p:cNvPr>
          <p:cNvGrpSpPr/>
          <p:nvPr/>
        </p:nvGrpSpPr>
        <p:grpSpPr>
          <a:xfrm>
            <a:off x="1106539" y="2989643"/>
            <a:ext cx="577774" cy="354310"/>
            <a:chOff x="672354" y="5672676"/>
            <a:chExt cx="759173" cy="454803"/>
          </a:xfrm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1B82C558-331B-4520-A350-3CB144510EFB}"/>
                </a:ext>
              </a:extLst>
            </p:cNvPr>
            <p:cNvSpPr/>
            <p:nvPr/>
          </p:nvSpPr>
          <p:spPr>
            <a:xfrm>
              <a:off x="672354" y="5713542"/>
              <a:ext cx="759173" cy="4139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6ACCB851-64BF-40EF-8CA0-A3EB2ABD797F}"/>
                </a:ext>
              </a:extLst>
            </p:cNvPr>
            <p:cNvSpPr txBox="1"/>
            <p:nvPr/>
          </p:nvSpPr>
          <p:spPr>
            <a:xfrm>
              <a:off x="718002" y="5672676"/>
              <a:ext cx="681308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accent2"/>
                  </a:solidFill>
                </a:rPr>
                <a:t>RP</a:t>
              </a:r>
              <a:endParaRPr kumimoji="1" lang="ja-JP" alt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1B317BD-2459-4945-9BFC-AC857BD142A0}"/>
              </a:ext>
            </a:extLst>
          </p:cNvPr>
          <p:cNvCxnSpPr/>
          <p:nvPr/>
        </p:nvCxnSpPr>
        <p:spPr>
          <a:xfrm>
            <a:off x="2699931" y="2589812"/>
            <a:ext cx="0" cy="400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BF08F2A-5A15-481C-BFC3-FBA39435EFDE}"/>
              </a:ext>
            </a:extLst>
          </p:cNvPr>
          <p:cNvCxnSpPr/>
          <p:nvPr/>
        </p:nvCxnSpPr>
        <p:spPr>
          <a:xfrm>
            <a:off x="1405365" y="2607703"/>
            <a:ext cx="0" cy="362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B651FE5-9A75-4D1C-9E56-B6CDEEC7F20F}"/>
              </a:ext>
            </a:extLst>
          </p:cNvPr>
          <p:cNvCxnSpPr/>
          <p:nvPr/>
        </p:nvCxnSpPr>
        <p:spPr>
          <a:xfrm>
            <a:off x="1385487" y="2607214"/>
            <a:ext cx="13045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3BF6CCA-5EEB-455B-9397-ABDBCED6A070}"/>
              </a:ext>
            </a:extLst>
          </p:cNvPr>
          <p:cNvGrpSpPr/>
          <p:nvPr/>
        </p:nvGrpSpPr>
        <p:grpSpPr>
          <a:xfrm rot="10800000">
            <a:off x="1400091" y="3410222"/>
            <a:ext cx="1304505" cy="400928"/>
            <a:chOff x="-1656656" y="4002478"/>
            <a:chExt cx="1304505" cy="400928"/>
          </a:xfrm>
        </p:grpSpPr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B4CA62C-7878-402E-A535-87452415D1D1}"/>
                </a:ext>
              </a:extLst>
            </p:cNvPr>
            <p:cNvCxnSpPr/>
            <p:nvPr/>
          </p:nvCxnSpPr>
          <p:spPr>
            <a:xfrm>
              <a:off x="-1638809" y="4002478"/>
              <a:ext cx="0" cy="400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3204F96C-A530-4C26-BE35-BC0C0609A337}"/>
                </a:ext>
              </a:extLst>
            </p:cNvPr>
            <p:cNvCxnSpPr/>
            <p:nvPr/>
          </p:nvCxnSpPr>
          <p:spPr>
            <a:xfrm>
              <a:off x="-363498" y="4017888"/>
              <a:ext cx="0" cy="362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7B79071-5F48-474F-9DA5-FB274BD91DEE}"/>
                </a:ext>
              </a:extLst>
            </p:cNvPr>
            <p:cNvCxnSpPr/>
            <p:nvPr/>
          </p:nvCxnSpPr>
          <p:spPr>
            <a:xfrm>
              <a:off x="-1656656" y="4017888"/>
              <a:ext cx="13045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FF3E022-4DF5-4D7F-89F8-5E6D31B88250}"/>
              </a:ext>
            </a:extLst>
          </p:cNvPr>
          <p:cNvSpPr txBox="1"/>
          <p:nvPr/>
        </p:nvSpPr>
        <p:spPr>
          <a:xfrm>
            <a:off x="1496933" y="2250463"/>
            <a:ext cx="114957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RT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依存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41411B0-D3E3-4063-8573-55B07946BA82}"/>
              </a:ext>
            </a:extLst>
          </p:cNvPr>
          <p:cNvSpPr txBox="1"/>
          <p:nvPr/>
        </p:nvSpPr>
        <p:spPr>
          <a:xfrm>
            <a:off x="1461096" y="3793767"/>
            <a:ext cx="115285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AP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依存</a:t>
            </a: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310A71E-10B9-447D-A6B5-B9E7F23DCB65}"/>
              </a:ext>
            </a:extLst>
          </p:cNvPr>
          <p:cNvGrpSpPr/>
          <p:nvPr/>
        </p:nvGrpSpPr>
        <p:grpSpPr>
          <a:xfrm>
            <a:off x="562283" y="3596667"/>
            <a:ext cx="596293" cy="369332"/>
            <a:chOff x="3094938" y="4400480"/>
            <a:chExt cx="596293" cy="369332"/>
          </a:xfrm>
        </p:grpSpPr>
        <p:sp>
          <p:nvSpPr>
            <p:cNvPr id="64" name="星 6 325">
              <a:extLst>
                <a:ext uri="{FF2B5EF4-FFF2-40B4-BE49-F238E27FC236}">
                  <a16:creationId xmlns:a16="http://schemas.microsoft.com/office/drawing/2014/main" id="{5AF69842-71FE-4224-9700-878CA176FBB9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B2DCAF22-7486-45C8-888F-C0AE0FC36ABC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accent2"/>
                  </a:solidFill>
                </a:rPr>
                <a:t>A</a:t>
              </a:r>
              <a:r>
                <a:rPr kumimoji="1" lang="en-US" altLang="ja-JP" b="1" dirty="0">
                  <a:solidFill>
                    <a:schemeClr val="accent2"/>
                  </a:solidFill>
                </a:rPr>
                <a:t>P</a:t>
              </a:r>
              <a:endParaRPr kumimoji="1" lang="ja-JP" alt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FD08E70-8B86-4006-AEB8-8BBC394D2E13}"/>
              </a:ext>
            </a:extLst>
          </p:cNvPr>
          <p:cNvCxnSpPr>
            <a:cxnSpLocks/>
          </p:cNvCxnSpPr>
          <p:nvPr/>
        </p:nvCxnSpPr>
        <p:spPr>
          <a:xfrm flipV="1">
            <a:off x="1001102" y="3443011"/>
            <a:ext cx="204787" cy="219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0471AB2-A43F-4BF2-8D35-D34E81FC872F}"/>
              </a:ext>
            </a:extLst>
          </p:cNvPr>
          <p:cNvGrpSpPr/>
          <p:nvPr/>
        </p:nvGrpSpPr>
        <p:grpSpPr>
          <a:xfrm>
            <a:off x="399723" y="3261387"/>
            <a:ext cx="596293" cy="369332"/>
            <a:chOff x="3094938" y="4400480"/>
            <a:chExt cx="596293" cy="369332"/>
          </a:xfrm>
        </p:grpSpPr>
        <p:sp>
          <p:nvSpPr>
            <p:cNvPr id="68" name="星 6 325">
              <a:extLst>
                <a:ext uri="{FF2B5EF4-FFF2-40B4-BE49-F238E27FC236}">
                  <a16:creationId xmlns:a16="http://schemas.microsoft.com/office/drawing/2014/main" id="{F823D437-FF47-4524-841C-B0DB34FCB8F7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A9D3E95-D078-437F-82A9-AE92446103AA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accent2"/>
                  </a:solidFill>
                </a:rPr>
                <a:t>A</a:t>
              </a:r>
              <a:r>
                <a:rPr kumimoji="1" lang="en-US" altLang="ja-JP" b="1" dirty="0">
                  <a:solidFill>
                    <a:schemeClr val="accent2"/>
                  </a:solidFill>
                </a:rPr>
                <a:t>P</a:t>
              </a:r>
              <a:endParaRPr kumimoji="1" lang="ja-JP" alt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60C4589F-C65C-459C-BCC4-E533CEAC8AB3}"/>
              </a:ext>
            </a:extLst>
          </p:cNvPr>
          <p:cNvCxnSpPr>
            <a:cxnSpLocks/>
          </p:cNvCxnSpPr>
          <p:nvPr/>
        </p:nvCxnSpPr>
        <p:spPr>
          <a:xfrm flipV="1">
            <a:off x="838542" y="3254416"/>
            <a:ext cx="231457" cy="72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F2FF6F7-21F9-47E5-A58F-159D78F6644E}"/>
              </a:ext>
            </a:extLst>
          </p:cNvPr>
          <p:cNvGrpSpPr/>
          <p:nvPr/>
        </p:nvGrpSpPr>
        <p:grpSpPr>
          <a:xfrm>
            <a:off x="281354" y="2915908"/>
            <a:ext cx="596293" cy="369332"/>
            <a:chOff x="3094938" y="4400480"/>
            <a:chExt cx="596293" cy="369332"/>
          </a:xfrm>
        </p:grpSpPr>
        <p:sp>
          <p:nvSpPr>
            <p:cNvPr id="72" name="星 6 325">
              <a:extLst>
                <a:ext uri="{FF2B5EF4-FFF2-40B4-BE49-F238E27FC236}">
                  <a16:creationId xmlns:a16="http://schemas.microsoft.com/office/drawing/2014/main" id="{F99EDB3D-8E8D-4CE2-BAE4-7ABB9E0D9E58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A922EB22-BAF7-485B-879E-C63628376CD1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accent2"/>
                  </a:solidFill>
                </a:rPr>
                <a:t>A</a:t>
              </a:r>
              <a:r>
                <a:rPr kumimoji="1" lang="en-US" altLang="ja-JP" b="1" dirty="0">
                  <a:solidFill>
                    <a:schemeClr val="accent2"/>
                  </a:solidFill>
                </a:rPr>
                <a:t>P</a:t>
              </a:r>
              <a:endParaRPr kumimoji="1" lang="ja-JP" alt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2C7DFCB-74FB-4D1B-90FF-DEF7FC918841}"/>
              </a:ext>
            </a:extLst>
          </p:cNvPr>
          <p:cNvCxnSpPr>
            <a:cxnSpLocks/>
          </p:cNvCxnSpPr>
          <p:nvPr/>
        </p:nvCxnSpPr>
        <p:spPr>
          <a:xfrm>
            <a:off x="917599" y="3142656"/>
            <a:ext cx="213360" cy="30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31013DDC-4087-4F4E-8A72-B3CF59D8D922}"/>
              </a:ext>
            </a:extLst>
          </p:cNvPr>
          <p:cNvCxnSpPr>
            <a:cxnSpLocks/>
          </p:cNvCxnSpPr>
          <p:nvPr/>
        </p:nvCxnSpPr>
        <p:spPr>
          <a:xfrm>
            <a:off x="5587862" y="2870793"/>
            <a:ext cx="304779" cy="327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D5935917-93C6-4438-BB1A-2317EA9BABD5}"/>
              </a:ext>
            </a:extLst>
          </p:cNvPr>
          <p:cNvGrpSpPr/>
          <p:nvPr/>
        </p:nvGrpSpPr>
        <p:grpSpPr>
          <a:xfrm>
            <a:off x="5810492" y="3138201"/>
            <a:ext cx="596293" cy="369332"/>
            <a:chOff x="3094938" y="4400480"/>
            <a:chExt cx="596293" cy="369332"/>
          </a:xfrm>
        </p:grpSpPr>
        <p:sp>
          <p:nvSpPr>
            <p:cNvPr id="100" name="星 6 396">
              <a:extLst>
                <a:ext uri="{FF2B5EF4-FFF2-40B4-BE49-F238E27FC236}">
                  <a16:creationId xmlns:a16="http://schemas.microsoft.com/office/drawing/2014/main" id="{EF78246B-8EC1-4674-A2F7-6E59A8D340CA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rgbClr val="FF1919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C3BA2231-ECDC-424A-9B8B-E8EE0CF54EF1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</a:rPr>
                <a:t>BP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3E07A1A4-212C-4325-B4AC-F9D6B9605119}"/>
              </a:ext>
            </a:extLst>
          </p:cNvPr>
          <p:cNvGrpSpPr/>
          <p:nvPr/>
        </p:nvGrpSpPr>
        <p:grpSpPr>
          <a:xfrm>
            <a:off x="5129744" y="2498651"/>
            <a:ext cx="596293" cy="369332"/>
            <a:chOff x="3094938" y="4400480"/>
            <a:chExt cx="596293" cy="369332"/>
          </a:xfrm>
        </p:grpSpPr>
        <p:sp>
          <p:nvSpPr>
            <p:cNvPr id="103" name="星 6 399">
              <a:extLst>
                <a:ext uri="{FF2B5EF4-FFF2-40B4-BE49-F238E27FC236}">
                  <a16:creationId xmlns:a16="http://schemas.microsoft.com/office/drawing/2014/main" id="{C7CDAEDA-04FF-411E-AF2A-436DABF123D2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444EC189-693C-4CC5-A672-3641360D7673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accent2"/>
                  </a:solidFill>
                </a:rPr>
                <a:t>A</a:t>
              </a:r>
              <a:r>
                <a:rPr kumimoji="1" lang="en-US" altLang="ja-JP" b="1" dirty="0">
                  <a:solidFill>
                    <a:schemeClr val="accent2"/>
                  </a:solidFill>
                </a:rPr>
                <a:t>P</a:t>
              </a:r>
              <a:endParaRPr kumimoji="1" lang="ja-JP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0792F867-6425-4E03-AFB3-01803F0712C7}"/>
              </a:ext>
            </a:extLst>
          </p:cNvPr>
          <p:cNvGrpSpPr/>
          <p:nvPr/>
        </p:nvGrpSpPr>
        <p:grpSpPr>
          <a:xfrm>
            <a:off x="6443040" y="3136987"/>
            <a:ext cx="596293" cy="369332"/>
            <a:chOff x="3094938" y="4400480"/>
            <a:chExt cx="596293" cy="369332"/>
          </a:xfrm>
        </p:grpSpPr>
        <p:sp>
          <p:nvSpPr>
            <p:cNvPr id="110" name="星 6 396">
              <a:extLst>
                <a:ext uri="{FF2B5EF4-FFF2-40B4-BE49-F238E27FC236}">
                  <a16:creationId xmlns:a16="http://schemas.microsoft.com/office/drawing/2014/main" id="{E24D1DDD-E5B4-4198-8348-8A3D608BCB46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rgbClr val="FF1919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96B92AA3-C724-417E-B20F-892F747B480F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</a:rPr>
                <a:t>BP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69DC6F0C-4860-4CE0-81F7-985FA1C46E1A}"/>
              </a:ext>
            </a:extLst>
          </p:cNvPr>
          <p:cNvGrpSpPr/>
          <p:nvPr/>
        </p:nvGrpSpPr>
        <p:grpSpPr>
          <a:xfrm>
            <a:off x="6290640" y="2885527"/>
            <a:ext cx="596293" cy="369332"/>
            <a:chOff x="3094938" y="4400480"/>
            <a:chExt cx="596293" cy="369332"/>
          </a:xfrm>
        </p:grpSpPr>
        <p:sp>
          <p:nvSpPr>
            <p:cNvPr id="113" name="星 6 396">
              <a:extLst>
                <a:ext uri="{FF2B5EF4-FFF2-40B4-BE49-F238E27FC236}">
                  <a16:creationId xmlns:a16="http://schemas.microsoft.com/office/drawing/2014/main" id="{28ED2EFD-BA59-4469-8AA0-C6822DEDD1CD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rgbClr val="FF1919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95AA75EE-F1F0-43C6-ABEF-5116484E0D83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</a:rPr>
                <a:t>BP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3F1E7EA5-F887-4E9E-974B-8CCA76A6B0A9}"/>
              </a:ext>
            </a:extLst>
          </p:cNvPr>
          <p:cNvCxnSpPr>
            <a:cxnSpLocks/>
          </p:cNvCxnSpPr>
          <p:nvPr/>
        </p:nvCxnSpPr>
        <p:spPr>
          <a:xfrm flipH="1">
            <a:off x="6748621" y="2604093"/>
            <a:ext cx="256561" cy="386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4157F5F8-98E6-4E3C-8116-F27C8DD47B67}"/>
              </a:ext>
            </a:extLst>
          </p:cNvPr>
          <p:cNvGrpSpPr/>
          <p:nvPr/>
        </p:nvGrpSpPr>
        <p:grpSpPr>
          <a:xfrm>
            <a:off x="6829004" y="2285291"/>
            <a:ext cx="596293" cy="369332"/>
            <a:chOff x="3094938" y="4400480"/>
            <a:chExt cx="596293" cy="369332"/>
          </a:xfrm>
        </p:grpSpPr>
        <p:sp>
          <p:nvSpPr>
            <p:cNvPr id="117" name="星 6 399">
              <a:extLst>
                <a:ext uri="{FF2B5EF4-FFF2-40B4-BE49-F238E27FC236}">
                  <a16:creationId xmlns:a16="http://schemas.microsoft.com/office/drawing/2014/main" id="{691D1732-E2C2-4304-9D7D-7EE2415EC264}"/>
                </a:ext>
              </a:extLst>
            </p:cNvPr>
            <p:cNvSpPr/>
            <p:nvPr/>
          </p:nvSpPr>
          <p:spPr>
            <a:xfrm>
              <a:off x="3094938" y="4429738"/>
              <a:ext cx="596293" cy="331750"/>
            </a:xfrm>
            <a:prstGeom prst="star6">
              <a:avLst>
                <a:gd name="adj" fmla="val 33216"/>
                <a:gd name="hf" fmla="val 11547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260B19C-B197-4953-A400-A06D89859D56}"/>
                </a:ext>
              </a:extLst>
            </p:cNvPr>
            <p:cNvSpPr txBox="1"/>
            <p:nvPr/>
          </p:nvSpPr>
          <p:spPr>
            <a:xfrm>
              <a:off x="3151360" y="4400480"/>
              <a:ext cx="4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accent2"/>
                  </a:solidFill>
                </a:rPr>
                <a:t>A</a:t>
              </a:r>
              <a:r>
                <a:rPr kumimoji="1" lang="en-US" altLang="ja-JP" b="1" dirty="0">
                  <a:solidFill>
                    <a:schemeClr val="accent2"/>
                  </a:solidFill>
                </a:rPr>
                <a:t>P</a:t>
              </a:r>
              <a:endParaRPr kumimoji="1" lang="ja-JP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F1161A2-5766-4054-824B-4851D06ADD48}"/>
              </a:ext>
            </a:extLst>
          </p:cNvPr>
          <p:cNvSpPr txBox="1"/>
          <p:nvPr/>
        </p:nvSpPr>
        <p:spPr>
          <a:xfrm>
            <a:off x="4800378" y="1762527"/>
            <a:ext cx="3212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n w="6350">
                  <a:noFill/>
                </a:ln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停滞領域</a:t>
            </a:r>
            <a:endParaRPr kumimoji="1" lang="ja-JP" altLang="en-US" sz="2000" b="1" dirty="0">
              <a:ln w="6350">
                <a:noFill/>
              </a:ln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23E5EA6D-A63B-4287-8686-29F6E0C83457}"/>
              </a:ext>
            </a:extLst>
          </p:cNvPr>
          <p:cNvSpPr txBox="1"/>
          <p:nvPr/>
        </p:nvSpPr>
        <p:spPr>
          <a:xfrm>
            <a:off x="4977197" y="1998567"/>
            <a:ext cx="28112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0070C0"/>
                </a:solidFill>
              </a:rPr>
              <a:t>低せん断速度領域</a:t>
            </a: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A1BE4881-4FBB-4212-A482-4708B181B1CC}"/>
              </a:ext>
            </a:extLst>
          </p:cNvPr>
          <p:cNvGrpSpPr/>
          <p:nvPr/>
        </p:nvGrpSpPr>
        <p:grpSpPr>
          <a:xfrm>
            <a:off x="1747209" y="919510"/>
            <a:ext cx="2171039" cy="409650"/>
            <a:chOff x="4779818" y="975346"/>
            <a:chExt cx="2171039" cy="409650"/>
          </a:xfrm>
        </p:grpSpPr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B6A20DBD-C3DA-4E30-A704-4777FF044D17}"/>
                </a:ext>
              </a:extLst>
            </p:cNvPr>
            <p:cNvGrpSpPr/>
            <p:nvPr/>
          </p:nvGrpSpPr>
          <p:grpSpPr>
            <a:xfrm>
              <a:off x="4779818" y="975346"/>
              <a:ext cx="577774" cy="354310"/>
              <a:chOff x="5877689" y="1663659"/>
              <a:chExt cx="577774" cy="354310"/>
            </a:xfrm>
          </p:grpSpPr>
          <p:sp>
            <p:nvSpPr>
              <p:cNvPr id="158" name="楕円 157">
                <a:extLst>
                  <a:ext uri="{FF2B5EF4-FFF2-40B4-BE49-F238E27FC236}">
                    <a16:creationId xmlns:a16="http://schemas.microsoft.com/office/drawing/2014/main" id="{8DB1892A-758E-4326-8140-F339EF41D96C}"/>
                  </a:ext>
                </a:extLst>
              </p:cNvPr>
              <p:cNvSpPr/>
              <p:nvPr/>
            </p:nvSpPr>
            <p:spPr>
              <a:xfrm>
                <a:off x="5877689" y="1695495"/>
                <a:ext cx="577774" cy="32247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90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ja-JP" altLang="en-US" kern="0">
                  <a:solidFill>
                    <a:prstClr val="white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ADAE6592-23E4-4820-819A-F1C4234B2912}"/>
                  </a:ext>
                </a:extLst>
              </p:cNvPr>
              <p:cNvSpPr txBox="1"/>
              <p:nvPr/>
            </p:nvSpPr>
            <p:spPr>
              <a:xfrm>
                <a:off x="5907319" y="1663659"/>
                <a:ext cx="518514" cy="287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rgbClr val="ED7D31"/>
                    </a:solidFill>
                    <a:ea typeface="ＭＳ Ｐゴシック" panose="020B0600070205080204" pitchFamily="50" charset="-128"/>
                  </a:rPr>
                  <a:t>RP</a:t>
                </a:r>
                <a:endParaRPr kumimoji="1" lang="ja-JP" altLang="en-US" b="1" dirty="0">
                  <a:solidFill>
                    <a:srgbClr val="ED7D31"/>
                  </a:solidFill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83A8B2E0-AA8E-4009-838D-A0DF5B9ED236}"/>
                </a:ext>
              </a:extLst>
            </p:cNvPr>
            <p:cNvSpPr txBox="1"/>
            <p:nvPr/>
          </p:nvSpPr>
          <p:spPr>
            <a:xfrm>
              <a:off x="5262809" y="1015664"/>
              <a:ext cx="168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ja-JP" altLang="en-US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：休止血小板</a:t>
              </a:r>
            </a:p>
          </p:txBody>
        </p: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025BC44-FE76-4F54-B6BF-5DD709AAED8C}"/>
              </a:ext>
            </a:extLst>
          </p:cNvPr>
          <p:cNvGrpSpPr/>
          <p:nvPr/>
        </p:nvGrpSpPr>
        <p:grpSpPr>
          <a:xfrm>
            <a:off x="3962652" y="924440"/>
            <a:ext cx="2345338" cy="399791"/>
            <a:chOff x="5182397" y="862372"/>
            <a:chExt cx="2345338" cy="399791"/>
          </a:xfrm>
        </p:grpSpPr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B6007674-DD48-480C-AF23-21F2D23D833F}"/>
                </a:ext>
              </a:extLst>
            </p:cNvPr>
            <p:cNvSpPr txBox="1"/>
            <p:nvPr/>
          </p:nvSpPr>
          <p:spPr>
            <a:xfrm>
              <a:off x="5674769" y="892831"/>
              <a:ext cx="1852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ja-JP" altLang="en-US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：活性化血小板</a:t>
              </a:r>
            </a:p>
          </p:txBody>
        </p: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F1B2C745-BE52-4832-B948-7E9B6415AED2}"/>
                </a:ext>
              </a:extLst>
            </p:cNvPr>
            <p:cNvGrpSpPr/>
            <p:nvPr/>
          </p:nvGrpSpPr>
          <p:grpSpPr>
            <a:xfrm>
              <a:off x="5182397" y="862372"/>
              <a:ext cx="596293" cy="369332"/>
              <a:chOff x="3094938" y="4400480"/>
              <a:chExt cx="596293" cy="369332"/>
            </a:xfrm>
          </p:grpSpPr>
          <p:sp>
            <p:nvSpPr>
              <p:cNvPr id="163" name="星 6 37">
                <a:extLst>
                  <a:ext uri="{FF2B5EF4-FFF2-40B4-BE49-F238E27FC236}">
                    <a16:creationId xmlns:a16="http://schemas.microsoft.com/office/drawing/2014/main" id="{F45F9FAC-D07A-4C70-9D03-6B8DF4B42410}"/>
                  </a:ext>
                </a:extLst>
              </p:cNvPr>
              <p:cNvSpPr/>
              <p:nvPr/>
            </p:nvSpPr>
            <p:spPr>
              <a:xfrm>
                <a:off x="3094938" y="4429738"/>
                <a:ext cx="596293" cy="331750"/>
              </a:xfrm>
              <a:prstGeom prst="star6">
                <a:avLst>
                  <a:gd name="adj" fmla="val 33216"/>
                  <a:gd name="hf" fmla="val 115470"/>
                </a:avLst>
              </a:prstGeom>
              <a:solidFill>
                <a:srgbClr val="ED7D31">
                  <a:lumMod val="20000"/>
                  <a:lumOff val="80000"/>
                </a:srgbClr>
              </a:solidFill>
              <a:ln w="190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ja-JP" altLang="en-US" kern="0">
                  <a:solidFill>
                    <a:prstClr val="white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B0A94E45-B6CB-4F7C-A323-97BFCB5F2E56}"/>
                  </a:ext>
                </a:extLst>
              </p:cNvPr>
              <p:cNvSpPr txBox="1"/>
              <p:nvPr/>
            </p:nvSpPr>
            <p:spPr>
              <a:xfrm>
                <a:off x="3151360" y="4400480"/>
                <a:ext cx="482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ja-JP" b="1" kern="0" dirty="0">
                    <a:solidFill>
                      <a:srgbClr val="ED7D31"/>
                    </a:solidFill>
                    <a:ea typeface="ＭＳ Ｐゴシック" panose="020B0600070205080204" pitchFamily="50" charset="-128"/>
                  </a:rPr>
                  <a:t>AP</a:t>
                </a:r>
                <a:endParaRPr lang="ja-JP" altLang="en-US" b="1" kern="0" dirty="0">
                  <a:solidFill>
                    <a:srgbClr val="ED7D31"/>
                  </a:solidFill>
                  <a:ea typeface="ＭＳ Ｐゴシック" panose="020B0600070205080204" pitchFamily="50" charset="-128"/>
                </a:endParaRPr>
              </a:p>
            </p:txBody>
          </p:sp>
        </p:grp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51753BA4-8FB8-4C69-88C6-49DCDA433714}"/>
              </a:ext>
            </a:extLst>
          </p:cNvPr>
          <p:cNvGrpSpPr/>
          <p:nvPr/>
        </p:nvGrpSpPr>
        <p:grpSpPr>
          <a:xfrm>
            <a:off x="6352395" y="925160"/>
            <a:ext cx="2791605" cy="398349"/>
            <a:chOff x="6504625" y="934886"/>
            <a:chExt cx="2791605" cy="398349"/>
          </a:xfrm>
        </p:grpSpPr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E103A95D-A90B-412C-BC75-D91B4FA0E5F7}"/>
                </a:ext>
              </a:extLst>
            </p:cNvPr>
            <p:cNvSpPr txBox="1"/>
            <p:nvPr/>
          </p:nvSpPr>
          <p:spPr>
            <a:xfrm>
              <a:off x="7002791" y="963903"/>
              <a:ext cx="229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ja-JP" altLang="en-US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：結合血小板 </a:t>
              </a:r>
              <a:r>
                <a:rPr lang="en-US" altLang="ja-JP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(</a:t>
              </a:r>
              <a:r>
                <a:rPr lang="ja-JP" altLang="en-US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血栓</a:t>
              </a:r>
              <a:r>
                <a:rPr lang="en-US" altLang="ja-JP" kern="0" dirty="0">
                  <a:solidFill>
                    <a:prstClr val="black"/>
                  </a:solidFill>
                  <a:latin typeface="メイリオ"/>
                  <a:ea typeface="メイリオ"/>
                </a:rPr>
                <a:t>)</a:t>
              </a:r>
              <a:endParaRPr lang="ja-JP" altLang="en-US" kern="0" dirty="0">
                <a:solidFill>
                  <a:prstClr val="black"/>
                </a:solidFill>
                <a:latin typeface="メイリオ"/>
                <a:ea typeface="メイリオ"/>
              </a:endParaRPr>
            </a:p>
          </p:txBody>
        </p: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0EF956E8-B0D2-4DE3-98A8-D098B2691064}"/>
                </a:ext>
              </a:extLst>
            </p:cNvPr>
            <p:cNvGrpSpPr/>
            <p:nvPr/>
          </p:nvGrpSpPr>
          <p:grpSpPr>
            <a:xfrm>
              <a:off x="6504625" y="934886"/>
              <a:ext cx="596294" cy="369332"/>
              <a:chOff x="3094938" y="4400480"/>
              <a:chExt cx="596294" cy="369332"/>
            </a:xfrm>
          </p:grpSpPr>
          <p:sp>
            <p:nvSpPr>
              <p:cNvPr id="168" name="星 6 40">
                <a:extLst>
                  <a:ext uri="{FF2B5EF4-FFF2-40B4-BE49-F238E27FC236}">
                    <a16:creationId xmlns:a16="http://schemas.microsoft.com/office/drawing/2014/main" id="{912FD839-58C7-4B63-9CC1-815B5EF4B2AA}"/>
                  </a:ext>
                </a:extLst>
              </p:cNvPr>
              <p:cNvSpPr/>
              <p:nvPr/>
            </p:nvSpPr>
            <p:spPr>
              <a:xfrm>
                <a:off x="3094938" y="4429738"/>
                <a:ext cx="596294" cy="331750"/>
              </a:xfrm>
              <a:prstGeom prst="star6">
                <a:avLst>
                  <a:gd name="adj" fmla="val 33216"/>
                  <a:gd name="hf" fmla="val 115470"/>
                </a:avLst>
              </a:prstGeom>
              <a:solidFill>
                <a:srgbClr val="FF1919"/>
              </a:solidFill>
              <a:ln w="1905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ja-JP" altLang="en-US" kern="0">
                  <a:solidFill>
                    <a:prstClr val="white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523E64FC-63DF-4412-B535-C06D017D944F}"/>
                  </a:ext>
                </a:extLst>
              </p:cNvPr>
              <p:cNvSpPr txBox="1"/>
              <p:nvPr/>
            </p:nvSpPr>
            <p:spPr>
              <a:xfrm>
                <a:off x="3151360" y="4400480"/>
                <a:ext cx="482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ja-JP" b="1" kern="0" dirty="0">
                    <a:solidFill>
                      <a:prstClr val="white"/>
                    </a:solidFill>
                    <a:ea typeface="ＭＳ Ｐゴシック" panose="020B0600070205080204" pitchFamily="50" charset="-128"/>
                  </a:rPr>
                  <a:t>BP</a:t>
                </a:r>
                <a:endParaRPr lang="ja-JP" altLang="en-US" b="1" kern="0" dirty="0">
                  <a:solidFill>
                    <a:prstClr val="white"/>
                  </a:solidFill>
                  <a:ea typeface="ＭＳ Ｐゴシック" panose="020B0600070205080204" pitchFamily="50" charset="-128"/>
                </a:endParaRPr>
              </a:p>
            </p:txBody>
          </p:sp>
        </p:grpSp>
      </p:grp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DAEF7970-E4C3-4B05-B037-93DC02E95C19}"/>
              </a:ext>
            </a:extLst>
          </p:cNvPr>
          <p:cNvSpPr txBox="1"/>
          <p:nvPr/>
        </p:nvSpPr>
        <p:spPr>
          <a:xfrm>
            <a:off x="-4544" y="939669"/>
            <a:ext cx="170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en-US" altLang="ja-JP" dirty="0">
                <a:solidFill>
                  <a:prstClr val="black"/>
                </a:solidFill>
                <a:latin typeface="メイリオ"/>
                <a:ea typeface="メイリオ"/>
              </a:rPr>
              <a:t>RT</a:t>
            </a:r>
            <a:r>
              <a:rPr kumimoji="1" lang="ja-JP" altLang="en-US" dirty="0">
                <a:solidFill>
                  <a:prstClr val="black"/>
                </a:solidFill>
                <a:latin typeface="メイリオ"/>
                <a:ea typeface="メイリオ"/>
              </a:rPr>
              <a:t>：滞留時間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6B12B577-AD3F-436F-A690-E274B173C34D}"/>
                  </a:ext>
                </a:extLst>
              </p:cNvPr>
              <p:cNvSpPr txBox="1"/>
              <p:nvPr/>
            </p:nvSpPr>
            <p:spPr>
              <a:xfrm>
                <a:off x="2594634" y="4492720"/>
                <a:ext cx="3653111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6B12B577-AD3F-436F-A690-E274B173C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34" y="4492720"/>
                <a:ext cx="3653111" cy="702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E536B6A8-6556-4E1F-A02F-BFF91FF426D3}"/>
              </a:ext>
            </a:extLst>
          </p:cNvPr>
          <p:cNvGrpSpPr/>
          <p:nvPr/>
        </p:nvGrpSpPr>
        <p:grpSpPr>
          <a:xfrm>
            <a:off x="4571999" y="3478307"/>
            <a:ext cx="3599551" cy="371723"/>
            <a:chOff x="248476" y="6104301"/>
            <a:chExt cx="4108170" cy="371723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2CFBB22-2592-4D1E-ADA2-527FD1D36B58}"/>
                </a:ext>
              </a:extLst>
            </p:cNvPr>
            <p:cNvGrpSpPr/>
            <p:nvPr/>
          </p:nvGrpSpPr>
          <p:grpSpPr>
            <a:xfrm>
              <a:off x="248476" y="6104301"/>
              <a:ext cx="586407" cy="370820"/>
              <a:chOff x="735496" y="2709407"/>
              <a:chExt cx="586407" cy="370820"/>
            </a:xfrm>
          </p:grpSpPr>
          <p:sp>
            <p:nvSpPr>
              <p:cNvPr id="95" name="角丸四角形 87">
                <a:extLst>
                  <a:ext uri="{FF2B5EF4-FFF2-40B4-BE49-F238E27FC236}">
                    <a16:creationId xmlns:a16="http://schemas.microsoft.com/office/drawing/2014/main" id="{A4803ED1-D4FE-4F08-8DF6-3E98336A786C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7353AB1D-D4C8-4BC4-83BD-3E79B867D55F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53B49EF2-C879-4140-9CDF-C9E5A4D04CB6}"/>
                </a:ext>
              </a:extLst>
            </p:cNvPr>
            <p:cNvGrpSpPr/>
            <p:nvPr/>
          </p:nvGrpSpPr>
          <p:grpSpPr>
            <a:xfrm>
              <a:off x="836762" y="6105204"/>
              <a:ext cx="586407" cy="370820"/>
              <a:chOff x="735496" y="2709407"/>
              <a:chExt cx="586407" cy="370820"/>
            </a:xfrm>
          </p:grpSpPr>
          <p:sp>
            <p:nvSpPr>
              <p:cNvPr id="93" name="角丸四角形 85">
                <a:extLst>
                  <a:ext uri="{FF2B5EF4-FFF2-40B4-BE49-F238E27FC236}">
                    <a16:creationId xmlns:a16="http://schemas.microsoft.com/office/drawing/2014/main" id="{C7C7D0BA-9B78-4C3E-82E0-12BA9EFAED1D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55AAA873-8EAE-4F3B-9543-3AD6174E1FEA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EBA2639D-338B-4D5D-ACC5-109DDBBD327F}"/>
                </a:ext>
              </a:extLst>
            </p:cNvPr>
            <p:cNvGrpSpPr/>
            <p:nvPr/>
          </p:nvGrpSpPr>
          <p:grpSpPr>
            <a:xfrm>
              <a:off x="1421290" y="6104301"/>
              <a:ext cx="586407" cy="370820"/>
              <a:chOff x="735496" y="2709407"/>
              <a:chExt cx="586407" cy="370820"/>
            </a:xfrm>
          </p:grpSpPr>
          <p:sp>
            <p:nvSpPr>
              <p:cNvPr id="91" name="角丸四角形 83">
                <a:extLst>
                  <a:ext uri="{FF2B5EF4-FFF2-40B4-BE49-F238E27FC236}">
                    <a16:creationId xmlns:a16="http://schemas.microsoft.com/office/drawing/2014/main" id="{BDF48A95-E200-43E6-88C5-074D6E2213A2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楕円 91">
                <a:extLst>
                  <a:ext uri="{FF2B5EF4-FFF2-40B4-BE49-F238E27FC236}">
                    <a16:creationId xmlns:a16="http://schemas.microsoft.com/office/drawing/2014/main" id="{C52E139D-9785-4AA2-B5CF-F715350F5BDE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DA648CA4-2CE2-4C86-9731-D3B1653F5C92}"/>
                </a:ext>
              </a:extLst>
            </p:cNvPr>
            <p:cNvGrpSpPr/>
            <p:nvPr/>
          </p:nvGrpSpPr>
          <p:grpSpPr>
            <a:xfrm>
              <a:off x="2005818" y="6104301"/>
              <a:ext cx="586407" cy="370820"/>
              <a:chOff x="735496" y="2709407"/>
              <a:chExt cx="586407" cy="370820"/>
            </a:xfrm>
          </p:grpSpPr>
          <p:sp>
            <p:nvSpPr>
              <p:cNvPr id="89" name="角丸四角形 81">
                <a:extLst>
                  <a:ext uri="{FF2B5EF4-FFF2-40B4-BE49-F238E27FC236}">
                    <a16:creationId xmlns:a16="http://schemas.microsoft.com/office/drawing/2014/main" id="{3F7B6A34-0862-4756-AB41-AAB33104E133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C21C4BA8-A226-4067-8B76-20D6AECD1908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FFEB536C-AE3E-4337-8087-44CD4DDE63FB}"/>
                </a:ext>
              </a:extLst>
            </p:cNvPr>
            <p:cNvGrpSpPr/>
            <p:nvPr/>
          </p:nvGrpSpPr>
          <p:grpSpPr>
            <a:xfrm>
              <a:off x="2597425" y="6104301"/>
              <a:ext cx="586407" cy="370820"/>
              <a:chOff x="735496" y="2709407"/>
              <a:chExt cx="586407" cy="370820"/>
            </a:xfrm>
          </p:grpSpPr>
          <p:sp>
            <p:nvSpPr>
              <p:cNvPr id="87" name="角丸四角形 79">
                <a:extLst>
                  <a:ext uri="{FF2B5EF4-FFF2-40B4-BE49-F238E27FC236}">
                    <a16:creationId xmlns:a16="http://schemas.microsoft.com/office/drawing/2014/main" id="{7CCB6B7D-EB38-42BF-B609-CFA0B3C5AEEF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B797B37B-D138-493D-9570-DAAAFC1F34B2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9447C307-83CC-4C7C-9FCB-6562BEBBF64E}"/>
                </a:ext>
              </a:extLst>
            </p:cNvPr>
            <p:cNvGrpSpPr/>
            <p:nvPr/>
          </p:nvGrpSpPr>
          <p:grpSpPr>
            <a:xfrm>
              <a:off x="3185711" y="6105204"/>
              <a:ext cx="586407" cy="370820"/>
              <a:chOff x="735496" y="2709407"/>
              <a:chExt cx="586407" cy="370820"/>
            </a:xfrm>
          </p:grpSpPr>
          <p:sp>
            <p:nvSpPr>
              <p:cNvPr id="85" name="角丸四角形 77">
                <a:extLst>
                  <a:ext uri="{FF2B5EF4-FFF2-40B4-BE49-F238E27FC236}">
                    <a16:creationId xmlns:a16="http://schemas.microsoft.com/office/drawing/2014/main" id="{BB726F69-7325-45CD-B60B-ED3D5944E52A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F8083098-DC10-4414-8A1E-8DDBF6502F0A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13CFD78E-783F-4C9C-A31E-AD7A57E54400}"/>
                </a:ext>
              </a:extLst>
            </p:cNvPr>
            <p:cNvGrpSpPr/>
            <p:nvPr/>
          </p:nvGrpSpPr>
          <p:grpSpPr>
            <a:xfrm>
              <a:off x="3770239" y="6104301"/>
              <a:ext cx="586407" cy="370820"/>
              <a:chOff x="735496" y="2709407"/>
              <a:chExt cx="586407" cy="370820"/>
            </a:xfrm>
          </p:grpSpPr>
          <p:sp>
            <p:nvSpPr>
              <p:cNvPr id="83" name="角丸四角形 75">
                <a:extLst>
                  <a:ext uri="{FF2B5EF4-FFF2-40B4-BE49-F238E27FC236}">
                    <a16:creationId xmlns:a16="http://schemas.microsoft.com/office/drawing/2014/main" id="{07D6C14F-89C8-4F3C-84D3-10DDD75CD5DC}"/>
                  </a:ext>
                </a:extLst>
              </p:cNvPr>
              <p:cNvSpPr/>
              <p:nvPr/>
            </p:nvSpPr>
            <p:spPr>
              <a:xfrm>
                <a:off x="735496" y="2709407"/>
                <a:ext cx="586407" cy="370820"/>
              </a:xfrm>
              <a:prstGeom prst="roundRect">
                <a:avLst/>
              </a:prstGeom>
              <a:solidFill>
                <a:srgbClr val="FCB1A2"/>
              </a:solidFill>
              <a:ln w="38100">
                <a:solidFill>
                  <a:srgbClr val="730D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9EE6726D-6D7D-455D-8254-32A5FCB60FED}"/>
                  </a:ext>
                </a:extLst>
              </p:cNvPr>
              <p:cNvSpPr/>
              <p:nvPr/>
            </p:nvSpPr>
            <p:spPr>
              <a:xfrm>
                <a:off x="919369" y="2822714"/>
                <a:ext cx="216782" cy="14664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377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9E92B5-3A3F-48F2-9C9E-19734A3837FB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1A73D-C535-46E7-A2A4-1AF3C295CBD4}"/>
              </a:ext>
            </a:extLst>
          </p:cNvPr>
          <p:cNvSpPr txBox="1"/>
          <p:nvPr/>
        </p:nvSpPr>
        <p:spPr>
          <a:xfrm>
            <a:off x="0" y="1"/>
            <a:ext cx="341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計算条件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2C4B4F-3653-4B6D-99C3-1D4B4182F323}"/>
              </a:ext>
            </a:extLst>
          </p:cNvPr>
          <p:cNvSpPr txBox="1"/>
          <p:nvPr/>
        </p:nvSpPr>
        <p:spPr>
          <a:xfrm>
            <a:off x="633046" y="5301761"/>
            <a:ext cx="393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物性値（血液を模擬）</a:t>
            </a:r>
            <a:endParaRPr kumimoji="1" lang="en-US" altLang="ja-JP" sz="2000" dirty="0"/>
          </a:p>
          <a:p>
            <a:r>
              <a:rPr kumimoji="1" lang="ja-JP" altLang="en-US" sz="2000" dirty="0"/>
              <a:t>密度　</a:t>
            </a:r>
            <a:r>
              <a:rPr kumimoji="1" lang="en-US" altLang="ja-JP" sz="2000" dirty="0"/>
              <a:t>1050[kg/m</a:t>
            </a:r>
            <a:r>
              <a:rPr kumimoji="1" lang="en-US" altLang="ja-JP" sz="2000" baseline="30000" dirty="0"/>
              <a:t>3</a:t>
            </a:r>
            <a:r>
              <a:rPr kumimoji="1" lang="en-US" altLang="ja-JP" sz="2000" dirty="0"/>
              <a:t>]</a:t>
            </a:r>
          </a:p>
          <a:p>
            <a:r>
              <a:rPr kumimoji="1" lang="ja-JP" altLang="en-US" sz="2000" dirty="0"/>
              <a:t>粘性係数（初期値）</a:t>
            </a:r>
            <a:r>
              <a:rPr kumimoji="1" lang="en-US" altLang="ja-JP" sz="2000" dirty="0"/>
              <a:t>0.004[Pa</a:t>
            </a:r>
            <a:r>
              <a:rPr kumimoji="1" lang="ja-JP" altLang="en-US" sz="2000" dirty="0"/>
              <a:t>・</a:t>
            </a:r>
            <a:r>
              <a:rPr kumimoji="1" lang="en-US" altLang="ja-JP" sz="2000" dirty="0"/>
              <a:t>s]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2728E0-E468-400A-8452-D0640C237DEE}"/>
              </a:ext>
            </a:extLst>
          </p:cNvPr>
          <p:cNvSpPr txBox="1"/>
          <p:nvPr/>
        </p:nvSpPr>
        <p:spPr>
          <a:xfrm>
            <a:off x="738553" y="945022"/>
            <a:ext cx="6374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解析結果と実際の血栓化状態が一致するかどうか検証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C73E1B-88F8-4693-9BE5-7C6A75207B2A}"/>
              </a:ext>
            </a:extLst>
          </p:cNvPr>
          <p:cNvSpPr txBox="1"/>
          <p:nvPr/>
        </p:nvSpPr>
        <p:spPr>
          <a:xfrm>
            <a:off x="4091487" y="1682670"/>
            <a:ext cx="1565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解析形状</a:t>
            </a:r>
          </a:p>
        </p:txBody>
      </p:sp>
    </p:spTree>
    <p:extLst>
      <p:ext uri="{BB962C8B-B14F-4D97-AF65-F5344CB8AC3E}">
        <p14:creationId xmlns:p14="http://schemas.microsoft.com/office/powerpoint/2010/main" val="303677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9E92B5-3A3F-48F2-9C9E-19734A3837FB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1A73D-C535-46E7-A2A4-1AF3C295CBD4}"/>
              </a:ext>
            </a:extLst>
          </p:cNvPr>
          <p:cNvSpPr txBox="1"/>
          <p:nvPr/>
        </p:nvSpPr>
        <p:spPr>
          <a:xfrm>
            <a:off x="0" y="1"/>
            <a:ext cx="404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血栓化状態の比較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349804-C86E-4AFF-B61B-01B496482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85"/>
          <a:stretch/>
        </p:blipFill>
        <p:spPr>
          <a:xfrm>
            <a:off x="4437282" y="1531882"/>
            <a:ext cx="1623057" cy="15982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C89285-5B75-4C87-B47F-21CB1F09A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92"/>
          <a:stretch/>
        </p:blipFill>
        <p:spPr>
          <a:xfrm>
            <a:off x="4437282" y="3303728"/>
            <a:ext cx="1623057" cy="15910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BD83D5D-A190-4F45-9034-92E77B566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168"/>
          <a:stretch/>
        </p:blipFill>
        <p:spPr>
          <a:xfrm>
            <a:off x="4429937" y="5164412"/>
            <a:ext cx="1623057" cy="150085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AE1C830-A1E6-4380-996B-FEA46B94620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52576E"/>
              </a:clrFrom>
              <a:clrTo>
                <a:srgbClr val="52576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27" y="1204975"/>
            <a:ext cx="2337073" cy="5376232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F8C74B-0FC9-4FD0-88B7-7A296929816F}"/>
              </a:ext>
            </a:extLst>
          </p:cNvPr>
          <p:cNvCxnSpPr>
            <a:cxnSpLocks/>
          </p:cNvCxnSpPr>
          <p:nvPr/>
        </p:nvCxnSpPr>
        <p:spPr>
          <a:xfrm>
            <a:off x="984391" y="4517279"/>
            <a:ext cx="13680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2645F01-75DD-4EE7-8015-42D8F95D86F4}"/>
              </a:ext>
            </a:extLst>
          </p:cNvPr>
          <p:cNvCxnSpPr>
            <a:cxnSpLocks/>
          </p:cNvCxnSpPr>
          <p:nvPr/>
        </p:nvCxnSpPr>
        <p:spPr>
          <a:xfrm>
            <a:off x="1204138" y="3530580"/>
            <a:ext cx="13680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D06A246-263D-4284-88B8-C8E4D702D471}"/>
              </a:ext>
            </a:extLst>
          </p:cNvPr>
          <p:cNvCxnSpPr>
            <a:cxnSpLocks/>
          </p:cNvCxnSpPr>
          <p:nvPr/>
        </p:nvCxnSpPr>
        <p:spPr>
          <a:xfrm>
            <a:off x="1557385" y="2018050"/>
            <a:ext cx="13680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47ECC6-77C9-4A62-9E89-6C13E6451556}"/>
              </a:ext>
            </a:extLst>
          </p:cNvPr>
          <p:cNvSpPr txBox="1"/>
          <p:nvPr/>
        </p:nvSpPr>
        <p:spPr>
          <a:xfrm>
            <a:off x="2773843" y="1756440"/>
            <a:ext cx="8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A92B2C-4264-4423-87C2-8A7E6660678B}"/>
              </a:ext>
            </a:extLst>
          </p:cNvPr>
          <p:cNvSpPr txBox="1"/>
          <p:nvPr/>
        </p:nvSpPr>
        <p:spPr>
          <a:xfrm>
            <a:off x="2455917" y="3268970"/>
            <a:ext cx="8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kumimoji="1" lang="ja-JP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BA513D-4BC3-4A48-A3CC-9AF8CEB66790}"/>
              </a:ext>
            </a:extLst>
          </p:cNvPr>
          <p:cNvSpPr txBox="1"/>
          <p:nvPr/>
        </p:nvSpPr>
        <p:spPr>
          <a:xfrm>
            <a:off x="2173791" y="4255669"/>
            <a:ext cx="8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B1696E-44A4-4530-93DB-25C1767212E2}"/>
              </a:ext>
            </a:extLst>
          </p:cNvPr>
          <p:cNvSpPr txBox="1"/>
          <p:nvPr/>
        </p:nvSpPr>
        <p:spPr>
          <a:xfrm>
            <a:off x="3776308" y="1362238"/>
            <a:ext cx="8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FC4C67-E4FE-4E95-B5B0-E8B2CEBB3DB0}"/>
              </a:ext>
            </a:extLst>
          </p:cNvPr>
          <p:cNvSpPr txBox="1"/>
          <p:nvPr/>
        </p:nvSpPr>
        <p:spPr>
          <a:xfrm>
            <a:off x="3776309" y="3158544"/>
            <a:ext cx="8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kumimoji="1" lang="ja-JP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C833F55-E3E9-482B-882A-18414A77356D}"/>
              </a:ext>
            </a:extLst>
          </p:cNvPr>
          <p:cNvSpPr txBox="1"/>
          <p:nvPr/>
        </p:nvSpPr>
        <p:spPr>
          <a:xfrm>
            <a:off x="3776309" y="5024140"/>
            <a:ext cx="85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E546331-9776-4B16-B854-9AC2ACACA1B4}"/>
              </a:ext>
            </a:extLst>
          </p:cNvPr>
          <p:cNvSpPr txBox="1"/>
          <p:nvPr/>
        </p:nvSpPr>
        <p:spPr>
          <a:xfrm>
            <a:off x="4587683" y="1109745"/>
            <a:ext cx="123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CT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FDE1DB-0B7E-45D1-8E33-55CA5C12CCAE}"/>
              </a:ext>
            </a:extLst>
          </p:cNvPr>
          <p:cNvSpPr txBox="1"/>
          <p:nvPr/>
        </p:nvSpPr>
        <p:spPr>
          <a:xfrm>
            <a:off x="6910057" y="1109745"/>
            <a:ext cx="145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6E70DC0-2C7E-4C9D-A532-9B86F874A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68"/>
          <a:stretch/>
        </p:blipFill>
        <p:spPr>
          <a:xfrm>
            <a:off x="6903358" y="1498950"/>
            <a:ext cx="1470722" cy="15982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85FF776-F111-433A-939D-BE648CDF6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03"/>
          <a:stretch/>
        </p:blipFill>
        <p:spPr>
          <a:xfrm>
            <a:off x="6910057" y="3303727"/>
            <a:ext cx="1527442" cy="159103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0AC8EA1-B777-4141-ABA7-136203511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84" r="6302"/>
          <a:stretch/>
        </p:blipFill>
        <p:spPr>
          <a:xfrm>
            <a:off x="6969512" y="5164412"/>
            <a:ext cx="1527443" cy="1500852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C81B3-8CBC-416C-AD26-7CB7019C1D45}"/>
              </a:ext>
            </a:extLst>
          </p:cNvPr>
          <p:cNvSpPr txBox="1"/>
          <p:nvPr/>
        </p:nvSpPr>
        <p:spPr>
          <a:xfrm>
            <a:off x="8071379" y="2458640"/>
            <a:ext cx="85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偽腔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415C530-E4E4-4384-8A70-3E21E64FD1B4}"/>
              </a:ext>
            </a:extLst>
          </p:cNvPr>
          <p:cNvSpPr txBox="1"/>
          <p:nvPr/>
        </p:nvSpPr>
        <p:spPr>
          <a:xfrm>
            <a:off x="6306268" y="1760560"/>
            <a:ext cx="85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真腔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35695B-B4CC-4EA4-99D3-F25C02A2962B}"/>
              </a:ext>
            </a:extLst>
          </p:cNvPr>
          <p:cNvSpPr txBox="1"/>
          <p:nvPr/>
        </p:nvSpPr>
        <p:spPr>
          <a:xfrm>
            <a:off x="6089712" y="2926620"/>
            <a:ext cx="85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血栓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8C05352-291F-47D5-9D47-59A2155142A4}"/>
              </a:ext>
            </a:extLst>
          </p:cNvPr>
          <p:cNvCxnSpPr>
            <a:cxnSpLocks/>
          </p:cNvCxnSpPr>
          <p:nvPr/>
        </p:nvCxnSpPr>
        <p:spPr>
          <a:xfrm flipV="1">
            <a:off x="6837090" y="2741577"/>
            <a:ext cx="551889" cy="251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36C38A1-82B5-44C0-B657-7F0FACC8DC64}"/>
              </a:ext>
            </a:extLst>
          </p:cNvPr>
          <p:cNvCxnSpPr>
            <a:cxnSpLocks/>
          </p:cNvCxnSpPr>
          <p:nvPr/>
        </p:nvCxnSpPr>
        <p:spPr>
          <a:xfrm flipH="1" flipV="1">
            <a:off x="5639017" y="2793013"/>
            <a:ext cx="602045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2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965370-87E1-4BE3-B1FC-AEB9820A39DB}"/>
              </a:ext>
            </a:extLst>
          </p:cNvPr>
          <p:cNvSpPr txBox="1"/>
          <p:nvPr/>
        </p:nvSpPr>
        <p:spPr>
          <a:xfrm>
            <a:off x="349519" y="1202369"/>
            <a:ext cx="8260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・血栓形成機序の仮説設定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→血管内で発生する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段階の機序を設定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・数理モデルの構築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→移流拡散方程式と、ナビエ・ストークス方程式によるモデリング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・予測結果と実際の比較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→一例の血栓形成した患者と比較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・血栓形成される点で予測結果と一致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・位置や形状については厳密には不一致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9E92B5-3A3F-48F2-9C9E-19734A3837FB}"/>
              </a:ext>
            </a:extLst>
          </p:cNvPr>
          <p:cNvSpPr/>
          <p:nvPr/>
        </p:nvSpPr>
        <p:spPr>
          <a:xfrm>
            <a:off x="0" y="1"/>
            <a:ext cx="9144000" cy="72492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C1A73D-C535-46E7-A2A4-1AF3C295CBD4}"/>
              </a:ext>
            </a:extLst>
          </p:cNvPr>
          <p:cNvSpPr txBox="1"/>
          <p:nvPr/>
        </p:nvSpPr>
        <p:spPr>
          <a:xfrm>
            <a:off x="0" y="1"/>
            <a:ext cx="341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uFill>
                  <a:solidFill>
                    <a:srgbClr val="CC0000"/>
                  </a:solidFill>
                </a:u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まとめ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5A6821-F598-4296-8FE1-49F296F1797E}"/>
              </a:ext>
            </a:extLst>
          </p:cNvPr>
          <p:cNvSpPr txBox="1"/>
          <p:nvPr/>
        </p:nvSpPr>
        <p:spPr>
          <a:xfrm>
            <a:off x="349519" y="4642643"/>
            <a:ext cx="8537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・さらに多くの患者に対する予測を実施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ー血栓が発生しなかった症例に対する予測結果との比較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・血栓形成形状・位置が予後にどのように影響を与えるか調査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・卒論までには予測モデルの妥当性を評価可能にする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10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74BF807FA2E60449B443FE62B31945D" ma:contentTypeVersion="15" ma:contentTypeDescription="新しいドキュメントを作成します。" ma:contentTypeScope="" ma:versionID="3ccc96816261096cf9ae5f19bc1c621a">
  <xsd:schema xmlns:xsd="http://www.w3.org/2001/XMLSchema" xmlns:xs="http://www.w3.org/2001/XMLSchema" xmlns:p="http://schemas.microsoft.com/office/2006/metadata/properties" xmlns:ns2="fabf4360-94d1-4ac6-8c7e-76a9748c17ff" xmlns:ns3="f5532f14-a27e-4839-a84d-9c7ea1808327" targetNamespace="http://schemas.microsoft.com/office/2006/metadata/properties" ma:root="true" ma:fieldsID="a12e2e79557ddb0f682c64895dc5f535" ns2:_="" ns3:_="">
    <xsd:import namespace="fabf4360-94d1-4ac6-8c7e-76a9748c17ff"/>
    <xsd:import namespace="f5532f14-a27e-4839-a84d-9c7ea18083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f4360-94d1-4ac6-8c7e-76a9748c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a1abd56f-78d4-4289-b5d3-ebb70d8025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32f14-a27e-4839-a84d-9c7ea18083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79c366c-b8ef-441b-a24a-40663aeb4a4f}" ma:internalName="TaxCatchAll" ma:showField="CatchAllData" ma:web="f5532f14-a27e-4839-a84d-9c7ea1808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8411FB-B2ED-417A-A553-BCA633B6E7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F143A-A520-44D3-8D68-E6F8F8AB4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f4360-94d1-4ac6-8c7e-76a9748c17ff"/>
    <ds:schemaRef ds:uri="f5532f14-a27e-4839-a84d-9c7ea1808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4441</TotalTime>
  <Words>936</Words>
  <Application>Microsoft Office PowerPoint</Application>
  <PresentationFormat>画面に合わせる (4:3)</PresentationFormat>
  <Paragraphs>180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HG創英角ｺﾞｼｯｸUB</vt:lpstr>
      <vt:lpstr>メイリオ</vt:lpstr>
      <vt:lpstr>Arial</vt:lpstr>
      <vt:lpstr>Cambria Math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上野　聡太</dc:creator>
  <cp:lastModifiedBy>小宮 賢士 NTT</cp:lastModifiedBy>
  <cp:revision>15</cp:revision>
  <dcterms:created xsi:type="dcterms:W3CDTF">2022-10-03T08:28:38Z</dcterms:created>
  <dcterms:modified xsi:type="dcterms:W3CDTF">2022-10-09T08:16:58Z</dcterms:modified>
</cp:coreProperties>
</file>