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5" r:id="rId3"/>
    <p:sldId id="279" r:id="rId4"/>
    <p:sldId id="257" r:id="rId5"/>
    <p:sldId id="258" r:id="rId6"/>
    <p:sldId id="259" r:id="rId7"/>
    <p:sldId id="266" r:id="rId8"/>
    <p:sldId id="276" r:id="rId9"/>
    <p:sldId id="670" r:id="rId10"/>
    <p:sldId id="671" r:id="rId11"/>
    <p:sldId id="672" r:id="rId12"/>
    <p:sldId id="677" r:id="rId13"/>
    <p:sldId id="268" r:id="rId14"/>
    <p:sldId id="675" r:id="rId15"/>
    <p:sldId id="676" r:id="rId16"/>
    <p:sldId id="274" r:id="rId17"/>
    <p:sldId id="678" r:id="rId18"/>
    <p:sldId id="667" r:id="rId19"/>
    <p:sldId id="26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7" autoAdjust="0"/>
    <p:restoredTop sz="70997" autoAdjust="0"/>
  </p:normalViewPr>
  <p:slideViewPr>
    <p:cSldViewPr snapToGrid="0" snapToObjects="1">
      <p:cViewPr varScale="1">
        <p:scale>
          <a:sx n="86" d="100"/>
          <a:sy n="86" d="100"/>
        </p:scale>
        <p:origin x="1872" y="18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9.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6.xml"/><Relationship Id="rId5" Type="http://schemas.openxmlformats.org/officeDocument/2006/relationships/slide" Target="slides/slide5.xml"/><Relationship Id="rId10" Type="http://schemas.openxmlformats.org/officeDocument/2006/relationships/slide" Target="slides/slide13.xml"/><Relationship Id="rId4" Type="http://schemas.openxmlformats.org/officeDocument/2006/relationships/slide" Target="slides/slide4.xml"/><Relationship Id="rId9"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BA9D67-F91A-A746-9EF5-D9E4C71C7CF4}"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kumimoji="1" lang="ja-JP" altLang="en-US"/>
        </a:p>
      </dgm:t>
    </dgm:pt>
    <dgm:pt modelId="{38260F30-4BF6-5241-923C-11DE231A7CB5}">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a:t>グローバルテックカンパニー</a:t>
          </a:r>
        </a:p>
      </dgm:t>
    </dgm:pt>
    <dgm:pt modelId="{6D92E53F-E9ED-CE4B-BF51-7B0498D6D609}" type="parTrans" cxnId="{F1711657-C1FD-C44D-AFED-CFE571952C94}">
      <dgm:prSet/>
      <dgm:spPr/>
      <dgm:t>
        <a:bodyPr/>
        <a:lstStyle/>
        <a:p>
          <a:endParaRPr kumimoji="1" lang="ja-JP" altLang="en-US"/>
        </a:p>
      </dgm:t>
    </dgm:pt>
    <dgm:pt modelId="{B5461B02-27F0-9C4B-B342-E63A8E38EF48}" type="sibTrans" cxnId="{F1711657-C1FD-C44D-AFED-CFE571952C94}">
      <dgm:prSet/>
      <dgm:spPr>
        <a:solidFill>
          <a:schemeClr val="tx1"/>
        </a:solidFill>
      </dgm:spPr>
      <dgm:t>
        <a:bodyPr/>
        <a:lstStyle/>
        <a:p>
          <a:endParaRPr kumimoji="1" lang="ja-JP" altLang="en-US"/>
        </a:p>
      </dgm:t>
    </dgm:pt>
    <dgm:pt modelId="{F820A3E7-7029-FA40-B744-B64CC90CE60C}">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a:t>権威主義国家</a:t>
          </a:r>
        </a:p>
      </dgm:t>
    </dgm:pt>
    <dgm:pt modelId="{9AE32B96-ED0D-7A4B-8960-DB471C966D50}" type="parTrans" cxnId="{25E174C1-F562-1140-9B35-96692046F17B}">
      <dgm:prSet/>
      <dgm:spPr/>
      <dgm:t>
        <a:bodyPr/>
        <a:lstStyle/>
        <a:p>
          <a:endParaRPr kumimoji="1" lang="ja-JP" altLang="en-US"/>
        </a:p>
      </dgm:t>
    </dgm:pt>
    <dgm:pt modelId="{BC22B327-E5A2-D649-B967-827D050A40DF}" type="sibTrans" cxnId="{25E174C1-F562-1140-9B35-96692046F17B}">
      <dgm:prSet/>
      <dgm:spPr>
        <a:solidFill>
          <a:schemeClr val="tx1"/>
        </a:solidFill>
      </dgm:spPr>
      <dgm:t>
        <a:bodyPr/>
        <a:lstStyle/>
        <a:p>
          <a:endParaRPr kumimoji="1" lang="ja-JP" altLang="en-US"/>
        </a:p>
      </dgm:t>
    </dgm:pt>
    <dgm:pt modelId="{05135186-5FFE-E74F-B371-703DA737ACB0}">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a:solidFill>
                <a:srgbClr val="FF0000"/>
              </a:solidFill>
            </a:rPr>
            <a:t>民主主義国家</a:t>
          </a:r>
        </a:p>
      </dgm:t>
    </dgm:pt>
    <dgm:pt modelId="{C9EFD795-1DF5-1546-9268-A6C586433BF7}" type="sibTrans" cxnId="{9E07E1A0-B031-E748-B0C8-20E59101A725}">
      <dgm:prSet/>
      <dgm:spPr>
        <a:solidFill>
          <a:schemeClr val="tx1"/>
        </a:solidFill>
      </dgm:spPr>
      <dgm:t>
        <a:bodyPr/>
        <a:lstStyle/>
        <a:p>
          <a:endParaRPr kumimoji="1" lang="ja-JP" altLang="en-US"/>
        </a:p>
      </dgm:t>
    </dgm:pt>
    <dgm:pt modelId="{57056BB8-799F-F34B-937B-6DD0F82252B8}" type="parTrans" cxnId="{9E07E1A0-B031-E748-B0C8-20E59101A725}">
      <dgm:prSet/>
      <dgm:spPr/>
      <dgm:t>
        <a:bodyPr/>
        <a:lstStyle/>
        <a:p>
          <a:endParaRPr kumimoji="1" lang="ja-JP" altLang="en-US"/>
        </a:p>
      </dgm:t>
    </dgm:pt>
    <dgm:pt modelId="{F922B449-7646-7D4F-8432-EEECD189116B}" type="pres">
      <dgm:prSet presAssocID="{41BA9D67-F91A-A746-9EF5-D9E4C71C7CF4}" presName="Name0" presStyleCnt="0">
        <dgm:presLayoutVars>
          <dgm:dir/>
          <dgm:resizeHandles val="exact"/>
        </dgm:presLayoutVars>
      </dgm:prSet>
      <dgm:spPr/>
    </dgm:pt>
    <dgm:pt modelId="{13D31009-B345-C547-A835-87CB9A2E4536}" type="pres">
      <dgm:prSet presAssocID="{38260F30-4BF6-5241-923C-11DE231A7CB5}" presName="node" presStyleLbl="node1" presStyleIdx="0" presStyleCnt="3" custScaleX="149557">
        <dgm:presLayoutVars>
          <dgm:bulletEnabled val="1"/>
        </dgm:presLayoutVars>
      </dgm:prSet>
      <dgm:spPr/>
    </dgm:pt>
    <dgm:pt modelId="{F76819BE-CBD9-B643-96D4-81A99973969F}" type="pres">
      <dgm:prSet presAssocID="{B5461B02-27F0-9C4B-B342-E63A8E38EF48}" presName="sibTrans" presStyleLbl="sibTrans2D1" presStyleIdx="0" presStyleCnt="3"/>
      <dgm:spPr/>
    </dgm:pt>
    <dgm:pt modelId="{9F7DD28D-2D96-644A-8EEB-394BA3125197}" type="pres">
      <dgm:prSet presAssocID="{B5461B02-27F0-9C4B-B342-E63A8E38EF48}" presName="connectorText" presStyleLbl="sibTrans2D1" presStyleIdx="0" presStyleCnt="3"/>
      <dgm:spPr/>
    </dgm:pt>
    <dgm:pt modelId="{E1D34927-1D6C-5342-938D-16461F62028F}" type="pres">
      <dgm:prSet presAssocID="{F820A3E7-7029-FA40-B744-B64CC90CE60C}" presName="node" presStyleLbl="node1" presStyleIdx="1" presStyleCnt="3" custScaleX="136461" custRadScaleRad="86372" custRadScaleInc="-57540">
        <dgm:presLayoutVars>
          <dgm:bulletEnabled val="1"/>
        </dgm:presLayoutVars>
      </dgm:prSet>
      <dgm:spPr/>
    </dgm:pt>
    <dgm:pt modelId="{FAEB7F50-D65B-0740-9190-6B26E037A826}" type="pres">
      <dgm:prSet presAssocID="{BC22B327-E5A2-D649-B967-827D050A40DF}" presName="sibTrans" presStyleLbl="sibTrans2D1" presStyleIdx="1" presStyleCnt="3"/>
      <dgm:spPr/>
    </dgm:pt>
    <dgm:pt modelId="{CC5915EA-8847-874D-88DB-DFB9B3BA312E}" type="pres">
      <dgm:prSet presAssocID="{BC22B327-E5A2-D649-B967-827D050A40DF}" presName="connectorText" presStyleLbl="sibTrans2D1" presStyleIdx="1" presStyleCnt="3"/>
      <dgm:spPr/>
    </dgm:pt>
    <dgm:pt modelId="{51F2A53E-9BC4-734F-921A-29A3B12E5B11}" type="pres">
      <dgm:prSet presAssocID="{05135186-5FFE-E74F-B371-703DA737ACB0}" presName="node" presStyleLbl="node1" presStyleIdx="2" presStyleCnt="3" custScaleX="138777" custRadScaleRad="92348" custRadScaleInc="57051">
        <dgm:presLayoutVars>
          <dgm:bulletEnabled val="1"/>
        </dgm:presLayoutVars>
      </dgm:prSet>
      <dgm:spPr/>
    </dgm:pt>
    <dgm:pt modelId="{FA055CBC-3776-854E-BCBE-CEF3D8CF992F}" type="pres">
      <dgm:prSet presAssocID="{C9EFD795-1DF5-1546-9268-A6C586433BF7}" presName="sibTrans" presStyleLbl="sibTrans2D1" presStyleIdx="2" presStyleCnt="3"/>
      <dgm:spPr/>
    </dgm:pt>
    <dgm:pt modelId="{5FF5F544-9F2E-5643-AF4B-9189E6C3F559}" type="pres">
      <dgm:prSet presAssocID="{C9EFD795-1DF5-1546-9268-A6C586433BF7}" presName="connectorText" presStyleLbl="sibTrans2D1" presStyleIdx="2" presStyleCnt="3"/>
      <dgm:spPr/>
    </dgm:pt>
  </dgm:ptLst>
  <dgm:cxnLst>
    <dgm:cxn modelId="{63D13A0D-E596-F74E-812A-F2587ABA08B2}" type="presOf" srcId="{BC22B327-E5A2-D649-B967-827D050A40DF}" destId="{FAEB7F50-D65B-0740-9190-6B26E037A826}" srcOrd="0" destOrd="0" presId="urn:microsoft.com/office/officeart/2005/8/layout/cycle7"/>
    <dgm:cxn modelId="{C5CD6A3C-4426-2644-905E-8C163F795FEB}" type="presOf" srcId="{38260F30-4BF6-5241-923C-11DE231A7CB5}" destId="{13D31009-B345-C547-A835-87CB9A2E4536}" srcOrd="0" destOrd="0" presId="urn:microsoft.com/office/officeart/2005/8/layout/cycle7"/>
    <dgm:cxn modelId="{2B0B3B40-1F3C-874C-BA73-F459640BA965}" type="presOf" srcId="{C9EFD795-1DF5-1546-9268-A6C586433BF7}" destId="{FA055CBC-3776-854E-BCBE-CEF3D8CF992F}" srcOrd="0" destOrd="0" presId="urn:microsoft.com/office/officeart/2005/8/layout/cycle7"/>
    <dgm:cxn modelId="{87C0924C-F2BA-2A46-8D78-E504303836BB}" type="presOf" srcId="{C9EFD795-1DF5-1546-9268-A6C586433BF7}" destId="{5FF5F544-9F2E-5643-AF4B-9189E6C3F559}" srcOrd="1" destOrd="0" presId="urn:microsoft.com/office/officeart/2005/8/layout/cycle7"/>
    <dgm:cxn modelId="{F1711657-C1FD-C44D-AFED-CFE571952C94}" srcId="{41BA9D67-F91A-A746-9EF5-D9E4C71C7CF4}" destId="{38260F30-4BF6-5241-923C-11DE231A7CB5}" srcOrd="0" destOrd="0" parTransId="{6D92E53F-E9ED-CE4B-BF51-7B0498D6D609}" sibTransId="{B5461B02-27F0-9C4B-B342-E63A8E38EF48}"/>
    <dgm:cxn modelId="{09E14360-F1AC-344E-877A-3E696C26DAAD}" type="presOf" srcId="{BC22B327-E5A2-D649-B967-827D050A40DF}" destId="{CC5915EA-8847-874D-88DB-DFB9B3BA312E}" srcOrd="1" destOrd="0" presId="urn:microsoft.com/office/officeart/2005/8/layout/cycle7"/>
    <dgm:cxn modelId="{E1CFF069-FCF6-C844-80C9-7FC1A96E885C}" type="presOf" srcId="{F820A3E7-7029-FA40-B744-B64CC90CE60C}" destId="{E1D34927-1D6C-5342-938D-16461F62028F}" srcOrd="0" destOrd="0" presId="urn:microsoft.com/office/officeart/2005/8/layout/cycle7"/>
    <dgm:cxn modelId="{89EEFF7D-50FD-6140-9706-050CC6FF8312}" type="presOf" srcId="{B5461B02-27F0-9C4B-B342-E63A8E38EF48}" destId="{F76819BE-CBD9-B643-96D4-81A99973969F}" srcOrd="0" destOrd="0" presId="urn:microsoft.com/office/officeart/2005/8/layout/cycle7"/>
    <dgm:cxn modelId="{9E07E1A0-B031-E748-B0C8-20E59101A725}" srcId="{41BA9D67-F91A-A746-9EF5-D9E4C71C7CF4}" destId="{05135186-5FFE-E74F-B371-703DA737ACB0}" srcOrd="2" destOrd="0" parTransId="{57056BB8-799F-F34B-937B-6DD0F82252B8}" sibTransId="{C9EFD795-1DF5-1546-9268-A6C586433BF7}"/>
    <dgm:cxn modelId="{C174CDA1-1F1E-6A49-B03A-26EF6866AC82}" type="presOf" srcId="{B5461B02-27F0-9C4B-B342-E63A8E38EF48}" destId="{9F7DD28D-2D96-644A-8EEB-394BA3125197}" srcOrd="1" destOrd="0" presId="urn:microsoft.com/office/officeart/2005/8/layout/cycle7"/>
    <dgm:cxn modelId="{7D7E65B1-2683-E247-89DC-063F1D23DAB6}" type="presOf" srcId="{05135186-5FFE-E74F-B371-703DA737ACB0}" destId="{51F2A53E-9BC4-734F-921A-29A3B12E5B11}" srcOrd="0" destOrd="0" presId="urn:microsoft.com/office/officeart/2005/8/layout/cycle7"/>
    <dgm:cxn modelId="{25E174C1-F562-1140-9B35-96692046F17B}" srcId="{41BA9D67-F91A-A746-9EF5-D9E4C71C7CF4}" destId="{F820A3E7-7029-FA40-B744-B64CC90CE60C}" srcOrd="1" destOrd="0" parTransId="{9AE32B96-ED0D-7A4B-8960-DB471C966D50}" sibTransId="{BC22B327-E5A2-D649-B967-827D050A40DF}"/>
    <dgm:cxn modelId="{553EA1F2-3DFA-A042-8FA6-05768273ECEE}" type="presOf" srcId="{41BA9D67-F91A-A746-9EF5-D9E4C71C7CF4}" destId="{F922B449-7646-7D4F-8432-EEECD189116B}" srcOrd="0" destOrd="0" presId="urn:microsoft.com/office/officeart/2005/8/layout/cycle7"/>
    <dgm:cxn modelId="{9B291BB4-A8C0-BC46-91F3-34B8D48076EE}" type="presParOf" srcId="{F922B449-7646-7D4F-8432-EEECD189116B}" destId="{13D31009-B345-C547-A835-87CB9A2E4536}" srcOrd="0" destOrd="0" presId="urn:microsoft.com/office/officeart/2005/8/layout/cycle7"/>
    <dgm:cxn modelId="{909FB81C-DFCA-0344-9817-AFCFC2C17DB5}" type="presParOf" srcId="{F922B449-7646-7D4F-8432-EEECD189116B}" destId="{F76819BE-CBD9-B643-96D4-81A99973969F}" srcOrd="1" destOrd="0" presId="urn:microsoft.com/office/officeart/2005/8/layout/cycle7"/>
    <dgm:cxn modelId="{8C755CA7-F0C9-C244-8F09-285901870DA4}" type="presParOf" srcId="{F76819BE-CBD9-B643-96D4-81A99973969F}" destId="{9F7DD28D-2D96-644A-8EEB-394BA3125197}" srcOrd="0" destOrd="0" presId="urn:microsoft.com/office/officeart/2005/8/layout/cycle7"/>
    <dgm:cxn modelId="{B24EB90B-2785-1640-99F0-E6339902D7AE}" type="presParOf" srcId="{F922B449-7646-7D4F-8432-EEECD189116B}" destId="{E1D34927-1D6C-5342-938D-16461F62028F}" srcOrd="2" destOrd="0" presId="urn:microsoft.com/office/officeart/2005/8/layout/cycle7"/>
    <dgm:cxn modelId="{8B6F1B4F-C0AD-804E-A5DB-7386466F6AD1}" type="presParOf" srcId="{F922B449-7646-7D4F-8432-EEECD189116B}" destId="{FAEB7F50-D65B-0740-9190-6B26E037A826}" srcOrd="3" destOrd="0" presId="urn:microsoft.com/office/officeart/2005/8/layout/cycle7"/>
    <dgm:cxn modelId="{C15BB21D-B663-C14C-9DB7-484228CFB62C}" type="presParOf" srcId="{FAEB7F50-D65B-0740-9190-6B26E037A826}" destId="{CC5915EA-8847-874D-88DB-DFB9B3BA312E}" srcOrd="0" destOrd="0" presId="urn:microsoft.com/office/officeart/2005/8/layout/cycle7"/>
    <dgm:cxn modelId="{3E855805-3CAC-854C-B892-132F5B58C231}" type="presParOf" srcId="{F922B449-7646-7D4F-8432-EEECD189116B}" destId="{51F2A53E-9BC4-734F-921A-29A3B12E5B11}" srcOrd="4" destOrd="0" presId="urn:microsoft.com/office/officeart/2005/8/layout/cycle7"/>
    <dgm:cxn modelId="{0FAD909B-A006-4845-8D2F-DBD8A034CD23}" type="presParOf" srcId="{F922B449-7646-7D4F-8432-EEECD189116B}" destId="{FA055CBC-3776-854E-BCBE-CEF3D8CF992F}" srcOrd="5" destOrd="0" presId="urn:microsoft.com/office/officeart/2005/8/layout/cycle7"/>
    <dgm:cxn modelId="{BCA57E65-9564-2648-810C-64D491A77C98}" type="presParOf" srcId="{FA055CBC-3776-854E-BCBE-CEF3D8CF992F}" destId="{5FF5F544-9F2E-5643-AF4B-9189E6C3F559}"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BA9D67-F91A-A746-9EF5-D9E4C71C7CF4}"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kumimoji="1" lang="ja-JP" altLang="en-US"/>
        </a:p>
      </dgm:t>
    </dgm:pt>
    <dgm:pt modelId="{38260F30-4BF6-5241-923C-11DE231A7CB5}">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a:t>グローバルテックカンパニー</a:t>
          </a:r>
        </a:p>
      </dgm:t>
    </dgm:pt>
    <dgm:pt modelId="{6D92E53F-E9ED-CE4B-BF51-7B0498D6D609}" type="parTrans" cxnId="{F1711657-C1FD-C44D-AFED-CFE571952C94}">
      <dgm:prSet/>
      <dgm:spPr/>
      <dgm:t>
        <a:bodyPr/>
        <a:lstStyle/>
        <a:p>
          <a:endParaRPr kumimoji="1" lang="ja-JP" altLang="en-US"/>
        </a:p>
      </dgm:t>
    </dgm:pt>
    <dgm:pt modelId="{B5461B02-27F0-9C4B-B342-E63A8E38EF48}" type="sibTrans" cxnId="{F1711657-C1FD-C44D-AFED-CFE571952C94}">
      <dgm:prSet/>
      <dgm:spPr>
        <a:solidFill>
          <a:schemeClr val="tx1"/>
        </a:solidFill>
      </dgm:spPr>
      <dgm:t>
        <a:bodyPr/>
        <a:lstStyle/>
        <a:p>
          <a:endParaRPr kumimoji="1" lang="ja-JP" altLang="en-US"/>
        </a:p>
      </dgm:t>
    </dgm:pt>
    <dgm:pt modelId="{F820A3E7-7029-FA40-B744-B64CC90CE60C}">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dirty="0">
              <a:solidFill>
                <a:srgbClr val="FF0000"/>
              </a:solidFill>
            </a:rPr>
            <a:t>権威主義国家</a:t>
          </a:r>
        </a:p>
      </dgm:t>
    </dgm:pt>
    <dgm:pt modelId="{9AE32B96-ED0D-7A4B-8960-DB471C966D50}" type="parTrans" cxnId="{25E174C1-F562-1140-9B35-96692046F17B}">
      <dgm:prSet/>
      <dgm:spPr/>
      <dgm:t>
        <a:bodyPr/>
        <a:lstStyle/>
        <a:p>
          <a:endParaRPr kumimoji="1" lang="ja-JP" altLang="en-US"/>
        </a:p>
      </dgm:t>
    </dgm:pt>
    <dgm:pt modelId="{BC22B327-E5A2-D649-B967-827D050A40DF}" type="sibTrans" cxnId="{25E174C1-F562-1140-9B35-96692046F17B}">
      <dgm:prSet/>
      <dgm:spPr>
        <a:solidFill>
          <a:schemeClr val="tx1"/>
        </a:solidFill>
      </dgm:spPr>
      <dgm:t>
        <a:bodyPr/>
        <a:lstStyle/>
        <a:p>
          <a:endParaRPr kumimoji="1" lang="ja-JP" altLang="en-US"/>
        </a:p>
      </dgm:t>
    </dgm:pt>
    <dgm:pt modelId="{05135186-5FFE-E74F-B371-703DA737ACB0}">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dirty="0">
              <a:solidFill>
                <a:schemeClr val="tx1"/>
              </a:solidFill>
            </a:rPr>
            <a:t>民主主義国家</a:t>
          </a:r>
        </a:p>
      </dgm:t>
    </dgm:pt>
    <dgm:pt modelId="{C9EFD795-1DF5-1546-9268-A6C586433BF7}" type="sibTrans" cxnId="{9E07E1A0-B031-E748-B0C8-20E59101A725}">
      <dgm:prSet/>
      <dgm:spPr>
        <a:solidFill>
          <a:schemeClr val="tx1"/>
        </a:solidFill>
      </dgm:spPr>
      <dgm:t>
        <a:bodyPr/>
        <a:lstStyle/>
        <a:p>
          <a:endParaRPr kumimoji="1" lang="ja-JP" altLang="en-US"/>
        </a:p>
      </dgm:t>
    </dgm:pt>
    <dgm:pt modelId="{57056BB8-799F-F34B-937B-6DD0F82252B8}" type="parTrans" cxnId="{9E07E1A0-B031-E748-B0C8-20E59101A725}">
      <dgm:prSet/>
      <dgm:spPr/>
      <dgm:t>
        <a:bodyPr/>
        <a:lstStyle/>
        <a:p>
          <a:endParaRPr kumimoji="1" lang="ja-JP" altLang="en-US"/>
        </a:p>
      </dgm:t>
    </dgm:pt>
    <dgm:pt modelId="{F922B449-7646-7D4F-8432-EEECD189116B}" type="pres">
      <dgm:prSet presAssocID="{41BA9D67-F91A-A746-9EF5-D9E4C71C7CF4}" presName="Name0" presStyleCnt="0">
        <dgm:presLayoutVars>
          <dgm:dir/>
          <dgm:resizeHandles val="exact"/>
        </dgm:presLayoutVars>
      </dgm:prSet>
      <dgm:spPr/>
    </dgm:pt>
    <dgm:pt modelId="{13D31009-B345-C547-A835-87CB9A2E4536}" type="pres">
      <dgm:prSet presAssocID="{38260F30-4BF6-5241-923C-11DE231A7CB5}" presName="node" presStyleLbl="node1" presStyleIdx="0" presStyleCnt="3" custScaleX="149557">
        <dgm:presLayoutVars>
          <dgm:bulletEnabled val="1"/>
        </dgm:presLayoutVars>
      </dgm:prSet>
      <dgm:spPr/>
    </dgm:pt>
    <dgm:pt modelId="{F76819BE-CBD9-B643-96D4-81A99973969F}" type="pres">
      <dgm:prSet presAssocID="{B5461B02-27F0-9C4B-B342-E63A8E38EF48}" presName="sibTrans" presStyleLbl="sibTrans2D1" presStyleIdx="0" presStyleCnt="3"/>
      <dgm:spPr/>
    </dgm:pt>
    <dgm:pt modelId="{9F7DD28D-2D96-644A-8EEB-394BA3125197}" type="pres">
      <dgm:prSet presAssocID="{B5461B02-27F0-9C4B-B342-E63A8E38EF48}" presName="connectorText" presStyleLbl="sibTrans2D1" presStyleIdx="0" presStyleCnt="3"/>
      <dgm:spPr/>
    </dgm:pt>
    <dgm:pt modelId="{E1D34927-1D6C-5342-938D-16461F62028F}" type="pres">
      <dgm:prSet presAssocID="{F820A3E7-7029-FA40-B744-B64CC90CE60C}" presName="node" presStyleLbl="node1" presStyleIdx="1" presStyleCnt="3" custScaleX="136461" custRadScaleRad="86372" custRadScaleInc="-57540">
        <dgm:presLayoutVars>
          <dgm:bulletEnabled val="1"/>
        </dgm:presLayoutVars>
      </dgm:prSet>
      <dgm:spPr/>
    </dgm:pt>
    <dgm:pt modelId="{FAEB7F50-D65B-0740-9190-6B26E037A826}" type="pres">
      <dgm:prSet presAssocID="{BC22B327-E5A2-D649-B967-827D050A40DF}" presName="sibTrans" presStyleLbl="sibTrans2D1" presStyleIdx="1" presStyleCnt="3"/>
      <dgm:spPr/>
    </dgm:pt>
    <dgm:pt modelId="{CC5915EA-8847-874D-88DB-DFB9B3BA312E}" type="pres">
      <dgm:prSet presAssocID="{BC22B327-E5A2-D649-B967-827D050A40DF}" presName="connectorText" presStyleLbl="sibTrans2D1" presStyleIdx="1" presStyleCnt="3"/>
      <dgm:spPr/>
    </dgm:pt>
    <dgm:pt modelId="{51F2A53E-9BC4-734F-921A-29A3B12E5B11}" type="pres">
      <dgm:prSet presAssocID="{05135186-5FFE-E74F-B371-703DA737ACB0}" presName="node" presStyleLbl="node1" presStyleIdx="2" presStyleCnt="3" custScaleX="138777" custRadScaleRad="92348" custRadScaleInc="57051">
        <dgm:presLayoutVars>
          <dgm:bulletEnabled val="1"/>
        </dgm:presLayoutVars>
      </dgm:prSet>
      <dgm:spPr/>
    </dgm:pt>
    <dgm:pt modelId="{FA055CBC-3776-854E-BCBE-CEF3D8CF992F}" type="pres">
      <dgm:prSet presAssocID="{C9EFD795-1DF5-1546-9268-A6C586433BF7}" presName="sibTrans" presStyleLbl="sibTrans2D1" presStyleIdx="2" presStyleCnt="3"/>
      <dgm:spPr/>
    </dgm:pt>
    <dgm:pt modelId="{5FF5F544-9F2E-5643-AF4B-9189E6C3F559}" type="pres">
      <dgm:prSet presAssocID="{C9EFD795-1DF5-1546-9268-A6C586433BF7}" presName="connectorText" presStyleLbl="sibTrans2D1" presStyleIdx="2" presStyleCnt="3"/>
      <dgm:spPr/>
    </dgm:pt>
  </dgm:ptLst>
  <dgm:cxnLst>
    <dgm:cxn modelId="{63D13A0D-E596-F74E-812A-F2587ABA08B2}" type="presOf" srcId="{BC22B327-E5A2-D649-B967-827D050A40DF}" destId="{FAEB7F50-D65B-0740-9190-6B26E037A826}" srcOrd="0" destOrd="0" presId="urn:microsoft.com/office/officeart/2005/8/layout/cycle7"/>
    <dgm:cxn modelId="{C5CD6A3C-4426-2644-905E-8C163F795FEB}" type="presOf" srcId="{38260F30-4BF6-5241-923C-11DE231A7CB5}" destId="{13D31009-B345-C547-A835-87CB9A2E4536}" srcOrd="0" destOrd="0" presId="urn:microsoft.com/office/officeart/2005/8/layout/cycle7"/>
    <dgm:cxn modelId="{2B0B3B40-1F3C-874C-BA73-F459640BA965}" type="presOf" srcId="{C9EFD795-1DF5-1546-9268-A6C586433BF7}" destId="{FA055CBC-3776-854E-BCBE-CEF3D8CF992F}" srcOrd="0" destOrd="0" presId="urn:microsoft.com/office/officeart/2005/8/layout/cycle7"/>
    <dgm:cxn modelId="{87C0924C-F2BA-2A46-8D78-E504303836BB}" type="presOf" srcId="{C9EFD795-1DF5-1546-9268-A6C586433BF7}" destId="{5FF5F544-9F2E-5643-AF4B-9189E6C3F559}" srcOrd="1" destOrd="0" presId="urn:microsoft.com/office/officeart/2005/8/layout/cycle7"/>
    <dgm:cxn modelId="{F1711657-C1FD-C44D-AFED-CFE571952C94}" srcId="{41BA9D67-F91A-A746-9EF5-D9E4C71C7CF4}" destId="{38260F30-4BF6-5241-923C-11DE231A7CB5}" srcOrd="0" destOrd="0" parTransId="{6D92E53F-E9ED-CE4B-BF51-7B0498D6D609}" sibTransId="{B5461B02-27F0-9C4B-B342-E63A8E38EF48}"/>
    <dgm:cxn modelId="{09E14360-F1AC-344E-877A-3E696C26DAAD}" type="presOf" srcId="{BC22B327-E5A2-D649-B967-827D050A40DF}" destId="{CC5915EA-8847-874D-88DB-DFB9B3BA312E}" srcOrd="1" destOrd="0" presId="urn:microsoft.com/office/officeart/2005/8/layout/cycle7"/>
    <dgm:cxn modelId="{E1CFF069-FCF6-C844-80C9-7FC1A96E885C}" type="presOf" srcId="{F820A3E7-7029-FA40-B744-B64CC90CE60C}" destId="{E1D34927-1D6C-5342-938D-16461F62028F}" srcOrd="0" destOrd="0" presId="urn:microsoft.com/office/officeart/2005/8/layout/cycle7"/>
    <dgm:cxn modelId="{89EEFF7D-50FD-6140-9706-050CC6FF8312}" type="presOf" srcId="{B5461B02-27F0-9C4B-B342-E63A8E38EF48}" destId="{F76819BE-CBD9-B643-96D4-81A99973969F}" srcOrd="0" destOrd="0" presId="urn:microsoft.com/office/officeart/2005/8/layout/cycle7"/>
    <dgm:cxn modelId="{9E07E1A0-B031-E748-B0C8-20E59101A725}" srcId="{41BA9D67-F91A-A746-9EF5-D9E4C71C7CF4}" destId="{05135186-5FFE-E74F-B371-703DA737ACB0}" srcOrd="2" destOrd="0" parTransId="{57056BB8-799F-F34B-937B-6DD0F82252B8}" sibTransId="{C9EFD795-1DF5-1546-9268-A6C586433BF7}"/>
    <dgm:cxn modelId="{C174CDA1-1F1E-6A49-B03A-26EF6866AC82}" type="presOf" srcId="{B5461B02-27F0-9C4B-B342-E63A8E38EF48}" destId="{9F7DD28D-2D96-644A-8EEB-394BA3125197}" srcOrd="1" destOrd="0" presId="urn:microsoft.com/office/officeart/2005/8/layout/cycle7"/>
    <dgm:cxn modelId="{7D7E65B1-2683-E247-89DC-063F1D23DAB6}" type="presOf" srcId="{05135186-5FFE-E74F-B371-703DA737ACB0}" destId="{51F2A53E-9BC4-734F-921A-29A3B12E5B11}" srcOrd="0" destOrd="0" presId="urn:microsoft.com/office/officeart/2005/8/layout/cycle7"/>
    <dgm:cxn modelId="{25E174C1-F562-1140-9B35-96692046F17B}" srcId="{41BA9D67-F91A-A746-9EF5-D9E4C71C7CF4}" destId="{F820A3E7-7029-FA40-B744-B64CC90CE60C}" srcOrd="1" destOrd="0" parTransId="{9AE32B96-ED0D-7A4B-8960-DB471C966D50}" sibTransId="{BC22B327-E5A2-D649-B967-827D050A40DF}"/>
    <dgm:cxn modelId="{553EA1F2-3DFA-A042-8FA6-05768273ECEE}" type="presOf" srcId="{41BA9D67-F91A-A746-9EF5-D9E4C71C7CF4}" destId="{F922B449-7646-7D4F-8432-EEECD189116B}" srcOrd="0" destOrd="0" presId="urn:microsoft.com/office/officeart/2005/8/layout/cycle7"/>
    <dgm:cxn modelId="{9B291BB4-A8C0-BC46-91F3-34B8D48076EE}" type="presParOf" srcId="{F922B449-7646-7D4F-8432-EEECD189116B}" destId="{13D31009-B345-C547-A835-87CB9A2E4536}" srcOrd="0" destOrd="0" presId="urn:microsoft.com/office/officeart/2005/8/layout/cycle7"/>
    <dgm:cxn modelId="{909FB81C-DFCA-0344-9817-AFCFC2C17DB5}" type="presParOf" srcId="{F922B449-7646-7D4F-8432-EEECD189116B}" destId="{F76819BE-CBD9-B643-96D4-81A99973969F}" srcOrd="1" destOrd="0" presId="urn:microsoft.com/office/officeart/2005/8/layout/cycle7"/>
    <dgm:cxn modelId="{8C755CA7-F0C9-C244-8F09-285901870DA4}" type="presParOf" srcId="{F76819BE-CBD9-B643-96D4-81A99973969F}" destId="{9F7DD28D-2D96-644A-8EEB-394BA3125197}" srcOrd="0" destOrd="0" presId="urn:microsoft.com/office/officeart/2005/8/layout/cycle7"/>
    <dgm:cxn modelId="{B24EB90B-2785-1640-99F0-E6339902D7AE}" type="presParOf" srcId="{F922B449-7646-7D4F-8432-EEECD189116B}" destId="{E1D34927-1D6C-5342-938D-16461F62028F}" srcOrd="2" destOrd="0" presId="urn:microsoft.com/office/officeart/2005/8/layout/cycle7"/>
    <dgm:cxn modelId="{8B6F1B4F-C0AD-804E-A5DB-7386466F6AD1}" type="presParOf" srcId="{F922B449-7646-7D4F-8432-EEECD189116B}" destId="{FAEB7F50-D65B-0740-9190-6B26E037A826}" srcOrd="3" destOrd="0" presId="urn:microsoft.com/office/officeart/2005/8/layout/cycle7"/>
    <dgm:cxn modelId="{C15BB21D-B663-C14C-9DB7-484228CFB62C}" type="presParOf" srcId="{FAEB7F50-D65B-0740-9190-6B26E037A826}" destId="{CC5915EA-8847-874D-88DB-DFB9B3BA312E}" srcOrd="0" destOrd="0" presId="urn:microsoft.com/office/officeart/2005/8/layout/cycle7"/>
    <dgm:cxn modelId="{3E855805-3CAC-854C-B892-132F5B58C231}" type="presParOf" srcId="{F922B449-7646-7D4F-8432-EEECD189116B}" destId="{51F2A53E-9BC4-734F-921A-29A3B12E5B11}" srcOrd="4" destOrd="0" presId="urn:microsoft.com/office/officeart/2005/8/layout/cycle7"/>
    <dgm:cxn modelId="{0FAD909B-A006-4845-8D2F-DBD8A034CD23}" type="presParOf" srcId="{F922B449-7646-7D4F-8432-EEECD189116B}" destId="{FA055CBC-3776-854E-BCBE-CEF3D8CF992F}" srcOrd="5" destOrd="0" presId="urn:microsoft.com/office/officeart/2005/8/layout/cycle7"/>
    <dgm:cxn modelId="{BCA57E65-9564-2648-810C-64D491A77C98}" type="presParOf" srcId="{FA055CBC-3776-854E-BCBE-CEF3D8CF992F}" destId="{5FF5F544-9F2E-5643-AF4B-9189E6C3F559}"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BA9D67-F91A-A746-9EF5-D9E4C71C7CF4}"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kumimoji="1" lang="ja-JP" altLang="en-US"/>
        </a:p>
      </dgm:t>
    </dgm:pt>
    <dgm:pt modelId="{38260F30-4BF6-5241-923C-11DE231A7CB5}">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1600" b="1" dirty="0">
              <a:solidFill>
                <a:srgbClr val="FF0000"/>
              </a:solidFill>
            </a:rPr>
            <a:t>グローバルテックカンパニー</a:t>
          </a:r>
        </a:p>
      </dgm:t>
    </dgm:pt>
    <dgm:pt modelId="{6D92E53F-E9ED-CE4B-BF51-7B0498D6D609}" type="parTrans" cxnId="{F1711657-C1FD-C44D-AFED-CFE571952C94}">
      <dgm:prSet/>
      <dgm:spPr/>
      <dgm:t>
        <a:bodyPr/>
        <a:lstStyle/>
        <a:p>
          <a:endParaRPr kumimoji="1" lang="ja-JP" altLang="en-US"/>
        </a:p>
      </dgm:t>
    </dgm:pt>
    <dgm:pt modelId="{B5461B02-27F0-9C4B-B342-E63A8E38EF48}" type="sibTrans" cxnId="{F1711657-C1FD-C44D-AFED-CFE571952C94}">
      <dgm:prSet/>
      <dgm:spPr>
        <a:solidFill>
          <a:schemeClr val="tx1"/>
        </a:solidFill>
      </dgm:spPr>
      <dgm:t>
        <a:bodyPr/>
        <a:lstStyle/>
        <a:p>
          <a:endParaRPr kumimoji="1" lang="ja-JP" altLang="en-US"/>
        </a:p>
      </dgm:t>
    </dgm:pt>
    <dgm:pt modelId="{F820A3E7-7029-FA40-B744-B64CC90CE60C}">
      <dgm:prSet phldrT="[テキスト]" custT="1">
        <dgm:style>
          <a:lnRef idx="2">
            <a:schemeClr val="dk1"/>
          </a:lnRef>
          <a:fillRef idx="1">
            <a:schemeClr val="lt1"/>
          </a:fillRef>
          <a:effectRef idx="0">
            <a:schemeClr val="dk1"/>
          </a:effectRef>
          <a:fontRef idx="minor">
            <a:schemeClr val="dk1"/>
          </a:fontRef>
        </dgm:style>
      </dgm:prSet>
      <dgm:spPr>
        <a:noFill/>
        <a:ln>
          <a:solidFill>
            <a:schemeClr val="bg1">
              <a:lumMod val="50000"/>
            </a:schemeClr>
          </a:solidFill>
        </a:ln>
      </dgm:spPr>
      <dgm:t>
        <a:bodyPr/>
        <a:lstStyle/>
        <a:p>
          <a:r>
            <a:rPr kumimoji="1" lang="ja-JP" altLang="en-US" sz="1600" b="1" dirty="0">
              <a:solidFill>
                <a:schemeClr val="bg1">
                  <a:lumMod val="50000"/>
                </a:schemeClr>
              </a:solidFill>
            </a:rPr>
            <a:t>権威主義国家</a:t>
          </a:r>
        </a:p>
      </dgm:t>
    </dgm:pt>
    <dgm:pt modelId="{BC22B327-E5A2-D649-B967-827D050A40DF}" type="sibTrans" cxnId="{25E174C1-F562-1140-9B35-96692046F17B}">
      <dgm:prSet/>
      <dgm:spPr>
        <a:solidFill>
          <a:schemeClr val="bg1">
            <a:lumMod val="50000"/>
          </a:schemeClr>
        </a:solidFill>
        <a:ln>
          <a:solidFill>
            <a:schemeClr val="bg1">
              <a:lumMod val="50000"/>
            </a:schemeClr>
          </a:solidFill>
        </a:ln>
      </dgm:spPr>
      <dgm:t>
        <a:bodyPr/>
        <a:lstStyle/>
        <a:p>
          <a:endParaRPr kumimoji="1" lang="ja-JP" altLang="en-US">
            <a:solidFill>
              <a:schemeClr val="bg1">
                <a:lumMod val="50000"/>
              </a:schemeClr>
            </a:solidFill>
          </a:endParaRPr>
        </a:p>
      </dgm:t>
    </dgm:pt>
    <dgm:pt modelId="{9AE32B96-ED0D-7A4B-8960-DB471C966D50}" type="parTrans" cxnId="{25E174C1-F562-1140-9B35-96692046F17B}">
      <dgm:prSet/>
      <dgm:spPr/>
      <dgm:t>
        <a:bodyPr/>
        <a:lstStyle/>
        <a:p>
          <a:endParaRPr kumimoji="1" lang="ja-JP" altLang="en-US"/>
        </a:p>
      </dgm:t>
    </dgm:pt>
    <dgm:pt modelId="{05135186-5FFE-E74F-B371-703DA737ACB0}">
      <dgm:prSet phldrT="[テキスト]" custT="1">
        <dgm:style>
          <a:lnRef idx="2">
            <a:schemeClr val="dk1"/>
          </a:lnRef>
          <a:fillRef idx="1">
            <a:schemeClr val="lt1"/>
          </a:fillRef>
          <a:effectRef idx="0">
            <a:schemeClr val="dk1"/>
          </a:effectRef>
          <a:fontRef idx="minor">
            <a:schemeClr val="dk1"/>
          </a:fontRef>
        </dgm:style>
      </dgm:prSet>
      <dgm:spPr>
        <a:noFill/>
        <a:ln>
          <a:solidFill>
            <a:schemeClr val="bg1">
              <a:lumMod val="50000"/>
            </a:schemeClr>
          </a:solidFill>
        </a:ln>
      </dgm:spPr>
      <dgm:t>
        <a:bodyPr/>
        <a:lstStyle/>
        <a:p>
          <a:r>
            <a:rPr kumimoji="1" lang="ja-JP" altLang="en-US" sz="1600" b="1" dirty="0">
              <a:solidFill>
                <a:schemeClr val="bg1">
                  <a:lumMod val="50000"/>
                </a:schemeClr>
              </a:solidFill>
            </a:rPr>
            <a:t>民主主義国家</a:t>
          </a:r>
        </a:p>
      </dgm:t>
    </dgm:pt>
    <dgm:pt modelId="{C9EFD795-1DF5-1546-9268-A6C586433BF7}" type="sibTrans" cxnId="{9E07E1A0-B031-E748-B0C8-20E59101A725}">
      <dgm:prSet/>
      <dgm:spPr>
        <a:solidFill>
          <a:schemeClr val="tx1"/>
        </a:solidFill>
      </dgm:spPr>
      <dgm:t>
        <a:bodyPr/>
        <a:lstStyle/>
        <a:p>
          <a:endParaRPr kumimoji="1" lang="ja-JP" altLang="en-US"/>
        </a:p>
      </dgm:t>
    </dgm:pt>
    <dgm:pt modelId="{57056BB8-799F-F34B-937B-6DD0F82252B8}" type="parTrans" cxnId="{9E07E1A0-B031-E748-B0C8-20E59101A725}">
      <dgm:prSet/>
      <dgm:spPr/>
      <dgm:t>
        <a:bodyPr/>
        <a:lstStyle/>
        <a:p>
          <a:endParaRPr kumimoji="1" lang="ja-JP" altLang="en-US"/>
        </a:p>
      </dgm:t>
    </dgm:pt>
    <dgm:pt modelId="{F922B449-7646-7D4F-8432-EEECD189116B}" type="pres">
      <dgm:prSet presAssocID="{41BA9D67-F91A-A746-9EF5-D9E4C71C7CF4}" presName="Name0" presStyleCnt="0">
        <dgm:presLayoutVars>
          <dgm:dir/>
          <dgm:resizeHandles val="exact"/>
        </dgm:presLayoutVars>
      </dgm:prSet>
      <dgm:spPr/>
    </dgm:pt>
    <dgm:pt modelId="{13D31009-B345-C547-A835-87CB9A2E4536}" type="pres">
      <dgm:prSet presAssocID="{38260F30-4BF6-5241-923C-11DE231A7CB5}" presName="node" presStyleLbl="node1" presStyleIdx="0" presStyleCnt="3" custScaleX="149557">
        <dgm:presLayoutVars>
          <dgm:bulletEnabled val="1"/>
        </dgm:presLayoutVars>
      </dgm:prSet>
      <dgm:spPr/>
    </dgm:pt>
    <dgm:pt modelId="{F76819BE-CBD9-B643-96D4-81A99973969F}" type="pres">
      <dgm:prSet presAssocID="{B5461B02-27F0-9C4B-B342-E63A8E38EF48}" presName="sibTrans" presStyleLbl="sibTrans2D1" presStyleIdx="0" presStyleCnt="3"/>
      <dgm:spPr/>
    </dgm:pt>
    <dgm:pt modelId="{9F7DD28D-2D96-644A-8EEB-394BA3125197}" type="pres">
      <dgm:prSet presAssocID="{B5461B02-27F0-9C4B-B342-E63A8E38EF48}" presName="connectorText" presStyleLbl="sibTrans2D1" presStyleIdx="0" presStyleCnt="3"/>
      <dgm:spPr/>
    </dgm:pt>
    <dgm:pt modelId="{E1D34927-1D6C-5342-938D-16461F62028F}" type="pres">
      <dgm:prSet presAssocID="{F820A3E7-7029-FA40-B744-B64CC90CE60C}" presName="node" presStyleLbl="node1" presStyleIdx="1" presStyleCnt="3" custScaleX="136461" custRadScaleRad="86372" custRadScaleInc="-57540">
        <dgm:presLayoutVars>
          <dgm:bulletEnabled val="1"/>
        </dgm:presLayoutVars>
      </dgm:prSet>
      <dgm:spPr/>
    </dgm:pt>
    <dgm:pt modelId="{FAEB7F50-D65B-0740-9190-6B26E037A826}" type="pres">
      <dgm:prSet presAssocID="{BC22B327-E5A2-D649-B967-827D050A40DF}" presName="sibTrans" presStyleLbl="sibTrans2D1" presStyleIdx="1" presStyleCnt="3"/>
      <dgm:spPr/>
    </dgm:pt>
    <dgm:pt modelId="{CC5915EA-8847-874D-88DB-DFB9B3BA312E}" type="pres">
      <dgm:prSet presAssocID="{BC22B327-E5A2-D649-B967-827D050A40DF}" presName="connectorText" presStyleLbl="sibTrans2D1" presStyleIdx="1" presStyleCnt="3"/>
      <dgm:spPr/>
    </dgm:pt>
    <dgm:pt modelId="{51F2A53E-9BC4-734F-921A-29A3B12E5B11}" type="pres">
      <dgm:prSet presAssocID="{05135186-5FFE-E74F-B371-703DA737ACB0}" presName="node" presStyleLbl="node1" presStyleIdx="2" presStyleCnt="3" custScaleX="138777" custRadScaleRad="92348" custRadScaleInc="57051">
        <dgm:presLayoutVars>
          <dgm:bulletEnabled val="1"/>
        </dgm:presLayoutVars>
      </dgm:prSet>
      <dgm:spPr/>
    </dgm:pt>
    <dgm:pt modelId="{FA055CBC-3776-854E-BCBE-CEF3D8CF992F}" type="pres">
      <dgm:prSet presAssocID="{C9EFD795-1DF5-1546-9268-A6C586433BF7}" presName="sibTrans" presStyleLbl="sibTrans2D1" presStyleIdx="2" presStyleCnt="3"/>
      <dgm:spPr/>
    </dgm:pt>
    <dgm:pt modelId="{5FF5F544-9F2E-5643-AF4B-9189E6C3F559}" type="pres">
      <dgm:prSet presAssocID="{C9EFD795-1DF5-1546-9268-A6C586433BF7}" presName="connectorText" presStyleLbl="sibTrans2D1" presStyleIdx="2" presStyleCnt="3"/>
      <dgm:spPr/>
    </dgm:pt>
  </dgm:ptLst>
  <dgm:cxnLst>
    <dgm:cxn modelId="{63D13A0D-E596-F74E-812A-F2587ABA08B2}" type="presOf" srcId="{BC22B327-E5A2-D649-B967-827D050A40DF}" destId="{FAEB7F50-D65B-0740-9190-6B26E037A826}" srcOrd="0" destOrd="0" presId="urn:microsoft.com/office/officeart/2005/8/layout/cycle7"/>
    <dgm:cxn modelId="{C5CD6A3C-4426-2644-905E-8C163F795FEB}" type="presOf" srcId="{38260F30-4BF6-5241-923C-11DE231A7CB5}" destId="{13D31009-B345-C547-A835-87CB9A2E4536}" srcOrd="0" destOrd="0" presId="urn:microsoft.com/office/officeart/2005/8/layout/cycle7"/>
    <dgm:cxn modelId="{2B0B3B40-1F3C-874C-BA73-F459640BA965}" type="presOf" srcId="{C9EFD795-1DF5-1546-9268-A6C586433BF7}" destId="{FA055CBC-3776-854E-BCBE-CEF3D8CF992F}" srcOrd="0" destOrd="0" presId="urn:microsoft.com/office/officeart/2005/8/layout/cycle7"/>
    <dgm:cxn modelId="{87C0924C-F2BA-2A46-8D78-E504303836BB}" type="presOf" srcId="{C9EFD795-1DF5-1546-9268-A6C586433BF7}" destId="{5FF5F544-9F2E-5643-AF4B-9189E6C3F559}" srcOrd="1" destOrd="0" presId="urn:microsoft.com/office/officeart/2005/8/layout/cycle7"/>
    <dgm:cxn modelId="{F1711657-C1FD-C44D-AFED-CFE571952C94}" srcId="{41BA9D67-F91A-A746-9EF5-D9E4C71C7CF4}" destId="{38260F30-4BF6-5241-923C-11DE231A7CB5}" srcOrd="0" destOrd="0" parTransId="{6D92E53F-E9ED-CE4B-BF51-7B0498D6D609}" sibTransId="{B5461B02-27F0-9C4B-B342-E63A8E38EF48}"/>
    <dgm:cxn modelId="{09E14360-F1AC-344E-877A-3E696C26DAAD}" type="presOf" srcId="{BC22B327-E5A2-D649-B967-827D050A40DF}" destId="{CC5915EA-8847-874D-88DB-DFB9B3BA312E}" srcOrd="1" destOrd="0" presId="urn:microsoft.com/office/officeart/2005/8/layout/cycle7"/>
    <dgm:cxn modelId="{E1CFF069-FCF6-C844-80C9-7FC1A96E885C}" type="presOf" srcId="{F820A3E7-7029-FA40-B744-B64CC90CE60C}" destId="{E1D34927-1D6C-5342-938D-16461F62028F}" srcOrd="0" destOrd="0" presId="urn:microsoft.com/office/officeart/2005/8/layout/cycle7"/>
    <dgm:cxn modelId="{89EEFF7D-50FD-6140-9706-050CC6FF8312}" type="presOf" srcId="{B5461B02-27F0-9C4B-B342-E63A8E38EF48}" destId="{F76819BE-CBD9-B643-96D4-81A99973969F}" srcOrd="0" destOrd="0" presId="urn:microsoft.com/office/officeart/2005/8/layout/cycle7"/>
    <dgm:cxn modelId="{9E07E1A0-B031-E748-B0C8-20E59101A725}" srcId="{41BA9D67-F91A-A746-9EF5-D9E4C71C7CF4}" destId="{05135186-5FFE-E74F-B371-703DA737ACB0}" srcOrd="2" destOrd="0" parTransId="{57056BB8-799F-F34B-937B-6DD0F82252B8}" sibTransId="{C9EFD795-1DF5-1546-9268-A6C586433BF7}"/>
    <dgm:cxn modelId="{C174CDA1-1F1E-6A49-B03A-26EF6866AC82}" type="presOf" srcId="{B5461B02-27F0-9C4B-B342-E63A8E38EF48}" destId="{9F7DD28D-2D96-644A-8EEB-394BA3125197}" srcOrd="1" destOrd="0" presId="urn:microsoft.com/office/officeart/2005/8/layout/cycle7"/>
    <dgm:cxn modelId="{7D7E65B1-2683-E247-89DC-063F1D23DAB6}" type="presOf" srcId="{05135186-5FFE-E74F-B371-703DA737ACB0}" destId="{51F2A53E-9BC4-734F-921A-29A3B12E5B11}" srcOrd="0" destOrd="0" presId="urn:microsoft.com/office/officeart/2005/8/layout/cycle7"/>
    <dgm:cxn modelId="{25E174C1-F562-1140-9B35-96692046F17B}" srcId="{41BA9D67-F91A-A746-9EF5-D9E4C71C7CF4}" destId="{F820A3E7-7029-FA40-B744-B64CC90CE60C}" srcOrd="1" destOrd="0" parTransId="{9AE32B96-ED0D-7A4B-8960-DB471C966D50}" sibTransId="{BC22B327-E5A2-D649-B967-827D050A40DF}"/>
    <dgm:cxn modelId="{553EA1F2-3DFA-A042-8FA6-05768273ECEE}" type="presOf" srcId="{41BA9D67-F91A-A746-9EF5-D9E4C71C7CF4}" destId="{F922B449-7646-7D4F-8432-EEECD189116B}" srcOrd="0" destOrd="0" presId="urn:microsoft.com/office/officeart/2005/8/layout/cycle7"/>
    <dgm:cxn modelId="{9B291BB4-A8C0-BC46-91F3-34B8D48076EE}" type="presParOf" srcId="{F922B449-7646-7D4F-8432-EEECD189116B}" destId="{13D31009-B345-C547-A835-87CB9A2E4536}" srcOrd="0" destOrd="0" presId="urn:microsoft.com/office/officeart/2005/8/layout/cycle7"/>
    <dgm:cxn modelId="{909FB81C-DFCA-0344-9817-AFCFC2C17DB5}" type="presParOf" srcId="{F922B449-7646-7D4F-8432-EEECD189116B}" destId="{F76819BE-CBD9-B643-96D4-81A99973969F}" srcOrd="1" destOrd="0" presId="urn:microsoft.com/office/officeart/2005/8/layout/cycle7"/>
    <dgm:cxn modelId="{8C755CA7-F0C9-C244-8F09-285901870DA4}" type="presParOf" srcId="{F76819BE-CBD9-B643-96D4-81A99973969F}" destId="{9F7DD28D-2D96-644A-8EEB-394BA3125197}" srcOrd="0" destOrd="0" presId="urn:microsoft.com/office/officeart/2005/8/layout/cycle7"/>
    <dgm:cxn modelId="{B24EB90B-2785-1640-99F0-E6339902D7AE}" type="presParOf" srcId="{F922B449-7646-7D4F-8432-EEECD189116B}" destId="{E1D34927-1D6C-5342-938D-16461F62028F}" srcOrd="2" destOrd="0" presId="urn:microsoft.com/office/officeart/2005/8/layout/cycle7"/>
    <dgm:cxn modelId="{8B6F1B4F-C0AD-804E-A5DB-7386466F6AD1}" type="presParOf" srcId="{F922B449-7646-7D4F-8432-EEECD189116B}" destId="{FAEB7F50-D65B-0740-9190-6B26E037A826}" srcOrd="3" destOrd="0" presId="urn:microsoft.com/office/officeart/2005/8/layout/cycle7"/>
    <dgm:cxn modelId="{C15BB21D-B663-C14C-9DB7-484228CFB62C}" type="presParOf" srcId="{FAEB7F50-D65B-0740-9190-6B26E037A826}" destId="{CC5915EA-8847-874D-88DB-DFB9B3BA312E}" srcOrd="0" destOrd="0" presId="urn:microsoft.com/office/officeart/2005/8/layout/cycle7"/>
    <dgm:cxn modelId="{3E855805-3CAC-854C-B892-132F5B58C231}" type="presParOf" srcId="{F922B449-7646-7D4F-8432-EEECD189116B}" destId="{51F2A53E-9BC4-734F-921A-29A3B12E5B11}" srcOrd="4" destOrd="0" presId="urn:microsoft.com/office/officeart/2005/8/layout/cycle7"/>
    <dgm:cxn modelId="{0FAD909B-A006-4845-8D2F-DBD8A034CD23}" type="presParOf" srcId="{F922B449-7646-7D4F-8432-EEECD189116B}" destId="{FA055CBC-3776-854E-BCBE-CEF3D8CF992F}" srcOrd="5" destOrd="0" presId="urn:microsoft.com/office/officeart/2005/8/layout/cycle7"/>
    <dgm:cxn modelId="{BCA57E65-9564-2648-810C-64D491A77C98}" type="presParOf" srcId="{FA055CBC-3776-854E-BCBE-CEF3D8CF992F}" destId="{5FF5F544-9F2E-5643-AF4B-9189E6C3F559}"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31009-B345-C547-A835-87CB9A2E4536}">
      <dsp:nvSpPr>
        <dsp:cNvPr id="0" name=""/>
        <dsp:cNvSpPr/>
      </dsp:nvSpPr>
      <dsp:spPr>
        <a:xfrm>
          <a:off x="1795154" y="1054"/>
          <a:ext cx="2485747"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a:t>グローバルテックカンパニー</a:t>
          </a:r>
        </a:p>
      </dsp:txBody>
      <dsp:txXfrm>
        <a:off x="1819494" y="25394"/>
        <a:ext cx="2437067" cy="782356"/>
      </dsp:txXfrm>
    </dsp:sp>
    <dsp:sp modelId="{F76819BE-CBD9-B643-96D4-81A99973969F}">
      <dsp:nvSpPr>
        <dsp:cNvPr id="0" name=""/>
        <dsp:cNvSpPr/>
      </dsp:nvSpPr>
      <dsp:spPr>
        <a:xfrm rot="2835766">
          <a:off x="3505536" y="1009659"/>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3592795" y="1067831"/>
        <a:ext cx="255213" cy="174518"/>
      </dsp:txXfrm>
    </dsp:sp>
    <dsp:sp modelId="{E1D34927-1D6C-5342-938D-16461F62028F}">
      <dsp:nvSpPr>
        <dsp:cNvPr id="0" name=""/>
        <dsp:cNvSpPr/>
      </dsp:nvSpPr>
      <dsp:spPr>
        <a:xfrm>
          <a:off x="3268735" y="1478090"/>
          <a:ext cx="2268082"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a:t>権威主義国家</a:t>
          </a:r>
        </a:p>
      </dsp:txBody>
      <dsp:txXfrm>
        <a:off x="3293075" y="1502430"/>
        <a:ext cx="2219402" cy="782356"/>
      </dsp:txXfrm>
    </dsp:sp>
    <dsp:sp modelId="{FAEB7F50-D65B-0740-9190-6B26E037A826}">
      <dsp:nvSpPr>
        <dsp:cNvPr id="0" name=""/>
        <dsp:cNvSpPr/>
      </dsp:nvSpPr>
      <dsp:spPr>
        <a:xfrm rot="10799997">
          <a:off x="2785287" y="1748178"/>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rot="10800000">
        <a:off x="2872546" y="1806350"/>
        <a:ext cx="255213" cy="174518"/>
      </dsp:txXfrm>
    </dsp:sp>
    <dsp:sp modelId="{51F2A53E-9BC4-734F-921A-29A3B12E5B11}">
      <dsp:nvSpPr>
        <dsp:cNvPr id="0" name=""/>
        <dsp:cNvSpPr/>
      </dsp:nvSpPr>
      <dsp:spPr>
        <a:xfrm>
          <a:off x="424994" y="1478093"/>
          <a:ext cx="2306576"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a:solidFill>
                <a:srgbClr val="FF0000"/>
              </a:solidFill>
            </a:rPr>
            <a:t>民主主義国家</a:t>
          </a:r>
        </a:p>
      </dsp:txBody>
      <dsp:txXfrm>
        <a:off x="449334" y="1502433"/>
        <a:ext cx="2257896" cy="782356"/>
      </dsp:txXfrm>
    </dsp:sp>
    <dsp:sp modelId="{FA055CBC-3776-854E-BCBE-CEF3D8CF992F}">
      <dsp:nvSpPr>
        <dsp:cNvPr id="0" name=""/>
        <dsp:cNvSpPr/>
      </dsp:nvSpPr>
      <dsp:spPr>
        <a:xfrm rot="18879757">
          <a:off x="2093289" y="1009660"/>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2180548" y="1067832"/>
        <a:ext cx="255213" cy="174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31009-B345-C547-A835-87CB9A2E4536}">
      <dsp:nvSpPr>
        <dsp:cNvPr id="0" name=""/>
        <dsp:cNvSpPr/>
      </dsp:nvSpPr>
      <dsp:spPr>
        <a:xfrm>
          <a:off x="1795154" y="1054"/>
          <a:ext cx="2485747"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a:t>グローバルテックカンパニー</a:t>
          </a:r>
        </a:p>
      </dsp:txBody>
      <dsp:txXfrm>
        <a:off x="1819494" y="25394"/>
        <a:ext cx="2437067" cy="782356"/>
      </dsp:txXfrm>
    </dsp:sp>
    <dsp:sp modelId="{F76819BE-CBD9-B643-96D4-81A99973969F}">
      <dsp:nvSpPr>
        <dsp:cNvPr id="0" name=""/>
        <dsp:cNvSpPr/>
      </dsp:nvSpPr>
      <dsp:spPr>
        <a:xfrm rot="2835766">
          <a:off x="3505536" y="1009659"/>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3592795" y="1067831"/>
        <a:ext cx="255213" cy="174518"/>
      </dsp:txXfrm>
    </dsp:sp>
    <dsp:sp modelId="{E1D34927-1D6C-5342-938D-16461F62028F}">
      <dsp:nvSpPr>
        <dsp:cNvPr id="0" name=""/>
        <dsp:cNvSpPr/>
      </dsp:nvSpPr>
      <dsp:spPr>
        <a:xfrm>
          <a:off x="3268735" y="1478090"/>
          <a:ext cx="2268082"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solidFill>
                <a:srgbClr val="FF0000"/>
              </a:solidFill>
            </a:rPr>
            <a:t>権威主義国家</a:t>
          </a:r>
        </a:p>
      </dsp:txBody>
      <dsp:txXfrm>
        <a:off x="3293075" y="1502430"/>
        <a:ext cx="2219402" cy="782356"/>
      </dsp:txXfrm>
    </dsp:sp>
    <dsp:sp modelId="{FAEB7F50-D65B-0740-9190-6B26E037A826}">
      <dsp:nvSpPr>
        <dsp:cNvPr id="0" name=""/>
        <dsp:cNvSpPr/>
      </dsp:nvSpPr>
      <dsp:spPr>
        <a:xfrm rot="10799997">
          <a:off x="2785287" y="1748178"/>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rot="10800000">
        <a:off x="2872546" y="1806350"/>
        <a:ext cx="255213" cy="174518"/>
      </dsp:txXfrm>
    </dsp:sp>
    <dsp:sp modelId="{51F2A53E-9BC4-734F-921A-29A3B12E5B11}">
      <dsp:nvSpPr>
        <dsp:cNvPr id="0" name=""/>
        <dsp:cNvSpPr/>
      </dsp:nvSpPr>
      <dsp:spPr>
        <a:xfrm>
          <a:off x="424994" y="1478093"/>
          <a:ext cx="2306576"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solidFill>
                <a:schemeClr val="tx1"/>
              </a:solidFill>
            </a:rPr>
            <a:t>民主主義国家</a:t>
          </a:r>
        </a:p>
      </dsp:txBody>
      <dsp:txXfrm>
        <a:off x="449334" y="1502433"/>
        <a:ext cx="2257896" cy="782356"/>
      </dsp:txXfrm>
    </dsp:sp>
    <dsp:sp modelId="{FA055CBC-3776-854E-BCBE-CEF3D8CF992F}">
      <dsp:nvSpPr>
        <dsp:cNvPr id="0" name=""/>
        <dsp:cNvSpPr/>
      </dsp:nvSpPr>
      <dsp:spPr>
        <a:xfrm rot="18879757">
          <a:off x="2093289" y="1009660"/>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2180548" y="1067832"/>
        <a:ext cx="255213" cy="174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31009-B345-C547-A835-87CB9A2E4536}">
      <dsp:nvSpPr>
        <dsp:cNvPr id="0" name=""/>
        <dsp:cNvSpPr/>
      </dsp:nvSpPr>
      <dsp:spPr>
        <a:xfrm>
          <a:off x="1527730" y="724"/>
          <a:ext cx="1949472" cy="651749"/>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solidFill>
                <a:srgbClr val="FF0000"/>
              </a:solidFill>
            </a:rPr>
            <a:t>グローバルテックカンパニー</a:t>
          </a:r>
        </a:p>
      </dsp:txBody>
      <dsp:txXfrm>
        <a:off x="1546819" y="19813"/>
        <a:ext cx="1911294" cy="613571"/>
      </dsp:txXfrm>
    </dsp:sp>
    <dsp:sp modelId="{F76819BE-CBD9-B643-96D4-81A99973969F}">
      <dsp:nvSpPr>
        <dsp:cNvPr id="0" name=""/>
        <dsp:cNvSpPr/>
      </dsp:nvSpPr>
      <dsp:spPr>
        <a:xfrm rot="2835766">
          <a:off x="2869207" y="791580"/>
          <a:ext cx="336553" cy="22811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kumimoji="1" lang="ja-JP" altLang="en-US" sz="600" kern="1200"/>
        </a:p>
      </dsp:txBody>
      <dsp:txXfrm>
        <a:off x="2937641" y="837202"/>
        <a:ext cx="199685" cy="136868"/>
      </dsp:txXfrm>
    </dsp:sp>
    <dsp:sp modelId="{E1D34927-1D6C-5342-938D-16461F62028F}">
      <dsp:nvSpPr>
        <dsp:cNvPr id="0" name=""/>
        <dsp:cNvSpPr/>
      </dsp:nvSpPr>
      <dsp:spPr>
        <a:xfrm>
          <a:off x="2683118" y="1158799"/>
          <a:ext cx="1778766" cy="651749"/>
        </a:xfrm>
        <a:prstGeom prst="roundRect">
          <a:avLst>
            <a:gd name="adj" fmla="val 10000"/>
          </a:avLst>
        </a:prstGeom>
        <a:noFill/>
        <a:ln w="12700" cap="flat" cmpd="sng" algn="ctr">
          <a:solidFill>
            <a:schemeClr val="bg1">
              <a:lumMod val="50000"/>
            </a:schemeClr>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solidFill>
                <a:schemeClr val="bg1">
                  <a:lumMod val="50000"/>
                </a:schemeClr>
              </a:solidFill>
            </a:rPr>
            <a:t>権威主義国家</a:t>
          </a:r>
        </a:p>
      </dsp:txBody>
      <dsp:txXfrm>
        <a:off x="2702207" y="1177888"/>
        <a:ext cx="1740588" cy="613571"/>
      </dsp:txXfrm>
    </dsp:sp>
    <dsp:sp modelId="{FAEB7F50-D65B-0740-9190-6B26E037A826}">
      <dsp:nvSpPr>
        <dsp:cNvPr id="0" name=""/>
        <dsp:cNvSpPr/>
      </dsp:nvSpPr>
      <dsp:spPr>
        <a:xfrm rot="10799997">
          <a:off x="2304496" y="1370619"/>
          <a:ext cx="336553" cy="228112"/>
        </a:xfrm>
        <a:prstGeom prst="leftRightArrow">
          <a:avLst>
            <a:gd name="adj1" fmla="val 60000"/>
            <a:gd name="adj2" fmla="val 50000"/>
          </a:avLst>
        </a:prstGeom>
        <a:solidFill>
          <a:schemeClr val="bg1">
            <a:lumMod val="50000"/>
          </a:schemeClr>
        </a:solidFill>
        <a:ln>
          <a:solidFill>
            <a:schemeClr val="bg1">
              <a:lumMod val="50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kumimoji="1" lang="ja-JP" altLang="en-US" sz="600" kern="1200">
            <a:solidFill>
              <a:schemeClr val="bg1">
                <a:lumMod val="50000"/>
              </a:schemeClr>
            </a:solidFill>
          </a:endParaRPr>
        </a:p>
      </dsp:txBody>
      <dsp:txXfrm rot="10800000">
        <a:off x="2372930" y="1416241"/>
        <a:ext cx="199685" cy="136868"/>
      </dsp:txXfrm>
    </dsp:sp>
    <dsp:sp modelId="{51F2A53E-9BC4-734F-921A-29A3B12E5B11}">
      <dsp:nvSpPr>
        <dsp:cNvPr id="0" name=""/>
        <dsp:cNvSpPr/>
      </dsp:nvSpPr>
      <dsp:spPr>
        <a:xfrm>
          <a:off x="453471" y="1158801"/>
          <a:ext cx="1808955" cy="651749"/>
        </a:xfrm>
        <a:prstGeom prst="roundRect">
          <a:avLst>
            <a:gd name="adj" fmla="val 10000"/>
          </a:avLst>
        </a:prstGeom>
        <a:noFill/>
        <a:ln w="12700" cap="flat" cmpd="sng" algn="ctr">
          <a:solidFill>
            <a:schemeClr val="bg1">
              <a:lumMod val="50000"/>
            </a:schemeClr>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solidFill>
                <a:schemeClr val="bg1">
                  <a:lumMod val="50000"/>
                </a:schemeClr>
              </a:solidFill>
            </a:rPr>
            <a:t>民主主義国家</a:t>
          </a:r>
        </a:p>
      </dsp:txBody>
      <dsp:txXfrm>
        <a:off x="472560" y="1177890"/>
        <a:ext cx="1770777" cy="613571"/>
      </dsp:txXfrm>
    </dsp:sp>
    <dsp:sp modelId="{FA055CBC-3776-854E-BCBE-CEF3D8CF992F}">
      <dsp:nvSpPr>
        <dsp:cNvPr id="0" name=""/>
        <dsp:cNvSpPr/>
      </dsp:nvSpPr>
      <dsp:spPr>
        <a:xfrm rot="18879757">
          <a:off x="1761931" y="791581"/>
          <a:ext cx="336553" cy="22811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kumimoji="1" lang="ja-JP" altLang="en-US" sz="600" kern="1200"/>
        </a:p>
      </dsp:txBody>
      <dsp:txXfrm>
        <a:off x="1830365" y="837203"/>
        <a:ext cx="199685" cy="13686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93535-7BAD-CB42-94FC-BC1400E9B2A2}" type="datetimeFigureOut">
              <a:rPr kumimoji="1" lang="ja-JP" altLang="en-US" smtClean="0"/>
              <a:t>2020/2/17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0379F-A708-E24F-B185-53E74EB88154}" type="slidenum">
              <a:rPr kumimoji="1" lang="ja-JP" altLang="en-US" smtClean="0"/>
              <a:t>‹#›</a:t>
            </a:fld>
            <a:endParaRPr kumimoji="1" lang="ja-JP" altLang="en-US"/>
          </a:p>
        </p:txBody>
      </p:sp>
    </p:spTree>
    <p:extLst>
      <p:ext uri="{BB962C8B-B14F-4D97-AF65-F5344CB8AC3E}">
        <p14:creationId xmlns:p14="http://schemas.microsoft.com/office/powerpoint/2010/main" val="4303395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35</a:t>
            </a:r>
            <a:r>
              <a:rPr kumimoji="1" lang="ja-JP" altLang="en-US"/>
              <a:t>分 発表 </a:t>
            </a:r>
            <a:r>
              <a:rPr kumimoji="1" lang="en-US" altLang="ja-JP" dirty="0"/>
              <a:t>25</a:t>
            </a:r>
            <a:r>
              <a:rPr kumimoji="1" lang="ja-JP" altLang="en-US"/>
              <a:t>分 質疑</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a:t>
            </a:fld>
            <a:endParaRPr kumimoji="1" lang="ja-JP" altLang="en-US"/>
          </a:p>
        </p:txBody>
      </p:sp>
    </p:spTree>
    <p:extLst>
      <p:ext uri="{BB962C8B-B14F-4D97-AF65-F5344CB8AC3E}">
        <p14:creationId xmlns:p14="http://schemas.microsoft.com/office/powerpoint/2010/main" val="3061842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10</a:t>
            </a:fld>
            <a:endParaRPr kumimoji="1" lang="ja-JP" altLang="en-US"/>
          </a:p>
        </p:txBody>
      </p:sp>
    </p:spTree>
    <p:extLst>
      <p:ext uri="{BB962C8B-B14F-4D97-AF65-F5344CB8AC3E}">
        <p14:creationId xmlns:p14="http://schemas.microsoft.com/office/powerpoint/2010/main" val="999984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サイバー空間は民主主義的に管理されるべきであり、サイバー空間が世界を民主化する。</a:t>
            </a:r>
            <a:endParaRPr kumimoji="1" lang="en-US" altLang="ja-JP" dirty="0"/>
          </a:p>
          <a:p>
            <a:r>
              <a:rPr kumimoji="1" lang="ja-JP" altLang="ja-JP" sz="1200" kern="1200">
                <a:solidFill>
                  <a:schemeClr val="tx1"/>
                </a:solidFill>
                <a:effectLst/>
                <a:latin typeface="+mn-lt"/>
                <a:ea typeface="+mn-ea"/>
                <a:cs typeface="+mn-cs"/>
              </a:rPr>
              <a:t>サイバー空間は情報をあまねく市民に広め、情報格差を緩和し、この世にバラ色の民主主義をもたらす</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11</a:t>
            </a:fld>
            <a:endParaRPr kumimoji="1" lang="ja-JP" altLang="en-US"/>
          </a:p>
        </p:txBody>
      </p:sp>
    </p:spTree>
    <p:extLst>
      <p:ext uri="{BB962C8B-B14F-4D97-AF65-F5344CB8AC3E}">
        <p14:creationId xmlns:p14="http://schemas.microsoft.com/office/powerpoint/2010/main" val="2327158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本性ではいくつかの定説に挑戦しています。</a:t>
            </a:r>
            <a:endParaRPr kumimoji="1" lang="en-US" altLang="ja-JP" dirty="0"/>
          </a:p>
          <a:p>
            <a:endParaRPr kumimoji="1" lang="en-US" altLang="ja-JP" dirty="0"/>
          </a:p>
          <a:p>
            <a:r>
              <a:rPr kumimoji="1" lang="ja-JP" altLang="en-US"/>
              <a:t>中露は違う。具体的には中国は権威主義でありながらグローバリゼーションの恩恵をもうける無二のプレーヤー</a:t>
            </a:r>
            <a:endParaRPr kumimoji="1" lang="en-US" altLang="ja-JP" dirty="0"/>
          </a:p>
          <a:p>
            <a:r>
              <a:rPr kumimoji="1" lang="ja-JP" altLang="en-US"/>
              <a:t>中国政府は</a:t>
            </a:r>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12</a:t>
            </a:fld>
            <a:endParaRPr kumimoji="1" lang="ja-JP" altLang="en-US"/>
          </a:p>
        </p:txBody>
      </p:sp>
    </p:spTree>
    <p:extLst>
      <p:ext uri="{BB962C8B-B14F-4D97-AF65-F5344CB8AC3E}">
        <p14:creationId xmlns:p14="http://schemas.microsoft.com/office/powerpoint/2010/main" val="345023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グローバルテックカンパニーの力の源泉は、数十億人のユーザが日々生成するデータに自由にアクセスできる点にある</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13</a:t>
            </a:fld>
            <a:endParaRPr kumimoji="1" lang="ja-JP" altLang="en-US"/>
          </a:p>
        </p:txBody>
      </p:sp>
    </p:spTree>
    <p:extLst>
      <p:ext uri="{BB962C8B-B14F-4D97-AF65-F5344CB8AC3E}">
        <p14:creationId xmlns:p14="http://schemas.microsoft.com/office/powerpoint/2010/main" val="144472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14</a:t>
            </a:fld>
            <a:endParaRPr kumimoji="1" lang="ja-JP" altLang="en-US"/>
          </a:p>
        </p:txBody>
      </p:sp>
    </p:spTree>
    <p:extLst>
      <p:ext uri="{BB962C8B-B14F-4D97-AF65-F5344CB8AC3E}">
        <p14:creationId xmlns:p14="http://schemas.microsoft.com/office/powerpoint/2010/main" val="811966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lang="ja-JP" altLang="en-US" sz="1200" dirty="0"/>
              <a:t>提示した</a:t>
            </a:r>
            <a:r>
              <a:rPr lang="en-US" altLang="ja-JP" sz="1200" dirty="0"/>
              <a:t>RQ</a:t>
            </a:r>
            <a:r>
              <a:rPr lang="ja-JP" altLang="en-US" sz="1200" dirty="0"/>
              <a:t>、</a:t>
            </a:r>
            <a:r>
              <a:rPr lang="ja-JP" altLang="ja-JP" sz="1200" dirty="0"/>
              <a:t>サイバー空間の秩序の土台となる共通の価値観とはな</a:t>
            </a:r>
            <a:r>
              <a:rPr lang="ja-JP" altLang="en-US" sz="1200" dirty="0"/>
              <a:t>にか</a:t>
            </a:r>
            <a:r>
              <a:rPr lang="en-US" altLang="ja-JP" sz="1200" dirty="0"/>
              <a:t>?</a:t>
            </a:r>
            <a:r>
              <a:rPr lang="ja-JP" altLang="en-US" sz="1200" dirty="0"/>
              <a:t>その価値観を「誰が」「どのように」追求しているのか？の答えが</a:t>
            </a:r>
            <a:r>
              <a:rPr lang="en-US" altLang="ja-JP" sz="1200" dirty="0"/>
              <a:t>2</a:t>
            </a:r>
            <a:r>
              <a:rPr lang="ja-JP" altLang="en-US" sz="1200" dirty="0"/>
              <a:t>点目</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16</a:t>
            </a:fld>
            <a:endParaRPr kumimoji="1" lang="ja-JP" altLang="en-US"/>
          </a:p>
        </p:txBody>
      </p:sp>
    </p:spTree>
    <p:extLst>
      <p:ext uri="{BB962C8B-B14F-4D97-AF65-F5344CB8AC3E}">
        <p14:creationId xmlns:p14="http://schemas.microsoft.com/office/powerpoint/2010/main" val="351888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脱グローバリゼーションはインターネットの分断</a:t>
            </a:r>
            <a:r>
              <a:rPr kumimoji="1" lang="en-US" altLang="ja-JP" dirty="0"/>
              <a:t>(</a:t>
            </a:r>
            <a:r>
              <a:rPr kumimoji="1" lang="ja-JP" altLang="en-US"/>
              <a:t>フラグメンテーション</a:t>
            </a:r>
            <a:r>
              <a:rPr kumimoji="1" lang="en-US" altLang="ja-JP" dirty="0"/>
              <a:t>)</a:t>
            </a:r>
            <a:r>
              <a:rPr kumimoji="1" lang="ja-JP" altLang="en-US"/>
              <a:t>として既に現象が現れている</a:t>
            </a:r>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17</a:t>
            </a:fld>
            <a:endParaRPr kumimoji="1" lang="ja-JP" altLang="en-US"/>
          </a:p>
        </p:txBody>
      </p:sp>
    </p:spTree>
    <p:extLst>
      <p:ext uri="{BB962C8B-B14F-4D97-AF65-F5344CB8AC3E}">
        <p14:creationId xmlns:p14="http://schemas.microsoft.com/office/powerpoint/2010/main" val="335751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CI</a:t>
            </a:r>
            <a:r>
              <a:rPr kumimoji="1" lang="ja-JP" altLang="en-US" dirty="0"/>
              <a:t>じゃなくて</a:t>
            </a:r>
            <a:r>
              <a:rPr kumimoji="1" lang="en-US" altLang="ja-JP" dirty="0"/>
              <a:t>GR</a:t>
            </a:r>
            <a:r>
              <a:rPr kumimoji="1" lang="ja-JP" altLang="en-US" dirty="0"/>
              <a:t>じゃないと</a:t>
            </a:r>
            <a:endParaRPr kumimoji="1" lang="en-US" altLang="ja-JP" dirty="0"/>
          </a:p>
          <a:p>
            <a:r>
              <a:rPr kumimoji="1" lang="ja-JP" altLang="en-US" dirty="0"/>
              <a:t>これらの業務を通じて例えば日本政府のサイバーセキュリティ戦略策定、諸外国との政府間協議、各種国際機関における協議などに参加していますが</a:t>
            </a:r>
            <a:endParaRPr kumimoji="1" lang="en-US" altLang="ja-JP" dirty="0"/>
          </a:p>
          <a:p>
            <a:r>
              <a:rPr kumimoji="1" lang="en-US" altLang="ja-JP" dirty="0"/>
              <a:t>10</a:t>
            </a:r>
            <a:r>
              <a:rPr kumimoji="1" lang="ja-JP" altLang="en-US" dirty="0"/>
              <a:t>年先の姿を</a:t>
            </a:r>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2</a:t>
            </a:fld>
            <a:endParaRPr kumimoji="1" lang="ja-JP" altLang="en-US"/>
          </a:p>
        </p:txBody>
      </p:sp>
    </p:spTree>
    <p:extLst>
      <p:ext uri="{BB962C8B-B14F-4D97-AF65-F5344CB8AC3E}">
        <p14:creationId xmlns:p14="http://schemas.microsoft.com/office/powerpoint/2010/main" val="4087640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主に２つの分野の先行研究をひもとき、その間に位置する本研究が取り上げる問題を説明します。</a:t>
            </a:r>
            <a:endParaRPr kumimoji="1" lang="en-US" altLang="ja-JP" dirty="0"/>
          </a:p>
          <a:p>
            <a:r>
              <a:rPr kumimoji="1" lang="ja-JP" altLang="en-US" dirty="0"/>
              <a:t>分析の和具組として「サイバー空間のトリレンマ」という本研究のモデルを提示します。</a:t>
            </a:r>
            <a:endParaRPr kumimoji="1" lang="en-US" altLang="ja-JP" dirty="0"/>
          </a:p>
          <a:p>
            <a:r>
              <a:rPr kumimoji="1" lang="ja-JP" altLang="en-US" dirty="0"/>
              <a:t>その後章立てに沿って、各章のハイレベルのサマリーをご説明し、研究の結論をお話しします。</a:t>
            </a:r>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3</a:t>
            </a:fld>
            <a:endParaRPr kumimoji="1" lang="ja-JP" altLang="en-US"/>
          </a:p>
        </p:txBody>
      </p:sp>
    </p:spTree>
    <p:extLst>
      <p:ext uri="{BB962C8B-B14F-4D97-AF65-F5344CB8AC3E}">
        <p14:creationId xmlns:p14="http://schemas.microsoft.com/office/powerpoint/2010/main" val="108573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★サイバー空間の面白いところは、地球上の人々が</a:t>
            </a:r>
            <a:r>
              <a:rPr kumimoji="1" lang="ja-JP" altLang="ja-JP" sz="1200" kern="1200" dirty="0">
                <a:solidFill>
                  <a:schemeClr val="tx1"/>
                </a:solidFill>
                <a:effectLst/>
                <a:latin typeface="+mn-lt"/>
                <a:ea typeface="+mn-ea"/>
                <a:cs typeface="+mn-cs"/>
              </a:rPr>
              <a:t>相互に繋がり、アイデアやサービスや友情を生む</a:t>
            </a:r>
            <a:r>
              <a:rPr kumimoji="1" lang="ja-JP" altLang="en-US" sz="1200" kern="1200" dirty="0">
                <a:solidFill>
                  <a:schemeClr val="tx1"/>
                </a:solidFill>
                <a:effectLst/>
                <a:latin typeface="+mn-lt"/>
                <a:ea typeface="+mn-ea"/>
                <a:cs typeface="+mn-cs"/>
              </a:rPr>
              <a:t>共有の場</a:t>
            </a:r>
            <a:r>
              <a:rPr kumimoji="1" lang="ja-JP" altLang="en-US" sz="1200" b="0" kern="1200" dirty="0">
                <a:solidFill>
                  <a:schemeClr val="tx1"/>
                </a:solidFill>
                <a:effectLst/>
                <a:latin typeface="+mn-lt"/>
                <a:ea typeface="+mn-ea"/>
                <a:cs typeface="+mn-cs"/>
              </a:rPr>
              <a:t>ととらえる人がいて、それを陸海空宇宙に続く第</a:t>
            </a:r>
            <a:r>
              <a:rPr kumimoji="1" lang="en-US" altLang="ja-JP" sz="1200" b="0" kern="1200" dirty="0">
                <a:solidFill>
                  <a:schemeClr val="tx1"/>
                </a:solidFill>
                <a:effectLst/>
                <a:latin typeface="+mn-lt"/>
                <a:ea typeface="+mn-ea"/>
                <a:cs typeface="+mn-cs"/>
              </a:rPr>
              <a:t>5</a:t>
            </a:r>
            <a:r>
              <a:rPr kumimoji="1" lang="ja-JP" altLang="en-US" sz="1200" b="0" kern="1200" dirty="0">
                <a:solidFill>
                  <a:schemeClr val="tx1"/>
                </a:solidFill>
                <a:effectLst/>
                <a:latin typeface="+mn-lt"/>
                <a:ea typeface="+mn-ea"/>
                <a:cs typeface="+mn-cs"/>
              </a:rPr>
              <a:t>の戦場ととらえる人がいることです。</a:t>
            </a:r>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両サイドの主張に大きな隔たりがありますが、サイバー空間に支配者がいないという点で一致をみています。</a:t>
            </a:r>
            <a:endParaRPr kumimoji="1" lang="en-US" altLang="ja-JP" sz="1200" b="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4</a:t>
            </a:fld>
            <a:endParaRPr kumimoji="1" lang="ja-JP" altLang="en-US"/>
          </a:p>
        </p:txBody>
      </p:sp>
    </p:spTree>
    <p:extLst>
      <p:ext uri="{BB962C8B-B14F-4D97-AF65-F5344CB8AC3E}">
        <p14:creationId xmlns:p14="http://schemas.microsoft.com/office/powerpoint/2010/main" val="3198262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a:solidFill>
                  <a:schemeClr val="tx1"/>
                </a:solidFill>
                <a:effectLst/>
                <a:latin typeface="+mn-lt"/>
                <a:ea typeface="+mn-ea"/>
                <a:cs typeface="+mn-cs"/>
              </a:rPr>
              <a:t>実効的なコントロールおよびそれを目指すための議論は必ずしも厳密な定義を必要としない</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データを含めるか</a:t>
            </a:r>
            <a:r>
              <a:rPr lang="en-US" altLang="ja-JP" dirty="0"/>
              <a:t>?</a:t>
            </a:r>
            <a:r>
              <a:rPr lang="ja-JP" altLang="en-US" dirty="0"/>
              <a:t> 通信回線などの</a:t>
            </a:r>
            <a:r>
              <a:rPr kumimoji="1" lang="ja-JP" altLang="en-US" dirty="0"/>
              <a:t>インフラを含めるか</a:t>
            </a:r>
            <a:r>
              <a:rPr kumimoji="1" lang="en-US" altLang="ja-JP" dirty="0"/>
              <a:t>?</a:t>
            </a:r>
            <a:r>
              <a:rPr kumimoji="1" lang="ja-JP" altLang="en-US" dirty="0"/>
              <a:t>という議論は未だ収束していない</a:t>
            </a:r>
            <a:r>
              <a:rPr kumimoji="1" lang="en-US" altLang="ja-JP" dirty="0"/>
              <a:t>(</a:t>
            </a:r>
            <a:r>
              <a:rPr lang="ja-JP" altLang="en-US" dirty="0"/>
              <a:t>塩原</a:t>
            </a:r>
            <a:r>
              <a:rPr lang="en-US" altLang="ja-JP" dirty="0"/>
              <a:t>2015</a:t>
            </a:r>
            <a:r>
              <a:rPr lang="ja-JP" altLang="en-US" dirty="0"/>
              <a:t>、</a:t>
            </a:r>
            <a:r>
              <a:rPr lang="en-US" altLang="ja-JP" dirty="0"/>
              <a:t>Stevens and Betz 2013</a:t>
            </a:r>
            <a:r>
              <a:rPr lang="ja-JP" altLang="en-US" dirty="0"/>
              <a:t>、</a:t>
            </a:r>
            <a:r>
              <a:rPr lang="en" altLang="ja-JP" dirty="0">
                <a:effectLst/>
              </a:rPr>
              <a:t> Maurer and Morgus 2014</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5</a:t>
            </a:fld>
            <a:endParaRPr kumimoji="1" lang="ja-JP" altLang="en-US"/>
          </a:p>
        </p:txBody>
      </p:sp>
    </p:spTree>
    <p:extLst>
      <p:ext uri="{BB962C8B-B14F-4D97-AF65-F5344CB8AC3E}">
        <p14:creationId xmlns:p14="http://schemas.microsoft.com/office/powerpoint/2010/main" val="511593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サイバーセキュリティのガバナンスについてのこれまでの議論とそれらが明らかにしていない点をご説明します。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kern="1200" dirty="0">
                <a:solidFill>
                  <a:schemeClr val="tx1"/>
                </a:solidFill>
                <a:effectLst/>
                <a:latin typeface="+mn-lt"/>
                <a:ea typeface="+mn-ea"/>
                <a:cs typeface="+mn-cs"/>
              </a:rPr>
              <a:t>Global Governance</a:t>
            </a:r>
            <a:r>
              <a:rPr kumimoji="1" lang="ja-JP" altLang="en-US" sz="1200" b="0" kern="1200">
                <a:solidFill>
                  <a:schemeClr val="tx1"/>
                </a:solidFill>
                <a:effectLst/>
                <a:latin typeface="+mn-lt"/>
                <a:ea typeface="+mn-ea"/>
                <a:cs typeface="+mn-cs"/>
              </a:rPr>
              <a:t>論の系譜にあると捉える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セキュリティをたもてるか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インターネットのガバナンス</a:t>
            </a:r>
            <a:r>
              <a:rPr kumimoji="1" lang="en-US" altLang="ja-JP" sz="1200" b="0" kern="1200" dirty="0">
                <a:solidFill>
                  <a:schemeClr val="tx1"/>
                </a:solidFill>
                <a:effectLst/>
                <a:latin typeface="+mn-lt"/>
                <a:ea typeface="+mn-ea"/>
                <a:cs typeface="+mn-cs"/>
              </a:rPr>
              <a:t>(Governance of the Internet)</a:t>
            </a:r>
            <a:r>
              <a:rPr kumimoji="1" lang="ja-JP" altLang="en-US" sz="1200" b="0" kern="1200">
                <a:solidFill>
                  <a:schemeClr val="tx1"/>
                </a:solidFill>
                <a:effectLst/>
                <a:latin typeface="+mn-lt"/>
                <a:ea typeface="+mn-ea"/>
                <a:cs typeface="+mn-cs"/>
              </a:rPr>
              <a:t>とインターネット上のガバナンス</a:t>
            </a:r>
            <a:r>
              <a:rPr kumimoji="1" lang="en-US" altLang="ja-JP" sz="1200" b="0" kern="1200" dirty="0">
                <a:solidFill>
                  <a:schemeClr val="tx1"/>
                </a:solidFill>
                <a:effectLst/>
                <a:latin typeface="+mn-lt"/>
                <a:ea typeface="+mn-ea"/>
                <a:cs typeface="+mn-cs"/>
              </a:rPr>
              <a:t>(</a:t>
            </a:r>
            <a:r>
              <a:rPr kumimoji="1" lang="en-US" altLang="ja-JP" sz="1200" b="0" kern="1200" dirty="0" err="1">
                <a:solidFill>
                  <a:schemeClr val="tx1"/>
                </a:solidFill>
                <a:effectLst/>
                <a:latin typeface="+mn-lt"/>
                <a:ea typeface="+mn-ea"/>
                <a:cs typeface="+mn-cs"/>
              </a:rPr>
              <a:t>Governernce</a:t>
            </a:r>
            <a:r>
              <a:rPr kumimoji="1" lang="en-US" altLang="ja-JP" sz="1200" b="0" kern="1200" dirty="0">
                <a:solidFill>
                  <a:schemeClr val="tx1"/>
                </a:solidFill>
                <a:effectLst/>
                <a:latin typeface="+mn-lt"/>
                <a:ea typeface="+mn-ea"/>
                <a:cs typeface="+mn-cs"/>
              </a:rPr>
              <a:t> on the Internet)</a:t>
            </a:r>
            <a:r>
              <a:rPr kumimoji="1" lang="ja-JP" altLang="en-US" sz="1200" b="0" kern="1200">
                <a:solidFill>
                  <a:schemeClr val="tx1"/>
                </a:solidFill>
                <a:effectLst/>
                <a:latin typeface="+mn-lt"/>
                <a:ea typeface="+mn-ea"/>
                <a:cs typeface="+mn-cs"/>
              </a:rPr>
              <a:t>は違うとした</a:t>
            </a:r>
          </a:p>
          <a:p>
            <a:endParaRPr kumimoji="1" lang="ja-JP" altLang="en-US"/>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6</a:t>
            </a:fld>
            <a:endParaRPr kumimoji="1" lang="ja-JP" altLang="en-US"/>
          </a:p>
        </p:txBody>
      </p:sp>
    </p:spTree>
    <p:extLst>
      <p:ext uri="{BB962C8B-B14F-4D97-AF65-F5344CB8AC3E}">
        <p14:creationId xmlns:p14="http://schemas.microsoft.com/office/powerpoint/2010/main" val="342224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本研究はそれだけでいいのだろうか</a:t>
            </a:r>
            <a:r>
              <a:rPr kumimoji="1" lang="en-US" altLang="ja-JP" dirty="0"/>
              <a:t>?</a:t>
            </a:r>
            <a:r>
              <a:rPr kumimoji="1" lang="ja-JP" altLang="en-US" dirty="0"/>
              <a:t>という疑問を投げかけたいと思います。</a:t>
            </a:r>
            <a:endParaRPr kumimoji="1" lang="en-US" altLang="ja-JP" dirty="0"/>
          </a:p>
          <a:p>
            <a:r>
              <a:rPr kumimoji="1" lang="ja-JP" altLang="en-US" dirty="0"/>
              <a:t>つまり国家によってサイバー空間のガバナンスが規定されるということがありうるのかということ</a:t>
            </a:r>
            <a:r>
              <a:rPr kumimoji="1" lang="ja-JP" altLang="en-US"/>
              <a:t>です。</a:t>
            </a:r>
            <a:endParaRPr kumimoji="1" lang="en-US" altLang="ja-JP" dirty="0"/>
          </a:p>
          <a:p>
            <a:endParaRPr kumimoji="1" lang="en-US" altLang="ja-JP" dirty="0"/>
          </a:p>
          <a:p>
            <a:pPr lvl="2"/>
            <a:r>
              <a:rPr lang="ja-JP" altLang="en-US" sz="1200"/>
              <a:t>アメリカの</a:t>
            </a:r>
            <a:r>
              <a:rPr lang="en-US" altLang="ja-JP" sz="1200" dirty="0"/>
              <a:t>3</a:t>
            </a:r>
            <a:r>
              <a:rPr lang="ja-JP" altLang="en-US" sz="1200"/>
              <a:t>社</a:t>
            </a:r>
            <a:r>
              <a:rPr lang="en-US" altLang="ja-JP" sz="1200" dirty="0"/>
              <a:t>(</a:t>
            </a:r>
            <a:r>
              <a:rPr lang="ja-JP" altLang="en-US" sz="1200"/>
              <a:t>グーグル、フェースブック、マイクロソフト</a:t>
            </a:r>
            <a:r>
              <a:rPr lang="en-US" altLang="ja-JP" sz="1200" dirty="0"/>
              <a:t>)</a:t>
            </a:r>
            <a:r>
              <a:rPr lang="ja-JP" altLang="en-US" sz="1200"/>
              <a:t>と中国の</a:t>
            </a:r>
            <a:r>
              <a:rPr lang="en-US" altLang="ja-JP" sz="1200" dirty="0"/>
              <a:t>1</a:t>
            </a:r>
            <a:r>
              <a:rPr lang="ja-JP" altLang="en-US" sz="1200"/>
              <a:t>社</a:t>
            </a:r>
            <a:r>
              <a:rPr lang="en-US" altLang="ja-JP" sz="1200" dirty="0"/>
              <a:t>(</a:t>
            </a:r>
            <a:r>
              <a:rPr lang="ja-JP" altLang="en-US" sz="1200"/>
              <a:t>テンセント</a:t>
            </a:r>
            <a:r>
              <a:rPr lang="en-US" altLang="ja-JP" sz="1200" dirty="0"/>
              <a:t>)</a:t>
            </a:r>
            <a:r>
              <a:rPr lang="ja-JP" altLang="en-US" sz="1200"/>
              <a:t>が</a:t>
            </a:r>
            <a:r>
              <a:rPr lang="en-US" altLang="ja-JP" sz="1200" dirty="0"/>
              <a:t>10</a:t>
            </a:r>
            <a:r>
              <a:rPr lang="ja-JP" altLang="en-US" sz="1200"/>
              <a:t>億人以上のユーザを獲得</a:t>
            </a:r>
            <a:r>
              <a:rPr lang="en-US" altLang="ja-JP" sz="1200" dirty="0"/>
              <a:t>(</a:t>
            </a:r>
            <a:r>
              <a:rPr lang="ja-JP" altLang="en-US" sz="1200"/>
              <a:t>シュワブ </a:t>
            </a:r>
            <a:r>
              <a:rPr lang="en-US" altLang="ja-JP" sz="1200" dirty="0"/>
              <a:t>2019)</a:t>
            </a:r>
          </a:p>
          <a:p>
            <a:pPr lvl="2"/>
            <a:r>
              <a:rPr lang="ja-JP" altLang="en-US" sz="1200"/>
              <a:t>米国家安全保障局</a:t>
            </a:r>
            <a:r>
              <a:rPr lang="en-US" altLang="ja-JP" sz="1200" dirty="0"/>
              <a:t>(NSA)</a:t>
            </a:r>
            <a:r>
              <a:rPr lang="ja-JP" altLang="en-US" sz="1200"/>
              <a:t>のユタデータセンター</a:t>
            </a:r>
            <a:r>
              <a:rPr lang="en-US" altLang="ja-JP" sz="1200" dirty="0"/>
              <a:t>(</a:t>
            </a:r>
            <a:r>
              <a:rPr lang="ja-JP" altLang="en-US" sz="1200"/>
              <a:t>約</a:t>
            </a:r>
            <a:r>
              <a:rPr lang="en-US" altLang="ja-JP" sz="1200" dirty="0"/>
              <a:t>12</a:t>
            </a:r>
            <a:r>
              <a:rPr lang="ja-JP" altLang="en-US" sz="1200"/>
              <a:t>エクサバイトを保存</a:t>
            </a:r>
            <a:r>
              <a:rPr lang="en-US" altLang="ja-JP" sz="1200" dirty="0"/>
              <a:t>)</a:t>
            </a:r>
            <a:r>
              <a:rPr lang="ja-JP" altLang="en-US" sz="1200"/>
              <a:t>、グーグル社のデータセンター</a:t>
            </a:r>
            <a:r>
              <a:rPr lang="en-US" altLang="ja-JP" sz="1200" dirty="0"/>
              <a:t>(</a:t>
            </a:r>
            <a:r>
              <a:rPr lang="ja-JP" altLang="en-US" sz="1200"/>
              <a:t>約</a:t>
            </a:r>
            <a:r>
              <a:rPr lang="en-US" altLang="ja-JP" sz="1200" dirty="0"/>
              <a:t>15</a:t>
            </a:r>
            <a:r>
              <a:rPr lang="ja-JP" altLang="en-US" sz="1200"/>
              <a:t>エクサバイトを保存</a:t>
            </a:r>
            <a:r>
              <a:rPr lang="en-US" altLang="ja-JP" sz="1200" dirty="0"/>
              <a:t>)</a:t>
            </a:r>
            <a:r>
              <a:rPr lang="ja-JP" altLang="en-US" sz="1200"/>
              <a:t> </a:t>
            </a:r>
            <a:r>
              <a:rPr lang="en-US" altLang="ja-JP" sz="1200" dirty="0"/>
              <a:t>(</a:t>
            </a:r>
            <a:r>
              <a:rPr lang="ja-JP" altLang="en-US" sz="1200"/>
              <a:t>シュナイアー </a:t>
            </a:r>
            <a:r>
              <a:rPr lang="en-US" altLang="ja-JP" sz="1200" dirty="0"/>
              <a:t>2016)</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アカマイ社は世界の通信の</a:t>
            </a:r>
            <a:r>
              <a:rPr lang="en-US" altLang="ja-JP" sz="1200" dirty="0"/>
              <a:t>30%</a:t>
            </a:r>
            <a:r>
              <a:rPr lang="ja-JP" altLang="en-US" sz="1200"/>
              <a:t>をコントロール</a:t>
            </a:r>
            <a:r>
              <a:rPr lang="en-US" altLang="ja-JP" sz="1200" dirty="0"/>
              <a:t>(</a:t>
            </a:r>
            <a:r>
              <a:rPr lang="ja-JP" altLang="en-US" sz="1200"/>
              <a:t>小川 </a:t>
            </a:r>
            <a:r>
              <a:rPr lang="en-US" altLang="ja-JP" sz="1200" dirty="0"/>
              <a:t>2014)</a:t>
            </a:r>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7</a:t>
            </a:fld>
            <a:endParaRPr kumimoji="1" lang="ja-JP" altLang="en-US"/>
          </a:p>
        </p:txBody>
      </p:sp>
    </p:spTree>
    <p:extLst>
      <p:ext uri="{BB962C8B-B14F-4D97-AF65-F5344CB8AC3E}">
        <p14:creationId xmlns:p14="http://schemas.microsoft.com/office/powerpoint/2010/main" val="3414537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こうさかまさたかが言うように秩序は、力の体系であると同時に価値の体系です。</a:t>
            </a:r>
            <a:endParaRPr kumimoji="1" lang="en-US" altLang="ja-JP" dirty="0"/>
          </a:p>
          <a:p>
            <a:r>
              <a:rPr kumimoji="1" lang="ja-JP" altLang="en-US" dirty="0"/>
              <a:t>しのだひであき</a:t>
            </a:r>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8</a:t>
            </a:fld>
            <a:endParaRPr kumimoji="1" lang="ja-JP" altLang="en-US"/>
          </a:p>
        </p:txBody>
      </p:sp>
    </p:spTree>
    <p:extLst>
      <p:ext uri="{BB962C8B-B14F-4D97-AF65-F5344CB8AC3E}">
        <p14:creationId xmlns:p14="http://schemas.microsoft.com/office/powerpoint/2010/main" val="749917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9</a:t>
            </a:fld>
            <a:endParaRPr kumimoji="1" lang="ja-JP" altLang="en-US"/>
          </a:p>
        </p:txBody>
      </p:sp>
    </p:spTree>
    <p:extLst>
      <p:ext uri="{BB962C8B-B14F-4D97-AF65-F5344CB8AC3E}">
        <p14:creationId xmlns:p14="http://schemas.microsoft.com/office/powerpoint/2010/main" val="291787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357C73-9903-4047-A7B0-9E7D28911EA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3980EA-ADE1-F44B-8245-0A4E57416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CA174E3-9837-F04B-9043-236C220DBF4C}"/>
              </a:ext>
            </a:extLst>
          </p:cNvPr>
          <p:cNvSpPr>
            <a:spLocks noGrp="1"/>
          </p:cNvSpPr>
          <p:nvPr>
            <p:ph type="dt" sz="half" idx="10"/>
          </p:nvPr>
        </p:nvSpPr>
        <p:spPr/>
        <p:txBody>
          <a:bodyPr/>
          <a:lstStyle/>
          <a:p>
            <a:fld id="{7BC70FA4-90FE-AB49-81C9-A0E327C216B8}" type="datetime1">
              <a:rPr kumimoji="1" lang="ja-JP" altLang="en-US" smtClean="0"/>
              <a:t>2020/2/17</a:t>
            </a:fld>
            <a:endParaRPr kumimoji="1" lang="ja-JP" altLang="en-US"/>
          </a:p>
        </p:txBody>
      </p:sp>
      <p:sp>
        <p:nvSpPr>
          <p:cNvPr id="5" name="フッター プレースホルダー 4">
            <a:extLst>
              <a:ext uri="{FF2B5EF4-FFF2-40B4-BE49-F238E27FC236}">
                <a16:creationId xmlns:a16="http://schemas.microsoft.com/office/drawing/2014/main" id="{B0D74F95-663E-6C46-A2C6-07D245B08E3A}"/>
              </a:ext>
            </a:extLst>
          </p:cNvPr>
          <p:cNvSpPr>
            <a:spLocks noGrp="1"/>
          </p:cNvSpPr>
          <p:nvPr>
            <p:ph type="ftr" sz="quarter" idx="11"/>
          </p:nvPr>
        </p:nvSpPr>
        <p:spPr/>
        <p:txBody>
          <a:bodyPr/>
          <a:lstStyle/>
          <a:p>
            <a:r>
              <a:rPr kumimoji="1" lang="ja-JP" altLang="en-US"/>
              <a:t>公聴会</a:t>
            </a:r>
          </a:p>
        </p:txBody>
      </p:sp>
      <p:sp>
        <p:nvSpPr>
          <p:cNvPr id="6" name="スライド番号プレースホルダー 5">
            <a:extLst>
              <a:ext uri="{FF2B5EF4-FFF2-40B4-BE49-F238E27FC236}">
                <a16:creationId xmlns:a16="http://schemas.microsoft.com/office/drawing/2014/main" id="{5E27EBE5-A7DC-154C-B498-58BFB562E882}"/>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402724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D8EB7-F47D-7C47-80E7-A1425483E19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33E701C-B164-114F-A96C-5E004D1C457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E9377F-FD2C-C645-8B8C-B8740024ABB0}"/>
              </a:ext>
            </a:extLst>
          </p:cNvPr>
          <p:cNvSpPr>
            <a:spLocks noGrp="1"/>
          </p:cNvSpPr>
          <p:nvPr>
            <p:ph type="dt" sz="half" idx="10"/>
          </p:nvPr>
        </p:nvSpPr>
        <p:spPr/>
        <p:txBody>
          <a:bodyPr/>
          <a:lstStyle/>
          <a:p>
            <a:fld id="{2CAD734D-41D3-7A4F-8DC0-CF5F0A58B138}" type="datetime1">
              <a:rPr kumimoji="1" lang="ja-JP" altLang="en-US" smtClean="0"/>
              <a:t>2020/2/17</a:t>
            </a:fld>
            <a:endParaRPr kumimoji="1" lang="ja-JP" altLang="en-US"/>
          </a:p>
        </p:txBody>
      </p:sp>
      <p:sp>
        <p:nvSpPr>
          <p:cNvPr id="5" name="フッター プレースホルダー 4">
            <a:extLst>
              <a:ext uri="{FF2B5EF4-FFF2-40B4-BE49-F238E27FC236}">
                <a16:creationId xmlns:a16="http://schemas.microsoft.com/office/drawing/2014/main" id="{38AC6DC3-B385-604D-8185-E684BCF0C466}"/>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6" name="スライド番号プレースホルダー 5">
            <a:extLst>
              <a:ext uri="{FF2B5EF4-FFF2-40B4-BE49-F238E27FC236}">
                <a16:creationId xmlns:a16="http://schemas.microsoft.com/office/drawing/2014/main" id="{4913FDD7-86A1-6441-9C89-1C475299921C}"/>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142759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6933126-0175-E545-B329-D8D8AA400E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760134-8CFF-3042-A05F-5D81C48B859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617F48-4E9A-FA41-9811-22CDD6B29D75}"/>
              </a:ext>
            </a:extLst>
          </p:cNvPr>
          <p:cNvSpPr>
            <a:spLocks noGrp="1"/>
          </p:cNvSpPr>
          <p:nvPr>
            <p:ph type="dt" sz="half" idx="10"/>
          </p:nvPr>
        </p:nvSpPr>
        <p:spPr/>
        <p:txBody>
          <a:bodyPr/>
          <a:lstStyle/>
          <a:p>
            <a:fld id="{D28A45FA-0510-7C45-B48C-30FE228ED38D}" type="datetime1">
              <a:rPr kumimoji="1" lang="ja-JP" altLang="en-US" smtClean="0"/>
              <a:t>2020/2/17</a:t>
            </a:fld>
            <a:endParaRPr kumimoji="1" lang="ja-JP" altLang="en-US"/>
          </a:p>
        </p:txBody>
      </p:sp>
      <p:sp>
        <p:nvSpPr>
          <p:cNvPr id="5" name="フッター プレースホルダー 4">
            <a:extLst>
              <a:ext uri="{FF2B5EF4-FFF2-40B4-BE49-F238E27FC236}">
                <a16:creationId xmlns:a16="http://schemas.microsoft.com/office/drawing/2014/main" id="{3987EA12-D6D5-0A4E-A043-900C512E0971}"/>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6" name="スライド番号プレースホルダー 5">
            <a:extLst>
              <a:ext uri="{FF2B5EF4-FFF2-40B4-BE49-F238E27FC236}">
                <a16:creationId xmlns:a16="http://schemas.microsoft.com/office/drawing/2014/main" id="{8B3FD238-69C0-1F42-9BB2-15292B11D301}"/>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41722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32268-B98D-1646-9DF6-C0C302E951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9779B4-8B63-DB4F-979B-3F5FE608B5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A36C9C-1A33-D44C-9ED7-8D21D344A35A}"/>
              </a:ext>
            </a:extLst>
          </p:cNvPr>
          <p:cNvSpPr>
            <a:spLocks noGrp="1"/>
          </p:cNvSpPr>
          <p:nvPr>
            <p:ph type="dt" sz="half" idx="10"/>
          </p:nvPr>
        </p:nvSpPr>
        <p:spPr/>
        <p:txBody>
          <a:bodyPr/>
          <a:lstStyle/>
          <a:p>
            <a:fld id="{196DB67F-7496-5741-BD87-E906B9DFBEF5}" type="datetime1">
              <a:rPr kumimoji="1" lang="ja-JP" altLang="en-US" smtClean="0"/>
              <a:t>2020/2/17</a:t>
            </a:fld>
            <a:endParaRPr kumimoji="1" lang="ja-JP" altLang="en-US"/>
          </a:p>
        </p:txBody>
      </p:sp>
      <p:sp>
        <p:nvSpPr>
          <p:cNvPr id="5" name="フッター プレースホルダー 4">
            <a:extLst>
              <a:ext uri="{FF2B5EF4-FFF2-40B4-BE49-F238E27FC236}">
                <a16:creationId xmlns:a16="http://schemas.microsoft.com/office/drawing/2014/main" id="{D33A1F1B-F8C0-614A-825D-D0C70540495D}"/>
              </a:ext>
            </a:extLst>
          </p:cNvPr>
          <p:cNvSpPr>
            <a:spLocks noGrp="1"/>
          </p:cNvSpPr>
          <p:nvPr>
            <p:ph type="ftr" sz="quarter" idx="11"/>
          </p:nvPr>
        </p:nvSpPr>
        <p:spPr/>
        <p:txBody>
          <a:bodyPr/>
          <a:lstStyle/>
          <a:p>
            <a:r>
              <a:rPr kumimoji="1" lang="ja-JP" altLang="en-US"/>
              <a:t>公聴会</a:t>
            </a:r>
          </a:p>
        </p:txBody>
      </p:sp>
      <p:sp>
        <p:nvSpPr>
          <p:cNvPr id="6" name="スライド番号プレースホルダー 5">
            <a:extLst>
              <a:ext uri="{FF2B5EF4-FFF2-40B4-BE49-F238E27FC236}">
                <a16:creationId xmlns:a16="http://schemas.microsoft.com/office/drawing/2014/main" id="{55B4E478-6194-D543-B40D-8EEC1024A32F}"/>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290509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063E0-5B12-774F-8B47-7CA9078D6A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800191-1E45-B94F-A267-E1BFB41B00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1822F8-A2FE-DD4C-A2CB-D1EDBC2ADA58}"/>
              </a:ext>
            </a:extLst>
          </p:cNvPr>
          <p:cNvSpPr>
            <a:spLocks noGrp="1"/>
          </p:cNvSpPr>
          <p:nvPr>
            <p:ph type="dt" sz="half" idx="10"/>
          </p:nvPr>
        </p:nvSpPr>
        <p:spPr/>
        <p:txBody>
          <a:bodyPr/>
          <a:lstStyle/>
          <a:p>
            <a:fld id="{13F0F8FD-37CF-2D49-BEA9-45236952100B}" type="datetime1">
              <a:rPr kumimoji="1" lang="ja-JP" altLang="en-US" smtClean="0"/>
              <a:t>2020/2/17</a:t>
            </a:fld>
            <a:endParaRPr kumimoji="1" lang="ja-JP" altLang="en-US"/>
          </a:p>
        </p:txBody>
      </p:sp>
      <p:sp>
        <p:nvSpPr>
          <p:cNvPr id="5" name="フッター プレースホルダー 4">
            <a:extLst>
              <a:ext uri="{FF2B5EF4-FFF2-40B4-BE49-F238E27FC236}">
                <a16:creationId xmlns:a16="http://schemas.microsoft.com/office/drawing/2014/main" id="{5F1C7BC1-938D-B046-BD73-1A525EE88C44}"/>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6" name="スライド番号プレースホルダー 5">
            <a:extLst>
              <a:ext uri="{FF2B5EF4-FFF2-40B4-BE49-F238E27FC236}">
                <a16:creationId xmlns:a16="http://schemas.microsoft.com/office/drawing/2014/main" id="{D4F68C65-BEAC-134D-B0B0-04920B6E2D29}"/>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379170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C66E1-A859-9641-98EB-1763506DF9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467383-F723-0340-8F8B-25159DC44A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1BDB32E-2A7A-BF4C-B3C8-9A28322056B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29C7BA7-D41D-014C-A406-D223900DCC67}"/>
              </a:ext>
            </a:extLst>
          </p:cNvPr>
          <p:cNvSpPr>
            <a:spLocks noGrp="1"/>
          </p:cNvSpPr>
          <p:nvPr>
            <p:ph type="dt" sz="half" idx="10"/>
          </p:nvPr>
        </p:nvSpPr>
        <p:spPr/>
        <p:txBody>
          <a:bodyPr/>
          <a:lstStyle/>
          <a:p>
            <a:fld id="{E0E6AE48-BD98-CB42-92D5-2CF93E30F9AA}" type="datetime1">
              <a:rPr kumimoji="1" lang="ja-JP" altLang="en-US" smtClean="0"/>
              <a:t>2020/2/17</a:t>
            </a:fld>
            <a:endParaRPr kumimoji="1" lang="ja-JP" altLang="en-US"/>
          </a:p>
        </p:txBody>
      </p:sp>
      <p:sp>
        <p:nvSpPr>
          <p:cNvPr id="6" name="フッター プレースホルダー 5">
            <a:extLst>
              <a:ext uri="{FF2B5EF4-FFF2-40B4-BE49-F238E27FC236}">
                <a16:creationId xmlns:a16="http://schemas.microsoft.com/office/drawing/2014/main" id="{8BB7E10C-4267-4148-B4F3-6BC9A6E8B9CE}"/>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7" name="スライド番号プレースホルダー 6">
            <a:extLst>
              <a:ext uri="{FF2B5EF4-FFF2-40B4-BE49-F238E27FC236}">
                <a16:creationId xmlns:a16="http://schemas.microsoft.com/office/drawing/2014/main" id="{B1290665-AAA6-2B42-AFBC-32732599FC93}"/>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46571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1D628-BA7C-8848-A3C8-46625619E36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B2D967-E4ED-2B4C-A095-0B2A00E7E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DE479B4-085A-084C-80C3-AC68CAD587A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A27E1A3-4D12-A649-B621-F39CDF376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FD43770-5E3A-7440-9658-37BA711D9C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E6A1CE-AA85-7D4B-85E5-DDE814CD0A41}"/>
              </a:ext>
            </a:extLst>
          </p:cNvPr>
          <p:cNvSpPr>
            <a:spLocks noGrp="1"/>
          </p:cNvSpPr>
          <p:nvPr>
            <p:ph type="dt" sz="half" idx="10"/>
          </p:nvPr>
        </p:nvSpPr>
        <p:spPr/>
        <p:txBody>
          <a:bodyPr/>
          <a:lstStyle/>
          <a:p>
            <a:fld id="{571CF856-6134-5E43-B1C7-11CCE30752B1}" type="datetime1">
              <a:rPr kumimoji="1" lang="ja-JP" altLang="en-US" smtClean="0"/>
              <a:t>2020/2/17</a:t>
            </a:fld>
            <a:endParaRPr kumimoji="1" lang="ja-JP" altLang="en-US"/>
          </a:p>
        </p:txBody>
      </p:sp>
      <p:sp>
        <p:nvSpPr>
          <p:cNvPr id="8" name="フッター プレースホルダー 7">
            <a:extLst>
              <a:ext uri="{FF2B5EF4-FFF2-40B4-BE49-F238E27FC236}">
                <a16:creationId xmlns:a16="http://schemas.microsoft.com/office/drawing/2014/main" id="{68D797EC-B98F-2342-9686-90E18B7F5A7F}"/>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9" name="スライド番号プレースホルダー 8">
            <a:extLst>
              <a:ext uri="{FF2B5EF4-FFF2-40B4-BE49-F238E27FC236}">
                <a16:creationId xmlns:a16="http://schemas.microsoft.com/office/drawing/2014/main" id="{588C6B34-2569-434D-930E-AD4750CBB5F5}"/>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62203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AFC05-AEC4-1A4D-9B57-A709B82ADFE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A7B1DB6-6614-0341-A104-E2F7C754C584}"/>
              </a:ext>
            </a:extLst>
          </p:cNvPr>
          <p:cNvSpPr>
            <a:spLocks noGrp="1"/>
          </p:cNvSpPr>
          <p:nvPr>
            <p:ph type="dt" sz="half" idx="10"/>
          </p:nvPr>
        </p:nvSpPr>
        <p:spPr/>
        <p:txBody>
          <a:bodyPr/>
          <a:lstStyle/>
          <a:p>
            <a:fld id="{CAA6BA9D-E51C-0E44-B771-0F6E68EA5221}" type="datetime1">
              <a:rPr kumimoji="1" lang="ja-JP" altLang="en-US" smtClean="0"/>
              <a:t>2020/2/17</a:t>
            </a:fld>
            <a:endParaRPr kumimoji="1" lang="ja-JP" altLang="en-US"/>
          </a:p>
        </p:txBody>
      </p:sp>
      <p:sp>
        <p:nvSpPr>
          <p:cNvPr id="4" name="フッター プレースホルダー 3">
            <a:extLst>
              <a:ext uri="{FF2B5EF4-FFF2-40B4-BE49-F238E27FC236}">
                <a16:creationId xmlns:a16="http://schemas.microsoft.com/office/drawing/2014/main" id="{E268675D-EEA1-4244-8338-CFE9C00BC9AF}"/>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5" name="スライド番号プレースホルダー 4">
            <a:extLst>
              <a:ext uri="{FF2B5EF4-FFF2-40B4-BE49-F238E27FC236}">
                <a16:creationId xmlns:a16="http://schemas.microsoft.com/office/drawing/2014/main" id="{70E76BC7-E35B-3C42-8D35-020F1B68A31D}"/>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201780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7F74087-9AAC-DD42-BDC8-CCC28010E31B}"/>
              </a:ext>
            </a:extLst>
          </p:cNvPr>
          <p:cNvSpPr>
            <a:spLocks noGrp="1"/>
          </p:cNvSpPr>
          <p:nvPr>
            <p:ph type="dt" sz="half" idx="10"/>
          </p:nvPr>
        </p:nvSpPr>
        <p:spPr/>
        <p:txBody>
          <a:bodyPr/>
          <a:lstStyle/>
          <a:p>
            <a:fld id="{59E17ED1-3D1B-FD46-914E-785CA8EA1B84}" type="datetime1">
              <a:rPr kumimoji="1" lang="ja-JP" altLang="en-US" smtClean="0"/>
              <a:t>2020/2/17</a:t>
            </a:fld>
            <a:endParaRPr kumimoji="1" lang="ja-JP" altLang="en-US"/>
          </a:p>
        </p:txBody>
      </p:sp>
      <p:sp>
        <p:nvSpPr>
          <p:cNvPr id="3" name="フッター プレースホルダー 2">
            <a:extLst>
              <a:ext uri="{FF2B5EF4-FFF2-40B4-BE49-F238E27FC236}">
                <a16:creationId xmlns:a16="http://schemas.microsoft.com/office/drawing/2014/main" id="{565FBCC5-4B58-BB46-A7A1-BB6DBAEAE689}"/>
              </a:ext>
            </a:extLst>
          </p:cNvPr>
          <p:cNvSpPr>
            <a:spLocks noGrp="1"/>
          </p:cNvSpPr>
          <p:nvPr>
            <p:ph type="ftr" sz="quarter" idx="11"/>
          </p:nvPr>
        </p:nvSpPr>
        <p:spPr/>
        <p:txBody>
          <a:bodyPr/>
          <a:lstStyle/>
          <a:p>
            <a:r>
              <a:rPr kumimoji="1" lang="ja-JP" altLang="en-US"/>
              <a:t>公聴会</a:t>
            </a:r>
          </a:p>
        </p:txBody>
      </p:sp>
      <p:sp>
        <p:nvSpPr>
          <p:cNvPr id="4" name="スライド番号プレースホルダー 3">
            <a:extLst>
              <a:ext uri="{FF2B5EF4-FFF2-40B4-BE49-F238E27FC236}">
                <a16:creationId xmlns:a16="http://schemas.microsoft.com/office/drawing/2014/main" id="{05E5F7FE-F5CE-1746-944F-61E7B8786293}"/>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34052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FD7B8-1E91-BE4C-8601-5433B00B44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33DEB6-F9AF-E641-AA7A-0B0CC9DFE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F16DD67-A50B-844E-94C9-114B91F1D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7796568-FE99-C046-97AA-316148772C4B}"/>
              </a:ext>
            </a:extLst>
          </p:cNvPr>
          <p:cNvSpPr>
            <a:spLocks noGrp="1"/>
          </p:cNvSpPr>
          <p:nvPr>
            <p:ph type="dt" sz="half" idx="10"/>
          </p:nvPr>
        </p:nvSpPr>
        <p:spPr/>
        <p:txBody>
          <a:bodyPr/>
          <a:lstStyle/>
          <a:p>
            <a:fld id="{E750078F-6642-9849-9518-9ACD0B8B2E9D}" type="datetime1">
              <a:rPr kumimoji="1" lang="ja-JP" altLang="en-US" smtClean="0"/>
              <a:t>2020/2/17</a:t>
            </a:fld>
            <a:endParaRPr kumimoji="1" lang="ja-JP" altLang="en-US"/>
          </a:p>
        </p:txBody>
      </p:sp>
      <p:sp>
        <p:nvSpPr>
          <p:cNvPr id="6" name="フッター プレースホルダー 5">
            <a:extLst>
              <a:ext uri="{FF2B5EF4-FFF2-40B4-BE49-F238E27FC236}">
                <a16:creationId xmlns:a16="http://schemas.microsoft.com/office/drawing/2014/main" id="{0565D8EF-380F-ED41-AADE-6B48E4FE937F}"/>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7" name="スライド番号プレースホルダー 6">
            <a:extLst>
              <a:ext uri="{FF2B5EF4-FFF2-40B4-BE49-F238E27FC236}">
                <a16:creationId xmlns:a16="http://schemas.microsoft.com/office/drawing/2014/main" id="{5643A076-4D54-5B42-9C81-2133923B7333}"/>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366255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5076E9-B2E4-9B40-8BF7-E6C8303F95B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2C2A9B-8CEF-CA45-8C25-AD1E124C4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0283230-0FBB-E24D-9124-956FAB948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1E8E55-ED9E-6C40-8E33-A22BADAB1601}"/>
              </a:ext>
            </a:extLst>
          </p:cNvPr>
          <p:cNvSpPr>
            <a:spLocks noGrp="1"/>
          </p:cNvSpPr>
          <p:nvPr>
            <p:ph type="dt" sz="half" idx="10"/>
          </p:nvPr>
        </p:nvSpPr>
        <p:spPr/>
        <p:txBody>
          <a:bodyPr/>
          <a:lstStyle/>
          <a:p>
            <a:fld id="{B15F25E8-C165-5649-AC8E-78B88A344FA7}" type="datetime1">
              <a:rPr kumimoji="1" lang="ja-JP" altLang="en-US" smtClean="0"/>
              <a:t>2020/2/17</a:t>
            </a:fld>
            <a:endParaRPr kumimoji="1" lang="ja-JP" altLang="en-US"/>
          </a:p>
        </p:txBody>
      </p:sp>
      <p:sp>
        <p:nvSpPr>
          <p:cNvPr id="6" name="フッター プレースホルダー 5">
            <a:extLst>
              <a:ext uri="{FF2B5EF4-FFF2-40B4-BE49-F238E27FC236}">
                <a16:creationId xmlns:a16="http://schemas.microsoft.com/office/drawing/2014/main" id="{F76F4808-C860-9140-9963-0978A21C9C0F}"/>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7" name="スライド番号プレースホルダー 6">
            <a:extLst>
              <a:ext uri="{FF2B5EF4-FFF2-40B4-BE49-F238E27FC236}">
                <a16:creationId xmlns:a16="http://schemas.microsoft.com/office/drawing/2014/main" id="{008A96CF-A716-874B-9F85-28CF57757D91}"/>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206619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B734AD1-84D4-5943-BA26-BDC13BA35C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D93E9F-7BE6-A748-A32F-5BB30F1C1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22E764-0E10-D748-A381-AB11A5865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dirty="0"/>
              <a:t>2020/2/6</a:t>
            </a:r>
            <a:endParaRPr kumimoji="1" lang="ja-JP" altLang="en-US"/>
          </a:p>
        </p:txBody>
      </p:sp>
      <p:sp>
        <p:nvSpPr>
          <p:cNvPr id="5" name="フッター プレースホルダー 4">
            <a:extLst>
              <a:ext uri="{FF2B5EF4-FFF2-40B4-BE49-F238E27FC236}">
                <a16:creationId xmlns:a16="http://schemas.microsoft.com/office/drawing/2014/main" id="{2899F311-4F67-6E4A-94B4-1F9B2D3B2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公聴会</a:t>
            </a:r>
          </a:p>
        </p:txBody>
      </p:sp>
      <p:sp>
        <p:nvSpPr>
          <p:cNvPr id="6" name="スライド番号プレースホルダー 5">
            <a:extLst>
              <a:ext uri="{FF2B5EF4-FFF2-40B4-BE49-F238E27FC236}">
                <a16:creationId xmlns:a16="http://schemas.microsoft.com/office/drawing/2014/main" id="{0CB0D5F4-C62A-104D-B639-FD9CE5950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260920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ntei.go.jp/jp/singi/anzen_bouei2/dai2/siryou3.pdf" TargetMode="External"/><Relationship Id="rId2" Type="http://schemas.openxmlformats.org/officeDocument/2006/relationships/hyperlink" Target="https://www.csis.org/analysis/state-practice-and-precedent-cybersecurity-negoti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928525-0410-294C-B715-FA70E7CA9037}"/>
              </a:ext>
            </a:extLst>
          </p:cNvPr>
          <p:cNvSpPr>
            <a:spLocks noGrp="1"/>
          </p:cNvSpPr>
          <p:nvPr>
            <p:ph type="ctrTitle"/>
          </p:nvPr>
        </p:nvSpPr>
        <p:spPr>
          <a:xfrm>
            <a:off x="367862" y="1122363"/>
            <a:ext cx="11519338" cy="2387600"/>
          </a:xfrm>
        </p:spPr>
        <p:txBody>
          <a:bodyPr/>
          <a:lstStyle/>
          <a:p>
            <a:r>
              <a:rPr lang="ja-JP" altLang="en-US" dirty="0"/>
              <a:t>サイバーセキュリティの</a:t>
            </a:r>
            <a:br>
              <a:rPr lang="en-US" altLang="ja-JP" dirty="0"/>
            </a:br>
            <a:r>
              <a:rPr lang="ja-JP" altLang="en-US" dirty="0"/>
              <a:t>グローバル・ガバナンス</a:t>
            </a:r>
            <a:endParaRPr kumimoji="1" lang="ja-JP" altLang="en-US" dirty="0"/>
          </a:p>
        </p:txBody>
      </p:sp>
      <p:sp>
        <p:nvSpPr>
          <p:cNvPr id="3" name="字幕 2">
            <a:extLst>
              <a:ext uri="{FF2B5EF4-FFF2-40B4-BE49-F238E27FC236}">
                <a16:creationId xmlns:a16="http://schemas.microsoft.com/office/drawing/2014/main" id="{8098653D-DC86-C74A-875E-A1D5F6F6BF85}"/>
              </a:ext>
            </a:extLst>
          </p:cNvPr>
          <p:cNvSpPr>
            <a:spLocks noGrp="1"/>
          </p:cNvSpPr>
          <p:nvPr>
            <p:ph type="subTitle" idx="1"/>
          </p:nvPr>
        </p:nvSpPr>
        <p:spPr>
          <a:xfrm>
            <a:off x="1524000" y="4079875"/>
            <a:ext cx="9144000" cy="1655762"/>
          </a:xfrm>
        </p:spPr>
        <p:txBody>
          <a:bodyPr>
            <a:normAutofit lnSpcReduction="10000"/>
          </a:bodyPr>
          <a:lstStyle/>
          <a:p>
            <a:endParaRPr lang="en-US" altLang="ja-JP" dirty="0"/>
          </a:p>
          <a:p>
            <a:r>
              <a:rPr kumimoji="1" lang="ja-JP" altLang="en-US"/>
              <a:t>慶應義塾大学</a:t>
            </a:r>
            <a:endParaRPr kumimoji="1" lang="en-US" altLang="ja-JP" dirty="0"/>
          </a:p>
          <a:p>
            <a:r>
              <a:rPr kumimoji="1" lang="ja-JP" altLang="en-US"/>
              <a:t>政策・メディア研究科 </a:t>
            </a:r>
            <a:r>
              <a:rPr lang="ja-JP" altLang="en-US"/>
              <a:t>博士候補</a:t>
            </a:r>
            <a:endParaRPr lang="en-US" altLang="ja-JP" dirty="0"/>
          </a:p>
          <a:p>
            <a:r>
              <a:rPr lang="ja-JP" altLang="en-US"/>
              <a:t>小宮山 功一朗</a:t>
            </a:r>
            <a:endParaRPr kumimoji="1" lang="ja-JP" altLang="en-US"/>
          </a:p>
        </p:txBody>
      </p:sp>
      <p:sp>
        <p:nvSpPr>
          <p:cNvPr id="5" name="フッター プレースホルダー 4">
            <a:extLst>
              <a:ext uri="{FF2B5EF4-FFF2-40B4-BE49-F238E27FC236}">
                <a16:creationId xmlns:a16="http://schemas.microsoft.com/office/drawing/2014/main" id="{7BEFC3F0-D3D5-7E46-AEC2-0BB0A57CB35C}"/>
              </a:ext>
            </a:extLst>
          </p:cNvPr>
          <p:cNvSpPr>
            <a:spLocks noGrp="1"/>
          </p:cNvSpPr>
          <p:nvPr>
            <p:ph type="ftr" sz="quarter" idx="11"/>
          </p:nvPr>
        </p:nvSpPr>
        <p:spPr/>
        <p:txBody>
          <a:bodyPr/>
          <a:lstStyle/>
          <a:p>
            <a:r>
              <a:rPr lang="ja-JP" altLang="en-US"/>
              <a:t>公聴会 </a:t>
            </a:r>
            <a:r>
              <a:rPr lang="en-US" altLang="ja-JP" dirty="0"/>
              <a:t>2020/2/6</a:t>
            </a:r>
            <a:endParaRPr kumimoji="1" lang="ja-JP" altLang="en-US"/>
          </a:p>
        </p:txBody>
      </p:sp>
      <p:sp>
        <p:nvSpPr>
          <p:cNvPr id="4" name="スライド番号プレースホルダー 3">
            <a:extLst>
              <a:ext uri="{FF2B5EF4-FFF2-40B4-BE49-F238E27FC236}">
                <a16:creationId xmlns:a16="http://schemas.microsoft.com/office/drawing/2014/main" id="{9FFD32F8-5F87-A942-9D8D-5F0038157AE3}"/>
              </a:ext>
            </a:extLst>
          </p:cNvPr>
          <p:cNvSpPr>
            <a:spLocks noGrp="1"/>
          </p:cNvSpPr>
          <p:nvPr>
            <p:ph type="sldNum" sz="quarter" idx="12"/>
          </p:nvPr>
        </p:nvSpPr>
        <p:spPr/>
        <p:txBody>
          <a:bodyPr/>
          <a:lstStyle/>
          <a:p>
            <a:fld id="{F5913070-F278-1340-809A-032486279543}" type="slidenum">
              <a:rPr kumimoji="1" lang="ja-JP" altLang="en-US" smtClean="0"/>
              <a:t>1</a:t>
            </a:fld>
            <a:endParaRPr kumimoji="1" lang="ja-JP" altLang="en-US"/>
          </a:p>
        </p:txBody>
      </p:sp>
    </p:spTree>
    <p:extLst>
      <p:ext uri="{BB962C8B-B14F-4D97-AF65-F5344CB8AC3E}">
        <p14:creationId xmlns:p14="http://schemas.microsoft.com/office/powerpoint/2010/main" val="33549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27DC75-C0E6-B84C-9133-D53F4DC1C6BF}"/>
              </a:ext>
            </a:extLst>
          </p:cNvPr>
          <p:cNvSpPr>
            <a:spLocks noGrp="1"/>
          </p:cNvSpPr>
          <p:nvPr>
            <p:ph type="title"/>
          </p:nvPr>
        </p:nvSpPr>
        <p:spPr>
          <a:xfrm>
            <a:off x="838200" y="144008"/>
            <a:ext cx="10515600" cy="1325563"/>
          </a:xfrm>
        </p:spPr>
        <p:txBody>
          <a:bodyPr/>
          <a:lstStyle/>
          <a:p>
            <a:r>
              <a:rPr lang="ja-JP" altLang="en-US"/>
              <a:t>博士論文の構成</a:t>
            </a:r>
            <a:endParaRPr kumimoji="1" lang="ja-JP" altLang="en-US"/>
          </a:p>
        </p:txBody>
      </p:sp>
      <p:sp>
        <p:nvSpPr>
          <p:cNvPr id="3" name="コンテンツ プレースホルダー 2">
            <a:extLst>
              <a:ext uri="{FF2B5EF4-FFF2-40B4-BE49-F238E27FC236}">
                <a16:creationId xmlns:a16="http://schemas.microsoft.com/office/drawing/2014/main" id="{19DAF8B8-4E02-064E-B9F1-8A977A84D167}"/>
              </a:ext>
            </a:extLst>
          </p:cNvPr>
          <p:cNvSpPr>
            <a:spLocks noGrp="1"/>
          </p:cNvSpPr>
          <p:nvPr>
            <p:ph idx="1"/>
          </p:nvPr>
        </p:nvSpPr>
        <p:spPr>
          <a:xfrm>
            <a:off x="838200" y="1469571"/>
            <a:ext cx="10515600" cy="4707392"/>
          </a:xfrm>
        </p:spPr>
        <p:txBody>
          <a:bodyPr>
            <a:normAutofit fontScale="77500" lnSpcReduction="20000"/>
          </a:bodyPr>
          <a:lstStyle/>
          <a:p>
            <a:r>
              <a:rPr kumimoji="1" lang="ja-JP" altLang="en-US"/>
              <a:t>序章</a:t>
            </a:r>
            <a:endParaRPr kumimoji="1" lang="en-US" altLang="ja-JP" dirty="0"/>
          </a:p>
          <a:p>
            <a:r>
              <a:rPr lang="ja-JP" altLang="en-US"/>
              <a:t>第</a:t>
            </a:r>
            <a:r>
              <a:rPr lang="en-US" altLang="ja-JP" dirty="0"/>
              <a:t>2</a:t>
            </a:r>
            <a:r>
              <a:rPr lang="ja-JP" altLang="en-US"/>
              <a:t>章サイバー空間における民主主義国家の苦悩</a:t>
            </a:r>
          </a:p>
          <a:p>
            <a:r>
              <a:rPr kumimoji="1" lang="ja-JP" altLang="en-US"/>
              <a:t>第</a:t>
            </a:r>
            <a:r>
              <a:rPr kumimoji="1" lang="en-US" altLang="ja-JP" dirty="0"/>
              <a:t>3</a:t>
            </a:r>
            <a:r>
              <a:rPr kumimoji="1" lang="ja-JP" altLang="en-US"/>
              <a:t>章 権威主義国家</a:t>
            </a:r>
            <a:endParaRPr kumimoji="1" lang="en-US" altLang="ja-JP" dirty="0"/>
          </a:p>
          <a:p>
            <a:r>
              <a:rPr lang="ja-JP" altLang="en-US"/>
              <a:t>第</a:t>
            </a:r>
            <a:r>
              <a:rPr lang="en-US" altLang="ja-JP" dirty="0"/>
              <a:t>4</a:t>
            </a:r>
            <a:r>
              <a:rPr lang="ja-JP" altLang="en-US"/>
              <a:t>章 グローバルテックカンパニー</a:t>
            </a:r>
            <a:endParaRPr lang="en-US" altLang="ja-JP" dirty="0"/>
          </a:p>
          <a:p>
            <a:r>
              <a:rPr kumimoji="1" lang="ja-JP" altLang="en-US"/>
              <a:t>第</a:t>
            </a:r>
            <a:r>
              <a:rPr kumimoji="1" lang="en-US" altLang="ja-JP" dirty="0"/>
              <a:t>5</a:t>
            </a:r>
            <a:r>
              <a:rPr kumimoji="1" lang="ja-JP" altLang="en-US"/>
              <a:t>章 合意を巡る戦い</a:t>
            </a:r>
            <a:endParaRPr kumimoji="1" lang="en-US" altLang="ja-JP" dirty="0"/>
          </a:p>
          <a:p>
            <a:r>
              <a:rPr lang="ja-JP" altLang="en-US"/>
              <a:t>第</a:t>
            </a:r>
            <a:r>
              <a:rPr lang="en-US" altLang="ja-JP" dirty="0"/>
              <a:t>6</a:t>
            </a:r>
            <a:r>
              <a:rPr lang="ja-JP" altLang="en-US"/>
              <a:t>章インシデント対応コミュニティの発展</a:t>
            </a:r>
          </a:p>
          <a:p>
            <a:r>
              <a:rPr kumimoji="1" lang="ja-JP" altLang="en-US"/>
              <a:t>終章</a:t>
            </a:r>
            <a:endParaRPr kumimoji="1" lang="en-US" altLang="ja-JP" dirty="0"/>
          </a:p>
          <a:p>
            <a:pPr marL="0" indent="0">
              <a:buNone/>
            </a:pPr>
            <a:endParaRPr lang="en-US" altLang="ja-JP" dirty="0"/>
          </a:p>
          <a:p>
            <a:pPr marL="0" indent="0">
              <a:buNone/>
            </a:pPr>
            <a:r>
              <a:rPr kumimoji="1" lang="ja-JP" altLang="en-US" b="1"/>
              <a:t>分析の手法</a:t>
            </a:r>
            <a:endParaRPr kumimoji="1" lang="en-US" altLang="ja-JP" b="1" dirty="0"/>
          </a:p>
          <a:p>
            <a:r>
              <a:rPr lang="ja-JP" altLang="en-US"/>
              <a:t>文献調査とインタビュー</a:t>
            </a:r>
            <a:endParaRPr lang="en-US" altLang="ja-JP" dirty="0"/>
          </a:p>
          <a:p>
            <a:r>
              <a:rPr lang="en-US" altLang="ja-JP" dirty="0"/>
              <a:t>5</a:t>
            </a:r>
            <a:r>
              <a:rPr lang="ja-JP" altLang="en-US"/>
              <a:t>章と</a:t>
            </a:r>
            <a:r>
              <a:rPr lang="en-US" altLang="ja-JP" dirty="0"/>
              <a:t>6</a:t>
            </a:r>
            <a:r>
              <a:rPr lang="ja-JP" altLang="en-US"/>
              <a:t>章については、サイバー空間安定化委員会という規範の議論への参与観察、日本と世界のインシデント対応組織での勤務経験から得た情報を用いた</a:t>
            </a:r>
            <a:endParaRPr kumimoji="1" lang="ja-JP" altLang="en-US"/>
          </a:p>
        </p:txBody>
      </p:sp>
      <p:sp>
        <p:nvSpPr>
          <p:cNvPr id="5" name="スライド番号プレースホルダー 4">
            <a:extLst>
              <a:ext uri="{FF2B5EF4-FFF2-40B4-BE49-F238E27FC236}">
                <a16:creationId xmlns:a16="http://schemas.microsoft.com/office/drawing/2014/main" id="{3D7B6F0A-DCFA-214A-A293-70ED97247A81}"/>
              </a:ext>
            </a:extLst>
          </p:cNvPr>
          <p:cNvSpPr>
            <a:spLocks noGrp="1"/>
          </p:cNvSpPr>
          <p:nvPr>
            <p:ph type="sldNum" sz="quarter" idx="12"/>
          </p:nvPr>
        </p:nvSpPr>
        <p:spPr/>
        <p:txBody>
          <a:bodyPr/>
          <a:lstStyle/>
          <a:p>
            <a:fld id="{F5913070-F278-1340-809A-032486279543}" type="slidenum">
              <a:rPr kumimoji="1" lang="ja-JP" altLang="en-US" smtClean="0"/>
              <a:t>10</a:t>
            </a:fld>
            <a:endParaRPr kumimoji="1" lang="ja-JP" altLang="en-US"/>
          </a:p>
        </p:txBody>
      </p:sp>
    </p:spTree>
    <p:extLst>
      <p:ext uri="{BB962C8B-B14F-4D97-AF65-F5344CB8AC3E}">
        <p14:creationId xmlns:p14="http://schemas.microsoft.com/office/powerpoint/2010/main" val="360633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81776-8E91-FD43-94A9-EC5A712D1E64}"/>
              </a:ext>
            </a:extLst>
          </p:cNvPr>
          <p:cNvSpPr>
            <a:spLocks noGrp="1"/>
          </p:cNvSpPr>
          <p:nvPr>
            <p:ph type="title"/>
          </p:nvPr>
        </p:nvSpPr>
        <p:spPr/>
        <p:txBody>
          <a:bodyPr>
            <a:normAutofit/>
          </a:bodyPr>
          <a:lstStyle/>
          <a:p>
            <a:r>
              <a:rPr lang="ja-JP" altLang="en-US"/>
              <a:t>第</a:t>
            </a:r>
            <a:r>
              <a:rPr lang="en-US" altLang="ja-JP" dirty="0"/>
              <a:t>2</a:t>
            </a:r>
            <a:r>
              <a:rPr lang="ja-JP" altLang="en-US"/>
              <a:t>章サイバー空間における民主主義国家の苦悩</a:t>
            </a:r>
            <a:endParaRPr kumimoji="1" lang="ja-JP" altLang="en-US"/>
          </a:p>
        </p:txBody>
      </p:sp>
      <p:sp>
        <p:nvSpPr>
          <p:cNvPr id="3" name="コンテンツ プレースホルダー 2">
            <a:extLst>
              <a:ext uri="{FF2B5EF4-FFF2-40B4-BE49-F238E27FC236}">
                <a16:creationId xmlns:a16="http://schemas.microsoft.com/office/drawing/2014/main" id="{955517B6-8C2A-6745-A000-E13B6727CCD5}"/>
              </a:ext>
            </a:extLst>
          </p:cNvPr>
          <p:cNvSpPr>
            <a:spLocks noGrp="1"/>
          </p:cNvSpPr>
          <p:nvPr>
            <p:ph idx="1"/>
          </p:nvPr>
        </p:nvSpPr>
        <p:spPr/>
        <p:txBody>
          <a:bodyPr>
            <a:normAutofit/>
          </a:bodyPr>
          <a:lstStyle/>
          <a:p>
            <a:r>
              <a:rPr lang="ja-JP" altLang="ja-JP"/>
              <a:t>一時、インターネットと民主主義の蜜月と</a:t>
            </a:r>
            <a:br>
              <a:rPr lang="en-US" altLang="ja-JP" dirty="0"/>
            </a:br>
            <a:r>
              <a:rPr lang="ja-JP" altLang="ja-JP"/>
              <a:t>呼べる期間があった</a:t>
            </a:r>
            <a:endParaRPr lang="en-US" altLang="ja-JP" dirty="0"/>
          </a:p>
          <a:p>
            <a:pPr lvl="1"/>
            <a:r>
              <a:rPr lang="en-US" altLang="ja-JP" dirty="0"/>
              <a:t>2013</a:t>
            </a:r>
            <a:r>
              <a:rPr lang="ja-JP" altLang="en-US"/>
              <a:t>年を境に</a:t>
            </a:r>
            <a:r>
              <a:rPr lang="ja-JP" altLang="ja-JP"/>
              <a:t>国家</a:t>
            </a:r>
            <a:r>
              <a:rPr lang="ja-JP" altLang="en-US"/>
              <a:t>主権の確立を目指すようになった</a:t>
            </a:r>
            <a:endParaRPr lang="en-US" altLang="ja-JP" dirty="0"/>
          </a:p>
          <a:p>
            <a:r>
              <a:rPr lang="ja-JP" altLang="en-US"/>
              <a:t>テックカンパニーとの間の対立</a:t>
            </a:r>
            <a:endParaRPr lang="en-US" altLang="ja-JP" dirty="0"/>
          </a:p>
          <a:p>
            <a:pPr lvl="1"/>
            <a:r>
              <a:rPr lang="ja-JP" altLang="en-US"/>
              <a:t>技術への規制、税制の不均衡</a:t>
            </a:r>
            <a:endParaRPr lang="en-US" altLang="ja-JP" dirty="0"/>
          </a:p>
          <a:p>
            <a:r>
              <a:rPr lang="ja-JP" altLang="ja-JP"/>
              <a:t>現代に残るリベラルなインターネット観</a:t>
            </a:r>
            <a:br>
              <a:rPr lang="en-US" altLang="ja-JP" dirty="0"/>
            </a:br>
            <a:r>
              <a:rPr lang="ja-JP" altLang="ja-JP"/>
              <a:t>の残滓が、民主主義国家の</a:t>
            </a:r>
            <a:r>
              <a:rPr lang="ja-JP" altLang="en-US"/>
              <a:t>主張の</a:t>
            </a:r>
            <a:br>
              <a:rPr lang="en-US" altLang="ja-JP" dirty="0"/>
            </a:br>
            <a:r>
              <a:rPr lang="ja-JP" altLang="en-US"/>
              <a:t>整合性を毀損している</a:t>
            </a:r>
            <a:r>
              <a:rPr lang="ja-JP" altLang="ja-JP"/>
              <a:t> </a:t>
            </a:r>
            <a:endParaRPr kumimoji="1" lang="ja-JP" altLang="en-US"/>
          </a:p>
        </p:txBody>
      </p:sp>
      <p:sp>
        <p:nvSpPr>
          <p:cNvPr id="5" name="スライド番号プレースホルダー 4">
            <a:extLst>
              <a:ext uri="{FF2B5EF4-FFF2-40B4-BE49-F238E27FC236}">
                <a16:creationId xmlns:a16="http://schemas.microsoft.com/office/drawing/2014/main" id="{FC0DD630-8499-DF4E-A8AF-94F375F75A72}"/>
              </a:ext>
            </a:extLst>
          </p:cNvPr>
          <p:cNvSpPr>
            <a:spLocks noGrp="1"/>
          </p:cNvSpPr>
          <p:nvPr>
            <p:ph type="sldNum" sz="quarter" idx="12"/>
          </p:nvPr>
        </p:nvSpPr>
        <p:spPr/>
        <p:txBody>
          <a:bodyPr/>
          <a:lstStyle/>
          <a:p>
            <a:fld id="{F5913070-F278-1340-809A-032486279543}" type="slidenum">
              <a:rPr kumimoji="1" lang="ja-JP" altLang="en-US" smtClean="0"/>
              <a:t>11</a:t>
            </a:fld>
            <a:endParaRPr kumimoji="1" lang="ja-JP" altLang="en-US"/>
          </a:p>
        </p:txBody>
      </p:sp>
      <p:grpSp>
        <p:nvGrpSpPr>
          <p:cNvPr id="6" name="グループ化 5">
            <a:extLst>
              <a:ext uri="{FF2B5EF4-FFF2-40B4-BE49-F238E27FC236}">
                <a16:creationId xmlns:a16="http://schemas.microsoft.com/office/drawing/2014/main" id="{370301A7-D066-5943-A8C0-1888F2CCD25E}"/>
              </a:ext>
            </a:extLst>
          </p:cNvPr>
          <p:cNvGrpSpPr/>
          <p:nvPr/>
        </p:nvGrpSpPr>
        <p:grpSpPr>
          <a:xfrm>
            <a:off x="6703403" y="3722816"/>
            <a:ext cx="6056810" cy="3210675"/>
            <a:chOff x="343990" y="917190"/>
            <a:chExt cx="10515600" cy="4945245"/>
          </a:xfrm>
        </p:grpSpPr>
        <p:graphicFrame>
          <p:nvGraphicFramePr>
            <p:cNvPr id="7" name="コンテンツ プレースホルダー 3">
              <a:extLst>
                <a:ext uri="{FF2B5EF4-FFF2-40B4-BE49-F238E27FC236}">
                  <a16:creationId xmlns:a16="http://schemas.microsoft.com/office/drawing/2014/main" id="{9A6529CA-B485-D143-9341-E62E8BBFE570}"/>
                </a:ext>
              </a:extLst>
            </p:cNvPr>
            <p:cNvGraphicFramePr>
              <a:graphicFrameLocks/>
            </p:cNvGraphicFramePr>
            <p:nvPr>
              <p:extLst>
                <p:ext uri="{D42A27DB-BD31-4B8C-83A1-F6EECF244321}">
                  <p14:modId xmlns:p14="http://schemas.microsoft.com/office/powerpoint/2010/main" val="1471781878"/>
                </p:ext>
              </p:extLst>
            </p:nvPr>
          </p:nvGraphicFramePr>
          <p:xfrm>
            <a:off x="343990" y="917190"/>
            <a:ext cx="10515600" cy="4945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テキスト ボックス 7">
              <a:extLst>
                <a:ext uri="{FF2B5EF4-FFF2-40B4-BE49-F238E27FC236}">
                  <a16:creationId xmlns:a16="http://schemas.microsoft.com/office/drawing/2014/main" id="{4810E800-7051-DE46-B802-CC6568F213DE}"/>
                </a:ext>
              </a:extLst>
            </p:cNvPr>
            <p:cNvSpPr txBox="1"/>
            <p:nvPr/>
          </p:nvSpPr>
          <p:spPr>
            <a:xfrm>
              <a:off x="3225438" y="2475188"/>
              <a:ext cx="888274" cy="426648"/>
            </a:xfrm>
            <a:prstGeom prst="rect">
              <a:avLst/>
            </a:prstGeom>
            <a:noFill/>
          </p:spPr>
          <p:txBody>
            <a:bodyPr wrap="square" rtlCol="0">
              <a:spAutoFit/>
            </a:bodyPr>
            <a:lstStyle/>
            <a:p>
              <a:r>
                <a:rPr kumimoji="1" lang="ja-JP" altLang="en-US" sz="1200"/>
                <a:t>協調</a:t>
              </a:r>
            </a:p>
          </p:txBody>
        </p:sp>
        <p:sp>
          <p:nvSpPr>
            <p:cNvPr id="9" name="テキスト ボックス 8">
              <a:extLst>
                <a:ext uri="{FF2B5EF4-FFF2-40B4-BE49-F238E27FC236}">
                  <a16:creationId xmlns:a16="http://schemas.microsoft.com/office/drawing/2014/main" id="{38C495B4-3D07-DB4B-B9B7-299DC17DD8CA}"/>
                </a:ext>
              </a:extLst>
            </p:cNvPr>
            <p:cNvSpPr txBox="1"/>
            <p:nvPr/>
          </p:nvSpPr>
          <p:spPr>
            <a:xfrm>
              <a:off x="5695407" y="2537917"/>
              <a:ext cx="888274" cy="426648"/>
            </a:xfrm>
            <a:prstGeom prst="rect">
              <a:avLst/>
            </a:prstGeom>
            <a:noFill/>
          </p:spPr>
          <p:txBody>
            <a:bodyPr wrap="square" rtlCol="0">
              <a:spAutoFit/>
            </a:bodyPr>
            <a:lstStyle/>
            <a:p>
              <a:r>
                <a:rPr kumimoji="1" lang="ja-JP" altLang="en-US" sz="1200"/>
                <a:t>協調</a:t>
              </a:r>
            </a:p>
          </p:txBody>
        </p:sp>
        <p:sp>
          <p:nvSpPr>
            <p:cNvPr id="10" name="テキスト ボックス 9">
              <a:extLst>
                <a:ext uri="{FF2B5EF4-FFF2-40B4-BE49-F238E27FC236}">
                  <a16:creationId xmlns:a16="http://schemas.microsoft.com/office/drawing/2014/main" id="{ED8582DA-BD80-1644-B430-EF2B4B397B14}"/>
                </a:ext>
              </a:extLst>
            </p:cNvPr>
            <p:cNvSpPr txBox="1"/>
            <p:nvPr/>
          </p:nvSpPr>
          <p:spPr>
            <a:xfrm>
              <a:off x="5150937" y="3245387"/>
              <a:ext cx="888274" cy="426648"/>
            </a:xfrm>
            <a:prstGeom prst="rect">
              <a:avLst/>
            </a:prstGeom>
            <a:noFill/>
          </p:spPr>
          <p:txBody>
            <a:bodyPr wrap="square" rtlCol="0">
              <a:spAutoFit/>
            </a:bodyPr>
            <a:lstStyle/>
            <a:p>
              <a:r>
                <a:rPr kumimoji="1" lang="ja-JP" altLang="en-US" sz="1200">
                  <a:solidFill>
                    <a:srgbClr val="FF0000"/>
                  </a:solidFill>
                </a:rPr>
                <a:t>協調</a:t>
              </a:r>
            </a:p>
          </p:txBody>
        </p:sp>
        <p:sp>
          <p:nvSpPr>
            <p:cNvPr id="11" name="テキスト ボックス 10">
              <a:extLst>
                <a:ext uri="{FF2B5EF4-FFF2-40B4-BE49-F238E27FC236}">
                  <a16:creationId xmlns:a16="http://schemas.microsoft.com/office/drawing/2014/main" id="{00E02E4E-800C-2E42-A936-F0A5F098383E}"/>
                </a:ext>
              </a:extLst>
            </p:cNvPr>
            <p:cNvSpPr txBox="1"/>
            <p:nvPr/>
          </p:nvSpPr>
          <p:spPr>
            <a:xfrm>
              <a:off x="5183231" y="4070530"/>
              <a:ext cx="888274" cy="426648"/>
            </a:xfrm>
            <a:prstGeom prst="rect">
              <a:avLst/>
            </a:prstGeom>
            <a:noFill/>
          </p:spPr>
          <p:txBody>
            <a:bodyPr wrap="square" rtlCol="0">
              <a:spAutoFit/>
            </a:bodyPr>
            <a:lstStyle/>
            <a:p>
              <a:r>
                <a:rPr kumimoji="1" lang="ja-JP" altLang="en-US" sz="1200"/>
                <a:t>対立</a:t>
              </a:r>
            </a:p>
          </p:txBody>
        </p:sp>
        <p:sp>
          <p:nvSpPr>
            <p:cNvPr id="12" name="テキスト ボックス 11">
              <a:extLst>
                <a:ext uri="{FF2B5EF4-FFF2-40B4-BE49-F238E27FC236}">
                  <a16:creationId xmlns:a16="http://schemas.microsoft.com/office/drawing/2014/main" id="{21D5FE5D-7891-044C-B982-92765E3D4DA8}"/>
                </a:ext>
              </a:extLst>
            </p:cNvPr>
            <p:cNvSpPr txBox="1"/>
            <p:nvPr/>
          </p:nvSpPr>
          <p:spPr>
            <a:xfrm>
              <a:off x="7096399" y="2483939"/>
              <a:ext cx="888274" cy="426648"/>
            </a:xfrm>
            <a:prstGeom prst="rect">
              <a:avLst/>
            </a:prstGeom>
            <a:noFill/>
          </p:spPr>
          <p:txBody>
            <a:bodyPr wrap="square" rtlCol="0">
              <a:spAutoFit/>
            </a:bodyPr>
            <a:lstStyle/>
            <a:p>
              <a:r>
                <a:rPr kumimoji="1" lang="ja-JP" altLang="en-US" sz="1200"/>
                <a:t>対立</a:t>
              </a:r>
            </a:p>
          </p:txBody>
        </p:sp>
        <p:sp>
          <p:nvSpPr>
            <p:cNvPr id="13" name="テキスト ボックス 12">
              <a:extLst>
                <a:ext uri="{FF2B5EF4-FFF2-40B4-BE49-F238E27FC236}">
                  <a16:creationId xmlns:a16="http://schemas.microsoft.com/office/drawing/2014/main" id="{4A805BC0-3341-E64A-836A-C3B3367A8533}"/>
                </a:ext>
              </a:extLst>
            </p:cNvPr>
            <p:cNvSpPr txBox="1"/>
            <p:nvPr/>
          </p:nvSpPr>
          <p:spPr>
            <a:xfrm>
              <a:off x="4626430" y="2546669"/>
              <a:ext cx="888274" cy="426648"/>
            </a:xfrm>
            <a:prstGeom prst="rect">
              <a:avLst/>
            </a:prstGeom>
            <a:noFill/>
          </p:spPr>
          <p:txBody>
            <a:bodyPr wrap="square" rtlCol="0">
              <a:spAutoFit/>
            </a:bodyPr>
            <a:lstStyle/>
            <a:p>
              <a:r>
                <a:rPr kumimoji="1" lang="ja-JP" altLang="en-US" sz="1200">
                  <a:solidFill>
                    <a:srgbClr val="FF0000"/>
                  </a:solidFill>
                </a:rPr>
                <a:t>対立</a:t>
              </a:r>
            </a:p>
          </p:txBody>
        </p:sp>
      </p:grpSp>
    </p:spTree>
    <p:extLst>
      <p:ext uri="{BB962C8B-B14F-4D97-AF65-F5344CB8AC3E}">
        <p14:creationId xmlns:p14="http://schemas.microsoft.com/office/powerpoint/2010/main" val="312449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F9A14-89C5-4B40-9E27-84C3AA46D57B}"/>
              </a:ext>
            </a:extLst>
          </p:cNvPr>
          <p:cNvSpPr>
            <a:spLocks noGrp="1"/>
          </p:cNvSpPr>
          <p:nvPr>
            <p:ph type="title"/>
          </p:nvPr>
        </p:nvSpPr>
        <p:spPr>
          <a:xfrm>
            <a:off x="838200" y="195308"/>
            <a:ext cx="10515600" cy="732155"/>
          </a:xfrm>
        </p:spPr>
        <p:txBody>
          <a:bodyPr>
            <a:normAutofit/>
          </a:bodyPr>
          <a:lstStyle/>
          <a:p>
            <a:r>
              <a:rPr lang="ja-JP" altLang="en-US"/>
              <a:t>第</a:t>
            </a:r>
            <a:r>
              <a:rPr lang="en-US" altLang="ja-JP" dirty="0"/>
              <a:t>3</a:t>
            </a:r>
            <a:r>
              <a:rPr lang="ja-JP" altLang="en-US"/>
              <a:t>章 権威主義国家</a:t>
            </a:r>
            <a:endParaRPr kumimoji="1" lang="ja-JP" altLang="en-US" b="1" dirty="0"/>
          </a:p>
        </p:txBody>
      </p:sp>
      <p:sp>
        <p:nvSpPr>
          <p:cNvPr id="3" name="コンテンツ プレースホルダー 2">
            <a:extLst>
              <a:ext uri="{FF2B5EF4-FFF2-40B4-BE49-F238E27FC236}">
                <a16:creationId xmlns:a16="http://schemas.microsoft.com/office/drawing/2014/main" id="{4EF54620-183A-BE45-BF9B-DE852A540A6A}"/>
              </a:ext>
            </a:extLst>
          </p:cNvPr>
          <p:cNvSpPr>
            <a:spLocks noGrp="1"/>
          </p:cNvSpPr>
          <p:nvPr>
            <p:ph idx="1"/>
          </p:nvPr>
        </p:nvSpPr>
        <p:spPr>
          <a:xfrm>
            <a:off x="502818" y="1119913"/>
            <a:ext cx="11204500" cy="5249500"/>
          </a:xfrm>
        </p:spPr>
        <p:txBody>
          <a:bodyPr>
            <a:normAutofit/>
          </a:bodyPr>
          <a:lstStyle/>
          <a:p>
            <a:r>
              <a:rPr kumimoji="1" lang="ja-JP" altLang="en-US"/>
              <a:t>特に中国・ロシア・北朝鮮のサイバー空間に関する戦略を分析</a:t>
            </a:r>
            <a:endParaRPr kumimoji="1" lang="en-US" altLang="ja-JP" dirty="0"/>
          </a:p>
          <a:p>
            <a:r>
              <a:rPr kumimoji="1" lang="ja-JP" altLang="en-US"/>
              <a:t>テックカンパニー</a:t>
            </a:r>
            <a:r>
              <a:rPr kumimoji="1" lang="ja-JP" altLang="en-US" dirty="0"/>
              <a:t>との協調</a:t>
            </a:r>
            <a:endParaRPr kumimoji="1" lang="en-US" altLang="ja-JP" dirty="0"/>
          </a:p>
          <a:p>
            <a:pPr lvl="1"/>
            <a:r>
              <a:rPr lang="ja-JP" altLang="en-US" dirty="0"/>
              <a:t>サーベイランス活動の土台</a:t>
            </a:r>
            <a:endParaRPr lang="en-US" altLang="ja-JP" dirty="0"/>
          </a:p>
          <a:p>
            <a:pPr lvl="1"/>
            <a:r>
              <a:rPr lang="ja-JP" altLang="en-US" dirty="0"/>
              <a:t>市場の誘惑</a:t>
            </a:r>
            <a:endParaRPr lang="en-US" altLang="ja-JP" dirty="0"/>
          </a:p>
          <a:p>
            <a:r>
              <a:rPr kumimoji="1" lang="ja-JP" altLang="en-US"/>
              <a:t>民主</a:t>
            </a:r>
            <a:r>
              <a:rPr kumimoji="1" lang="ja-JP" altLang="en-US" dirty="0"/>
              <a:t>主義国家との協調</a:t>
            </a:r>
            <a:endParaRPr kumimoji="1" lang="en-US" altLang="ja-JP" dirty="0"/>
          </a:p>
          <a:p>
            <a:pPr lvl="1"/>
            <a:r>
              <a:rPr lang="ja-JP" altLang="en-US" dirty="0"/>
              <a:t>サイバー攻撃能力保有の相互承認</a:t>
            </a:r>
            <a:br>
              <a:rPr lang="en-US" altLang="ja-JP" dirty="0"/>
            </a:br>
            <a:r>
              <a:rPr lang="ja-JP" altLang="en-US"/>
              <a:t>および独占</a:t>
            </a:r>
            <a:endParaRPr lang="en-US" altLang="ja-JP" dirty="0"/>
          </a:p>
          <a:p>
            <a:r>
              <a:rPr lang="ja-JP" altLang="ja-JP"/>
              <a:t>自由を希求する民主主義国家と統治を</a:t>
            </a:r>
            <a:br>
              <a:rPr lang="en-US" altLang="ja-JP" dirty="0"/>
            </a:br>
            <a:r>
              <a:rPr lang="ja-JP" altLang="ja-JP"/>
              <a:t>望む権威主義国家という単純な対決</a:t>
            </a:r>
            <a:br>
              <a:rPr lang="en-US" altLang="ja-JP" dirty="0"/>
            </a:br>
            <a:r>
              <a:rPr lang="ja-JP" altLang="ja-JP"/>
              <a:t>ではない</a:t>
            </a:r>
            <a:br>
              <a:rPr lang="en-US" altLang="ja-JP" dirty="0"/>
            </a:br>
            <a:r>
              <a:rPr lang="ja-JP" altLang="en-US"/>
              <a:t>産業構造がスタンスを決める</a:t>
            </a:r>
            <a:r>
              <a:rPr lang="ja-JP" altLang="ja-JP"/>
              <a:t> </a:t>
            </a:r>
            <a:endParaRPr lang="en-US" altLang="ja-JP" dirty="0"/>
          </a:p>
          <a:p>
            <a:endParaRPr lang="en-US" altLang="ja-JP" dirty="0"/>
          </a:p>
        </p:txBody>
      </p:sp>
      <p:sp>
        <p:nvSpPr>
          <p:cNvPr id="12" name="スライド番号プレースホルダー 11">
            <a:extLst>
              <a:ext uri="{FF2B5EF4-FFF2-40B4-BE49-F238E27FC236}">
                <a16:creationId xmlns:a16="http://schemas.microsoft.com/office/drawing/2014/main" id="{CFA8E55D-A9AB-B24E-BC75-5F172BB702C9}"/>
              </a:ext>
            </a:extLst>
          </p:cNvPr>
          <p:cNvSpPr>
            <a:spLocks noGrp="1"/>
          </p:cNvSpPr>
          <p:nvPr>
            <p:ph type="sldNum" sz="quarter" idx="12"/>
          </p:nvPr>
        </p:nvSpPr>
        <p:spPr/>
        <p:txBody>
          <a:bodyPr/>
          <a:lstStyle/>
          <a:p>
            <a:fld id="{F5913070-F278-1340-809A-032486279543}" type="slidenum">
              <a:rPr kumimoji="1" lang="ja-JP" altLang="en-US" smtClean="0"/>
              <a:t>12</a:t>
            </a:fld>
            <a:endParaRPr kumimoji="1" lang="ja-JP" altLang="en-US"/>
          </a:p>
        </p:txBody>
      </p:sp>
      <p:grpSp>
        <p:nvGrpSpPr>
          <p:cNvPr id="21" name="グループ化 20">
            <a:extLst>
              <a:ext uri="{FF2B5EF4-FFF2-40B4-BE49-F238E27FC236}">
                <a16:creationId xmlns:a16="http://schemas.microsoft.com/office/drawing/2014/main" id="{9A2FC162-1620-4CB0-BC42-4DCF6F16C7F8}"/>
              </a:ext>
            </a:extLst>
          </p:cNvPr>
          <p:cNvGrpSpPr/>
          <p:nvPr/>
        </p:nvGrpSpPr>
        <p:grpSpPr>
          <a:xfrm>
            <a:off x="6697961" y="2793613"/>
            <a:ext cx="6056810" cy="3210675"/>
            <a:chOff x="343990" y="917190"/>
            <a:chExt cx="10515600" cy="4945245"/>
          </a:xfrm>
        </p:grpSpPr>
        <p:graphicFrame>
          <p:nvGraphicFramePr>
            <p:cNvPr id="22" name="コンテンツ プレースホルダー 3">
              <a:extLst>
                <a:ext uri="{FF2B5EF4-FFF2-40B4-BE49-F238E27FC236}">
                  <a16:creationId xmlns:a16="http://schemas.microsoft.com/office/drawing/2014/main" id="{A0190EFB-4DA0-4F4D-9E15-54A24B24DF28}"/>
                </a:ext>
              </a:extLst>
            </p:cNvPr>
            <p:cNvGraphicFramePr>
              <a:graphicFrameLocks/>
            </p:cNvGraphicFramePr>
            <p:nvPr/>
          </p:nvGraphicFramePr>
          <p:xfrm>
            <a:off x="343990" y="917190"/>
            <a:ext cx="10515600" cy="4945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テキスト ボックス 22">
              <a:extLst>
                <a:ext uri="{FF2B5EF4-FFF2-40B4-BE49-F238E27FC236}">
                  <a16:creationId xmlns:a16="http://schemas.microsoft.com/office/drawing/2014/main" id="{C7EA6FFE-908D-4060-8659-B10F17D536AD}"/>
                </a:ext>
              </a:extLst>
            </p:cNvPr>
            <p:cNvSpPr txBox="1"/>
            <p:nvPr/>
          </p:nvSpPr>
          <p:spPr>
            <a:xfrm>
              <a:off x="3225438" y="2475188"/>
              <a:ext cx="888274" cy="426648"/>
            </a:xfrm>
            <a:prstGeom prst="rect">
              <a:avLst/>
            </a:prstGeom>
            <a:noFill/>
          </p:spPr>
          <p:txBody>
            <a:bodyPr wrap="square" rtlCol="0">
              <a:spAutoFit/>
            </a:bodyPr>
            <a:lstStyle/>
            <a:p>
              <a:r>
                <a:rPr kumimoji="1" lang="ja-JP" altLang="en-US" sz="1200"/>
                <a:t>協調</a:t>
              </a:r>
            </a:p>
          </p:txBody>
        </p:sp>
        <p:sp>
          <p:nvSpPr>
            <p:cNvPr id="24" name="テキスト ボックス 23">
              <a:extLst>
                <a:ext uri="{FF2B5EF4-FFF2-40B4-BE49-F238E27FC236}">
                  <a16:creationId xmlns:a16="http://schemas.microsoft.com/office/drawing/2014/main" id="{CB32C618-AC97-463F-8D9E-FDEBA1C72751}"/>
                </a:ext>
              </a:extLst>
            </p:cNvPr>
            <p:cNvSpPr txBox="1"/>
            <p:nvPr/>
          </p:nvSpPr>
          <p:spPr>
            <a:xfrm>
              <a:off x="5695407" y="2537917"/>
              <a:ext cx="888274" cy="426648"/>
            </a:xfrm>
            <a:prstGeom prst="rect">
              <a:avLst/>
            </a:prstGeom>
            <a:noFill/>
          </p:spPr>
          <p:txBody>
            <a:bodyPr wrap="square" rtlCol="0">
              <a:spAutoFit/>
            </a:bodyPr>
            <a:lstStyle/>
            <a:p>
              <a:r>
                <a:rPr kumimoji="1" lang="ja-JP" altLang="en-US" sz="1200" dirty="0">
                  <a:solidFill>
                    <a:srgbClr val="FF0000"/>
                  </a:solidFill>
                </a:rPr>
                <a:t>協調</a:t>
              </a:r>
            </a:p>
          </p:txBody>
        </p:sp>
        <p:sp>
          <p:nvSpPr>
            <p:cNvPr id="25" name="テキスト ボックス 24">
              <a:extLst>
                <a:ext uri="{FF2B5EF4-FFF2-40B4-BE49-F238E27FC236}">
                  <a16:creationId xmlns:a16="http://schemas.microsoft.com/office/drawing/2014/main" id="{3E1C5F6F-89B7-4EAC-BA63-7A1C614B5C3C}"/>
                </a:ext>
              </a:extLst>
            </p:cNvPr>
            <p:cNvSpPr txBox="1"/>
            <p:nvPr/>
          </p:nvSpPr>
          <p:spPr>
            <a:xfrm>
              <a:off x="5150937" y="3245387"/>
              <a:ext cx="888274" cy="426648"/>
            </a:xfrm>
            <a:prstGeom prst="rect">
              <a:avLst/>
            </a:prstGeom>
            <a:noFill/>
          </p:spPr>
          <p:txBody>
            <a:bodyPr wrap="square" rtlCol="0">
              <a:spAutoFit/>
            </a:bodyPr>
            <a:lstStyle/>
            <a:p>
              <a:r>
                <a:rPr kumimoji="1" lang="ja-JP" altLang="en-US" sz="1200">
                  <a:solidFill>
                    <a:srgbClr val="FF0000"/>
                  </a:solidFill>
                </a:rPr>
                <a:t>協調</a:t>
              </a:r>
            </a:p>
          </p:txBody>
        </p:sp>
        <p:sp>
          <p:nvSpPr>
            <p:cNvPr id="26" name="テキスト ボックス 25">
              <a:extLst>
                <a:ext uri="{FF2B5EF4-FFF2-40B4-BE49-F238E27FC236}">
                  <a16:creationId xmlns:a16="http://schemas.microsoft.com/office/drawing/2014/main" id="{168FFCFE-AD25-4859-93F3-054AF048D115}"/>
                </a:ext>
              </a:extLst>
            </p:cNvPr>
            <p:cNvSpPr txBox="1"/>
            <p:nvPr/>
          </p:nvSpPr>
          <p:spPr>
            <a:xfrm>
              <a:off x="5183231" y="4070530"/>
              <a:ext cx="888274" cy="426648"/>
            </a:xfrm>
            <a:prstGeom prst="rect">
              <a:avLst/>
            </a:prstGeom>
            <a:noFill/>
          </p:spPr>
          <p:txBody>
            <a:bodyPr wrap="square" rtlCol="0">
              <a:spAutoFit/>
            </a:bodyPr>
            <a:lstStyle/>
            <a:p>
              <a:r>
                <a:rPr kumimoji="1" lang="ja-JP" altLang="en-US" sz="1200"/>
                <a:t>対立</a:t>
              </a:r>
            </a:p>
          </p:txBody>
        </p:sp>
        <p:sp>
          <p:nvSpPr>
            <p:cNvPr id="27" name="テキスト ボックス 26">
              <a:extLst>
                <a:ext uri="{FF2B5EF4-FFF2-40B4-BE49-F238E27FC236}">
                  <a16:creationId xmlns:a16="http://schemas.microsoft.com/office/drawing/2014/main" id="{2E6255AB-A672-464B-AC4A-5E8012E00659}"/>
                </a:ext>
              </a:extLst>
            </p:cNvPr>
            <p:cNvSpPr txBox="1"/>
            <p:nvPr/>
          </p:nvSpPr>
          <p:spPr>
            <a:xfrm>
              <a:off x="7096399" y="2483939"/>
              <a:ext cx="888274" cy="426648"/>
            </a:xfrm>
            <a:prstGeom prst="rect">
              <a:avLst/>
            </a:prstGeom>
            <a:noFill/>
          </p:spPr>
          <p:txBody>
            <a:bodyPr wrap="square" rtlCol="0">
              <a:spAutoFit/>
            </a:bodyPr>
            <a:lstStyle/>
            <a:p>
              <a:r>
                <a:rPr kumimoji="1" lang="ja-JP" altLang="en-US" sz="1200" dirty="0">
                  <a:solidFill>
                    <a:srgbClr val="FF0000"/>
                  </a:solidFill>
                </a:rPr>
                <a:t>対立</a:t>
              </a:r>
            </a:p>
          </p:txBody>
        </p:sp>
        <p:sp>
          <p:nvSpPr>
            <p:cNvPr id="28" name="テキスト ボックス 27">
              <a:extLst>
                <a:ext uri="{FF2B5EF4-FFF2-40B4-BE49-F238E27FC236}">
                  <a16:creationId xmlns:a16="http://schemas.microsoft.com/office/drawing/2014/main" id="{3518BE3D-90D9-4D46-A820-FBF967433C54}"/>
                </a:ext>
              </a:extLst>
            </p:cNvPr>
            <p:cNvSpPr txBox="1"/>
            <p:nvPr/>
          </p:nvSpPr>
          <p:spPr>
            <a:xfrm>
              <a:off x="4626430" y="2546669"/>
              <a:ext cx="888274" cy="426648"/>
            </a:xfrm>
            <a:prstGeom prst="rect">
              <a:avLst/>
            </a:prstGeom>
            <a:noFill/>
          </p:spPr>
          <p:txBody>
            <a:bodyPr wrap="square" rtlCol="0">
              <a:spAutoFit/>
            </a:bodyPr>
            <a:lstStyle/>
            <a:p>
              <a:r>
                <a:rPr kumimoji="1" lang="ja-JP" altLang="en-US" sz="1200" dirty="0"/>
                <a:t>対立</a:t>
              </a:r>
            </a:p>
          </p:txBody>
        </p:sp>
      </p:grpSp>
    </p:spTree>
    <p:extLst>
      <p:ext uri="{BB962C8B-B14F-4D97-AF65-F5344CB8AC3E}">
        <p14:creationId xmlns:p14="http://schemas.microsoft.com/office/powerpoint/2010/main" val="209134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5B6A3-0F86-BF49-BD42-5C5D2C4DE283}"/>
              </a:ext>
            </a:extLst>
          </p:cNvPr>
          <p:cNvSpPr>
            <a:spLocks noGrp="1"/>
          </p:cNvSpPr>
          <p:nvPr>
            <p:ph type="title"/>
          </p:nvPr>
        </p:nvSpPr>
        <p:spPr>
          <a:xfrm>
            <a:off x="838200" y="-22501"/>
            <a:ext cx="10515600" cy="1131522"/>
          </a:xfrm>
        </p:spPr>
        <p:txBody>
          <a:bodyPr/>
          <a:lstStyle/>
          <a:p>
            <a:r>
              <a:rPr lang="ja-JP" altLang="en-US"/>
              <a:t>第</a:t>
            </a:r>
            <a:r>
              <a:rPr lang="en-US" altLang="ja-JP" dirty="0"/>
              <a:t>4</a:t>
            </a:r>
            <a:r>
              <a:rPr lang="ja-JP" altLang="en-US"/>
              <a:t>章 グローバルテックカンパニー</a:t>
            </a:r>
            <a:endParaRPr kumimoji="1" lang="ja-JP" altLang="en-US" b="1" dirty="0"/>
          </a:p>
        </p:txBody>
      </p:sp>
      <p:sp>
        <p:nvSpPr>
          <p:cNvPr id="3" name="コンテンツ プレースホルダー 2">
            <a:extLst>
              <a:ext uri="{FF2B5EF4-FFF2-40B4-BE49-F238E27FC236}">
                <a16:creationId xmlns:a16="http://schemas.microsoft.com/office/drawing/2014/main" id="{8B050DEC-5A21-C54B-9605-3A2250319A78}"/>
              </a:ext>
            </a:extLst>
          </p:cNvPr>
          <p:cNvSpPr>
            <a:spLocks noGrp="1"/>
          </p:cNvSpPr>
          <p:nvPr>
            <p:ph idx="1"/>
          </p:nvPr>
        </p:nvSpPr>
        <p:spPr>
          <a:xfrm>
            <a:off x="838200" y="1105163"/>
            <a:ext cx="10850217" cy="5439328"/>
          </a:xfrm>
        </p:spPr>
        <p:txBody>
          <a:bodyPr>
            <a:normAutofit/>
          </a:bodyPr>
          <a:lstStyle/>
          <a:p>
            <a:r>
              <a:rPr lang="ja-JP" altLang="en-US"/>
              <a:t>雇用</a:t>
            </a:r>
            <a:r>
              <a:rPr lang="ja-JP" altLang="en-US" dirty="0"/>
              <a:t>を生まないが、生活に欠かせない</a:t>
            </a:r>
            <a:endParaRPr lang="en-US" altLang="ja-JP" dirty="0"/>
          </a:p>
          <a:p>
            <a:r>
              <a:rPr lang="ja-JP" altLang="en-US" dirty="0"/>
              <a:t>権威主義国家との間の協調</a:t>
            </a:r>
            <a:endParaRPr lang="en-US" altLang="ja-JP" dirty="0"/>
          </a:p>
          <a:p>
            <a:pPr lvl="1"/>
            <a:r>
              <a:rPr lang="ja-JP" altLang="en-US" dirty="0"/>
              <a:t>構造の類似性</a:t>
            </a:r>
            <a:r>
              <a:rPr lang="en-US" altLang="ja-JP" dirty="0"/>
              <a:t>:</a:t>
            </a:r>
            <a:r>
              <a:rPr lang="ja-JP" altLang="en-US" dirty="0"/>
              <a:t> テックカンパニーと利用者の関係は封建制</a:t>
            </a:r>
            <a:endParaRPr lang="en-US" altLang="ja-JP" dirty="0"/>
          </a:p>
          <a:p>
            <a:pPr lvl="1"/>
            <a:r>
              <a:rPr lang="ja-JP" altLang="en-US" dirty="0"/>
              <a:t>市場</a:t>
            </a:r>
            <a:r>
              <a:rPr lang="ja-JP" altLang="en-US"/>
              <a:t>の誘惑</a:t>
            </a:r>
            <a:r>
              <a:rPr lang="en-US" altLang="ja-JP" dirty="0"/>
              <a:t>:</a:t>
            </a:r>
            <a:r>
              <a:rPr lang="ja-JP" altLang="en-US"/>
              <a:t> </a:t>
            </a:r>
            <a:r>
              <a:rPr lang="en-US" altLang="ja-JP" dirty="0"/>
              <a:t>Google</a:t>
            </a:r>
            <a:r>
              <a:rPr lang="ja-JP" altLang="en-US" dirty="0"/>
              <a:t>社の中国版検索エンジン</a:t>
            </a:r>
            <a:endParaRPr lang="en-US" altLang="ja-JP" dirty="0"/>
          </a:p>
          <a:p>
            <a:pPr lvl="0"/>
            <a:r>
              <a:rPr lang="ja-JP" altLang="en-US" dirty="0"/>
              <a:t>民主主義国家との対立</a:t>
            </a:r>
            <a:endParaRPr lang="en-US" altLang="ja-JP" dirty="0"/>
          </a:p>
          <a:p>
            <a:pPr lvl="1"/>
            <a:r>
              <a:rPr lang="ja-JP" altLang="en-US" dirty="0"/>
              <a:t>技術へ</a:t>
            </a:r>
            <a:r>
              <a:rPr lang="ja-JP" altLang="en-US"/>
              <a:t>の規制</a:t>
            </a:r>
            <a:endParaRPr lang="en-US" altLang="ja-JP" dirty="0"/>
          </a:p>
          <a:p>
            <a:pPr lvl="1"/>
            <a:r>
              <a:rPr lang="ja-JP" altLang="en-US" dirty="0"/>
              <a:t>税制</a:t>
            </a:r>
            <a:r>
              <a:rPr lang="ja-JP" altLang="en-US"/>
              <a:t>の不均衡</a:t>
            </a:r>
            <a:endParaRPr lang="en-US" altLang="ja-JP" dirty="0"/>
          </a:p>
          <a:p>
            <a:r>
              <a:rPr lang="ja-JP" altLang="ja-JP" u="sng"/>
              <a:t>法、規範、市場、アーキテクチャのすべてにおいて、国家を凌ぐ強い影響力を持つ</a:t>
            </a:r>
            <a:endParaRPr lang="en-US" altLang="ja-JP" u="sng" dirty="0"/>
          </a:p>
          <a:p>
            <a:pPr lvl="1"/>
            <a:endParaRPr kumimoji="1" lang="ja-JP" altLang="en-US" dirty="0"/>
          </a:p>
        </p:txBody>
      </p:sp>
      <p:sp>
        <p:nvSpPr>
          <p:cNvPr id="12" name="スライド番号プレースホルダー 11">
            <a:extLst>
              <a:ext uri="{FF2B5EF4-FFF2-40B4-BE49-F238E27FC236}">
                <a16:creationId xmlns:a16="http://schemas.microsoft.com/office/drawing/2014/main" id="{6EE2B63E-67C8-1740-8403-B3F711655B3E}"/>
              </a:ext>
            </a:extLst>
          </p:cNvPr>
          <p:cNvSpPr>
            <a:spLocks noGrp="1"/>
          </p:cNvSpPr>
          <p:nvPr>
            <p:ph type="sldNum" sz="quarter" idx="12"/>
          </p:nvPr>
        </p:nvSpPr>
        <p:spPr/>
        <p:txBody>
          <a:bodyPr/>
          <a:lstStyle/>
          <a:p>
            <a:fld id="{F5913070-F278-1340-809A-032486279543}" type="slidenum">
              <a:rPr kumimoji="1" lang="ja-JP" altLang="en-US" smtClean="0"/>
              <a:t>13</a:t>
            </a:fld>
            <a:endParaRPr kumimoji="1" lang="ja-JP" altLang="en-US"/>
          </a:p>
        </p:txBody>
      </p:sp>
      <p:grpSp>
        <p:nvGrpSpPr>
          <p:cNvPr id="13" name="グループ化 12">
            <a:extLst>
              <a:ext uri="{FF2B5EF4-FFF2-40B4-BE49-F238E27FC236}">
                <a16:creationId xmlns:a16="http://schemas.microsoft.com/office/drawing/2014/main" id="{255948E0-CAA1-DB40-93F5-9AB8E566D2EE}"/>
              </a:ext>
            </a:extLst>
          </p:cNvPr>
          <p:cNvGrpSpPr/>
          <p:nvPr/>
        </p:nvGrpSpPr>
        <p:grpSpPr>
          <a:xfrm>
            <a:off x="6263308" y="4791753"/>
            <a:ext cx="4989840" cy="2517308"/>
            <a:chOff x="343990" y="917190"/>
            <a:chExt cx="10515600" cy="4945245"/>
          </a:xfrm>
        </p:grpSpPr>
        <p:graphicFrame>
          <p:nvGraphicFramePr>
            <p:cNvPr id="14" name="コンテンツ プレースホルダー 3">
              <a:extLst>
                <a:ext uri="{FF2B5EF4-FFF2-40B4-BE49-F238E27FC236}">
                  <a16:creationId xmlns:a16="http://schemas.microsoft.com/office/drawing/2014/main" id="{7E856CE8-1382-3247-9444-718B3D091DAB}"/>
                </a:ext>
              </a:extLst>
            </p:cNvPr>
            <p:cNvGraphicFramePr>
              <a:graphicFrameLocks/>
            </p:cNvGraphicFramePr>
            <p:nvPr>
              <p:extLst>
                <p:ext uri="{D42A27DB-BD31-4B8C-83A1-F6EECF244321}">
                  <p14:modId xmlns:p14="http://schemas.microsoft.com/office/powerpoint/2010/main" val="788326911"/>
                </p:ext>
              </p:extLst>
            </p:nvPr>
          </p:nvGraphicFramePr>
          <p:xfrm>
            <a:off x="343990" y="917190"/>
            <a:ext cx="10515600" cy="4945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テキスト ボックス 14">
              <a:extLst>
                <a:ext uri="{FF2B5EF4-FFF2-40B4-BE49-F238E27FC236}">
                  <a16:creationId xmlns:a16="http://schemas.microsoft.com/office/drawing/2014/main" id="{44CE93EB-F531-CD4D-9261-F5A9C95F7F94}"/>
                </a:ext>
              </a:extLst>
            </p:cNvPr>
            <p:cNvSpPr txBox="1"/>
            <p:nvPr/>
          </p:nvSpPr>
          <p:spPr>
            <a:xfrm>
              <a:off x="3225439" y="2475188"/>
              <a:ext cx="888274" cy="453469"/>
            </a:xfrm>
            <a:prstGeom prst="rect">
              <a:avLst/>
            </a:prstGeom>
            <a:noFill/>
          </p:spPr>
          <p:txBody>
            <a:bodyPr wrap="square" rtlCol="0">
              <a:spAutoFit/>
            </a:bodyPr>
            <a:lstStyle/>
            <a:p>
              <a:r>
                <a:rPr kumimoji="1" lang="ja-JP" altLang="en-US" sz="900"/>
                <a:t>協調</a:t>
              </a:r>
            </a:p>
          </p:txBody>
        </p:sp>
        <p:sp>
          <p:nvSpPr>
            <p:cNvPr id="16" name="テキスト ボックス 15">
              <a:extLst>
                <a:ext uri="{FF2B5EF4-FFF2-40B4-BE49-F238E27FC236}">
                  <a16:creationId xmlns:a16="http://schemas.microsoft.com/office/drawing/2014/main" id="{C01A236A-4A55-8F46-888C-2A0D486D9009}"/>
                </a:ext>
              </a:extLst>
            </p:cNvPr>
            <p:cNvSpPr txBox="1"/>
            <p:nvPr/>
          </p:nvSpPr>
          <p:spPr>
            <a:xfrm>
              <a:off x="5695407" y="2537916"/>
              <a:ext cx="888274" cy="453469"/>
            </a:xfrm>
            <a:prstGeom prst="rect">
              <a:avLst/>
            </a:prstGeom>
            <a:noFill/>
          </p:spPr>
          <p:txBody>
            <a:bodyPr wrap="square" rtlCol="0">
              <a:spAutoFit/>
            </a:bodyPr>
            <a:lstStyle/>
            <a:p>
              <a:r>
                <a:rPr kumimoji="1" lang="ja-JP" altLang="en-US" sz="900">
                  <a:solidFill>
                    <a:srgbClr val="FF0000"/>
                  </a:solidFill>
                </a:rPr>
                <a:t>協調</a:t>
              </a:r>
            </a:p>
          </p:txBody>
        </p:sp>
        <p:sp>
          <p:nvSpPr>
            <p:cNvPr id="17" name="テキスト ボックス 16">
              <a:extLst>
                <a:ext uri="{FF2B5EF4-FFF2-40B4-BE49-F238E27FC236}">
                  <a16:creationId xmlns:a16="http://schemas.microsoft.com/office/drawing/2014/main" id="{BD40447E-1400-E746-BD9D-18E80E0D4964}"/>
                </a:ext>
              </a:extLst>
            </p:cNvPr>
            <p:cNvSpPr txBox="1"/>
            <p:nvPr/>
          </p:nvSpPr>
          <p:spPr>
            <a:xfrm>
              <a:off x="5150937" y="3245387"/>
              <a:ext cx="888274" cy="453469"/>
            </a:xfrm>
            <a:prstGeom prst="rect">
              <a:avLst/>
            </a:prstGeom>
            <a:noFill/>
          </p:spPr>
          <p:txBody>
            <a:bodyPr wrap="square" rtlCol="0">
              <a:spAutoFit/>
            </a:bodyPr>
            <a:lstStyle/>
            <a:p>
              <a:r>
                <a:rPr kumimoji="1" lang="ja-JP" altLang="en-US" sz="900"/>
                <a:t>協調</a:t>
              </a:r>
            </a:p>
          </p:txBody>
        </p:sp>
        <p:sp>
          <p:nvSpPr>
            <p:cNvPr id="18" name="テキスト ボックス 17">
              <a:extLst>
                <a:ext uri="{FF2B5EF4-FFF2-40B4-BE49-F238E27FC236}">
                  <a16:creationId xmlns:a16="http://schemas.microsoft.com/office/drawing/2014/main" id="{F066B855-6533-D74B-BCBB-DBF833FA77EF}"/>
                </a:ext>
              </a:extLst>
            </p:cNvPr>
            <p:cNvSpPr txBox="1"/>
            <p:nvPr/>
          </p:nvSpPr>
          <p:spPr>
            <a:xfrm>
              <a:off x="5183230" y="4070530"/>
              <a:ext cx="888274" cy="453469"/>
            </a:xfrm>
            <a:prstGeom prst="rect">
              <a:avLst/>
            </a:prstGeom>
            <a:noFill/>
          </p:spPr>
          <p:txBody>
            <a:bodyPr wrap="square" rtlCol="0">
              <a:spAutoFit/>
            </a:bodyPr>
            <a:lstStyle/>
            <a:p>
              <a:r>
                <a:rPr kumimoji="1" lang="ja-JP" altLang="en-US" sz="900"/>
                <a:t>対立</a:t>
              </a:r>
            </a:p>
          </p:txBody>
        </p:sp>
        <p:sp>
          <p:nvSpPr>
            <p:cNvPr id="19" name="テキスト ボックス 18">
              <a:extLst>
                <a:ext uri="{FF2B5EF4-FFF2-40B4-BE49-F238E27FC236}">
                  <a16:creationId xmlns:a16="http://schemas.microsoft.com/office/drawing/2014/main" id="{B56FADB1-430E-324D-8C37-C7135BE91DA8}"/>
                </a:ext>
              </a:extLst>
            </p:cNvPr>
            <p:cNvSpPr txBox="1"/>
            <p:nvPr/>
          </p:nvSpPr>
          <p:spPr>
            <a:xfrm>
              <a:off x="7096400" y="2483940"/>
              <a:ext cx="888274" cy="453469"/>
            </a:xfrm>
            <a:prstGeom prst="rect">
              <a:avLst/>
            </a:prstGeom>
            <a:noFill/>
          </p:spPr>
          <p:txBody>
            <a:bodyPr wrap="square" rtlCol="0">
              <a:spAutoFit/>
            </a:bodyPr>
            <a:lstStyle/>
            <a:p>
              <a:r>
                <a:rPr kumimoji="1" lang="ja-JP" altLang="en-US" sz="900"/>
                <a:t>対立</a:t>
              </a:r>
            </a:p>
          </p:txBody>
        </p:sp>
        <p:sp>
          <p:nvSpPr>
            <p:cNvPr id="20" name="テキスト ボックス 19">
              <a:extLst>
                <a:ext uri="{FF2B5EF4-FFF2-40B4-BE49-F238E27FC236}">
                  <a16:creationId xmlns:a16="http://schemas.microsoft.com/office/drawing/2014/main" id="{627AEF64-BF26-8949-BEB9-87F3EF7EC6AB}"/>
                </a:ext>
              </a:extLst>
            </p:cNvPr>
            <p:cNvSpPr txBox="1"/>
            <p:nvPr/>
          </p:nvSpPr>
          <p:spPr>
            <a:xfrm>
              <a:off x="4626429" y="2546670"/>
              <a:ext cx="888274" cy="453469"/>
            </a:xfrm>
            <a:prstGeom prst="rect">
              <a:avLst/>
            </a:prstGeom>
            <a:noFill/>
          </p:spPr>
          <p:txBody>
            <a:bodyPr wrap="square" rtlCol="0">
              <a:spAutoFit/>
            </a:bodyPr>
            <a:lstStyle/>
            <a:p>
              <a:r>
                <a:rPr kumimoji="1" lang="ja-JP" altLang="en-US" sz="900">
                  <a:solidFill>
                    <a:srgbClr val="FF0000"/>
                  </a:solidFill>
                </a:rPr>
                <a:t>対立</a:t>
              </a:r>
            </a:p>
          </p:txBody>
        </p:sp>
      </p:grpSp>
    </p:spTree>
    <p:extLst>
      <p:ext uri="{BB962C8B-B14F-4D97-AF65-F5344CB8AC3E}">
        <p14:creationId xmlns:p14="http://schemas.microsoft.com/office/powerpoint/2010/main" val="57145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CD4868-E661-D747-BEF5-05C78369A84B}"/>
              </a:ext>
            </a:extLst>
          </p:cNvPr>
          <p:cNvSpPr>
            <a:spLocks noGrp="1"/>
          </p:cNvSpPr>
          <p:nvPr>
            <p:ph type="title"/>
          </p:nvPr>
        </p:nvSpPr>
        <p:spPr/>
        <p:txBody>
          <a:bodyPr/>
          <a:lstStyle/>
          <a:p>
            <a:r>
              <a:rPr lang="ja-JP" altLang="en-US"/>
              <a:t>第</a:t>
            </a:r>
            <a:r>
              <a:rPr lang="en-US" altLang="ja-JP" dirty="0"/>
              <a:t>5</a:t>
            </a:r>
            <a:r>
              <a:rPr lang="ja-JP" altLang="en-US"/>
              <a:t>章 合意を巡る戦い</a:t>
            </a:r>
            <a:endParaRPr kumimoji="1" lang="ja-JP" altLang="en-US"/>
          </a:p>
        </p:txBody>
      </p:sp>
      <p:sp>
        <p:nvSpPr>
          <p:cNvPr id="3" name="コンテンツ プレースホルダー 2">
            <a:extLst>
              <a:ext uri="{FF2B5EF4-FFF2-40B4-BE49-F238E27FC236}">
                <a16:creationId xmlns:a16="http://schemas.microsoft.com/office/drawing/2014/main" id="{4C75736F-347B-D849-9F4C-ECC9B5EE2BD8}"/>
              </a:ext>
            </a:extLst>
          </p:cNvPr>
          <p:cNvSpPr>
            <a:spLocks noGrp="1"/>
          </p:cNvSpPr>
          <p:nvPr>
            <p:ph idx="1"/>
          </p:nvPr>
        </p:nvSpPr>
        <p:spPr/>
        <p:txBody>
          <a:bodyPr/>
          <a:lstStyle/>
          <a:p>
            <a:r>
              <a:rPr kumimoji="1" lang="ja-JP" altLang="en-US"/>
              <a:t>手法</a:t>
            </a:r>
            <a:r>
              <a:rPr kumimoji="1" lang="en-US" altLang="ja-JP" dirty="0"/>
              <a:t>:</a:t>
            </a:r>
            <a:r>
              <a:rPr kumimoji="1" lang="ja-JP" altLang="en-US"/>
              <a:t> </a:t>
            </a:r>
            <a:r>
              <a:rPr lang="ja-JP" altLang="en-US"/>
              <a:t>主要８カ国</a:t>
            </a:r>
            <a:r>
              <a:rPr lang="ja-JP" altLang="ja-JP"/>
              <a:t>のサイバーセキュリティ戦略</a:t>
            </a:r>
            <a:r>
              <a:rPr lang="ja-JP" altLang="en-US"/>
              <a:t>分析、</a:t>
            </a:r>
            <a:r>
              <a:rPr lang="en-US" altLang="ja-JP" dirty="0"/>
              <a:t>19</a:t>
            </a:r>
            <a:r>
              <a:rPr lang="ja-JP" altLang="en-US"/>
              <a:t>の既存</a:t>
            </a:r>
            <a:r>
              <a:rPr lang="ja-JP" altLang="ja-JP"/>
              <a:t>国際合意の分析 </a:t>
            </a:r>
            <a:r>
              <a:rPr lang="ja-JP" altLang="en-US"/>
              <a:t>、サイバー空間安定化委員会を通じたサイバー空間の規範形成への参加</a:t>
            </a:r>
            <a:endParaRPr lang="en-US" altLang="ja-JP" dirty="0"/>
          </a:p>
          <a:p>
            <a:r>
              <a:rPr lang="ja-JP" altLang="ja-JP"/>
              <a:t>合意形成</a:t>
            </a:r>
            <a:r>
              <a:rPr lang="ja-JP" altLang="en-US"/>
              <a:t>は</a:t>
            </a:r>
            <a:r>
              <a:rPr lang="ja-JP" altLang="ja-JP"/>
              <a:t>、必ずしも世界平和を目指した高尚な活動ではなく、各参加者の安全保障や経済的反映を得るための手段である </a:t>
            </a:r>
            <a:endParaRPr lang="en-US" altLang="ja-JP" dirty="0"/>
          </a:p>
          <a:p>
            <a:r>
              <a:rPr lang="ja-JP" altLang="ja-JP"/>
              <a:t>国際的な合意が存在するか、否かの議論はあまり意味を持たない。重要なのは、ある合意についてそれが強い合意なのか、弱い合意なのかの見極め </a:t>
            </a:r>
            <a:endParaRPr lang="en-US" altLang="ja-JP" dirty="0"/>
          </a:p>
          <a:p>
            <a:r>
              <a:rPr lang="ja-JP" altLang="en-US" u="sng"/>
              <a:t>サイバー空間における民主主義と国家主権とグローバリゼーションは繰り返し求められる</a:t>
            </a:r>
            <a:endParaRPr lang="en-US" altLang="ja-JP" u="sng" dirty="0"/>
          </a:p>
          <a:p>
            <a:endParaRPr kumimoji="1" lang="ja-JP" altLang="en-US"/>
          </a:p>
        </p:txBody>
      </p:sp>
      <p:sp>
        <p:nvSpPr>
          <p:cNvPr id="5" name="スライド番号プレースホルダー 4">
            <a:extLst>
              <a:ext uri="{FF2B5EF4-FFF2-40B4-BE49-F238E27FC236}">
                <a16:creationId xmlns:a16="http://schemas.microsoft.com/office/drawing/2014/main" id="{C66AC654-F6BC-FB48-99E9-EA4C43134AD6}"/>
              </a:ext>
            </a:extLst>
          </p:cNvPr>
          <p:cNvSpPr>
            <a:spLocks noGrp="1"/>
          </p:cNvSpPr>
          <p:nvPr>
            <p:ph type="sldNum" sz="quarter" idx="12"/>
          </p:nvPr>
        </p:nvSpPr>
        <p:spPr/>
        <p:txBody>
          <a:bodyPr/>
          <a:lstStyle/>
          <a:p>
            <a:fld id="{F5913070-F278-1340-809A-032486279543}" type="slidenum">
              <a:rPr kumimoji="1" lang="ja-JP" altLang="en-US" smtClean="0"/>
              <a:t>14</a:t>
            </a:fld>
            <a:endParaRPr kumimoji="1" lang="ja-JP" altLang="en-US"/>
          </a:p>
        </p:txBody>
      </p:sp>
    </p:spTree>
    <p:extLst>
      <p:ext uri="{BB962C8B-B14F-4D97-AF65-F5344CB8AC3E}">
        <p14:creationId xmlns:p14="http://schemas.microsoft.com/office/powerpoint/2010/main" val="4098534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5FDEB-25D2-EE41-96E8-6447FB985306}"/>
              </a:ext>
            </a:extLst>
          </p:cNvPr>
          <p:cNvSpPr>
            <a:spLocks noGrp="1"/>
          </p:cNvSpPr>
          <p:nvPr>
            <p:ph type="title"/>
          </p:nvPr>
        </p:nvSpPr>
        <p:spPr/>
        <p:txBody>
          <a:bodyPr>
            <a:normAutofit/>
          </a:bodyPr>
          <a:lstStyle/>
          <a:p>
            <a:r>
              <a:rPr lang="ja-JP" altLang="en-US"/>
              <a:t>第</a:t>
            </a:r>
            <a:r>
              <a:rPr lang="en-US" altLang="ja-JP" dirty="0"/>
              <a:t>6</a:t>
            </a:r>
            <a:r>
              <a:rPr lang="ja-JP" altLang="en-US"/>
              <a:t>章インシデント対応コミュニティの発展</a:t>
            </a:r>
            <a:endParaRPr kumimoji="1" lang="ja-JP" altLang="en-US"/>
          </a:p>
        </p:txBody>
      </p:sp>
      <p:sp>
        <p:nvSpPr>
          <p:cNvPr id="3" name="コンテンツ プレースホルダー 2">
            <a:extLst>
              <a:ext uri="{FF2B5EF4-FFF2-40B4-BE49-F238E27FC236}">
                <a16:creationId xmlns:a16="http://schemas.microsoft.com/office/drawing/2014/main" id="{90B1A637-ED6A-ED47-B939-AABDAB53F3BA}"/>
              </a:ext>
            </a:extLst>
          </p:cNvPr>
          <p:cNvSpPr>
            <a:spLocks noGrp="1"/>
          </p:cNvSpPr>
          <p:nvPr>
            <p:ph idx="1"/>
          </p:nvPr>
        </p:nvSpPr>
        <p:spPr>
          <a:xfrm>
            <a:off x="838200" y="1825625"/>
            <a:ext cx="5415643" cy="4351338"/>
          </a:xfrm>
        </p:spPr>
        <p:txBody>
          <a:bodyPr>
            <a:normAutofit fontScale="92500"/>
          </a:bodyPr>
          <a:lstStyle/>
          <a:p>
            <a:r>
              <a:rPr lang="ja-JP" altLang="ja-JP"/>
              <a:t>サイバーセキュリティガバナンスにおけるレジームのうち、目的に「被害者救済と復旧」を掲げ、かつ機能として「インシデント対応能力」を備え、かつ文化として「互恵主義」を信条とするのが</a:t>
            </a:r>
            <a:r>
              <a:rPr lang="en-US" altLang="ja-JP" dirty="0"/>
              <a:t>CSIRT</a:t>
            </a:r>
            <a:r>
              <a:rPr lang="ja-JP" altLang="ja-JP"/>
              <a:t> </a:t>
            </a:r>
            <a:endParaRPr lang="en-US" altLang="ja-JP" dirty="0"/>
          </a:p>
          <a:p>
            <a:r>
              <a:rPr lang="ja-JP" altLang="ja-JP"/>
              <a:t>互恵主義の文化</a:t>
            </a:r>
            <a:r>
              <a:rPr lang="ja-JP" altLang="en-US"/>
              <a:t>が揺らぎ、</a:t>
            </a:r>
            <a:r>
              <a:rPr lang="ja-JP" altLang="ja-JP"/>
              <a:t>国家間レジームへ転化してい</a:t>
            </a:r>
            <a:r>
              <a:rPr lang="ja-JP" altLang="en-US"/>
              <a:t>っている</a:t>
            </a:r>
            <a:endParaRPr lang="en-US" altLang="ja-JP" dirty="0"/>
          </a:p>
          <a:p>
            <a:r>
              <a:rPr kumimoji="1" lang="ja-JP" altLang="en-US" u="sng"/>
              <a:t>トリレンマが既存の国際協調の枠組みを抑制する</a:t>
            </a:r>
          </a:p>
        </p:txBody>
      </p:sp>
      <p:sp>
        <p:nvSpPr>
          <p:cNvPr id="5" name="スライド番号プレースホルダー 4">
            <a:extLst>
              <a:ext uri="{FF2B5EF4-FFF2-40B4-BE49-F238E27FC236}">
                <a16:creationId xmlns:a16="http://schemas.microsoft.com/office/drawing/2014/main" id="{B7CECECD-85DF-7240-BCA9-6977B8CA47E8}"/>
              </a:ext>
            </a:extLst>
          </p:cNvPr>
          <p:cNvSpPr>
            <a:spLocks noGrp="1"/>
          </p:cNvSpPr>
          <p:nvPr>
            <p:ph type="sldNum" sz="quarter" idx="12"/>
          </p:nvPr>
        </p:nvSpPr>
        <p:spPr/>
        <p:txBody>
          <a:bodyPr/>
          <a:lstStyle/>
          <a:p>
            <a:fld id="{F5913070-F278-1340-809A-032486279543}" type="slidenum">
              <a:rPr kumimoji="1" lang="ja-JP" altLang="en-US" smtClean="0"/>
              <a:t>15</a:t>
            </a:fld>
            <a:endParaRPr kumimoji="1" lang="ja-JP" altLang="en-US"/>
          </a:p>
        </p:txBody>
      </p:sp>
      <p:pic>
        <p:nvPicPr>
          <p:cNvPr id="6" name="図 5">
            <a:extLst>
              <a:ext uri="{FF2B5EF4-FFF2-40B4-BE49-F238E27FC236}">
                <a16:creationId xmlns:a16="http://schemas.microsoft.com/office/drawing/2014/main" id="{CA69E27B-07EB-6D41-B688-FC3B8A1E59DC}"/>
              </a:ext>
            </a:extLst>
          </p:cNvPr>
          <p:cNvPicPr/>
          <p:nvPr/>
        </p:nvPicPr>
        <p:blipFill>
          <a:blip r:embed="rId2"/>
          <a:stretch>
            <a:fillRect/>
          </a:stretch>
        </p:blipFill>
        <p:spPr>
          <a:xfrm>
            <a:off x="6571387" y="2017623"/>
            <a:ext cx="5250499" cy="3506198"/>
          </a:xfrm>
          <a:prstGeom prst="rect">
            <a:avLst/>
          </a:prstGeom>
        </p:spPr>
      </p:pic>
      <p:sp>
        <p:nvSpPr>
          <p:cNvPr id="7" name="正方形/長方形 6">
            <a:extLst>
              <a:ext uri="{FF2B5EF4-FFF2-40B4-BE49-F238E27FC236}">
                <a16:creationId xmlns:a16="http://schemas.microsoft.com/office/drawing/2014/main" id="{A84FF955-0F7C-1A44-B8B1-C7566CA336B3}"/>
              </a:ext>
            </a:extLst>
          </p:cNvPr>
          <p:cNvSpPr/>
          <p:nvPr/>
        </p:nvSpPr>
        <p:spPr>
          <a:xfrm>
            <a:off x="7391494" y="5570753"/>
            <a:ext cx="4060727" cy="369332"/>
          </a:xfrm>
          <a:prstGeom prst="rect">
            <a:avLst/>
          </a:prstGeom>
        </p:spPr>
        <p:txBody>
          <a:bodyPr wrap="none">
            <a:spAutoFit/>
          </a:bodyPr>
          <a:lstStyle/>
          <a:p>
            <a:r>
              <a:rPr lang="ja-JP" altLang="en-US" b="1">
                <a:latin typeface="Cambria" panose="02040503050406030204" pitchFamily="18" charset="0"/>
                <a:ea typeface="ＭＳ 明朝" panose="02020609040205080304" pitchFamily="49" charset="-128"/>
                <a:cs typeface="Times New Roman" panose="02020603050405020304" pitchFamily="18" charset="0"/>
              </a:rPr>
              <a:t>図</a:t>
            </a:r>
            <a:r>
              <a:rPr lang="en-US" altLang="ja-JP" b="1" dirty="0">
                <a:latin typeface="Cambria" panose="02040503050406030204" pitchFamily="18" charset="0"/>
                <a:ea typeface="ＭＳ 明朝" panose="02020609040205080304" pitchFamily="49" charset="-128"/>
                <a:cs typeface="Times New Roman" panose="02020603050405020304" pitchFamily="18" charset="0"/>
              </a:rPr>
              <a:t>4</a:t>
            </a:r>
            <a:r>
              <a:rPr lang="ja-JP" altLang="en-US" b="1">
                <a:latin typeface="Cambria" panose="02040503050406030204" pitchFamily="18" charset="0"/>
                <a:ea typeface="ＭＳ 明朝" panose="02020609040205080304" pitchFamily="49" charset="-128"/>
                <a:cs typeface="Times New Roman" panose="02020603050405020304" pitchFamily="18" charset="0"/>
              </a:rPr>
              <a:t> </a:t>
            </a:r>
            <a:r>
              <a:rPr lang="ja-JP" altLang="ja-JP" b="1">
                <a:latin typeface="Cambria" panose="02040503050406030204" pitchFamily="18" charset="0"/>
                <a:ea typeface="ＭＳ 明朝" panose="02020609040205080304" pitchFamily="49" charset="-128"/>
                <a:cs typeface="Times New Roman" panose="02020603050405020304" pitchFamily="18" charset="0"/>
              </a:rPr>
              <a:t>目的と機能と文化の</a:t>
            </a:r>
            <a:r>
              <a:rPr lang="en-US" altLang="ja-JP" b="1" dirty="0">
                <a:latin typeface="Cambria" panose="02040503050406030204" pitchFamily="18" charset="0"/>
                <a:ea typeface="ＭＳ 明朝" panose="02020609040205080304" pitchFamily="49" charset="-128"/>
                <a:cs typeface="Times New Roman" panose="02020603050405020304" pitchFamily="18" charset="0"/>
              </a:rPr>
              <a:t>3</a:t>
            </a:r>
            <a:r>
              <a:rPr lang="ja-JP" altLang="ja-JP" b="1">
                <a:latin typeface="Cambria" panose="02040503050406030204" pitchFamily="18" charset="0"/>
                <a:ea typeface="ＭＳ 明朝" panose="02020609040205080304" pitchFamily="49" charset="-128"/>
                <a:cs typeface="Times New Roman" panose="02020603050405020304" pitchFamily="18" charset="0"/>
              </a:rPr>
              <a:t>つのレンズ</a:t>
            </a:r>
            <a:r>
              <a:rPr lang="ja-JP" altLang="ja-JP" b="1"/>
              <a:t> </a:t>
            </a:r>
            <a:endParaRPr lang="ja-JP" altLang="en-US" b="1"/>
          </a:p>
        </p:txBody>
      </p:sp>
    </p:spTree>
    <p:extLst>
      <p:ext uri="{BB962C8B-B14F-4D97-AF65-F5344CB8AC3E}">
        <p14:creationId xmlns:p14="http://schemas.microsoft.com/office/powerpoint/2010/main" val="75003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C6687-B414-6F42-B939-E03CB374D59A}"/>
              </a:ext>
            </a:extLst>
          </p:cNvPr>
          <p:cNvSpPr>
            <a:spLocks noGrp="1"/>
          </p:cNvSpPr>
          <p:nvPr>
            <p:ph type="title"/>
          </p:nvPr>
        </p:nvSpPr>
        <p:spPr>
          <a:xfrm>
            <a:off x="499534" y="18255"/>
            <a:ext cx="10515600" cy="952589"/>
          </a:xfrm>
        </p:spPr>
        <p:txBody>
          <a:bodyPr/>
          <a:lstStyle/>
          <a:p>
            <a:r>
              <a:rPr kumimoji="1" lang="ja-JP" altLang="en-US" b="1"/>
              <a:t>まとめ </a:t>
            </a:r>
            <a:r>
              <a:rPr kumimoji="1" lang="en-US" altLang="ja-JP" b="1" dirty="0"/>
              <a:t>1/2</a:t>
            </a:r>
            <a:endParaRPr kumimoji="1" lang="ja-JP" altLang="en-US" b="1" dirty="0"/>
          </a:p>
        </p:txBody>
      </p:sp>
      <p:sp>
        <p:nvSpPr>
          <p:cNvPr id="3" name="コンテンツ プレースホルダー 2">
            <a:extLst>
              <a:ext uri="{FF2B5EF4-FFF2-40B4-BE49-F238E27FC236}">
                <a16:creationId xmlns:a16="http://schemas.microsoft.com/office/drawing/2014/main" id="{9B2D97AC-8B13-3E42-B749-C1F623B51C99}"/>
              </a:ext>
            </a:extLst>
          </p:cNvPr>
          <p:cNvSpPr>
            <a:spLocks noGrp="1"/>
          </p:cNvSpPr>
          <p:nvPr>
            <p:ph idx="1"/>
          </p:nvPr>
        </p:nvSpPr>
        <p:spPr>
          <a:xfrm>
            <a:off x="838200" y="970844"/>
            <a:ext cx="10515600" cy="5206119"/>
          </a:xfrm>
        </p:spPr>
        <p:txBody>
          <a:bodyPr>
            <a:normAutofit/>
          </a:bodyPr>
          <a:lstStyle/>
          <a:p>
            <a:r>
              <a:rPr lang="ja-JP" altLang="ja-JP" sz="3200"/>
              <a:t>現代のサイバー空間を、「民主主義国家」と「権威主義国家」と「グローバルテックカンパニー」の</a:t>
            </a:r>
            <a:r>
              <a:rPr lang="en-US" altLang="ja-JP" sz="3200" dirty="0"/>
              <a:t>3</a:t>
            </a:r>
            <a:r>
              <a:rPr lang="ja-JP" altLang="ja-JP" sz="3200"/>
              <a:t>アクターによる、より多くのデータにアクセスするための競争というモデルを通して分析</a:t>
            </a:r>
            <a:r>
              <a:rPr lang="ja-JP" altLang="en-US" sz="3200"/>
              <a:t>した</a:t>
            </a:r>
            <a:endParaRPr lang="ja-JP" altLang="ja-JP" sz="3200"/>
          </a:p>
          <a:p>
            <a:r>
              <a:rPr lang="en-US" altLang="ja-JP" sz="3200" dirty="0"/>
              <a:t>3</a:t>
            </a:r>
            <a:r>
              <a:rPr lang="ja-JP" altLang="ja-JP" sz="3200"/>
              <a:t>アクターは自らの立場を有利にする共通の価値観を、サイバー空間に敷衍しようとしている。民主主義国家は</a:t>
            </a:r>
            <a:r>
              <a:rPr lang="ja-JP" altLang="ja-JP" sz="3200" u="sng"/>
              <a:t>民主主義的</a:t>
            </a:r>
            <a:r>
              <a:rPr lang="ja-JP" altLang="ja-JP" sz="3200"/>
              <a:t>なサイバー空間を、権威主義国家は</a:t>
            </a:r>
            <a:r>
              <a:rPr lang="ja-JP" altLang="ja-JP" sz="3200" u="sng"/>
              <a:t>国家主権</a:t>
            </a:r>
            <a:r>
              <a:rPr lang="ja-JP" altLang="ja-JP" sz="3200"/>
              <a:t>が確保されるサイバー空間を、グローバルテックカンパニーは</a:t>
            </a:r>
            <a:r>
              <a:rPr lang="ja-JP" altLang="ja-JP" sz="3200" u="sng"/>
              <a:t>グローバリゼーション</a:t>
            </a:r>
            <a:r>
              <a:rPr lang="ja-JP" altLang="ja-JP" sz="3200"/>
              <a:t>が担保されるサイバー空間を作り上げようとしている。</a:t>
            </a:r>
            <a:endParaRPr lang="en-US" altLang="ja-JP" sz="3200" dirty="0"/>
          </a:p>
        </p:txBody>
      </p:sp>
      <p:sp>
        <p:nvSpPr>
          <p:cNvPr id="4" name="スライド番号プレースホルダー 3">
            <a:extLst>
              <a:ext uri="{FF2B5EF4-FFF2-40B4-BE49-F238E27FC236}">
                <a16:creationId xmlns:a16="http://schemas.microsoft.com/office/drawing/2014/main" id="{40904053-198B-8848-A6D0-1758C7C8AB67}"/>
              </a:ext>
            </a:extLst>
          </p:cNvPr>
          <p:cNvSpPr>
            <a:spLocks noGrp="1"/>
          </p:cNvSpPr>
          <p:nvPr>
            <p:ph type="sldNum" sz="quarter" idx="12"/>
          </p:nvPr>
        </p:nvSpPr>
        <p:spPr/>
        <p:txBody>
          <a:bodyPr/>
          <a:lstStyle/>
          <a:p>
            <a:fld id="{F5913070-F278-1340-809A-032486279543}" type="slidenum">
              <a:rPr kumimoji="1" lang="ja-JP" altLang="en-US" smtClean="0"/>
              <a:t>16</a:t>
            </a:fld>
            <a:endParaRPr kumimoji="1" lang="ja-JP" altLang="en-US"/>
          </a:p>
        </p:txBody>
      </p:sp>
    </p:spTree>
    <p:extLst>
      <p:ext uri="{BB962C8B-B14F-4D97-AF65-F5344CB8AC3E}">
        <p14:creationId xmlns:p14="http://schemas.microsoft.com/office/powerpoint/2010/main" val="285469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C6687-B414-6F42-B939-E03CB374D59A}"/>
              </a:ext>
            </a:extLst>
          </p:cNvPr>
          <p:cNvSpPr>
            <a:spLocks noGrp="1"/>
          </p:cNvSpPr>
          <p:nvPr>
            <p:ph type="title"/>
          </p:nvPr>
        </p:nvSpPr>
        <p:spPr>
          <a:xfrm>
            <a:off x="499534" y="18255"/>
            <a:ext cx="10515600" cy="952589"/>
          </a:xfrm>
        </p:spPr>
        <p:txBody>
          <a:bodyPr/>
          <a:lstStyle/>
          <a:p>
            <a:r>
              <a:rPr kumimoji="1" lang="ja-JP" altLang="en-US" b="1"/>
              <a:t>まとめ </a:t>
            </a:r>
            <a:r>
              <a:rPr lang="en-US" altLang="ja-JP" b="1" dirty="0"/>
              <a:t>2</a:t>
            </a:r>
            <a:r>
              <a:rPr kumimoji="1" lang="en-US" altLang="ja-JP" b="1" dirty="0"/>
              <a:t>/2</a:t>
            </a:r>
            <a:endParaRPr kumimoji="1" lang="ja-JP" altLang="en-US" b="1" dirty="0"/>
          </a:p>
        </p:txBody>
      </p:sp>
      <p:sp>
        <p:nvSpPr>
          <p:cNvPr id="3" name="コンテンツ プレースホルダー 2">
            <a:extLst>
              <a:ext uri="{FF2B5EF4-FFF2-40B4-BE49-F238E27FC236}">
                <a16:creationId xmlns:a16="http://schemas.microsoft.com/office/drawing/2014/main" id="{9B2D97AC-8B13-3E42-B749-C1F623B51C99}"/>
              </a:ext>
            </a:extLst>
          </p:cNvPr>
          <p:cNvSpPr>
            <a:spLocks noGrp="1"/>
          </p:cNvSpPr>
          <p:nvPr>
            <p:ph idx="1"/>
          </p:nvPr>
        </p:nvSpPr>
        <p:spPr>
          <a:xfrm>
            <a:off x="838200" y="970844"/>
            <a:ext cx="10515600" cy="5206119"/>
          </a:xfrm>
        </p:spPr>
        <p:txBody>
          <a:bodyPr>
            <a:normAutofit/>
          </a:bodyPr>
          <a:lstStyle/>
          <a:p>
            <a:r>
              <a:rPr lang="en-US" altLang="ja-JP" dirty="0"/>
              <a:t>3</a:t>
            </a:r>
            <a:r>
              <a:rPr lang="ja-JP" altLang="en-US"/>
              <a:t>つのアクターというグルーピングは細かな検討を要す</a:t>
            </a:r>
            <a:endParaRPr lang="en-US" altLang="ja-JP" dirty="0"/>
          </a:p>
          <a:p>
            <a:pPr lvl="1"/>
            <a:r>
              <a:rPr lang="ja-JP" altLang="en-US"/>
              <a:t>グローバルテックカンパニー、インド</a:t>
            </a:r>
            <a:endParaRPr lang="en-US" altLang="ja-JP" dirty="0"/>
          </a:p>
          <a:p>
            <a:r>
              <a:rPr lang="ja-JP" altLang="en-US"/>
              <a:t>リベラル民主主義国家において、サイバー空間においては</a:t>
            </a:r>
            <a:r>
              <a:rPr lang="ja-JP" altLang="ja-JP"/>
              <a:t>グローバリゼーションと民主主義</a:t>
            </a:r>
            <a:r>
              <a:rPr lang="ja-JP" altLang="en-US"/>
              <a:t>が尊重されてきたが、もはや、社会の安全のために国家主権の確保は欠かせない</a:t>
            </a:r>
            <a:endParaRPr lang="en-US" altLang="ja-JP" dirty="0"/>
          </a:p>
          <a:p>
            <a:r>
              <a:rPr lang="ja-JP" altLang="ja-JP"/>
              <a:t>民主主義国家はサイバー空間における民主主義</a:t>
            </a:r>
            <a:r>
              <a:rPr lang="ja-JP" altLang="en-US"/>
              <a:t>も国家主権も</a:t>
            </a:r>
            <a:r>
              <a:rPr lang="ja-JP" altLang="ja-JP"/>
              <a:t>放棄できない。従って、グローバルなサイバー空間を諦めなければならない</a:t>
            </a:r>
            <a:endParaRPr lang="en-US" altLang="ja-JP" dirty="0"/>
          </a:p>
        </p:txBody>
      </p:sp>
      <p:sp>
        <p:nvSpPr>
          <p:cNvPr id="4" name="スライド番号プレースホルダー 3">
            <a:extLst>
              <a:ext uri="{FF2B5EF4-FFF2-40B4-BE49-F238E27FC236}">
                <a16:creationId xmlns:a16="http://schemas.microsoft.com/office/drawing/2014/main" id="{40904053-198B-8848-A6D0-1758C7C8AB67}"/>
              </a:ext>
            </a:extLst>
          </p:cNvPr>
          <p:cNvSpPr>
            <a:spLocks noGrp="1"/>
          </p:cNvSpPr>
          <p:nvPr>
            <p:ph type="sldNum" sz="quarter" idx="12"/>
          </p:nvPr>
        </p:nvSpPr>
        <p:spPr/>
        <p:txBody>
          <a:bodyPr/>
          <a:lstStyle/>
          <a:p>
            <a:fld id="{F5913070-F278-1340-809A-032486279543}" type="slidenum">
              <a:rPr kumimoji="1" lang="ja-JP" altLang="en-US" smtClean="0"/>
              <a:t>17</a:t>
            </a:fld>
            <a:endParaRPr kumimoji="1" lang="ja-JP" altLang="en-US"/>
          </a:p>
        </p:txBody>
      </p:sp>
    </p:spTree>
    <p:extLst>
      <p:ext uri="{BB962C8B-B14F-4D97-AF65-F5344CB8AC3E}">
        <p14:creationId xmlns:p14="http://schemas.microsoft.com/office/powerpoint/2010/main" val="2247720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926D0-9249-6E41-80CB-9E75FFCBF516}"/>
              </a:ext>
            </a:extLst>
          </p:cNvPr>
          <p:cNvSpPr>
            <a:spLocks noGrp="1"/>
          </p:cNvSpPr>
          <p:nvPr>
            <p:ph type="title"/>
          </p:nvPr>
        </p:nvSpPr>
        <p:spPr>
          <a:xfrm>
            <a:off x="838200" y="47665"/>
            <a:ext cx="10515600" cy="1325563"/>
          </a:xfrm>
        </p:spPr>
        <p:txBody>
          <a:bodyPr/>
          <a:lstStyle/>
          <a:p>
            <a:r>
              <a:rPr lang="ja-JP" altLang="en-US" b="1"/>
              <a:t>要件の充足状況</a:t>
            </a:r>
            <a:endParaRPr kumimoji="1" lang="ja-JP" altLang="en-US"/>
          </a:p>
        </p:txBody>
      </p:sp>
      <p:sp>
        <p:nvSpPr>
          <p:cNvPr id="5" name="スライド番号プレースホルダー 4">
            <a:extLst>
              <a:ext uri="{FF2B5EF4-FFF2-40B4-BE49-F238E27FC236}">
                <a16:creationId xmlns:a16="http://schemas.microsoft.com/office/drawing/2014/main" id="{310051FB-2E86-7240-9586-4AE59A742E59}"/>
              </a:ext>
            </a:extLst>
          </p:cNvPr>
          <p:cNvSpPr>
            <a:spLocks noGrp="1"/>
          </p:cNvSpPr>
          <p:nvPr>
            <p:ph type="sldNum" sz="quarter" idx="12"/>
          </p:nvPr>
        </p:nvSpPr>
        <p:spPr/>
        <p:txBody>
          <a:bodyPr/>
          <a:lstStyle/>
          <a:p>
            <a:fld id="{F5913070-F278-1340-809A-032486279543}" type="slidenum">
              <a:rPr kumimoji="1" lang="ja-JP" altLang="en-US" smtClean="0"/>
              <a:t>18</a:t>
            </a:fld>
            <a:endParaRPr kumimoji="1" lang="ja-JP" altLang="en-US"/>
          </a:p>
        </p:txBody>
      </p:sp>
      <p:graphicFrame>
        <p:nvGraphicFramePr>
          <p:cNvPr id="16" name="表 15">
            <a:extLst>
              <a:ext uri="{FF2B5EF4-FFF2-40B4-BE49-F238E27FC236}">
                <a16:creationId xmlns:a16="http://schemas.microsoft.com/office/drawing/2014/main" id="{4C008645-4CC1-5F43-B3CA-9B7811684FA2}"/>
              </a:ext>
            </a:extLst>
          </p:cNvPr>
          <p:cNvGraphicFramePr>
            <a:graphicFrameLocks noGrp="1"/>
          </p:cNvGraphicFramePr>
          <p:nvPr>
            <p:extLst>
              <p:ext uri="{D42A27DB-BD31-4B8C-83A1-F6EECF244321}">
                <p14:modId xmlns:p14="http://schemas.microsoft.com/office/powerpoint/2010/main" val="2087649655"/>
              </p:ext>
            </p:extLst>
          </p:nvPr>
        </p:nvGraphicFramePr>
        <p:xfrm>
          <a:off x="838200" y="1058435"/>
          <a:ext cx="10964334" cy="2499360"/>
        </p:xfrm>
        <a:graphic>
          <a:graphicData uri="http://schemas.openxmlformats.org/drawingml/2006/table">
            <a:tbl>
              <a:tblPr firstRow="1" firstCol="1" lastRow="1" lastCol="1" bandRow="1" bandCol="1">
                <a:tableStyleId>{2D5ABB26-0587-4C30-8999-92F81FD0307C}</a:tableStyleId>
              </a:tblPr>
              <a:tblGrid>
                <a:gridCol w="2682751">
                  <a:extLst>
                    <a:ext uri="{9D8B030D-6E8A-4147-A177-3AD203B41FA5}">
                      <a16:colId xmlns:a16="http://schemas.microsoft.com/office/drawing/2014/main" val="1282301637"/>
                    </a:ext>
                  </a:extLst>
                </a:gridCol>
                <a:gridCol w="2760962">
                  <a:extLst>
                    <a:ext uri="{9D8B030D-6E8A-4147-A177-3AD203B41FA5}">
                      <a16:colId xmlns:a16="http://schemas.microsoft.com/office/drawing/2014/main" val="1302698430"/>
                    </a:ext>
                  </a:extLst>
                </a:gridCol>
                <a:gridCol w="2956866">
                  <a:extLst>
                    <a:ext uri="{9D8B030D-6E8A-4147-A177-3AD203B41FA5}">
                      <a16:colId xmlns:a16="http://schemas.microsoft.com/office/drawing/2014/main" val="2758354705"/>
                    </a:ext>
                  </a:extLst>
                </a:gridCol>
                <a:gridCol w="2563755">
                  <a:extLst>
                    <a:ext uri="{9D8B030D-6E8A-4147-A177-3AD203B41FA5}">
                      <a16:colId xmlns:a16="http://schemas.microsoft.com/office/drawing/2014/main" val="2583871487"/>
                    </a:ext>
                  </a:extLst>
                </a:gridCol>
              </a:tblGrid>
              <a:tr h="235737">
                <a:tc>
                  <a:txBody>
                    <a:bodyPr/>
                    <a:lstStyle/>
                    <a:p>
                      <a:pPr algn="just">
                        <a:spcAft>
                          <a:spcPts val="0"/>
                        </a:spcAft>
                      </a:pPr>
                      <a:r>
                        <a:rPr lang="en-US" sz="2000" b="1" kern="100" dirty="0">
                          <a:solidFill>
                            <a:schemeClr val="bg1"/>
                          </a:solidFill>
                          <a:effectLst/>
                        </a:rPr>
                        <a:t> </a:t>
                      </a:r>
                      <a:endParaRPr lang="ja-JP" sz="2800" b="1" kern="100">
                        <a:solidFill>
                          <a:schemeClr val="bg1"/>
                        </a:solidFill>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just">
                        <a:spcAft>
                          <a:spcPts val="0"/>
                        </a:spcAft>
                      </a:pPr>
                      <a:r>
                        <a:rPr lang="en-US" sz="2000" b="1" kern="100" dirty="0">
                          <a:solidFill>
                            <a:schemeClr val="bg1"/>
                          </a:solidFill>
                          <a:effectLst/>
                        </a:rPr>
                        <a:t> </a:t>
                      </a:r>
                      <a:endParaRPr lang="ja-JP" sz="2800" b="1" kern="100">
                        <a:solidFill>
                          <a:schemeClr val="bg1"/>
                        </a:solidFill>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2000" b="1" kern="100" dirty="0">
                          <a:solidFill>
                            <a:schemeClr val="bg1"/>
                          </a:solidFill>
                          <a:effectLst/>
                        </a:rPr>
                        <a:t>[</a:t>
                      </a:r>
                      <a:r>
                        <a:rPr lang="ja-JP" sz="2000" b="1" kern="100">
                          <a:solidFill>
                            <a:schemeClr val="bg1"/>
                          </a:solidFill>
                          <a:effectLst/>
                        </a:rPr>
                        <a:t>承認日</a:t>
                      </a:r>
                      <a:r>
                        <a:rPr lang="en-US" sz="2000" b="1" kern="100" dirty="0">
                          <a:solidFill>
                            <a:schemeClr val="bg1"/>
                          </a:solidFill>
                          <a:effectLst/>
                        </a:rPr>
                        <a:t>]</a:t>
                      </a:r>
                      <a:endParaRPr lang="ja-JP" sz="2800" b="1" kern="100">
                        <a:solidFill>
                          <a:schemeClr val="bg1"/>
                        </a:solidFill>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ja-JP" sz="2000" b="1" kern="100">
                          <a:solidFill>
                            <a:schemeClr val="bg1"/>
                          </a:solidFill>
                          <a:effectLst/>
                        </a:rPr>
                        <a:t>判定結果</a:t>
                      </a:r>
                      <a:endParaRPr lang="ja-JP" sz="2800" b="1" kern="100">
                        <a:solidFill>
                          <a:schemeClr val="bg1"/>
                        </a:solidFill>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908439673"/>
                  </a:ext>
                </a:extLst>
              </a:tr>
              <a:tr h="565769">
                <a:tc>
                  <a:txBody>
                    <a:bodyPr/>
                    <a:lstStyle/>
                    <a:p>
                      <a:pPr algn="just">
                        <a:spcAft>
                          <a:spcPts val="0"/>
                        </a:spcAft>
                      </a:pPr>
                      <a:r>
                        <a:rPr lang="en-US" sz="2400" kern="100" dirty="0">
                          <a:effectLst/>
                        </a:rPr>
                        <a:t>1. </a:t>
                      </a:r>
                      <a:r>
                        <a:rPr lang="ja-JP" sz="2400" kern="100">
                          <a:effectLst/>
                        </a:rPr>
                        <a:t>外国語：</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2400" kern="100">
                          <a:effectLst/>
                        </a:rPr>
                        <a:t>英語（</a:t>
                      </a:r>
                      <a:r>
                        <a:rPr lang="en-US" sz="2400" kern="100" dirty="0">
                          <a:effectLst/>
                        </a:rPr>
                        <a:t>TOEFL</a:t>
                      </a:r>
                      <a:r>
                        <a:rPr lang="ja-JP" sz="2400" kern="100">
                          <a:effectLst/>
                        </a:rPr>
                        <a:t>　</a:t>
                      </a:r>
                      <a:r>
                        <a:rPr lang="en-US" sz="2400" kern="100" dirty="0">
                          <a:effectLst/>
                        </a:rPr>
                        <a:t>iBT94</a:t>
                      </a:r>
                      <a:r>
                        <a:rPr lang="ja-JP" sz="2400" kern="100">
                          <a:effectLst/>
                        </a:rPr>
                        <a:t>点）</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2400" kern="100">
                          <a:effectLst/>
                        </a:rPr>
                        <a:t>2015/5/27</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2400" kern="100">
                          <a:effectLst/>
                        </a:rPr>
                        <a:t>合格</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00766"/>
                  </a:ext>
                </a:extLst>
              </a:tr>
              <a:tr h="282885">
                <a:tc>
                  <a:txBody>
                    <a:bodyPr/>
                    <a:lstStyle/>
                    <a:p>
                      <a:pPr algn="just">
                        <a:spcAft>
                          <a:spcPts val="0"/>
                        </a:spcAft>
                      </a:pPr>
                      <a:r>
                        <a:rPr lang="en-US" sz="2400" kern="100">
                          <a:effectLst/>
                        </a:rPr>
                        <a:t>2. </a:t>
                      </a:r>
                      <a:r>
                        <a:rPr lang="ja-JP" sz="2400" kern="100">
                          <a:effectLst/>
                        </a:rPr>
                        <a:t>技法科目：</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400" kern="100" dirty="0">
                          <a:effectLst/>
                        </a:rPr>
                        <a:t> </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2400" kern="100">
                          <a:effectLst/>
                        </a:rPr>
                        <a:t> </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2400" kern="100">
                          <a:effectLst/>
                        </a:rPr>
                        <a:t>免除</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3939705"/>
                  </a:ext>
                </a:extLst>
              </a:tr>
              <a:tr h="565769">
                <a:tc>
                  <a:txBody>
                    <a:bodyPr/>
                    <a:lstStyle/>
                    <a:p>
                      <a:pPr algn="just">
                        <a:spcAft>
                          <a:spcPts val="0"/>
                        </a:spcAft>
                      </a:pPr>
                      <a:r>
                        <a:rPr lang="en-US" sz="2400" kern="100" dirty="0">
                          <a:effectLst/>
                        </a:rPr>
                        <a:t>3. </a:t>
                      </a:r>
                      <a:r>
                        <a:rPr lang="ja-JP" sz="2400" kern="100">
                          <a:effectLst/>
                        </a:rPr>
                        <a:t>新規授業科目企画書：</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400" kern="100" dirty="0">
                          <a:effectLst/>
                        </a:rPr>
                        <a:t> </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2400" kern="100" dirty="0">
                          <a:effectLst/>
                        </a:rPr>
                        <a:t> </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2400" kern="100">
                          <a:effectLst/>
                        </a:rPr>
                        <a:t>免除</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122453"/>
                  </a:ext>
                </a:extLst>
              </a:tr>
              <a:tr h="282885">
                <a:tc>
                  <a:txBody>
                    <a:bodyPr/>
                    <a:lstStyle/>
                    <a:p>
                      <a:pPr algn="just">
                        <a:spcAft>
                          <a:spcPts val="0"/>
                        </a:spcAft>
                      </a:pPr>
                      <a:r>
                        <a:rPr lang="en-US" sz="2400" kern="100">
                          <a:effectLst/>
                        </a:rPr>
                        <a:t>4. </a:t>
                      </a:r>
                      <a:r>
                        <a:rPr lang="ja-JP" sz="2400" kern="100">
                          <a:effectLst/>
                        </a:rPr>
                        <a:t>教育体験：</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400" kern="100">
                          <a:effectLst/>
                        </a:rPr>
                        <a:t> </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2400" kern="100" dirty="0">
                          <a:effectLst/>
                        </a:rPr>
                        <a:t> </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2400" kern="100">
                          <a:effectLst/>
                        </a:rPr>
                        <a:t>免除</a:t>
                      </a:r>
                      <a:endParaRPr lang="ja-JP" sz="2800" kern="100">
                        <a:effectLst/>
                        <a:latin typeface="Century" panose="02040604050505020304" pitchFamily="18" charset="0"/>
                        <a:ea typeface="ＭＳ 明朝"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2724426"/>
                  </a:ext>
                </a:extLst>
              </a:tr>
            </a:tbl>
          </a:graphicData>
        </a:graphic>
      </p:graphicFrame>
      <p:sp>
        <p:nvSpPr>
          <p:cNvPr id="18" name="Rectangle 4">
            <a:extLst>
              <a:ext uri="{FF2B5EF4-FFF2-40B4-BE49-F238E27FC236}">
                <a16:creationId xmlns:a16="http://schemas.microsoft.com/office/drawing/2014/main" id="{C6D545BB-FE89-CF4E-8B2A-2779F1CD6885}"/>
              </a:ext>
            </a:extLst>
          </p:cNvPr>
          <p:cNvSpPr>
            <a:spLocks noChangeArrowheads="1"/>
          </p:cNvSpPr>
          <p:nvPr/>
        </p:nvSpPr>
        <p:spPr bwMode="auto">
          <a:xfrm>
            <a:off x="838200" y="3664411"/>
            <a:ext cx="1096433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943100" algn="l"/>
                <a:tab pos="2857500" algn="l"/>
                <a:tab pos="5600700" algn="r"/>
              </a:tabLst>
              <a:defRPr>
                <a:solidFill>
                  <a:schemeClr val="tx1"/>
                </a:solidFill>
                <a:latin typeface="Arial" panose="020B0604020202020204" pitchFamily="34" charset="0"/>
              </a:defRPr>
            </a:lvl1pPr>
            <a:lvl2pPr eaLnBrk="0" fontAlgn="base" hangingPunct="0">
              <a:spcBef>
                <a:spcPct val="0"/>
              </a:spcBef>
              <a:spcAft>
                <a:spcPct val="0"/>
              </a:spcAft>
              <a:tabLst>
                <a:tab pos="1943100" algn="l"/>
                <a:tab pos="2857500" algn="l"/>
                <a:tab pos="5600700" algn="r"/>
              </a:tabLst>
              <a:defRPr>
                <a:solidFill>
                  <a:schemeClr val="tx1"/>
                </a:solidFill>
                <a:latin typeface="Arial" panose="020B0604020202020204" pitchFamily="34" charset="0"/>
              </a:defRPr>
            </a:lvl2pPr>
            <a:lvl3pPr eaLnBrk="0" fontAlgn="base" hangingPunct="0">
              <a:spcBef>
                <a:spcPct val="0"/>
              </a:spcBef>
              <a:spcAft>
                <a:spcPct val="0"/>
              </a:spcAft>
              <a:tabLst>
                <a:tab pos="1943100" algn="l"/>
                <a:tab pos="2857500" algn="l"/>
                <a:tab pos="5600700" algn="r"/>
              </a:tabLst>
              <a:defRPr>
                <a:solidFill>
                  <a:schemeClr val="tx1"/>
                </a:solidFill>
                <a:latin typeface="Arial" panose="020B0604020202020204" pitchFamily="34" charset="0"/>
              </a:defRPr>
            </a:lvl3pPr>
            <a:lvl4pPr eaLnBrk="0" fontAlgn="base" hangingPunct="0">
              <a:spcBef>
                <a:spcPct val="0"/>
              </a:spcBef>
              <a:spcAft>
                <a:spcPct val="0"/>
              </a:spcAft>
              <a:tabLst>
                <a:tab pos="1943100" algn="l"/>
                <a:tab pos="2857500" algn="l"/>
                <a:tab pos="5600700" algn="r"/>
              </a:tabLst>
              <a:defRPr>
                <a:solidFill>
                  <a:schemeClr val="tx1"/>
                </a:solidFill>
                <a:latin typeface="Arial" panose="020B0604020202020204" pitchFamily="34" charset="0"/>
              </a:defRPr>
            </a:lvl4pPr>
            <a:lvl5pPr eaLnBrk="0" fontAlgn="base" hangingPunct="0">
              <a:spcBef>
                <a:spcPct val="0"/>
              </a:spcBef>
              <a:spcAft>
                <a:spcPct val="0"/>
              </a:spcAft>
              <a:tabLst>
                <a:tab pos="1943100" algn="l"/>
                <a:tab pos="2857500" algn="l"/>
                <a:tab pos="5600700" algn="r"/>
              </a:tabLst>
              <a:defRPr>
                <a:solidFill>
                  <a:schemeClr val="tx1"/>
                </a:solidFill>
                <a:latin typeface="Arial" panose="020B0604020202020204" pitchFamily="34" charset="0"/>
              </a:defRPr>
            </a:lvl5pPr>
            <a:lvl6pPr eaLnBrk="0" fontAlgn="base" hangingPunct="0">
              <a:spcBef>
                <a:spcPct val="0"/>
              </a:spcBef>
              <a:spcAft>
                <a:spcPct val="0"/>
              </a:spcAft>
              <a:tabLst>
                <a:tab pos="1943100" algn="l"/>
                <a:tab pos="2857500" algn="l"/>
                <a:tab pos="5600700" algn="r"/>
              </a:tabLst>
              <a:defRPr>
                <a:solidFill>
                  <a:schemeClr val="tx1"/>
                </a:solidFill>
                <a:latin typeface="Arial" panose="020B0604020202020204" pitchFamily="34" charset="0"/>
              </a:defRPr>
            </a:lvl6pPr>
            <a:lvl7pPr eaLnBrk="0" fontAlgn="base" hangingPunct="0">
              <a:spcBef>
                <a:spcPct val="0"/>
              </a:spcBef>
              <a:spcAft>
                <a:spcPct val="0"/>
              </a:spcAft>
              <a:tabLst>
                <a:tab pos="1943100" algn="l"/>
                <a:tab pos="2857500" algn="l"/>
                <a:tab pos="5600700" algn="r"/>
              </a:tabLst>
              <a:defRPr>
                <a:solidFill>
                  <a:schemeClr val="tx1"/>
                </a:solidFill>
                <a:latin typeface="Arial" panose="020B0604020202020204" pitchFamily="34" charset="0"/>
              </a:defRPr>
            </a:lvl7pPr>
            <a:lvl8pPr eaLnBrk="0" fontAlgn="base" hangingPunct="0">
              <a:spcBef>
                <a:spcPct val="0"/>
              </a:spcBef>
              <a:spcAft>
                <a:spcPct val="0"/>
              </a:spcAft>
              <a:tabLst>
                <a:tab pos="1943100" algn="l"/>
                <a:tab pos="2857500" algn="l"/>
                <a:tab pos="5600700" algn="r"/>
              </a:tabLst>
              <a:defRPr>
                <a:solidFill>
                  <a:schemeClr val="tx1"/>
                </a:solidFill>
                <a:latin typeface="Arial" panose="020B0604020202020204" pitchFamily="34" charset="0"/>
              </a:defRPr>
            </a:lvl8pPr>
            <a:lvl9pPr eaLnBrk="0" fontAlgn="base" hangingPunct="0">
              <a:spcBef>
                <a:spcPct val="0"/>
              </a:spcBef>
              <a:spcAft>
                <a:spcPct val="0"/>
              </a:spcAft>
              <a:tabLst>
                <a:tab pos="1943100" algn="l"/>
                <a:tab pos="2857500" algn="l"/>
                <a:tab pos="5600700" algn="r"/>
              </a:tabLs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943100" algn="l"/>
                <a:tab pos="2857500" algn="l"/>
                <a:tab pos="5600700" algn="r"/>
              </a:tabLst>
            </a:pPr>
            <a:r>
              <a:rPr lang="ja-JP" altLang="ja-JP"/>
              <a:t>原著論文掲載　（筆頭者発表　2編）</a:t>
            </a:r>
            <a:endParaRPr lang="en-US" altLang="ja-JP" dirty="0"/>
          </a:p>
          <a:p>
            <a:pPr marL="742950" lvl="1" indent="-285750">
              <a:buFont typeface="Arial" panose="020B0604020202020204" pitchFamily="34" charset="0"/>
              <a:buChar char="•"/>
            </a:pPr>
            <a:r>
              <a:rPr lang="ja-JP" altLang="ja-JP"/>
              <a:t>小宮山功一朗「北朝鮮の情報通信技術産業—金正日がもたらしたいびつな成功と労働力余剰—」情報通信総合研究所発行『</a:t>
            </a:r>
            <a:r>
              <a:rPr lang="en-US" altLang="ja-JP" dirty="0" err="1"/>
              <a:t>InfoCom</a:t>
            </a:r>
            <a:r>
              <a:rPr lang="en-US" altLang="ja-JP" dirty="0"/>
              <a:t> REVIEW</a:t>
            </a:r>
            <a:r>
              <a:rPr lang="ja-JP" altLang="ja-JP"/>
              <a:t>』第</a:t>
            </a:r>
            <a:r>
              <a:rPr lang="en-US" altLang="ja-JP" dirty="0"/>
              <a:t>72</a:t>
            </a:r>
            <a:r>
              <a:rPr lang="ja-JP" altLang="ja-JP"/>
              <a:t>号、</a:t>
            </a:r>
            <a:r>
              <a:rPr lang="en-US" altLang="ja-JP" dirty="0"/>
              <a:t>2019</a:t>
            </a:r>
            <a:r>
              <a:rPr lang="ja-JP" altLang="ja-JP"/>
              <a:t>年</a:t>
            </a:r>
            <a:r>
              <a:rPr lang="en-US" altLang="ja-JP" dirty="0"/>
              <a:t>1</a:t>
            </a:r>
            <a:r>
              <a:rPr lang="ja-JP" altLang="ja-JP"/>
              <a:t>月、</a:t>
            </a:r>
            <a:r>
              <a:rPr lang="en-US" altLang="ja-JP" dirty="0"/>
              <a:t>17-29</a:t>
            </a:r>
            <a:r>
              <a:rPr lang="ja-JP" altLang="ja-JP"/>
              <a:t>頁。 </a:t>
            </a:r>
            <a:endParaRPr lang="en-US" altLang="ja-JP" dirty="0"/>
          </a:p>
          <a:p>
            <a:pPr marL="742950" lvl="1" indent="-285750">
              <a:buFont typeface="Arial" panose="020B0604020202020204" pitchFamily="34" charset="0"/>
              <a:buChar char="•"/>
            </a:pPr>
            <a:r>
              <a:rPr lang="ja-JP" altLang="ja-JP"/>
              <a:t>小宮山功一朗「サイバーセキュリティにおけるインシデント対応コミュニティの発展—目的、機能、文化から見る</a:t>
            </a:r>
            <a:r>
              <a:rPr lang="en-US" altLang="ja-JP" dirty="0"/>
              <a:t>CSIRT</a:t>
            </a:r>
            <a:r>
              <a:rPr lang="ja-JP" altLang="ja-JP"/>
              <a:t>—」『情報通信学会誌』第</a:t>
            </a:r>
            <a:r>
              <a:rPr lang="en-US" altLang="ja-JP" dirty="0"/>
              <a:t>37</a:t>
            </a:r>
            <a:r>
              <a:rPr lang="ja-JP" altLang="ja-JP"/>
              <a:t>巻</a:t>
            </a:r>
            <a:r>
              <a:rPr lang="en-US" altLang="ja-JP" dirty="0"/>
              <a:t>1</a:t>
            </a:r>
            <a:r>
              <a:rPr lang="ja-JP" altLang="ja-JP"/>
              <a:t>号、</a:t>
            </a:r>
            <a:r>
              <a:rPr lang="en-US" altLang="ja-JP" dirty="0"/>
              <a:t>2019</a:t>
            </a:r>
            <a:r>
              <a:rPr lang="ja-JP" altLang="ja-JP"/>
              <a:t>年、</a:t>
            </a:r>
            <a:r>
              <a:rPr lang="en-US" altLang="ja-JP" dirty="0"/>
              <a:t>13-23</a:t>
            </a:r>
            <a:r>
              <a:rPr lang="ja-JP" altLang="ja-JP"/>
              <a:t>頁。 </a:t>
            </a:r>
            <a:endParaRPr lang="en-US" altLang="ja-JP" dirty="0"/>
          </a:p>
          <a:p>
            <a:pPr marL="285750" indent="-285750">
              <a:buFont typeface="Arial" panose="020B0604020202020204" pitchFamily="34" charset="0"/>
              <a:buChar char="•"/>
            </a:pPr>
            <a:r>
              <a:rPr lang="ja-JP" altLang="ja-JP"/>
              <a:t>国際会議発表　（筆頭者発表　</a:t>
            </a:r>
            <a:r>
              <a:rPr lang="en-US" altLang="ja-JP" dirty="0"/>
              <a:t>1</a:t>
            </a:r>
            <a:r>
              <a:rPr lang="ja-JP" altLang="ja-JP"/>
              <a:t>回） </a:t>
            </a:r>
            <a:endParaRPr lang="en-US" altLang="ja-JP" dirty="0"/>
          </a:p>
          <a:p>
            <a:pPr marL="742950" lvl="1" indent="-285750">
              <a:buFont typeface="Arial" panose="020B0604020202020204" pitchFamily="34" charset="0"/>
              <a:buChar char="•"/>
            </a:pPr>
            <a:r>
              <a:rPr lang="en-US" altLang="ja-JP" dirty="0"/>
              <a:t>Koichiro Komiyama, "Confidence Building </a:t>
            </a:r>
            <a:r>
              <a:rPr kumimoji="0" lang="en-US" altLang="ja-JP" dirty="0"/>
              <a:t>Measures in Cyberspace," 2014 TPRC | 42nd Research Conference on Communication, Information and Internet Policy, 2014/9/12 (poster session) (English). </a:t>
            </a:r>
            <a:endParaRPr kumimoji="0" lang="ja-JP" altLang="ja-JP"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317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58EEF-E949-BD42-9E41-4102562E4818}"/>
              </a:ext>
            </a:extLst>
          </p:cNvPr>
          <p:cNvSpPr>
            <a:spLocks noGrp="1"/>
          </p:cNvSpPr>
          <p:nvPr>
            <p:ph type="title"/>
          </p:nvPr>
        </p:nvSpPr>
        <p:spPr>
          <a:xfrm>
            <a:off x="838199" y="415636"/>
            <a:ext cx="10515600" cy="397380"/>
          </a:xfrm>
        </p:spPr>
        <p:txBody>
          <a:bodyPr>
            <a:normAutofit fontScale="90000"/>
          </a:bodyPr>
          <a:lstStyle/>
          <a:p>
            <a:r>
              <a:rPr kumimoji="1" lang="ja-JP" altLang="en-US" b="1"/>
              <a:t>本発表資料の参考文献</a:t>
            </a:r>
            <a:endParaRPr kumimoji="1" lang="ja-JP" altLang="en-US" b="1" dirty="0"/>
          </a:p>
        </p:txBody>
      </p:sp>
      <p:sp>
        <p:nvSpPr>
          <p:cNvPr id="3" name="コンテンツ プレースホルダー 2">
            <a:extLst>
              <a:ext uri="{FF2B5EF4-FFF2-40B4-BE49-F238E27FC236}">
                <a16:creationId xmlns:a16="http://schemas.microsoft.com/office/drawing/2014/main" id="{93AE496E-B30F-B14F-88D4-B2C6A524EA16}"/>
              </a:ext>
            </a:extLst>
          </p:cNvPr>
          <p:cNvSpPr>
            <a:spLocks noGrp="1"/>
          </p:cNvSpPr>
          <p:nvPr>
            <p:ph idx="1"/>
          </p:nvPr>
        </p:nvSpPr>
        <p:spPr>
          <a:xfrm>
            <a:off x="165462" y="1157765"/>
            <a:ext cx="11861075" cy="6305839"/>
          </a:xfrm>
        </p:spPr>
        <p:txBody>
          <a:bodyPr>
            <a:normAutofit/>
          </a:bodyPr>
          <a:lstStyle/>
          <a:p>
            <a:pPr marL="0" indent="0">
              <a:buNone/>
            </a:pPr>
            <a:r>
              <a:rPr lang="en-US" altLang="ja-JP" sz="2000" dirty="0" err="1"/>
              <a:t>Denardis</a:t>
            </a:r>
            <a:r>
              <a:rPr lang="en-US" altLang="ja-JP" sz="2000" dirty="0"/>
              <a:t>, Laura. 2015. </a:t>
            </a:r>
            <a:r>
              <a:rPr lang="en-US" altLang="ja-JP" sz="2000" i="1" dirty="0"/>
              <a:t>Global War For Internet Governance</a:t>
            </a:r>
            <a:r>
              <a:rPr lang="en-US" altLang="ja-JP" sz="2000" dirty="0"/>
              <a:t>. Yale University Press.</a:t>
            </a:r>
          </a:p>
          <a:p>
            <a:pPr marL="0" indent="0">
              <a:buNone/>
            </a:pPr>
            <a:r>
              <a:rPr lang="en-US" altLang="ja-JP" sz="2000" dirty="0"/>
              <a:t>Lewis, James Andrew. 2018. “State Practice and Precedent in Cybersecurity Negotiations.” </a:t>
            </a:r>
            <a:r>
              <a:rPr lang="en-US" altLang="ja-JP" sz="2000" i="1" dirty="0"/>
              <a:t>Center for Strategic and International Studies</a:t>
            </a:r>
            <a:r>
              <a:rPr lang="en-US" altLang="ja-JP" sz="2000" dirty="0"/>
              <a:t> 9. Retrieved January 9, 2019 (</a:t>
            </a:r>
            <a:r>
              <a:rPr lang="en-US" altLang="ja-JP" sz="2000" dirty="0">
                <a:hlinkClick r:id="rId2"/>
              </a:rPr>
              <a:t>https://www.csis.org/analysis/state-practice-and-precedent-cybersecurity-negotiations</a:t>
            </a:r>
            <a:r>
              <a:rPr lang="en-US" altLang="ja-JP" sz="2000" dirty="0"/>
              <a:t>).</a:t>
            </a:r>
          </a:p>
          <a:p>
            <a:pPr marL="0" indent="0">
              <a:buNone/>
            </a:pPr>
            <a:r>
              <a:rPr lang="en-US" altLang="ja-JP" sz="2000" dirty="0"/>
              <a:t>Rodrik, Dani. 2012. </a:t>
            </a:r>
            <a:r>
              <a:rPr lang="en-US" altLang="ja-JP" sz="2000" i="1" dirty="0"/>
              <a:t>The Globalization Paradox: Why Global Markets, States, and Democracy Can’t Coexist</a:t>
            </a:r>
            <a:r>
              <a:rPr lang="en-US" altLang="ja-JP" sz="2000" dirty="0"/>
              <a:t>. Kindle Edi. OUP Oxford.</a:t>
            </a:r>
          </a:p>
          <a:p>
            <a:pPr marL="0" indent="0">
              <a:buNone/>
            </a:pPr>
            <a:r>
              <a:rPr lang="ja-JP" altLang="ja-JP" sz="2000"/>
              <a:t>高坂正堯</a:t>
            </a:r>
            <a:r>
              <a:rPr lang="en-US" altLang="ja-JP" sz="2000" dirty="0"/>
              <a:t>. 1966. </a:t>
            </a:r>
            <a:r>
              <a:rPr lang="ja-JP" altLang="ja-JP" sz="2000" i="1"/>
              <a:t>国際政治</a:t>
            </a:r>
            <a:r>
              <a:rPr lang="en-US" altLang="ja-JP" sz="2000" i="1" dirty="0"/>
              <a:t> - </a:t>
            </a:r>
            <a:r>
              <a:rPr lang="ja-JP" altLang="ja-JP" sz="2000" i="1"/>
              <a:t>恐怖と希望</a:t>
            </a:r>
            <a:r>
              <a:rPr lang="en-US" altLang="ja-JP" sz="2000" dirty="0"/>
              <a:t>. Kindle Edi. </a:t>
            </a:r>
            <a:r>
              <a:rPr lang="ja-JP" altLang="ja-JP" sz="2000"/>
              <a:t>中央公論社</a:t>
            </a:r>
            <a:r>
              <a:rPr lang="en-US" altLang="ja-JP" sz="2000" dirty="0"/>
              <a:t>.</a:t>
            </a:r>
            <a:endParaRPr lang="ja-JP" altLang="ja-JP" sz="2000"/>
          </a:p>
          <a:p>
            <a:pPr marL="0" indent="0">
              <a:buNone/>
            </a:pPr>
            <a:r>
              <a:rPr lang="ja-JP" altLang="ja-JP" sz="2000"/>
              <a:t>篠田英朗</a:t>
            </a:r>
            <a:r>
              <a:rPr lang="en-US" altLang="ja-JP" sz="2000" dirty="0"/>
              <a:t>. 2007. </a:t>
            </a:r>
            <a:r>
              <a:rPr lang="ja-JP" altLang="ja-JP" sz="2000" i="1"/>
              <a:t>国際社会の秩序</a:t>
            </a:r>
            <a:r>
              <a:rPr lang="en-US" altLang="ja-JP" sz="2000" i="1" dirty="0"/>
              <a:t>.</a:t>
            </a:r>
            <a:r>
              <a:rPr lang="en-US" altLang="ja-JP" sz="2000" dirty="0"/>
              <a:t> </a:t>
            </a:r>
            <a:r>
              <a:rPr lang="ja-JP" altLang="ja-JP" sz="2000"/>
              <a:t>東京大学出版会</a:t>
            </a:r>
            <a:r>
              <a:rPr lang="en-US" altLang="ja-JP" sz="2000" dirty="0"/>
              <a:t>.</a:t>
            </a:r>
            <a:endParaRPr lang="ja-JP" altLang="ja-JP" sz="2000"/>
          </a:p>
          <a:p>
            <a:pPr marL="0" indent="0">
              <a:buNone/>
            </a:pPr>
            <a:r>
              <a:rPr lang="ja-JP" altLang="ja-JP" sz="2000"/>
              <a:t>土屋大洋</a:t>
            </a:r>
            <a:r>
              <a:rPr lang="en-US" altLang="ja-JP" sz="2000" dirty="0"/>
              <a:t>. 2018. “</a:t>
            </a:r>
            <a:r>
              <a:rPr lang="ja-JP" altLang="ja-JP" sz="2000"/>
              <a:t>サイバーに関する安全保障上の課題</a:t>
            </a:r>
            <a:r>
              <a:rPr lang="en-US" altLang="ja-JP" sz="2000" dirty="0"/>
              <a:t>.” </a:t>
            </a:r>
            <a:r>
              <a:rPr lang="ja-JP" altLang="ja-JP" sz="2000"/>
              <a:t>首相官邸ホームページ</a:t>
            </a:r>
            <a:r>
              <a:rPr lang="en-US" altLang="ja-JP" sz="2000" dirty="0"/>
              <a:t>. Retrieved December 4, 2019 (</a:t>
            </a:r>
            <a:r>
              <a:rPr lang="en-US" altLang="ja-JP" sz="2000" dirty="0">
                <a:hlinkClick r:id="rId3"/>
              </a:rPr>
              <a:t>https://www.kantei.go.jp/jp/singi/anzen_bouei2/dai2/siryou3.pdf</a:t>
            </a:r>
            <a:r>
              <a:rPr lang="en-US" altLang="ja-JP" sz="2000" dirty="0"/>
              <a:t>).</a:t>
            </a:r>
          </a:p>
          <a:p>
            <a:pPr marL="0" indent="0">
              <a:buNone/>
            </a:pPr>
            <a:r>
              <a:rPr lang="ja-JP" altLang="ja-JP" sz="2000"/>
              <a:t>ダニ・ロドリック（岩本正明 訳）</a:t>
            </a:r>
            <a:r>
              <a:rPr lang="en-US" altLang="ja-JP" sz="2000" dirty="0"/>
              <a:t>. 2019. </a:t>
            </a:r>
            <a:r>
              <a:rPr lang="ja-JP" altLang="ja-JP" sz="2000" i="1"/>
              <a:t>貿易戦争の政治経済学</a:t>
            </a:r>
            <a:r>
              <a:rPr lang="en-US" altLang="ja-JP" sz="2000" i="1" dirty="0"/>
              <a:t>:</a:t>
            </a:r>
            <a:r>
              <a:rPr lang="ja-JP" altLang="ja-JP" sz="2000" i="1"/>
              <a:t>資本主義を再構築する</a:t>
            </a:r>
            <a:r>
              <a:rPr lang="en-US" altLang="ja-JP" sz="2000" dirty="0"/>
              <a:t>. Kindle Edi. </a:t>
            </a:r>
            <a:r>
              <a:rPr lang="ja-JP" altLang="ja-JP" sz="2000"/>
              <a:t>白水社</a:t>
            </a:r>
            <a:r>
              <a:rPr lang="en-US" altLang="ja-JP" sz="2000" dirty="0"/>
              <a:t>.</a:t>
            </a:r>
            <a:endParaRPr lang="ja-JP" altLang="ja-JP" sz="2000"/>
          </a:p>
          <a:p>
            <a:pPr marL="0" indent="0">
              <a:buNone/>
            </a:pPr>
            <a:endParaRPr lang="ja-JP" altLang="ja-JP" sz="2000"/>
          </a:p>
        </p:txBody>
      </p:sp>
      <p:sp>
        <p:nvSpPr>
          <p:cNvPr id="4" name="スライド番号プレースホルダー 3">
            <a:extLst>
              <a:ext uri="{FF2B5EF4-FFF2-40B4-BE49-F238E27FC236}">
                <a16:creationId xmlns:a16="http://schemas.microsoft.com/office/drawing/2014/main" id="{3CDC9301-D386-D643-BA5A-EBBA996A6627}"/>
              </a:ext>
            </a:extLst>
          </p:cNvPr>
          <p:cNvSpPr>
            <a:spLocks noGrp="1"/>
          </p:cNvSpPr>
          <p:nvPr>
            <p:ph type="sldNum" sz="quarter" idx="12"/>
          </p:nvPr>
        </p:nvSpPr>
        <p:spPr/>
        <p:txBody>
          <a:bodyPr/>
          <a:lstStyle/>
          <a:p>
            <a:fld id="{F5913070-F278-1340-809A-032486279543}" type="slidenum">
              <a:rPr kumimoji="1" lang="ja-JP" altLang="en-US" smtClean="0"/>
              <a:t>19</a:t>
            </a:fld>
            <a:endParaRPr kumimoji="1" lang="ja-JP" altLang="en-US"/>
          </a:p>
        </p:txBody>
      </p:sp>
    </p:spTree>
    <p:extLst>
      <p:ext uri="{BB962C8B-B14F-4D97-AF65-F5344CB8AC3E}">
        <p14:creationId xmlns:p14="http://schemas.microsoft.com/office/powerpoint/2010/main" val="189767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486A9-C302-E842-8499-4CC540585DB8}"/>
              </a:ext>
            </a:extLst>
          </p:cNvPr>
          <p:cNvSpPr>
            <a:spLocks noGrp="1"/>
          </p:cNvSpPr>
          <p:nvPr>
            <p:ph type="title"/>
          </p:nvPr>
        </p:nvSpPr>
        <p:spPr>
          <a:xfrm>
            <a:off x="838200" y="136525"/>
            <a:ext cx="10515600" cy="842786"/>
          </a:xfrm>
        </p:spPr>
        <p:txBody>
          <a:bodyPr/>
          <a:lstStyle/>
          <a:p>
            <a:r>
              <a:rPr kumimoji="1" lang="ja-JP" altLang="en-US" b="1"/>
              <a:t>自己</a:t>
            </a:r>
            <a:r>
              <a:rPr kumimoji="1" lang="ja-JP" altLang="en-US" b="1" dirty="0"/>
              <a:t>紹介</a:t>
            </a:r>
          </a:p>
        </p:txBody>
      </p:sp>
      <p:sp>
        <p:nvSpPr>
          <p:cNvPr id="3" name="コンテンツ プレースホルダー 2">
            <a:extLst>
              <a:ext uri="{FF2B5EF4-FFF2-40B4-BE49-F238E27FC236}">
                <a16:creationId xmlns:a16="http://schemas.microsoft.com/office/drawing/2014/main" id="{8C9D5813-7B0F-E646-8FB4-82FAFA146C49}"/>
              </a:ext>
            </a:extLst>
          </p:cNvPr>
          <p:cNvSpPr>
            <a:spLocks noGrp="1"/>
          </p:cNvSpPr>
          <p:nvPr>
            <p:ph idx="1"/>
          </p:nvPr>
        </p:nvSpPr>
        <p:spPr>
          <a:xfrm>
            <a:off x="838200" y="1095022"/>
            <a:ext cx="10515600" cy="5081941"/>
          </a:xfrm>
        </p:spPr>
        <p:txBody>
          <a:bodyPr>
            <a:normAutofit/>
          </a:bodyPr>
          <a:lstStyle/>
          <a:p>
            <a:r>
              <a:rPr lang="en-US" altLang="ja-JP" dirty="0"/>
              <a:t>2014</a:t>
            </a:r>
            <a:r>
              <a:rPr lang="ja-JP" altLang="en-US"/>
              <a:t>年春学期</a:t>
            </a:r>
            <a:r>
              <a:rPr lang="en-US" altLang="ja-JP" dirty="0"/>
              <a:t>〜2019</a:t>
            </a:r>
            <a:r>
              <a:rPr lang="ja-JP" altLang="en-US"/>
              <a:t>年春学期</a:t>
            </a:r>
            <a:endParaRPr lang="en-US" altLang="ja-JP" dirty="0"/>
          </a:p>
          <a:p>
            <a:pPr lvl="1"/>
            <a:r>
              <a:rPr lang="ja-JP" altLang="en-US"/>
              <a:t>後期博士課程社会人コース</a:t>
            </a:r>
            <a:endParaRPr lang="en-US" altLang="ja-JP" dirty="0"/>
          </a:p>
          <a:p>
            <a:endParaRPr lang="en-US" altLang="ja-JP" dirty="0"/>
          </a:p>
          <a:p>
            <a:r>
              <a:rPr lang="en-US" altLang="ja-JP" dirty="0"/>
              <a:t>2007</a:t>
            </a:r>
            <a:r>
              <a:rPr lang="ja-JP" altLang="en-US"/>
              <a:t>年</a:t>
            </a:r>
            <a:r>
              <a:rPr lang="en-US" altLang="ja-JP" dirty="0"/>
              <a:t>〜</a:t>
            </a:r>
            <a:r>
              <a:rPr lang="ja-JP" altLang="en-US"/>
              <a:t>現在</a:t>
            </a:r>
            <a:endParaRPr lang="en-US" altLang="ja-JP" dirty="0"/>
          </a:p>
          <a:p>
            <a:pPr lvl="1"/>
            <a:r>
              <a:rPr lang="en-US" altLang="ja-JP" dirty="0"/>
              <a:t>JPCERT/CC(</a:t>
            </a:r>
            <a:r>
              <a:rPr lang="ja-JP" altLang="en-US"/>
              <a:t>サイバーセキュリティインシデント対応組織</a:t>
            </a:r>
            <a:r>
              <a:rPr lang="en-US" altLang="ja-JP" dirty="0"/>
              <a:t>)</a:t>
            </a:r>
            <a:r>
              <a:rPr lang="ja-JP" altLang="en-US"/>
              <a:t>で諸外国の技術コミュニティと協力して問題解決に当たる。年間</a:t>
            </a:r>
            <a:r>
              <a:rPr lang="en-US" altLang="ja-JP" dirty="0"/>
              <a:t>20000</a:t>
            </a:r>
            <a:r>
              <a:rPr lang="ja-JP" altLang="en-US"/>
              <a:t>件のインシデントは約</a:t>
            </a:r>
            <a:r>
              <a:rPr lang="en-US" altLang="ja-JP" dirty="0"/>
              <a:t>90</a:t>
            </a:r>
            <a:r>
              <a:rPr lang="ja-JP" altLang="en-US"/>
              <a:t>カ国との国際連携を要する</a:t>
            </a:r>
            <a:endParaRPr lang="en-US" altLang="ja-JP" dirty="0"/>
          </a:p>
          <a:p>
            <a:r>
              <a:rPr lang="en-US" altLang="ja-JP" dirty="0"/>
              <a:t>2014</a:t>
            </a:r>
            <a:r>
              <a:rPr lang="ja-JP" altLang="en-US"/>
              <a:t>年</a:t>
            </a:r>
            <a:r>
              <a:rPr lang="en-US" altLang="ja-JP" dirty="0"/>
              <a:t>〜2018</a:t>
            </a:r>
            <a:r>
              <a:rPr lang="ja-JP" altLang="en-US"/>
              <a:t>年</a:t>
            </a:r>
            <a:endParaRPr lang="en-US" altLang="ja-JP" dirty="0"/>
          </a:p>
          <a:p>
            <a:pPr lvl="1"/>
            <a:r>
              <a:rPr lang="ja-JP" altLang="en-US"/>
              <a:t>インシデント対応組織の国際団体「</a:t>
            </a:r>
            <a:r>
              <a:rPr lang="en-US" altLang="ja-JP" dirty="0" err="1"/>
              <a:t>FIRST.org</a:t>
            </a:r>
            <a:r>
              <a:rPr lang="ja-JP" altLang="en-US"/>
              <a:t>」の理事</a:t>
            </a:r>
            <a:endParaRPr lang="en-US" altLang="ja-JP" dirty="0"/>
          </a:p>
          <a:p>
            <a:r>
              <a:rPr lang="en-US" altLang="ja-JP" dirty="0"/>
              <a:t>2017</a:t>
            </a:r>
            <a:r>
              <a:rPr lang="ja-JP" altLang="en-US"/>
              <a:t>年</a:t>
            </a:r>
            <a:r>
              <a:rPr lang="en-US" altLang="ja-JP" dirty="0"/>
              <a:t>〜</a:t>
            </a:r>
            <a:r>
              <a:rPr lang="ja-JP" altLang="en-US"/>
              <a:t>現在</a:t>
            </a:r>
            <a:endParaRPr lang="en-US" altLang="ja-JP" dirty="0"/>
          </a:p>
          <a:p>
            <a:pPr lvl="1"/>
            <a:r>
              <a:rPr lang="ja-JP" altLang="en-US"/>
              <a:t>サイバー空間の規範を議論する「サイバー空間安定化委員会」の技術リサーチグループの副議長</a:t>
            </a:r>
            <a:r>
              <a:rPr lang="en-US" altLang="ja-JP" dirty="0"/>
              <a:t>(2017</a:t>
            </a:r>
            <a:r>
              <a:rPr lang="ja-JP" altLang="en-US"/>
              <a:t>年</a:t>
            </a:r>
            <a:r>
              <a:rPr lang="en-US" altLang="ja-JP" dirty="0"/>
              <a:t>〜</a:t>
            </a:r>
            <a:r>
              <a:rPr lang="ja-JP" altLang="en-US"/>
              <a:t>現在</a:t>
            </a:r>
            <a:r>
              <a:rPr lang="en-US" altLang="ja-JP" dirty="0"/>
              <a:t>)</a:t>
            </a:r>
          </a:p>
        </p:txBody>
      </p:sp>
      <p:sp>
        <p:nvSpPr>
          <p:cNvPr id="5" name="スライド番号プレースホルダー 4">
            <a:extLst>
              <a:ext uri="{FF2B5EF4-FFF2-40B4-BE49-F238E27FC236}">
                <a16:creationId xmlns:a16="http://schemas.microsoft.com/office/drawing/2014/main" id="{B65C5FDD-0B85-5B42-812B-71CFECDFE58A}"/>
              </a:ext>
            </a:extLst>
          </p:cNvPr>
          <p:cNvSpPr>
            <a:spLocks noGrp="1"/>
          </p:cNvSpPr>
          <p:nvPr>
            <p:ph type="sldNum" sz="quarter" idx="12"/>
          </p:nvPr>
        </p:nvSpPr>
        <p:spPr/>
        <p:txBody>
          <a:bodyPr/>
          <a:lstStyle/>
          <a:p>
            <a:fld id="{F5913070-F278-1340-809A-032486279543}" type="slidenum">
              <a:rPr kumimoji="1" lang="ja-JP" altLang="en-US" smtClean="0">
                <a:solidFill>
                  <a:schemeClr val="tx1"/>
                </a:solidFill>
              </a:rPr>
              <a:t>2</a:t>
            </a:fld>
            <a:endParaRPr kumimoji="1" lang="ja-JP" altLang="en-US">
              <a:solidFill>
                <a:schemeClr val="tx1"/>
              </a:solidFill>
            </a:endParaRPr>
          </a:p>
        </p:txBody>
      </p:sp>
    </p:spTree>
    <p:extLst>
      <p:ext uri="{BB962C8B-B14F-4D97-AF65-F5344CB8AC3E}">
        <p14:creationId xmlns:p14="http://schemas.microsoft.com/office/powerpoint/2010/main" val="410666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613F5-7F18-489E-B8F1-8ED54BF2A3BD}"/>
              </a:ext>
            </a:extLst>
          </p:cNvPr>
          <p:cNvSpPr>
            <a:spLocks noGrp="1"/>
          </p:cNvSpPr>
          <p:nvPr>
            <p:ph type="title"/>
          </p:nvPr>
        </p:nvSpPr>
        <p:spPr>
          <a:xfrm>
            <a:off x="838200" y="49817"/>
            <a:ext cx="10515600" cy="1019792"/>
          </a:xfrm>
        </p:spPr>
        <p:txBody>
          <a:bodyPr>
            <a:normAutofit/>
          </a:bodyPr>
          <a:lstStyle/>
          <a:p>
            <a:r>
              <a:rPr kumimoji="1" lang="ja-JP" altLang="en-US" b="1"/>
              <a:t>発表の流れ</a:t>
            </a:r>
            <a:endParaRPr kumimoji="1" lang="ja-JP" altLang="en-US" b="1" dirty="0"/>
          </a:p>
        </p:txBody>
      </p:sp>
      <p:sp>
        <p:nvSpPr>
          <p:cNvPr id="3" name="コンテンツ プレースホルダー 2">
            <a:extLst>
              <a:ext uri="{FF2B5EF4-FFF2-40B4-BE49-F238E27FC236}">
                <a16:creationId xmlns:a16="http://schemas.microsoft.com/office/drawing/2014/main" id="{683581BB-766B-49AC-8E03-2E07BF4D9290}"/>
              </a:ext>
            </a:extLst>
          </p:cNvPr>
          <p:cNvSpPr>
            <a:spLocks noGrp="1"/>
          </p:cNvSpPr>
          <p:nvPr>
            <p:ph idx="1"/>
          </p:nvPr>
        </p:nvSpPr>
        <p:spPr>
          <a:xfrm>
            <a:off x="331761" y="1227263"/>
            <a:ext cx="11523908" cy="4971432"/>
          </a:xfrm>
        </p:spPr>
        <p:txBody>
          <a:bodyPr numCol="2">
            <a:normAutofit/>
          </a:bodyPr>
          <a:lstStyle/>
          <a:p>
            <a:r>
              <a:rPr lang="ja-JP" altLang="en-US"/>
              <a:t>本研究の目的と意義</a:t>
            </a:r>
            <a:endParaRPr lang="en-US" altLang="ja-JP" dirty="0"/>
          </a:p>
          <a:p>
            <a:r>
              <a:rPr lang="ja-JP" altLang="en-US"/>
              <a:t>用語の定義</a:t>
            </a:r>
            <a:endParaRPr lang="en-US" altLang="ja-JP" dirty="0"/>
          </a:p>
          <a:p>
            <a:r>
              <a:rPr lang="ja-JP" altLang="en-US"/>
              <a:t>先行研究</a:t>
            </a:r>
            <a:endParaRPr lang="en-US" altLang="ja-JP" dirty="0"/>
          </a:p>
          <a:p>
            <a:r>
              <a:rPr lang="ja-JP" altLang="en-US"/>
              <a:t>問題の所在と</a:t>
            </a:r>
            <a:r>
              <a:rPr lang="en-US" altLang="ja-JP" dirty="0"/>
              <a:t>RQ</a:t>
            </a:r>
          </a:p>
          <a:p>
            <a:r>
              <a:rPr lang="ja-JP" altLang="en-US"/>
              <a:t>分析の枠組み</a:t>
            </a:r>
            <a:endParaRPr lang="en-US" altLang="ja-JP" dirty="0"/>
          </a:p>
          <a:p>
            <a:r>
              <a:rPr lang="ja-JP" altLang="en-US"/>
              <a:t>博士論文の構成</a:t>
            </a:r>
            <a:endParaRPr lang="en-US" altLang="ja-JP" dirty="0"/>
          </a:p>
          <a:p>
            <a:r>
              <a:rPr lang="ja-JP" altLang="en-US"/>
              <a:t>分析の結果</a:t>
            </a:r>
            <a:endParaRPr lang="en-US" altLang="ja-JP" dirty="0"/>
          </a:p>
          <a:p>
            <a:pPr lvl="1"/>
            <a:r>
              <a:rPr lang="ja-JP" altLang="en-US"/>
              <a:t>民主主義国家</a:t>
            </a:r>
            <a:endParaRPr lang="en-US" altLang="ja-JP" dirty="0"/>
          </a:p>
          <a:p>
            <a:pPr lvl="1"/>
            <a:r>
              <a:rPr lang="ja-JP" altLang="en-US"/>
              <a:t>権威主義国家</a:t>
            </a:r>
            <a:endParaRPr lang="en-US" altLang="ja-JP" dirty="0"/>
          </a:p>
          <a:p>
            <a:pPr lvl="1"/>
            <a:r>
              <a:rPr lang="ja-JP" altLang="en-US"/>
              <a:t>グローバルテックカンパニー</a:t>
            </a:r>
            <a:endParaRPr lang="en-US" altLang="ja-JP" dirty="0"/>
          </a:p>
          <a:p>
            <a:pPr lvl="1"/>
            <a:r>
              <a:rPr lang="ja-JP" altLang="en-US"/>
              <a:t>合意を巡る戦い</a:t>
            </a:r>
            <a:endParaRPr lang="en-US" altLang="ja-JP" dirty="0"/>
          </a:p>
          <a:p>
            <a:pPr lvl="1"/>
            <a:r>
              <a:rPr lang="ja-JP" altLang="en-US"/>
              <a:t>インシデント対応コミュニティ</a:t>
            </a:r>
            <a:r>
              <a:rPr lang="en-US" altLang="ja-JP" dirty="0"/>
              <a:t>(CSIRT)</a:t>
            </a:r>
          </a:p>
          <a:p>
            <a:r>
              <a:rPr lang="ja-JP" altLang="en-US"/>
              <a:t>まとめ</a:t>
            </a:r>
            <a:endParaRPr lang="en-US" altLang="ja-JP" dirty="0"/>
          </a:p>
          <a:p>
            <a:r>
              <a:rPr lang="ja-JP" altLang="en-US"/>
              <a:t>学位授与要件の充足状況</a:t>
            </a:r>
            <a:endParaRPr lang="en-US" altLang="ja-JP" dirty="0"/>
          </a:p>
          <a:p>
            <a:r>
              <a:rPr lang="ja-JP" altLang="en-US"/>
              <a:t>主要参考文献</a:t>
            </a:r>
            <a:endParaRPr lang="ja-JP" altLang="en-US" dirty="0"/>
          </a:p>
          <a:p>
            <a:pPr marL="0" indent="0">
              <a:buNone/>
            </a:pPr>
            <a:endParaRPr kumimoji="1" lang="ja-JP" altLang="en-US" dirty="0"/>
          </a:p>
        </p:txBody>
      </p:sp>
      <p:sp>
        <p:nvSpPr>
          <p:cNvPr id="5" name="スライド番号プレースホルダー 4">
            <a:extLst>
              <a:ext uri="{FF2B5EF4-FFF2-40B4-BE49-F238E27FC236}">
                <a16:creationId xmlns:a16="http://schemas.microsoft.com/office/drawing/2014/main" id="{45FC3BD0-9DB2-4685-B8F6-780595CA3E0F}"/>
              </a:ext>
            </a:extLst>
          </p:cNvPr>
          <p:cNvSpPr>
            <a:spLocks noGrp="1"/>
          </p:cNvSpPr>
          <p:nvPr>
            <p:ph type="sldNum" sz="quarter" idx="12"/>
          </p:nvPr>
        </p:nvSpPr>
        <p:spPr/>
        <p:txBody>
          <a:bodyPr/>
          <a:lstStyle/>
          <a:p>
            <a:fld id="{F5913070-F278-1340-809A-032486279543}" type="slidenum">
              <a:rPr kumimoji="1" lang="ja-JP" altLang="en-US" smtClean="0"/>
              <a:t>3</a:t>
            </a:fld>
            <a:endParaRPr kumimoji="1" lang="ja-JP" altLang="en-US"/>
          </a:p>
        </p:txBody>
      </p:sp>
      <p:sp>
        <p:nvSpPr>
          <p:cNvPr id="7" name="コンテンツ プレースホルダー 2">
            <a:extLst>
              <a:ext uri="{FF2B5EF4-FFF2-40B4-BE49-F238E27FC236}">
                <a16:creationId xmlns:a16="http://schemas.microsoft.com/office/drawing/2014/main" id="{ACD4837A-5CFD-452A-AC4E-4D3C339A5261}"/>
              </a:ext>
            </a:extLst>
          </p:cNvPr>
          <p:cNvSpPr txBox="1">
            <a:spLocks/>
          </p:cNvSpPr>
          <p:nvPr/>
        </p:nvSpPr>
        <p:spPr>
          <a:xfrm>
            <a:off x="6011917" y="1227263"/>
            <a:ext cx="5843752" cy="4971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dirty="0"/>
          </a:p>
        </p:txBody>
      </p:sp>
    </p:spTree>
    <p:extLst>
      <p:ext uri="{BB962C8B-B14F-4D97-AF65-F5344CB8AC3E}">
        <p14:creationId xmlns:p14="http://schemas.microsoft.com/office/powerpoint/2010/main" val="358252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F6EB6-CA8C-334D-B2C8-E2715760ABA1}"/>
              </a:ext>
            </a:extLst>
          </p:cNvPr>
          <p:cNvSpPr>
            <a:spLocks noGrp="1"/>
          </p:cNvSpPr>
          <p:nvPr>
            <p:ph type="title"/>
          </p:nvPr>
        </p:nvSpPr>
        <p:spPr/>
        <p:txBody>
          <a:bodyPr/>
          <a:lstStyle/>
          <a:p>
            <a:r>
              <a:rPr kumimoji="1" lang="ja-JP" altLang="en-US" b="1"/>
              <a:t>本研究の目的と意義</a:t>
            </a:r>
            <a:endParaRPr kumimoji="1" lang="ja-JP" altLang="en-US" b="1" dirty="0"/>
          </a:p>
        </p:txBody>
      </p:sp>
      <p:sp>
        <p:nvSpPr>
          <p:cNvPr id="3" name="コンテンツ プレースホルダー 2">
            <a:extLst>
              <a:ext uri="{FF2B5EF4-FFF2-40B4-BE49-F238E27FC236}">
                <a16:creationId xmlns:a16="http://schemas.microsoft.com/office/drawing/2014/main" id="{7A0C8E6B-7900-714D-8EBB-40E162ED4822}"/>
              </a:ext>
            </a:extLst>
          </p:cNvPr>
          <p:cNvSpPr>
            <a:spLocks noGrp="1"/>
          </p:cNvSpPr>
          <p:nvPr>
            <p:ph idx="1"/>
          </p:nvPr>
        </p:nvSpPr>
        <p:spPr>
          <a:xfrm>
            <a:off x="838200" y="1825624"/>
            <a:ext cx="10515600" cy="4530725"/>
          </a:xfrm>
        </p:spPr>
        <p:txBody>
          <a:bodyPr>
            <a:normAutofit/>
          </a:bodyPr>
          <a:lstStyle/>
          <a:p>
            <a:r>
              <a:rPr lang="ja-JP" altLang="ja-JP"/>
              <a:t>サイバー空間をアナーキーのまま放置するリスクが高まっている。</a:t>
            </a:r>
            <a:r>
              <a:rPr lang="ja-JP" altLang="en-US" u="sng"/>
              <a:t>どうすればサイバー</a:t>
            </a:r>
            <a:r>
              <a:rPr lang="ja-JP" altLang="ja-JP" u="sng"/>
              <a:t>空間を統治するメカニズム</a:t>
            </a:r>
            <a:r>
              <a:rPr lang="ja-JP" altLang="en-US" u="sng"/>
              <a:t>を確立できるか。</a:t>
            </a:r>
            <a:endParaRPr lang="en-US" altLang="ja-JP" u="sng" dirty="0"/>
          </a:p>
          <a:p>
            <a:pPr lvl="1"/>
            <a:r>
              <a:rPr lang="ja-JP" altLang="en-US"/>
              <a:t>誰と誰が何を巡って争っているのか</a:t>
            </a:r>
            <a:r>
              <a:rPr lang="en-US" altLang="ja-JP" dirty="0"/>
              <a:t>:</a:t>
            </a:r>
            <a:r>
              <a:rPr lang="ja-JP" altLang="en-US"/>
              <a:t> サイバー空間が</a:t>
            </a:r>
            <a:r>
              <a:rPr lang="ja-JP" altLang="ja-JP"/>
              <a:t>国際政治でいうアナーキー状態</a:t>
            </a:r>
            <a:r>
              <a:rPr lang="ja-JP" altLang="en-US"/>
              <a:t>だとして、力の争奪戦のアクターをどのように設定するか。</a:t>
            </a:r>
            <a:endParaRPr lang="en-US" altLang="ja-JP" dirty="0"/>
          </a:p>
          <a:p>
            <a:r>
              <a:rPr lang="ja-JP" altLang="en-US"/>
              <a:t>研究の意義</a:t>
            </a:r>
            <a:endParaRPr lang="en-US" altLang="ja-JP" dirty="0"/>
          </a:p>
          <a:p>
            <a:pPr lvl="1"/>
            <a:r>
              <a:rPr lang="ja-JP" altLang="en-US"/>
              <a:t>学術的貢献</a:t>
            </a:r>
            <a:r>
              <a:rPr lang="en-US" altLang="ja-JP" dirty="0"/>
              <a:t>:</a:t>
            </a:r>
            <a:r>
              <a:rPr lang="ja-JP" altLang="en-US"/>
              <a:t> インターネットとサイバー空間のガバナンスについてインターネットガバナンス論と国際関係論 の中間に位置する視座を提供する</a:t>
            </a:r>
            <a:endParaRPr lang="en-US" altLang="ja-JP" dirty="0"/>
          </a:p>
        </p:txBody>
      </p:sp>
      <p:sp>
        <p:nvSpPr>
          <p:cNvPr id="4" name="スライド番号プレースホルダー 3">
            <a:extLst>
              <a:ext uri="{FF2B5EF4-FFF2-40B4-BE49-F238E27FC236}">
                <a16:creationId xmlns:a16="http://schemas.microsoft.com/office/drawing/2014/main" id="{E1C4D584-3ACE-6D40-8FD1-21783465784D}"/>
              </a:ext>
            </a:extLst>
          </p:cNvPr>
          <p:cNvSpPr>
            <a:spLocks noGrp="1"/>
          </p:cNvSpPr>
          <p:nvPr>
            <p:ph type="sldNum" sz="quarter" idx="12"/>
          </p:nvPr>
        </p:nvSpPr>
        <p:spPr/>
        <p:txBody>
          <a:bodyPr/>
          <a:lstStyle/>
          <a:p>
            <a:fld id="{F5913070-F278-1340-809A-032486279543}" type="slidenum">
              <a:rPr kumimoji="1" lang="ja-JP" altLang="en-US" smtClean="0"/>
              <a:t>4</a:t>
            </a:fld>
            <a:endParaRPr kumimoji="1" lang="ja-JP" altLang="en-US"/>
          </a:p>
        </p:txBody>
      </p:sp>
    </p:spTree>
    <p:extLst>
      <p:ext uri="{BB962C8B-B14F-4D97-AF65-F5344CB8AC3E}">
        <p14:creationId xmlns:p14="http://schemas.microsoft.com/office/powerpoint/2010/main" val="179196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6D126-1405-7B47-B1FE-906BC1556638}"/>
              </a:ext>
            </a:extLst>
          </p:cNvPr>
          <p:cNvSpPr>
            <a:spLocks noGrp="1"/>
          </p:cNvSpPr>
          <p:nvPr>
            <p:ph type="title"/>
          </p:nvPr>
        </p:nvSpPr>
        <p:spPr>
          <a:xfrm>
            <a:off x="838200" y="0"/>
            <a:ext cx="10515600" cy="1325563"/>
          </a:xfrm>
        </p:spPr>
        <p:txBody>
          <a:bodyPr/>
          <a:lstStyle/>
          <a:p>
            <a:r>
              <a:rPr kumimoji="1" lang="ja-JP" altLang="en-US" b="1"/>
              <a:t>用語</a:t>
            </a:r>
            <a:r>
              <a:rPr kumimoji="1" lang="ja-JP" altLang="en-US" b="1" dirty="0"/>
              <a:t>の定義</a:t>
            </a:r>
          </a:p>
        </p:txBody>
      </p:sp>
      <p:sp>
        <p:nvSpPr>
          <p:cNvPr id="3" name="コンテンツ プレースホルダー 2">
            <a:extLst>
              <a:ext uri="{FF2B5EF4-FFF2-40B4-BE49-F238E27FC236}">
                <a16:creationId xmlns:a16="http://schemas.microsoft.com/office/drawing/2014/main" id="{24140B74-CEC5-D44B-9794-F330B3575416}"/>
              </a:ext>
            </a:extLst>
          </p:cNvPr>
          <p:cNvSpPr>
            <a:spLocks noGrp="1"/>
          </p:cNvSpPr>
          <p:nvPr>
            <p:ph idx="1"/>
          </p:nvPr>
        </p:nvSpPr>
        <p:spPr>
          <a:xfrm>
            <a:off x="838200" y="1110608"/>
            <a:ext cx="10515600" cy="5410200"/>
          </a:xfrm>
        </p:spPr>
        <p:txBody>
          <a:bodyPr>
            <a:normAutofit/>
          </a:bodyPr>
          <a:lstStyle/>
          <a:p>
            <a:r>
              <a:rPr kumimoji="1" lang="ja-JP" altLang="en-US" dirty="0"/>
              <a:t>サイバー空間</a:t>
            </a:r>
            <a:endParaRPr kumimoji="1" lang="en-US" altLang="ja-JP" dirty="0"/>
          </a:p>
          <a:p>
            <a:pPr lvl="1"/>
            <a:r>
              <a:rPr lang="ja-JP" altLang="en-US"/>
              <a:t>「</a:t>
            </a:r>
            <a:r>
              <a:rPr lang="en-US" altLang="ja-JP" b="1" dirty="0"/>
              <a:t>『</a:t>
            </a:r>
            <a:r>
              <a:rPr lang="ja-JP" altLang="en-US" b="1" dirty="0"/>
              <a:t>通信端末＋通信回線（有線・無線）＋記憶装置＋データ </a:t>
            </a:r>
            <a:r>
              <a:rPr lang="en-US" altLang="ja-JP" b="1" dirty="0"/>
              <a:t>(</a:t>
            </a:r>
            <a:r>
              <a:rPr lang="ja-JP" altLang="en-US" b="1"/>
              <a:t>土屋</a:t>
            </a:r>
            <a:r>
              <a:rPr lang="en-US" altLang="ja-JP" b="1" dirty="0"/>
              <a:t>2018)</a:t>
            </a:r>
            <a:r>
              <a:rPr lang="ja-JP" altLang="en-US" b="1"/>
              <a:t> </a:t>
            </a:r>
            <a:r>
              <a:rPr lang="en-US" altLang="ja-JP" b="1" dirty="0"/>
              <a:t>』</a:t>
            </a:r>
            <a:r>
              <a:rPr lang="ja-JP" altLang="en-US" b="1" dirty="0"/>
              <a:t>しかしエラスティック</a:t>
            </a:r>
            <a:r>
              <a:rPr lang="en-US" altLang="ja-JP" b="1" dirty="0"/>
              <a:t>(</a:t>
            </a:r>
            <a:r>
              <a:rPr lang="ja-JP" altLang="en-US" b="1" dirty="0"/>
              <a:t>伸び縮みする</a:t>
            </a:r>
            <a:r>
              <a:rPr lang="en-US" altLang="ja-JP" b="1" dirty="0"/>
              <a:t>)</a:t>
            </a:r>
            <a:r>
              <a:rPr lang="ja-JP" altLang="en-US" b="1" dirty="0"/>
              <a:t>で</a:t>
            </a:r>
            <a:r>
              <a:rPr lang="ja-JP" altLang="en-US" b="1"/>
              <a:t>ある」</a:t>
            </a:r>
            <a:endParaRPr lang="en-US" altLang="ja-JP" b="1" dirty="0"/>
          </a:p>
          <a:p>
            <a:pPr lvl="1"/>
            <a:r>
              <a:rPr lang="ja-JP" altLang="en-US"/>
              <a:t>インターネット</a:t>
            </a:r>
            <a:r>
              <a:rPr lang="en-US" altLang="ja-JP" dirty="0"/>
              <a:t>+</a:t>
            </a:r>
            <a:r>
              <a:rPr lang="ja-JP" altLang="en-US"/>
              <a:t>携帯電話網</a:t>
            </a:r>
            <a:r>
              <a:rPr lang="en-US" altLang="ja-JP" dirty="0"/>
              <a:t>+</a:t>
            </a:r>
            <a:r>
              <a:rPr lang="ja-JP" altLang="en-US"/>
              <a:t>各種閉域ネットワーク</a:t>
            </a:r>
            <a:r>
              <a:rPr lang="en-US" altLang="ja-JP" dirty="0"/>
              <a:t>=</a:t>
            </a:r>
            <a:r>
              <a:rPr lang="ja-JP" altLang="en-US"/>
              <a:t>サイバー空間</a:t>
            </a:r>
            <a:endParaRPr lang="en-US" altLang="ja-JP" dirty="0"/>
          </a:p>
          <a:p>
            <a:r>
              <a:rPr lang="ja-JP" altLang="ja-JP"/>
              <a:t>民主主義国家</a:t>
            </a:r>
            <a:endParaRPr lang="en-US" altLang="ja-JP" dirty="0"/>
          </a:p>
          <a:p>
            <a:pPr lvl="1"/>
            <a:r>
              <a:rPr lang="en-US" altLang="ja-JP" dirty="0"/>
              <a:t>G7</a:t>
            </a:r>
            <a:r>
              <a:rPr lang="ja-JP" altLang="en-US"/>
              <a:t>などのリベラルな民主主義を標榜する国家群</a:t>
            </a:r>
            <a:endParaRPr lang="en-US" altLang="ja-JP" dirty="0"/>
          </a:p>
          <a:p>
            <a:r>
              <a:rPr lang="ja-JP" altLang="en-US"/>
              <a:t>権威主義国家</a:t>
            </a:r>
            <a:endParaRPr lang="en-US" altLang="ja-JP" dirty="0"/>
          </a:p>
          <a:p>
            <a:pPr lvl="1"/>
            <a:r>
              <a:rPr lang="ja-JP" altLang="en-US"/>
              <a:t>中国、ロシア、北朝鮮、中東イスラム諸国</a:t>
            </a:r>
            <a:endParaRPr lang="en-US" altLang="ja-JP" dirty="0"/>
          </a:p>
          <a:p>
            <a:r>
              <a:rPr lang="ja-JP" altLang="en-US"/>
              <a:t>グローバルテックカンパニー</a:t>
            </a:r>
            <a:endParaRPr lang="en-US" altLang="ja-JP" dirty="0"/>
          </a:p>
          <a:p>
            <a:pPr lvl="1"/>
            <a:r>
              <a:rPr lang="ja-JP" altLang="en-US"/>
              <a:t>グーグル、アマゾン、マイクロソフト、アリババなど</a:t>
            </a:r>
            <a:endParaRPr lang="en-US" altLang="ja-JP" dirty="0"/>
          </a:p>
          <a:p>
            <a:pPr lvl="1"/>
            <a:r>
              <a:rPr lang="ja-JP" altLang="en-US"/>
              <a:t>トランスナショナルな企業で、収益の一定の割合を国外市場から得ている</a:t>
            </a:r>
            <a:endParaRPr lang="en-US" altLang="ja-JP" dirty="0"/>
          </a:p>
        </p:txBody>
      </p:sp>
      <p:sp>
        <p:nvSpPr>
          <p:cNvPr id="6" name="スライド番号プレースホルダー 5">
            <a:extLst>
              <a:ext uri="{FF2B5EF4-FFF2-40B4-BE49-F238E27FC236}">
                <a16:creationId xmlns:a16="http://schemas.microsoft.com/office/drawing/2014/main" id="{58BC1767-41F6-8242-B4A9-BA0294DB86D2}"/>
              </a:ext>
            </a:extLst>
          </p:cNvPr>
          <p:cNvSpPr>
            <a:spLocks noGrp="1"/>
          </p:cNvSpPr>
          <p:nvPr>
            <p:ph type="sldNum" sz="quarter" idx="12"/>
          </p:nvPr>
        </p:nvSpPr>
        <p:spPr/>
        <p:txBody>
          <a:bodyPr/>
          <a:lstStyle/>
          <a:p>
            <a:fld id="{F5913070-F278-1340-809A-032486279543}" type="slidenum">
              <a:rPr kumimoji="1" lang="ja-JP" altLang="en-US" smtClean="0"/>
              <a:t>5</a:t>
            </a:fld>
            <a:endParaRPr kumimoji="1" lang="ja-JP" altLang="en-US"/>
          </a:p>
        </p:txBody>
      </p:sp>
    </p:spTree>
    <p:extLst>
      <p:ext uri="{BB962C8B-B14F-4D97-AF65-F5344CB8AC3E}">
        <p14:creationId xmlns:p14="http://schemas.microsoft.com/office/powerpoint/2010/main" val="354536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3039D-3BBD-CC40-AA9A-6DD13E1198A7}"/>
              </a:ext>
            </a:extLst>
          </p:cNvPr>
          <p:cNvSpPr>
            <a:spLocks noGrp="1"/>
          </p:cNvSpPr>
          <p:nvPr>
            <p:ph type="title"/>
          </p:nvPr>
        </p:nvSpPr>
        <p:spPr>
          <a:xfrm>
            <a:off x="429768" y="411480"/>
            <a:ext cx="11201400" cy="1106424"/>
          </a:xfrm>
        </p:spPr>
        <p:txBody>
          <a:bodyPr>
            <a:normAutofit/>
          </a:bodyPr>
          <a:lstStyle/>
          <a:p>
            <a:r>
              <a:rPr kumimoji="1" lang="ja-JP" altLang="en-US" sz="3600" b="1"/>
              <a:t>先行研究 インターネット・ガバナンス論</a:t>
            </a:r>
          </a:p>
        </p:txBody>
      </p:sp>
      <p:sp>
        <p:nvSpPr>
          <p:cNvPr id="3" name="コンテンツ プレースホルダー 2">
            <a:extLst>
              <a:ext uri="{FF2B5EF4-FFF2-40B4-BE49-F238E27FC236}">
                <a16:creationId xmlns:a16="http://schemas.microsoft.com/office/drawing/2014/main" id="{A8500393-9631-F04C-AF79-D67C41BC0EF1}"/>
              </a:ext>
            </a:extLst>
          </p:cNvPr>
          <p:cNvSpPr>
            <a:spLocks noGrp="1"/>
          </p:cNvSpPr>
          <p:nvPr>
            <p:ph idx="1"/>
          </p:nvPr>
        </p:nvSpPr>
        <p:spPr>
          <a:xfrm>
            <a:off x="5388429" y="1459616"/>
            <a:ext cx="6672507" cy="4520560"/>
          </a:xfrm>
        </p:spPr>
        <p:txBody>
          <a:bodyPr anchor="ctr">
            <a:normAutofit lnSpcReduction="10000"/>
          </a:bodyPr>
          <a:lstStyle/>
          <a:p>
            <a:r>
              <a:rPr kumimoji="1" lang="ja-JP" altLang="en-US" sz="2400"/>
              <a:t>インターネット・ガバナンスの視座</a:t>
            </a:r>
            <a:endParaRPr kumimoji="1" lang="en-US" altLang="ja-JP" sz="2400" dirty="0"/>
          </a:p>
          <a:p>
            <a:pPr lvl="1"/>
            <a:r>
              <a:rPr lang="ja-JP" altLang="en-US"/>
              <a:t>インターネットガバナンスは「インターネット資源管理」、「標準の策定」、</a:t>
            </a:r>
            <a:r>
              <a:rPr lang="ja-JP" altLang="en-US" u="sng"/>
              <a:t>「サイバーセキュリティガバナンス」</a:t>
            </a:r>
            <a:r>
              <a:rPr lang="ja-JP" altLang="en-US"/>
              <a:t>、「相互接続に関する合意形成」、「情報仲介の政策的役割」、「システム化された知的財産保護」の集合 </a:t>
            </a:r>
            <a:r>
              <a:rPr lang="en-US" altLang="ja-JP" dirty="0"/>
              <a:t>(</a:t>
            </a:r>
            <a:r>
              <a:rPr lang="en-US" altLang="ja-JP" dirty="0" err="1"/>
              <a:t>Denardis</a:t>
            </a:r>
            <a:r>
              <a:rPr lang="en-US" altLang="ja-JP" dirty="0"/>
              <a:t> 2015)</a:t>
            </a:r>
          </a:p>
          <a:p>
            <a:pPr lvl="1"/>
            <a:r>
              <a:rPr lang="ja-JP" altLang="en-US"/>
              <a:t>「官・民・市民社会の対等な参加」 で「自律・分散・協調」のインターネットを保持する</a:t>
            </a:r>
            <a:endParaRPr lang="en-US" altLang="ja-JP" dirty="0"/>
          </a:p>
          <a:p>
            <a:pPr lvl="1"/>
            <a:r>
              <a:rPr lang="ja-JP" altLang="en-US" u="sng"/>
              <a:t>身体の安全、家族の安全、民族の安全、宗教の安全は言論の自由と同等に重要であることを軽視</a:t>
            </a:r>
            <a:endParaRPr lang="ja-JP" altLang="en-US"/>
          </a:p>
        </p:txBody>
      </p:sp>
      <p:sp>
        <p:nvSpPr>
          <p:cNvPr id="4" name="スライド番号プレースホルダー 3">
            <a:extLst>
              <a:ext uri="{FF2B5EF4-FFF2-40B4-BE49-F238E27FC236}">
                <a16:creationId xmlns:a16="http://schemas.microsoft.com/office/drawing/2014/main" id="{808A641E-72D7-7747-B449-F82A7205A235}"/>
              </a:ext>
            </a:extLst>
          </p:cNvPr>
          <p:cNvSpPr>
            <a:spLocks noGrp="1"/>
          </p:cNvSpPr>
          <p:nvPr>
            <p:ph type="sldNum" sz="quarter" idx="12"/>
          </p:nvPr>
        </p:nvSpPr>
        <p:spPr>
          <a:xfrm>
            <a:off x="8595360" y="6356350"/>
            <a:ext cx="2743200" cy="365125"/>
          </a:xfrm>
        </p:spPr>
        <p:txBody>
          <a:bodyPr>
            <a:normAutofit/>
          </a:bodyPr>
          <a:lstStyle/>
          <a:p>
            <a:pPr>
              <a:spcAft>
                <a:spcPts val="600"/>
              </a:spcAft>
            </a:pPr>
            <a:fld id="{F5913070-F278-1340-809A-032486279543}" type="slidenum">
              <a:rPr kumimoji="1" lang="ja-JP" altLang="en-US">
                <a:solidFill>
                  <a:schemeClr val="tx1">
                    <a:lumMod val="50000"/>
                    <a:lumOff val="50000"/>
                  </a:schemeClr>
                </a:solidFill>
              </a:rPr>
              <a:pPr>
                <a:spcAft>
                  <a:spcPts val="600"/>
                </a:spcAft>
              </a:pPr>
              <a:t>6</a:t>
            </a:fld>
            <a:endParaRPr kumimoji="1" lang="ja-JP" altLang="en-US">
              <a:solidFill>
                <a:schemeClr val="tx1">
                  <a:lumMod val="50000"/>
                  <a:lumOff val="50000"/>
                </a:schemeClr>
              </a:solidFill>
            </a:endParaRPr>
          </a:p>
        </p:txBody>
      </p:sp>
      <p:pic>
        <p:nvPicPr>
          <p:cNvPr id="6" name="図 5">
            <a:extLst>
              <a:ext uri="{FF2B5EF4-FFF2-40B4-BE49-F238E27FC236}">
                <a16:creationId xmlns:a16="http://schemas.microsoft.com/office/drawing/2014/main" id="{D3605844-7945-D44B-9970-C14D48A76F6F}"/>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2004042" y="1305261"/>
            <a:ext cx="9791918" cy="4954281"/>
          </a:xfrm>
          <a:prstGeom prst="rect">
            <a:avLst/>
          </a:prstGeom>
          <a:noFill/>
        </p:spPr>
      </p:pic>
      <p:sp>
        <p:nvSpPr>
          <p:cNvPr id="7" name="正方形/長方形 6">
            <a:extLst>
              <a:ext uri="{FF2B5EF4-FFF2-40B4-BE49-F238E27FC236}">
                <a16:creationId xmlns:a16="http://schemas.microsoft.com/office/drawing/2014/main" id="{0E71EB1F-475D-324A-AF34-042F2CDD43B6}"/>
              </a:ext>
            </a:extLst>
          </p:cNvPr>
          <p:cNvSpPr/>
          <p:nvPr/>
        </p:nvSpPr>
        <p:spPr>
          <a:xfrm>
            <a:off x="-65532" y="6232866"/>
            <a:ext cx="6096000" cy="339324"/>
          </a:xfrm>
          <a:prstGeom prst="rect">
            <a:avLst/>
          </a:prstGeom>
        </p:spPr>
        <p:txBody>
          <a:bodyPr>
            <a:spAutoFit/>
          </a:bodyPr>
          <a:lstStyle/>
          <a:p>
            <a:pPr algn="ctr">
              <a:lnSpc>
                <a:spcPct val="150000"/>
              </a:lnSpc>
              <a:spcAft>
                <a:spcPts val="0"/>
              </a:spcAft>
            </a:pPr>
            <a:r>
              <a:rPr lang="ja-JP" altLang="en-US" sz="1200" b="1" kern="100" dirty="0">
                <a:ea typeface="ＭＳ 明朝" panose="02020609040205080304" pitchFamily="49" charset="-128"/>
                <a:cs typeface="Times New Roman" panose="02020603050405020304" pitchFamily="18" charset="0"/>
              </a:rPr>
              <a:t>図</a:t>
            </a:r>
            <a:r>
              <a:rPr lang="en-US" altLang="ja-JP" sz="1200" b="1" kern="100" dirty="0">
                <a:ea typeface="ＭＳ 明朝" panose="02020609040205080304" pitchFamily="49" charset="-128"/>
                <a:cs typeface="Times New Roman" panose="02020603050405020304" pitchFamily="18" charset="0"/>
              </a:rPr>
              <a:t>1</a:t>
            </a:r>
            <a:r>
              <a:rPr lang="ja-JP" altLang="en-US" sz="1200" b="1" kern="100" dirty="0">
                <a:ea typeface="ＭＳ 明朝" panose="02020609040205080304" pitchFamily="49" charset="-128"/>
                <a:cs typeface="Times New Roman" panose="02020603050405020304" pitchFamily="18" charset="0"/>
              </a:rPr>
              <a:t> </a:t>
            </a:r>
            <a:r>
              <a:rPr lang="ja-JP" altLang="ja-JP" sz="1200" b="1" kern="100" dirty="0">
                <a:ea typeface="ＭＳ 明朝" panose="02020609040205080304" pitchFamily="49" charset="-128"/>
                <a:cs typeface="Times New Roman" panose="02020603050405020304" pitchFamily="18" charset="0"/>
              </a:rPr>
              <a:t>インターネットガバナンス論におけるサイバー空間のイメージ</a:t>
            </a:r>
          </a:p>
        </p:txBody>
      </p:sp>
    </p:spTree>
    <p:extLst>
      <p:ext uri="{BB962C8B-B14F-4D97-AF65-F5344CB8AC3E}">
        <p14:creationId xmlns:p14="http://schemas.microsoft.com/office/powerpoint/2010/main" val="425544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CE220-CD41-734A-926A-B347B664B154}"/>
              </a:ext>
            </a:extLst>
          </p:cNvPr>
          <p:cNvSpPr>
            <a:spLocks noGrp="1"/>
          </p:cNvSpPr>
          <p:nvPr>
            <p:ph type="title"/>
          </p:nvPr>
        </p:nvSpPr>
        <p:spPr>
          <a:xfrm>
            <a:off x="429768" y="411480"/>
            <a:ext cx="11201400" cy="1106424"/>
          </a:xfrm>
        </p:spPr>
        <p:txBody>
          <a:bodyPr>
            <a:normAutofit/>
          </a:bodyPr>
          <a:lstStyle/>
          <a:p>
            <a:r>
              <a:rPr kumimoji="1" lang="ja-JP" altLang="en-US" sz="3600" b="1"/>
              <a:t>先行研究 国際関係論</a:t>
            </a:r>
          </a:p>
        </p:txBody>
      </p:sp>
      <p:sp>
        <p:nvSpPr>
          <p:cNvPr id="3" name="コンテンツ プレースホルダー 2">
            <a:extLst>
              <a:ext uri="{FF2B5EF4-FFF2-40B4-BE49-F238E27FC236}">
                <a16:creationId xmlns:a16="http://schemas.microsoft.com/office/drawing/2014/main" id="{35EAF058-2CBC-604E-AAF6-6710D2504DAC}"/>
              </a:ext>
            </a:extLst>
          </p:cNvPr>
          <p:cNvSpPr>
            <a:spLocks noGrp="1"/>
          </p:cNvSpPr>
          <p:nvPr>
            <p:ph idx="1"/>
          </p:nvPr>
        </p:nvSpPr>
        <p:spPr>
          <a:xfrm>
            <a:off x="7175418" y="1765797"/>
            <a:ext cx="4842411" cy="4454028"/>
          </a:xfrm>
        </p:spPr>
        <p:txBody>
          <a:bodyPr anchor="ctr">
            <a:normAutofit fontScale="92500"/>
          </a:bodyPr>
          <a:lstStyle/>
          <a:p>
            <a:r>
              <a:rPr lang="ja-JP" altLang="en-US" sz="2400"/>
              <a:t>国際関係論におけるサイバー空間の研究は、国家の戦略・能力・責任にフォーカス</a:t>
            </a:r>
            <a:endParaRPr lang="en-US" altLang="ja-JP" sz="2400" dirty="0"/>
          </a:p>
          <a:p>
            <a:pPr lvl="1"/>
            <a:r>
              <a:rPr lang="ja-JP" altLang="en-US"/>
              <a:t>冷戦、核兵器の不拡散、生物化学兵器の制限のアナロジー</a:t>
            </a:r>
            <a:endParaRPr lang="en-US" altLang="ja-JP" dirty="0"/>
          </a:p>
          <a:p>
            <a:pPr lvl="1"/>
            <a:r>
              <a:rPr lang="en-US" altLang="ja-JP" dirty="0">
                <a:effectLst/>
              </a:rPr>
              <a:t>『</a:t>
            </a:r>
            <a:r>
              <a:rPr lang="ja-JP" altLang="en-US">
                <a:effectLst/>
              </a:rPr>
              <a:t>国際的なパワーの源泉は武力であり、政府が武力行使の唯一のエージェント</a:t>
            </a:r>
            <a:r>
              <a:rPr lang="en-US" altLang="ja-JP" dirty="0">
                <a:effectLst/>
              </a:rPr>
              <a:t>』(Lewis</a:t>
            </a:r>
            <a:r>
              <a:rPr lang="ja-JP" altLang="en-US">
                <a:effectLst/>
              </a:rPr>
              <a:t> </a:t>
            </a:r>
            <a:r>
              <a:rPr lang="en-US" altLang="ja-JP" dirty="0">
                <a:effectLst/>
              </a:rPr>
              <a:t>2018)</a:t>
            </a:r>
            <a:r>
              <a:rPr lang="ja-JP" altLang="en-US">
                <a:effectLst/>
              </a:rPr>
              <a:t> </a:t>
            </a:r>
            <a:endParaRPr lang="en-US" altLang="ja-JP" dirty="0">
              <a:effectLst/>
            </a:endParaRPr>
          </a:p>
          <a:p>
            <a:r>
              <a:rPr lang="ja-JP" altLang="ja-JP" u="sng"/>
              <a:t>サイバー空間はそのほとんどが民間企業の所有するインフラの集合</a:t>
            </a:r>
            <a:r>
              <a:rPr lang="ja-JP" altLang="en-US" u="sng"/>
              <a:t>。</a:t>
            </a:r>
            <a:r>
              <a:rPr lang="ja-JP" altLang="ja-JP" u="sng"/>
              <a:t>行動の単位としての国家の有効性は減少 </a:t>
            </a:r>
            <a:endParaRPr lang="en-US" altLang="ja-JP" u="sng" dirty="0">
              <a:effectLst/>
            </a:endParaRPr>
          </a:p>
        </p:txBody>
      </p:sp>
      <p:sp>
        <p:nvSpPr>
          <p:cNvPr id="4" name="スライド番号プレースホルダー 3">
            <a:extLst>
              <a:ext uri="{FF2B5EF4-FFF2-40B4-BE49-F238E27FC236}">
                <a16:creationId xmlns:a16="http://schemas.microsoft.com/office/drawing/2014/main" id="{084E2EC7-3DBC-4046-9D19-E6729C8EFD72}"/>
              </a:ext>
            </a:extLst>
          </p:cNvPr>
          <p:cNvSpPr>
            <a:spLocks noGrp="1"/>
          </p:cNvSpPr>
          <p:nvPr>
            <p:ph type="sldNum" sz="quarter" idx="12"/>
          </p:nvPr>
        </p:nvSpPr>
        <p:spPr>
          <a:xfrm>
            <a:off x="8595360" y="6356350"/>
            <a:ext cx="2743200" cy="365125"/>
          </a:xfrm>
        </p:spPr>
        <p:txBody>
          <a:bodyPr>
            <a:normAutofit/>
          </a:bodyPr>
          <a:lstStyle/>
          <a:p>
            <a:pPr>
              <a:spcAft>
                <a:spcPts val="600"/>
              </a:spcAft>
            </a:pPr>
            <a:fld id="{F5913070-F278-1340-809A-032486279543}" type="slidenum">
              <a:rPr kumimoji="1" lang="ja-JP" altLang="en-US">
                <a:solidFill>
                  <a:schemeClr val="tx1">
                    <a:lumMod val="50000"/>
                    <a:lumOff val="50000"/>
                  </a:schemeClr>
                </a:solidFill>
              </a:rPr>
              <a:pPr>
                <a:spcAft>
                  <a:spcPts val="600"/>
                </a:spcAft>
              </a:pPr>
              <a:t>7</a:t>
            </a:fld>
            <a:endParaRPr kumimoji="1" lang="ja-JP" altLang="en-US">
              <a:solidFill>
                <a:schemeClr val="tx1">
                  <a:lumMod val="50000"/>
                  <a:lumOff val="50000"/>
                </a:schemeClr>
              </a:solidFill>
            </a:endParaRPr>
          </a:p>
        </p:txBody>
      </p:sp>
      <p:pic>
        <p:nvPicPr>
          <p:cNvPr id="6" name="図 5">
            <a:extLst>
              <a:ext uri="{FF2B5EF4-FFF2-40B4-BE49-F238E27FC236}">
                <a16:creationId xmlns:a16="http://schemas.microsoft.com/office/drawing/2014/main" id="{8D38EA57-C69E-5E4C-A39A-B4DA18271781}"/>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29768" y="1631773"/>
            <a:ext cx="6702552" cy="4557710"/>
          </a:xfrm>
          <a:prstGeom prst="rect">
            <a:avLst/>
          </a:prstGeom>
          <a:noFill/>
        </p:spPr>
      </p:pic>
      <p:sp>
        <p:nvSpPr>
          <p:cNvPr id="7" name="正方形/長方形 6">
            <a:extLst>
              <a:ext uri="{FF2B5EF4-FFF2-40B4-BE49-F238E27FC236}">
                <a16:creationId xmlns:a16="http://schemas.microsoft.com/office/drawing/2014/main" id="{C3DA873F-658E-6540-8C45-5B7ED4B6AEBE}"/>
              </a:ext>
            </a:extLst>
          </p:cNvPr>
          <p:cNvSpPr/>
          <p:nvPr/>
        </p:nvSpPr>
        <p:spPr>
          <a:xfrm>
            <a:off x="1154364" y="6076332"/>
            <a:ext cx="5253361" cy="454035"/>
          </a:xfrm>
          <a:prstGeom prst="rect">
            <a:avLst/>
          </a:prstGeom>
        </p:spPr>
        <p:txBody>
          <a:bodyPr wrap="none">
            <a:spAutoFit/>
          </a:bodyPr>
          <a:lstStyle/>
          <a:p>
            <a:pPr algn="ctr">
              <a:lnSpc>
                <a:spcPct val="150000"/>
              </a:lnSpc>
              <a:spcAft>
                <a:spcPts val="0"/>
              </a:spcAft>
            </a:pPr>
            <a:r>
              <a:rPr lang="ja-JP" altLang="en-US" b="1" kern="100">
                <a:latin typeface="Cambria" panose="02040503050406030204" pitchFamily="18" charset="0"/>
                <a:ea typeface="ＭＳ 明朝" panose="02020609040205080304" pitchFamily="49" charset="-128"/>
                <a:cs typeface="Times New Roman" panose="02020603050405020304" pitchFamily="18" charset="0"/>
              </a:rPr>
              <a:t>図</a:t>
            </a:r>
            <a:r>
              <a:rPr lang="en-US" altLang="ja-JP" b="1" kern="100" dirty="0">
                <a:latin typeface="Cambria" panose="02040503050406030204" pitchFamily="18" charset="0"/>
                <a:ea typeface="ＭＳ 明朝" panose="02020609040205080304" pitchFamily="49" charset="-128"/>
                <a:cs typeface="Times New Roman" panose="02020603050405020304" pitchFamily="18" charset="0"/>
              </a:rPr>
              <a:t>2</a:t>
            </a:r>
            <a:r>
              <a:rPr lang="ja-JP" altLang="en-US" b="1" kern="100">
                <a:latin typeface="Cambria" panose="02040503050406030204" pitchFamily="18" charset="0"/>
                <a:ea typeface="ＭＳ 明朝" panose="02020609040205080304" pitchFamily="49" charset="-128"/>
                <a:cs typeface="Times New Roman" panose="02020603050405020304" pitchFamily="18" charset="0"/>
              </a:rPr>
              <a:t> </a:t>
            </a:r>
            <a:r>
              <a:rPr lang="ja-JP" altLang="ja-JP" b="1" kern="100">
                <a:latin typeface="Cambria" panose="02040503050406030204" pitchFamily="18" charset="0"/>
                <a:ea typeface="ＭＳ 明朝" panose="02020609040205080304" pitchFamily="49" charset="-128"/>
                <a:cs typeface="Times New Roman" panose="02020603050405020304" pitchFamily="18" charset="0"/>
              </a:rPr>
              <a:t>国際関係論におけるサイバー空間のイメージ</a:t>
            </a:r>
          </a:p>
        </p:txBody>
      </p:sp>
    </p:spTree>
    <p:extLst>
      <p:ext uri="{BB962C8B-B14F-4D97-AF65-F5344CB8AC3E}">
        <p14:creationId xmlns:p14="http://schemas.microsoft.com/office/powerpoint/2010/main" val="337678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2E0F0-2ADB-784F-8D96-6FCE6048D251}"/>
              </a:ext>
            </a:extLst>
          </p:cNvPr>
          <p:cNvSpPr>
            <a:spLocks noGrp="1"/>
          </p:cNvSpPr>
          <p:nvPr>
            <p:ph type="title"/>
          </p:nvPr>
        </p:nvSpPr>
        <p:spPr>
          <a:xfrm>
            <a:off x="838200" y="136525"/>
            <a:ext cx="10515600" cy="628297"/>
          </a:xfrm>
        </p:spPr>
        <p:txBody>
          <a:bodyPr>
            <a:normAutofit fontScale="90000"/>
          </a:bodyPr>
          <a:lstStyle/>
          <a:p>
            <a:r>
              <a:rPr kumimoji="1" lang="ja-JP" altLang="en-US" b="1"/>
              <a:t>問題の所在とリサーチクエスチョン</a:t>
            </a:r>
            <a:endParaRPr kumimoji="1" lang="ja-JP" altLang="en-US" b="1" dirty="0"/>
          </a:p>
        </p:txBody>
      </p:sp>
      <p:sp>
        <p:nvSpPr>
          <p:cNvPr id="5" name="スライド番号プレースホルダー 4">
            <a:extLst>
              <a:ext uri="{FF2B5EF4-FFF2-40B4-BE49-F238E27FC236}">
                <a16:creationId xmlns:a16="http://schemas.microsoft.com/office/drawing/2014/main" id="{9FDDF621-5F4C-8448-9F68-6466D6C029F0}"/>
              </a:ext>
            </a:extLst>
          </p:cNvPr>
          <p:cNvSpPr>
            <a:spLocks noGrp="1"/>
          </p:cNvSpPr>
          <p:nvPr>
            <p:ph type="sldNum" sz="quarter" idx="12"/>
          </p:nvPr>
        </p:nvSpPr>
        <p:spPr/>
        <p:txBody>
          <a:bodyPr/>
          <a:lstStyle/>
          <a:p>
            <a:fld id="{F5913070-F278-1340-809A-032486279543}" type="slidenum">
              <a:rPr kumimoji="1" lang="ja-JP" altLang="en-US" smtClean="0">
                <a:solidFill>
                  <a:schemeClr val="tx1"/>
                </a:solidFill>
              </a:rPr>
              <a:t>8</a:t>
            </a:fld>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778DCC73-F94F-E94F-BEDD-8EDE11859E55}"/>
              </a:ext>
            </a:extLst>
          </p:cNvPr>
          <p:cNvSpPr txBox="1"/>
          <p:nvPr/>
        </p:nvSpPr>
        <p:spPr>
          <a:xfrm>
            <a:off x="489857" y="812165"/>
            <a:ext cx="11315699" cy="5632311"/>
          </a:xfrm>
          <a:prstGeom prst="rect">
            <a:avLst/>
          </a:prstGeom>
          <a:noFill/>
        </p:spPr>
        <p:txBody>
          <a:bodyPr wrap="square" rtlCol="0">
            <a:spAutoFit/>
          </a:bodyPr>
          <a:lstStyle/>
          <a:p>
            <a:r>
              <a:rPr kumimoji="1" lang="ja-JP" altLang="en-US" sz="2400" b="1" dirty="0"/>
              <a:t>問題の所在</a:t>
            </a:r>
            <a:endParaRPr kumimoji="1" lang="en-US" altLang="ja-JP" sz="2400" b="1" dirty="0"/>
          </a:p>
          <a:p>
            <a:pPr marL="342900" indent="-342900">
              <a:buFont typeface="Arial" panose="020B0604020202020204" pitchFamily="34" charset="0"/>
              <a:buChar char="•"/>
            </a:pPr>
            <a:r>
              <a:rPr lang="ja-JP" altLang="ja-JP" sz="2400" dirty="0"/>
              <a:t>サイバー空間における価値が論じられてこなかった</a:t>
            </a:r>
            <a:endParaRPr lang="en-US" altLang="ja-JP" sz="2400" dirty="0"/>
          </a:p>
          <a:p>
            <a:pPr marL="742950" lvl="1" indent="-285750">
              <a:buFont typeface="Arial" panose="020B0604020202020204" pitchFamily="34" charset="0"/>
              <a:buChar char="•"/>
            </a:pPr>
            <a:r>
              <a:rPr lang="ja-JP" altLang="ja-JP" sz="2400" dirty="0"/>
              <a:t>すべての秩序は力の体系であると同時に価値の体系である。（高坂</a:t>
            </a:r>
            <a:r>
              <a:rPr lang="en-US" altLang="ja-JP" sz="2400" dirty="0"/>
              <a:t> 1966: 1649</a:t>
            </a:r>
            <a:r>
              <a:rPr lang="ja-JP" altLang="ja-JP" sz="2400" dirty="0"/>
              <a:t>） </a:t>
            </a:r>
            <a:endParaRPr lang="en-US" altLang="ja-JP" sz="2400" dirty="0"/>
          </a:p>
          <a:p>
            <a:pPr marL="742950" lvl="1" indent="-285750">
              <a:buFont typeface="Arial" panose="020B0604020202020204" pitchFamily="34" charset="0"/>
              <a:buChar char="•"/>
            </a:pPr>
            <a:r>
              <a:rPr lang="ja-JP" altLang="ja-JP" sz="2400" dirty="0"/>
              <a:t>国際秩序の探求とは、まずもって国際社会を構成する原則あるいは価値規範の探求から始められなければならない（篠田</a:t>
            </a:r>
            <a:r>
              <a:rPr lang="en-US" altLang="ja-JP" sz="2400" dirty="0"/>
              <a:t> 2007: iv</a:t>
            </a:r>
            <a:r>
              <a:rPr lang="ja-JP" altLang="ja-JP" sz="2400" dirty="0"/>
              <a:t>）</a:t>
            </a:r>
            <a:endParaRPr lang="en-US" altLang="ja-JP" sz="2400" dirty="0"/>
          </a:p>
          <a:p>
            <a:pPr marL="285750" indent="-285750">
              <a:buFont typeface="Arial" panose="020B0604020202020204" pitchFamily="34" charset="0"/>
              <a:buChar char="•"/>
            </a:pPr>
            <a:r>
              <a:rPr lang="ja-JP" altLang="ja-JP" sz="2400" dirty="0"/>
              <a:t>グローバルテックカンパニーの力</a:t>
            </a:r>
            <a:r>
              <a:rPr lang="ja-JP" altLang="en-US" sz="2400" dirty="0"/>
              <a:t>と向き合ってこなかった</a:t>
            </a:r>
            <a:endParaRPr lang="en-US" altLang="ja-JP" sz="2400" dirty="0"/>
          </a:p>
          <a:p>
            <a:pPr marL="742950" lvl="1" indent="-285750">
              <a:buFont typeface="Arial" panose="020B0604020202020204" pitchFamily="34" charset="0"/>
              <a:buChar char="•"/>
            </a:pPr>
            <a:r>
              <a:rPr lang="ja-JP" altLang="ja-JP" sz="2400" dirty="0"/>
              <a:t>「多様なアクター」「パワーの分散」というサイバーセキュリティに固有の現象への過剰なフォーカス</a:t>
            </a:r>
            <a:endParaRPr lang="en-US" altLang="ja-JP" sz="2400" dirty="0"/>
          </a:p>
          <a:p>
            <a:endParaRPr lang="en-US" altLang="ja-JP" sz="2400" b="1" dirty="0"/>
          </a:p>
          <a:p>
            <a:r>
              <a:rPr lang="ja-JP" altLang="en-US" sz="2400" b="1" dirty="0"/>
              <a:t>リサーチクエスチョン</a:t>
            </a:r>
            <a:endParaRPr lang="en-US" altLang="ja-JP" sz="2400" b="1" dirty="0"/>
          </a:p>
          <a:p>
            <a:pPr marL="457200" indent="-457200">
              <a:buFont typeface="Arial" panose="020B0604020202020204" pitchFamily="34" charset="0"/>
              <a:buChar char="•"/>
            </a:pPr>
            <a:r>
              <a:rPr lang="ja-JP" altLang="ja-JP" sz="2400" dirty="0"/>
              <a:t>サイバー空間の秩序の土台となる共通の価値観とはなんなのだろうか</a:t>
            </a:r>
            <a:r>
              <a:rPr lang="en-US" altLang="ja-JP" sz="2400" dirty="0"/>
              <a:t>?</a:t>
            </a:r>
          </a:p>
          <a:p>
            <a:pPr marL="285750" indent="-285750">
              <a:buFont typeface="Arial" panose="020B0604020202020204" pitchFamily="34" charset="0"/>
              <a:buChar char="•"/>
            </a:pPr>
            <a:r>
              <a:rPr lang="ja-JP" altLang="en-US" sz="2400" dirty="0"/>
              <a:t>その価値観を「誰が」「どのように」追求しているのか</a:t>
            </a:r>
            <a:endParaRPr lang="en-US" altLang="ja-JP" sz="2400" dirty="0"/>
          </a:p>
          <a:p>
            <a:endParaRPr kumimoji="1" lang="en-US" altLang="ja-JP" sz="2400" u="sng" dirty="0"/>
          </a:p>
          <a:p>
            <a:endParaRPr kumimoji="1" lang="ja-JP" altLang="en-US" sz="2400" dirty="0"/>
          </a:p>
        </p:txBody>
      </p:sp>
    </p:spTree>
    <p:extLst>
      <p:ext uri="{BB962C8B-B14F-4D97-AF65-F5344CB8AC3E}">
        <p14:creationId xmlns:p14="http://schemas.microsoft.com/office/powerpoint/2010/main" val="318472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8EF0-C341-444A-9535-DAAE1DB20EAA}"/>
              </a:ext>
            </a:extLst>
          </p:cNvPr>
          <p:cNvSpPr>
            <a:spLocks noGrp="1"/>
          </p:cNvSpPr>
          <p:nvPr>
            <p:ph type="title"/>
          </p:nvPr>
        </p:nvSpPr>
        <p:spPr>
          <a:xfrm>
            <a:off x="429768" y="411480"/>
            <a:ext cx="11201400" cy="1106424"/>
          </a:xfrm>
        </p:spPr>
        <p:txBody>
          <a:bodyPr>
            <a:normAutofit/>
          </a:bodyPr>
          <a:lstStyle/>
          <a:p>
            <a:r>
              <a:rPr lang="ja-JP" altLang="en-US" sz="3600" b="1"/>
              <a:t>分析の枠組み サイバー空間のトリレンマ理論</a:t>
            </a:r>
            <a:endParaRPr kumimoji="1" lang="ja-JP" altLang="en-US" sz="3600"/>
          </a:p>
        </p:txBody>
      </p:sp>
      <p:sp>
        <p:nvSpPr>
          <p:cNvPr id="3" name="コンテンツ プレースホルダー 2">
            <a:extLst>
              <a:ext uri="{FF2B5EF4-FFF2-40B4-BE49-F238E27FC236}">
                <a16:creationId xmlns:a16="http://schemas.microsoft.com/office/drawing/2014/main" id="{7B998C54-9DF4-9544-9090-204FB6D3451D}"/>
              </a:ext>
            </a:extLst>
          </p:cNvPr>
          <p:cNvSpPr>
            <a:spLocks noGrp="1"/>
          </p:cNvSpPr>
          <p:nvPr>
            <p:ph idx="1"/>
          </p:nvPr>
        </p:nvSpPr>
        <p:spPr>
          <a:xfrm>
            <a:off x="6834968" y="1757655"/>
            <a:ext cx="5190562" cy="3959352"/>
          </a:xfrm>
        </p:spPr>
        <p:txBody>
          <a:bodyPr anchor="ctr">
            <a:normAutofit lnSpcReduction="10000"/>
          </a:bodyPr>
          <a:lstStyle/>
          <a:p>
            <a:r>
              <a:rPr lang="ja-JP" altLang="en-US" sz="2400"/>
              <a:t>価値の体系</a:t>
            </a:r>
            <a:endParaRPr lang="en-US" altLang="ja-JP" sz="2400" dirty="0"/>
          </a:p>
          <a:p>
            <a:pPr lvl="1"/>
            <a:r>
              <a:rPr lang="ja-JP" altLang="ja-JP"/>
              <a:t>「</a:t>
            </a:r>
            <a:r>
              <a:rPr lang="en-US" altLang="ja-JP" dirty="0"/>
              <a:t>(</a:t>
            </a:r>
            <a:r>
              <a:rPr lang="ja-JP" altLang="en-US"/>
              <a:t>リベラル</a:t>
            </a:r>
            <a:r>
              <a:rPr lang="en-US" altLang="ja-JP" dirty="0"/>
              <a:t>)</a:t>
            </a:r>
            <a:r>
              <a:rPr lang="ja-JP" altLang="ja-JP"/>
              <a:t>民主主義」と「国家主権」と「グローバリゼーション」の</a:t>
            </a:r>
            <a:r>
              <a:rPr lang="en-US" altLang="ja-JP" dirty="0"/>
              <a:t>3</a:t>
            </a:r>
            <a:r>
              <a:rPr lang="ja-JP" altLang="ja-JP"/>
              <a:t>つが共通の価値として認識</a:t>
            </a:r>
            <a:r>
              <a:rPr lang="ja-JP" altLang="en-US"/>
              <a:t>されている</a:t>
            </a:r>
            <a:r>
              <a:rPr lang="ja-JP" altLang="ja-JP"/>
              <a:t> </a:t>
            </a:r>
            <a:endParaRPr lang="en-US" altLang="ja-JP" dirty="0"/>
          </a:p>
          <a:p>
            <a:r>
              <a:rPr kumimoji="1" lang="ja-JP" altLang="en-US" sz="2400"/>
              <a:t>力の体系</a:t>
            </a:r>
            <a:endParaRPr kumimoji="1" lang="en-US" altLang="ja-JP" sz="2400" dirty="0"/>
          </a:p>
          <a:p>
            <a:pPr lvl="1"/>
            <a:r>
              <a:rPr lang="ja-JP" altLang="ja-JP"/>
              <a:t>「民主主義国家」と「権威主義国家」と「プライベートテックカンパニー」という主要</a:t>
            </a:r>
            <a:r>
              <a:rPr lang="en-US" altLang="ja-JP" dirty="0"/>
              <a:t>3</a:t>
            </a:r>
            <a:r>
              <a:rPr lang="ja-JP" altLang="ja-JP"/>
              <a:t>アクターが生き残りのための生存競争を行っている </a:t>
            </a:r>
            <a:endParaRPr kumimoji="1" lang="ja-JP" altLang="en-US"/>
          </a:p>
        </p:txBody>
      </p:sp>
      <p:sp>
        <p:nvSpPr>
          <p:cNvPr id="5" name="スライド番号プレースホルダー 4">
            <a:extLst>
              <a:ext uri="{FF2B5EF4-FFF2-40B4-BE49-F238E27FC236}">
                <a16:creationId xmlns:a16="http://schemas.microsoft.com/office/drawing/2014/main" id="{948FF88A-C5FF-7042-8E17-F91EBFC6C66F}"/>
              </a:ext>
            </a:extLst>
          </p:cNvPr>
          <p:cNvSpPr>
            <a:spLocks noGrp="1"/>
          </p:cNvSpPr>
          <p:nvPr>
            <p:ph type="sldNum" sz="quarter" idx="12"/>
          </p:nvPr>
        </p:nvSpPr>
        <p:spPr>
          <a:xfrm>
            <a:off x="8595360" y="6356350"/>
            <a:ext cx="2743200" cy="365125"/>
          </a:xfrm>
        </p:spPr>
        <p:txBody>
          <a:bodyPr>
            <a:normAutofit/>
          </a:bodyPr>
          <a:lstStyle/>
          <a:p>
            <a:pPr>
              <a:spcAft>
                <a:spcPts val="600"/>
              </a:spcAft>
            </a:pPr>
            <a:fld id="{F5913070-F278-1340-809A-032486279543}" type="slidenum">
              <a:rPr kumimoji="1" lang="ja-JP" altLang="en-US">
                <a:solidFill>
                  <a:schemeClr val="tx1">
                    <a:lumMod val="50000"/>
                    <a:lumOff val="50000"/>
                  </a:schemeClr>
                </a:solidFill>
              </a:rPr>
              <a:pPr>
                <a:spcAft>
                  <a:spcPts val="600"/>
                </a:spcAft>
              </a:pPr>
              <a:t>9</a:t>
            </a:fld>
            <a:endParaRPr kumimoji="1" lang="ja-JP" altLang="en-US">
              <a:solidFill>
                <a:schemeClr val="tx1">
                  <a:lumMod val="50000"/>
                  <a:lumOff val="50000"/>
                </a:schemeClr>
              </a:solidFill>
            </a:endParaRPr>
          </a:p>
        </p:txBody>
      </p:sp>
      <p:sp>
        <p:nvSpPr>
          <p:cNvPr id="10" name="正方形/長方形 9">
            <a:extLst>
              <a:ext uri="{FF2B5EF4-FFF2-40B4-BE49-F238E27FC236}">
                <a16:creationId xmlns:a16="http://schemas.microsoft.com/office/drawing/2014/main" id="{003C13D1-CDE6-D14A-AC7D-7531BF98D3B0}"/>
              </a:ext>
            </a:extLst>
          </p:cNvPr>
          <p:cNvSpPr/>
          <p:nvPr/>
        </p:nvSpPr>
        <p:spPr>
          <a:xfrm>
            <a:off x="4666130" y="4360131"/>
            <a:ext cx="1873624" cy="108241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a:solidFill>
                  <a:schemeClr val="tx1"/>
                </a:solidFill>
              </a:rPr>
              <a:t>国家主権</a:t>
            </a:r>
            <a:r>
              <a:rPr kumimoji="1" lang="ja-JP" altLang="en-US">
                <a:solidFill>
                  <a:schemeClr val="tx1"/>
                </a:solidFill>
              </a:rPr>
              <a:t>の確立を図る</a:t>
            </a:r>
            <a:endParaRPr kumimoji="1" lang="en-US" altLang="ja-JP" dirty="0">
              <a:solidFill>
                <a:schemeClr val="tx1"/>
              </a:solidFill>
            </a:endParaRPr>
          </a:p>
          <a:p>
            <a:pPr algn="ctr"/>
            <a:r>
              <a:rPr lang="ja-JP" altLang="en-US" u="sng">
                <a:solidFill>
                  <a:schemeClr val="tx1"/>
                </a:solidFill>
              </a:rPr>
              <a:t>権威主義国家</a:t>
            </a:r>
            <a:endParaRPr kumimoji="1" lang="ja-JP" altLang="en-US" u="sng" dirty="0">
              <a:solidFill>
                <a:schemeClr val="tx1"/>
              </a:solidFill>
            </a:endParaRPr>
          </a:p>
        </p:txBody>
      </p:sp>
      <p:sp>
        <p:nvSpPr>
          <p:cNvPr id="12" name="正方形/長方形 11">
            <a:extLst>
              <a:ext uri="{FF2B5EF4-FFF2-40B4-BE49-F238E27FC236}">
                <a16:creationId xmlns:a16="http://schemas.microsoft.com/office/drawing/2014/main" id="{8EDDB7B0-6E84-A345-9BCE-86AD36B82C0D}"/>
              </a:ext>
            </a:extLst>
          </p:cNvPr>
          <p:cNvSpPr/>
          <p:nvPr/>
        </p:nvSpPr>
        <p:spPr>
          <a:xfrm>
            <a:off x="775445" y="4326509"/>
            <a:ext cx="1873624" cy="109724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a:solidFill>
                  <a:schemeClr val="tx1"/>
                </a:solidFill>
              </a:rPr>
              <a:t>民主主義</a:t>
            </a:r>
            <a:r>
              <a:rPr kumimoji="1" lang="ja-JP" altLang="en-US">
                <a:solidFill>
                  <a:schemeClr val="tx1"/>
                </a:solidFill>
              </a:rPr>
              <a:t>の拡大を図る</a:t>
            </a:r>
            <a:endParaRPr kumimoji="1" lang="en-US" altLang="ja-JP" dirty="0">
              <a:solidFill>
                <a:schemeClr val="tx1"/>
              </a:solidFill>
            </a:endParaRPr>
          </a:p>
          <a:p>
            <a:pPr algn="ctr"/>
            <a:r>
              <a:rPr lang="ja-JP" altLang="en-US" u="sng">
                <a:solidFill>
                  <a:schemeClr val="tx1"/>
                </a:solidFill>
              </a:rPr>
              <a:t>民主主義国家</a:t>
            </a:r>
            <a:endParaRPr kumimoji="1" lang="ja-JP" altLang="en-US" u="sng" dirty="0">
              <a:solidFill>
                <a:schemeClr val="tx1"/>
              </a:solidFill>
            </a:endParaRPr>
          </a:p>
        </p:txBody>
      </p:sp>
      <p:sp>
        <p:nvSpPr>
          <p:cNvPr id="14" name="正方形/長方形 13">
            <a:extLst>
              <a:ext uri="{FF2B5EF4-FFF2-40B4-BE49-F238E27FC236}">
                <a16:creationId xmlns:a16="http://schemas.microsoft.com/office/drawing/2014/main" id="{D499C85A-9B2F-4A45-B040-3A47D97BA71E}"/>
              </a:ext>
            </a:extLst>
          </p:cNvPr>
          <p:cNvSpPr/>
          <p:nvPr/>
        </p:nvSpPr>
        <p:spPr>
          <a:xfrm>
            <a:off x="2521322" y="2033071"/>
            <a:ext cx="2144808" cy="17163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a:solidFill>
                  <a:schemeClr val="tx1"/>
                </a:solidFill>
              </a:rPr>
              <a:t>グローバリゼーション</a:t>
            </a:r>
            <a:r>
              <a:rPr kumimoji="1" lang="ja-JP" altLang="en-US">
                <a:solidFill>
                  <a:schemeClr val="tx1"/>
                </a:solidFill>
              </a:rPr>
              <a:t>を推進する</a:t>
            </a:r>
            <a:endParaRPr kumimoji="1" lang="en-US" altLang="ja-JP" dirty="0">
              <a:solidFill>
                <a:schemeClr val="tx1"/>
              </a:solidFill>
            </a:endParaRPr>
          </a:p>
          <a:p>
            <a:pPr algn="ctr"/>
            <a:r>
              <a:rPr kumimoji="1" lang="ja-JP" altLang="en-US" u="sng">
                <a:solidFill>
                  <a:schemeClr val="tx1"/>
                </a:solidFill>
              </a:rPr>
              <a:t>グローバルテックカンパニー</a:t>
            </a:r>
            <a:endParaRPr kumimoji="1" lang="ja-JP" altLang="en-US" u="sng" dirty="0">
              <a:solidFill>
                <a:schemeClr val="tx1"/>
              </a:solidFill>
            </a:endParaRPr>
          </a:p>
        </p:txBody>
      </p:sp>
      <p:cxnSp>
        <p:nvCxnSpPr>
          <p:cNvPr id="16" name="直線コネクタ 15">
            <a:extLst>
              <a:ext uri="{FF2B5EF4-FFF2-40B4-BE49-F238E27FC236}">
                <a16:creationId xmlns:a16="http://schemas.microsoft.com/office/drawing/2014/main" id="{B8E3AC5A-E819-7B4B-BA00-A20A027AAE40}"/>
              </a:ext>
            </a:extLst>
          </p:cNvPr>
          <p:cNvCxnSpPr>
            <a:cxnSpLocks/>
            <a:stCxn id="14" idx="3"/>
            <a:endCxn id="10" idx="0"/>
          </p:cNvCxnSpPr>
          <p:nvPr/>
        </p:nvCxnSpPr>
        <p:spPr>
          <a:xfrm>
            <a:off x="4666130" y="2891247"/>
            <a:ext cx="936812" cy="1468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DE1B017-A57A-9345-A5F0-52145539AB9B}"/>
              </a:ext>
            </a:extLst>
          </p:cNvPr>
          <p:cNvCxnSpPr>
            <a:cxnSpLocks/>
            <a:stCxn id="10" idx="1"/>
            <a:endCxn id="12" idx="3"/>
          </p:cNvCxnSpPr>
          <p:nvPr/>
        </p:nvCxnSpPr>
        <p:spPr>
          <a:xfrm flipH="1" flipV="1">
            <a:off x="2649069" y="4875131"/>
            <a:ext cx="2017061" cy="262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729951D-42F1-834F-9843-0C408C59B5D5}"/>
              </a:ext>
            </a:extLst>
          </p:cNvPr>
          <p:cNvCxnSpPr>
            <a:cxnSpLocks/>
            <a:stCxn id="12" idx="0"/>
            <a:endCxn id="14" idx="1"/>
          </p:cNvCxnSpPr>
          <p:nvPr/>
        </p:nvCxnSpPr>
        <p:spPr>
          <a:xfrm flipV="1">
            <a:off x="1712257" y="2891247"/>
            <a:ext cx="809065" cy="1435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13F822B6-D891-CF49-81C2-E29244288AA7}"/>
              </a:ext>
            </a:extLst>
          </p:cNvPr>
          <p:cNvSpPr/>
          <p:nvPr/>
        </p:nvSpPr>
        <p:spPr>
          <a:xfrm>
            <a:off x="2083536" y="5745418"/>
            <a:ext cx="3523722" cy="369332"/>
          </a:xfrm>
          <a:prstGeom prst="rect">
            <a:avLst/>
          </a:prstGeom>
        </p:spPr>
        <p:txBody>
          <a:bodyPr wrap="none">
            <a:spAutoFit/>
          </a:bodyPr>
          <a:lstStyle/>
          <a:p>
            <a:r>
              <a:rPr lang="ja-JP" altLang="en-US" b="1">
                <a:latin typeface="Cambria" panose="02040503050406030204" pitchFamily="18" charset="0"/>
                <a:ea typeface="ＭＳ 明朝" panose="02020609040205080304" pitchFamily="49" charset="-128"/>
                <a:cs typeface="Times New Roman" panose="02020603050405020304" pitchFamily="18" charset="0"/>
              </a:rPr>
              <a:t>図</a:t>
            </a:r>
            <a:r>
              <a:rPr lang="en-US" altLang="ja-JP" b="1" dirty="0">
                <a:latin typeface="Cambria" panose="02040503050406030204" pitchFamily="18" charset="0"/>
                <a:ea typeface="ＭＳ 明朝" panose="02020609040205080304" pitchFamily="49" charset="-128"/>
                <a:cs typeface="Times New Roman" panose="02020603050405020304" pitchFamily="18" charset="0"/>
              </a:rPr>
              <a:t>3</a:t>
            </a:r>
            <a:r>
              <a:rPr lang="ja-JP" altLang="en-US" b="1">
                <a:latin typeface="Cambria" panose="02040503050406030204" pitchFamily="18" charset="0"/>
                <a:ea typeface="ＭＳ 明朝" panose="02020609040205080304" pitchFamily="49" charset="-128"/>
                <a:cs typeface="Times New Roman" panose="02020603050405020304" pitchFamily="18" charset="0"/>
              </a:rPr>
              <a:t> </a:t>
            </a:r>
            <a:r>
              <a:rPr lang="ja-JP" altLang="ja-JP" b="1">
                <a:latin typeface="Cambria" panose="02040503050406030204" pitchFamily="18" charset="0"/>
                <a:ea typeface="ＭＳ 明朝" panose="02020609040205080304" pitchFamily="49" charset="-128"/>
                <a:cs typeface="Times New Roman" panose="02020603050405020304" pitchFamily="18" charset="0"/>
              </a:rPr>
              <a:t>サイバー空間のトリレンマ</a:t>
            </a:r>
            <a:r>
              <a:rPr lang="ja-JP" altLang="ja-JP" b="1"/>
              <a:t> </a:t>
            </a:r>
            <a:endParaRPr lang="ja-JP" altLang="en-US" b="1"/>
          </a:p>
        </p:txBody>
      </p:sp>
    </p:spTree>
    <p:extLst>
      <p:ext uri="{BB962C8B-B14F-4D97-AF65-F5344CB8AC3E}">
        <p14:creationId xmlns:p14="http://schemas.microsoft.com/office/powerpoint/2010/main" val="7401252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9517</TotalTime>
  <Words>2589</Words>
  <Application>Microsoft Macintosh PowerPoint</Application>
  <PresentationFormat>ワイド画面</PresentationFormat>
  <Paragraphs>267</Paragraphs>
  <Slides>19</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游ゴシック</vt:lpstr>
      <vt:lpstr>游ゴシック Light</vt:lpstr>
      <vt:lpstr>Arial</vt:lpstr>
      <vt:lpstr>Cambria</vt:lpstr>
      <vt:lpstr>Century</vt:lpstr>
      <vt:lpstr>Office テーマ</vt:lpstr>
      <vt:lpstr>サイバーセキュリティの グローバル・ガバナンス</vt:lpstr>
      <vt:lpstr>自己紹介</vt:lpstr>
      <vt:lpstr>発表の流れ</vt:lpstr>
      <vt:lpstr>本研究の目的と意義</vt:lpstr>
      <vt:lpstr>用語の定義</vt:lpstr>
      <vt:lpstr>先行研究 インターネット・ガバナンス論</vt:lpstr>
      <vt:lpstr>先行研究 国際関係論</vt:lpstr>
      <vt:lpstr>問題の所在とリサーチクエスチョン</vt:lpstr>
      <vt:lpstr>分析の枠組み サイバー空間のトリレンマ理論</vt:lpstr>
      <vt:lpstr>博士論文の構成</vt:lpstr>
      <vt:lpstr>第2章サイバー空間における民主主義国家の苦悩</vt:lpstr>
      <vt:lpstr>第3章 権威主義国家</vt:lpstr>
      <vt:lpstr>第4章 グローバルテックカンパニー</vt:lpstr>
      <vt:lpstr>第5章 合意を巡る戦い</vt:lpstr>
      <vt:lpstr>第6章インシデント対応コミュニティの発展</vt:lpstr>
      <vt:lpstr>まとめ 1/2</vt:lpstr>
      <vt:lpstr>まとめ 2/2</vt:lpstr>
      <vt:lpstr>要件の充足状況</vt:lpstr>
      <vt:lpstr>本発表資料の参考文献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サイバーセキュリティの グローバル・ガバナンス</dc:title>
  <dc:creator>kkomiyama</dc:creator>
  <cp:lastModifiedBy>kkomiyama</cp:lastModifiedBy>
  <cp:revision>40</cp:revision>
  <cp:lastPrinted>2020-01-09T00:08:55Z</cp:lastPrinted>
  <dcterms:created xsi:type="dcterms:W3CDTF">2020-01-08T18:30:25Z</dcterms:created>
  <dcterms:modified xsi:type="dcterms:W3CDTF">2020-02-17T09:33:27Z</dcterms:modified>
</cp:coreProperties>
</file>