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9" r:id="rId3"/>
    <p:sldId id="275" r:id="rId4"/>
    <p:sldId id="257" r:id="rId5"/>
    <p:sldId id="258" r:id="rId6"/>
    <p:sldId id="264" r:id="rId7"/>
    <p:sldId id="265" r:id="rId8"/>
    <p:sldId id="259" r:id="rId9"/>
    <p:sldId id="266" r:id="rId10"/>
    <p:sldId id="276" r:id="rId11"/>
    <p:sldId id="267" r:id="rId12"/>
    <p:sldId id="271" r:id="rId13"/>
    <p:sldId id="269" r:id="rId14"/>
    <p:sldId id="260" r:id="rId15"/>
    <p:sldId id="268" r:id="rId16"/>
    <p:sldId id="261" r:id="rId17"/>
    <p:sldId id="274" r:id="rId18"/>
    <p:sldId id="262" r:id="rId19"/>
    <p:sldId id="263" r:id="rId20"/>
    <p:sldId id="278"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63546" autoAdjust="0"/>
  </p:normalViewPr>
  <p:slideViewPr>
    <p:cSldViewPr snapToGrid="0" snapToObjects="1">
      <p:cViewPr varScale="1">
        <p:scale>
          <a:sx n="57" d="100"/>
          <a:sy n="57" d="100"/>
        </p:scale>
        <p:origin x="1116" y="4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18.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19" Type="http://schemas.openxmlformats.org/officeDocument/2006/relationships/slide" Target="slides/slide19.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EE2120-4D26-F34D-AA11-AD9E42F79B5C}" type="doc">
      <dgm:prSet loTypeId="urn:microsoft.com/office/officeart/2005/8/layout/radial4" loCatId="" qsTypeId="urn:microsoft.com/office/officeart/2005/8/quickstyle/simple1" qsCatId="simple" csTypeId="urn:microsoft.com/office/officeart/2005/8/colors/accent0_2" csCatId="mainScheme" phldr="1"/>
      <dgm:spPr/>
      <dgm:t>
        <a:bodyPr/>
        <a:lstStyle/>
        <a:p>
          <a:endParaRPr kumimoji="1" lang="ja-JP" altLang="en-US"/>
        </a:p>
      </dgm:t>
    </dgm:pt>
    <dgm:pt modelId="{D40DFBD1-C8FE-314D-A7DE-4AEE0BE62CC0}">
      <dgm:prSet phldrT="[テキスト]">
        <dgm:style>
          <a:lnRef idx="2">
            <a:schemeClr val="accent5"/>
          </a:lnRef>
          <a:fillRef idx="1">
            <a:schemeClr val="lt1"/>
          </a:fillRef>
          <a:effectRef idx="0">
            <a:schemeClr val="accent5"/>
          </a:effectRef>
          <a:fontRef idx="minor">
            <a:schemeClr val="dk1"/>
          </a:fontRef>
        </dgm:style>
      </dgm:prSet>
      <dgm:spPr>
        <a:ln>
          <a:solidFill>
            <a:schemeClr val="tx1"/>
          </a:solidFill>
        </a:ln>
      </dgm:spPr>
      <dgm:t>
        <a:bodyPr/>
        <a:lstStyle/>
        <a:p>
          <a:r>
            <a:rPr kumimoji="1" lang="ja-JP" altLang="en-US"/>
            <a:t>サイバー空間</a:t>
          </a:r>
        </a:p>
      </dgm:t>
    </dgm:pt>
    <dgm:pt modelId="{F083AB70-6339-C64B-9BE8-3C6E39BD0FB0}" type="parTrans" cxnId="{BC11487C-8746-E345-BAB9-CE55D118E83B}">
      <dgm:prSet/>
      <dgm:spPr/>
      <dgm:t>
        <a:bodyPr/>
        <a:lstStyle/>
        <a:p>
          <a:endParaRPr kumimoji="1" lang="ja-JP" altLang="en-US"/>
        </a:p>
      </dgm:t>
    </dgm:pt>
    <dgm:pt modelId="{699861EB-0325-AF47-B57A-CA371B61E345}" type="sibTrans" cxnId="{BC11487C-8746-E345-BAB9-CE55D118E83B}">
      <dgm:prSet/>
      <dgm:spPr/>
      <dgm:t>
        <a:bodyPr/>
        <a:lstStyle/>
        <a:p>
          <a:endParaRPr kumimoji="1" lang="ja-JP" altLang="en-US"/>
        </a:p>
      </dgm:t>
    </dgm:pt>
    <dgm:pt modelId="{CEB76A77-5A6E-4B4A-9A2C-F98610C29D92}">
      <dgm:prSet phldrT="[テキスト]"/>
      <dgm:spPr/>
      <dgm:t>
        <a:bodyPr/>
        <a:lstStyle/>
        <a:p>
          <a:r>
            <a:rPr kumimoji="1" lang="ja-JP" altLang="en-US"/>
            <a:t>国家</a:t>
          </a:r>
        </a:p>
      </dgm:t>
    </dgm:pt>
    <dgm:pt modelId="{A7475457-CDAE-6945-8DB4-029881CBE782}" type="parTrans" cxnId="{9F0EEF94-CC39-4348-9E32-B62D855AED50}">
      <dgm:prSet/>
      <dgm:spPr/>
      <dgm:t>
        <a:bodyPr/>
        <a:lstStyle/>
        <a:p>
          <a:endParaRPr kumimoji="1" lang="ja-JP" altLang="en-US"/>
        </a:p>
      </dgm:t>
    </dgm:pt>
    <dgm:pt modelId="{7CA3E68E-A417-434E-97BD-9D2C32482E38}" type="sibTrans" cxnId="{9F0EEF94-CC39-4348-9E32-B62D855AED50}">
      <dgm:prSet/>
      <dgm:spPr/>
      <dgm:t>
        <a:bodyPr/>
        <a:lstStyle/>
        <a:p>
          <a:endParaRPr kumimoji="1" lang="ja-JP" altLang="en-US"/>
        </a:p>
      </dgm:t>
    </dgm:pt>
    <dgm:pt modelId="{5FA88BDD-BE73-D241-AD02-A46A9AFE6300}">
      <dgm:prSet phldrT="[テキスト]"/>
      <dgm:spPr/>
      <dgm:t>
        <a:bodyPr/>
        <a:lstStyle/>
        <a:p>
          <a:r>
            <a:rPr kumimoji="1" lang="ja-JP" altLang="en-US"/>
            <a:t>市民社会</a:t>
          </a:r>
        </a:p>
      </dgm:t>
    </dgm:pt>
    <dgm:pt modelId="{60A5FC61-521F-5146-B130-9406A46386B0}" type="parTrans" cxnId="{7B5A1F73-AB3A-CF42-ACB5-79E6C675BA62}">
      <dgm:prSet/>
      <dgm:spPr/>
      <dgm:t>
        <a:bodyPr/>
        <a:lstStyle/>
        <a:p>
          <a:endParaRPr kumimoji="1" lang="ja-JP" altLang="en-US"/>
        </a:p>
      </dgm:t>
    </dgm:pt>
    <dgm:pt modelId="{0F95C98C-81BE-3746-A422-D07F28450BEF}" type="sibTrans" cxnId="{7B5A1F73-AB3A-CF42-ACB5-79E6C675BA62}">
      <dgm:prSet/>
      <dgm:spPr/>
      <dgm:t>
        <a:bodyPr/>
        <a:lstStyle/>
        <a:p>
          <a:endParaRPr kumimoji="1" lang="ja-JP" altLang="en-US"/>
        </a:p>
      </dgm:t>
    </dgm:pt>
    <dgm:pt modelId="{179CFEBA-8411-A744-8887-0D41ED526632}">
      <dgm:prSet phldrT="[テキスト]"/>
      <dgm:spPr/>
      <dgm:t>
        <a:bodyPr/>
        <a:lstStyle/>
        <a:p>
          <a:r>
            <a:rPr kumimoji="1" lang="ja-JP" altLang="en-US"/>
            <a:t>アカデミア</a:t>
          </a:r>
        </a:p>
      </dgm:t>
    </dgm:pt>
    <dgm:pt modelId="{18E34873-CABB-8A45-8C8D-43C70F86ECA4}" type="parTrans" cxnId="{751E2645-94A5-DD42-B514-6E3C104E39B8}">
      <dgm:prSet/>
      <dgm:spPr/>
      <dgm:t>
        <a:bodyPr/>
        <a:lstStyle/>
        <a:p>
          <a:endParaRPr kumimoji="1" lang="ja-JP" altLang="en-US"/>
        </a:p>
      </dgm:t>
    </dgm:pt>
    <dgm:pt modelId="{4C9F0D0E-327A-7F4D-BC9C-7E0ABF828B88}" type="sibTrans" cxnId="{751E2645-94A5-DD42-B514-6E3C104E39B8}">
      <dgm:prSet/>
      <dgm:spPr/>
      <dgm:t>
        <a:bodyPr/>
        <a:lstStyle/>
        <a:p>
          <a:endParaRPr kumimoji="1" lang="ja-JP" altLang="en-US"/>
        </a:p>
      </dgm:t>
    </dgm:pt>
    <dgm:pt modelId="{A4839C08-82EF-C048-A56F-DD5747DF897A}">
      <dgm:prSet phldrT="[テキスト]"/>
      <dgm:spPr/>
      <dgm:t>
        <a:bodyPr/>
        <a:lstStyle/>
        <a:p>
          <a:r>
            <a:rPr kumimoji="1" lang="ja-JP" altLang="en-US"/>
            <a:t>企業</a:t>
          </a:r>
        </a:p>
      </dgm:t>
    </dgm:pt>
    <dgm:pt modelId="{4D200D59-DE0B-AF41-81F8-7DA7065D9E35}" type="parTrans" cxnId="{13406C17-38AF-AF49-BF85-8DABE6353B03}">
      <dgm:prSet/>
      <dgm:spPr/>
      <dgm:t>
        <a:bodyPr/>
        <a:lstStyle/>
        <a:p>
          <a:endParaRPr kumimoji="1" lang="ja-JP" altLang="en-US"/>
        </a:p>
      </dgm:t>
    </dgm:pt>
    <dgm:pt modelId="{55D79760-5F39-2D43-94D7-309D5C46E402}" type="sibTrans" cxnId="{13406C17-38AF-AF49-BF85-8DABE6353B03}">
      <dgm:prSet/>
      <dgm:spPr/>
      <dgm:t>
        <a:bodyPr/>
        <a:lstStyle/>
        <a:p>
          <a:endParaRPr kumimoji="1" lang="ja-JP" altLang="en-US"/>
        </a:p>
      </dgm:t>
    </dgm:pt>
    <dgm:pt modelId="{41DAA579-0E65-E646-AA23-B3276206C931}">
      <dgm:prSet phldrT="[テキスト]"/>
      <dgm:spPr/>
      <dgm:t>
        <a:bodyPr/>
        <a:lstStyle/>
        <a:p>
          <a:r>
            <a:rPr kumimoji="1" lang="ja-JP" altLang="en-US"/>
            <a:t>国際機関</a:t>
          </a:r>
        </a:p>
      </dgm:t>
    </dgm:pt>
    <dgm:pt modelId="{5E7FD260-D636-8646-A90C-C00362530714}" type="parTrans" cxnId="{6FB9C546-9445-7D49-9973-41F3B799B532}">
      <dgm:prSet/>
      <dgm:spPr/>
      <dgm:t>
        <a:bodyPr/>
        <a:lstStyle/>
        <a:p>
          <a:endParaRPr kumimoji="1" lang="ja-JP" altLang="en-US"/>
        </a:p>
      </dgm:t>
    </dgm:pt>
    <dgm:pt modelId="{F1F41443-9889-0645-A8DE-E5E3F0E720FB}" type="sibTrans" cxnId="{6FB9C546-9445-7D49-9973-41F3B799B532}">
      <dgm:prSet/>
      <dgm:spPr/>
      <dgm:t>
        <a:bodyPr/>
        <a:lstStyle/>
        <a:p>
          <a:endParaRPr kumimoji="1" lang="ja-JP" altLang="en-US"/>
        </a:p>
      </dgm:t>
    </dgm:pt>
    <dgm:pt modelId="{A35C2AB2-A8BA-C443-A569-80E68F7E3D82}">
      <dgm:prSet phldrT="[テキスト]"/>
      <dgm:spPr/>
      <dgm:t>
        <a:bodyPr/>
        <a:lstStyle/>
        <a:p>
          <a:r>
            <a:rPr kumimoji="1" lang="ja-JP" altLang="en-US"/>
            <a:t>標準化団体</a:t>
          </a:r>
        </a:p>
      </dgm:t>
    </dgm:pt>
    <dgm:pt modelId="{99AE9379-4623-5D4B-ABDA-8314988D17FE}" type="parTrans" cxnId="{B2B09785-1F4D-F247-B6BA-6F327D1B4C8E}">
      <dgm:prSet/>
      <dgm:spPr/>
      <dgm:t>
        <a:bodyPr/>
        <a:lstStyle/>
        <a:p>
          <a:endParaRPr kumimoji="1" lang="ja-JP" altLang="en-US"/>
        </a:p>
      </dgm:t>
    </dgm:pt>
    <dgm:pt modelId="{0501CE52-C611-C845-9B0C-0789442142FA}" type="sibTrans" cxnId="{B2B09785-1F4D-F247-B6BA-6F327D1B4C8E}">
      <dgm:prSet/>
      <dgm:spPr/>
      <dgm:t>
        <a:bodyPr/>
        <a:lstStyle/>
        <a:p>
          <a:endParaRPr kumimoji="1" lang="ja-JP" altLang="en-US"/>
        </a:p>
      </dgm:t>
    </dgm:pt>
    <dgm:pt modelId="{C56D05D6-A1FB-E84E-9F6C-DE3BF0B9EA62}" type="pres">
      <dgm:prSet presAssocID="{6FEE2120-4D26-F34D-AA11-AD9E42F79B5C}" presName="cycle" presStyleCnt="0">
        <dgm:presLayoutVars>
          <dgm:chMax val="1"/>
          <dgm:dir/>
          <dgm:animLvl val="ctr"/>
          <dgm:resizeHandles val="exact"/>
        </dgm:presLayoutVars>
      </dgm:prSet>
      <dgm:spPr/>
    </dgm:pt>
    <dgm:pt modelId="{E4759186-CC11-8D42-93E5-B1D04E59F586}" type="pres">
      <dgm:prSet presAssocID="{D40DFBD1-C8FE-314D-A7DE-4AEE0BE62CC0}" presName="centerShape" presStyleLbl="node0" presStyleIdx="0" presStyleCnt="1"/>
      <dgm:spPr/>
    </dgm:pt>
    <dgm:pt modelId="{A80DC6FD-2037-AB47-B8D1-9CA0F51CCECC}" type="pres">
      <dgm:prSet presAssocID="{A7475457-CDAE-6945-8DB4-029881CBE782}" presName="parTrans" presStyleLbl="bgSibTrans2D1" presStyleIdx="0" presStyleCnt="6"/>
      <dgm:spPr/>
    </dgm:pt>
    <dgm:pt modelId="{BB91C2E3-1B3B-BF48-8081-A5AD6FB5FA18}" type="pres">
      <dgm:prSet presAssocID="{CEB76A77-5A6E-4B4A-9A2C-F98610C29D92}" presName="node" presStyleLbl="node1" presStyleIdx="0" presStyleCnt="6">
        <dgm:presLayoutVars>
          <dgm:bulletEnabled val="1"/>
        </dgm:presLayoutVars>
      </dgm:prSet>
      <dgm:spPr/>
    </dgm:pt>
    <dgm:pt modelId="{6EF15035-B0C2-7448-B9C4-DD4F8268C111}" type="pres">
      <dgm:prSet presAssocID="{5E7FD260-D636-8646-A90C-C00362530714}" presName="parTrans" presStyleLbl="bgSibTrans2D1" presStyleIdx="1" presStyleCnt="6"/>
      <dgm:spPr/>
    </dgm:pt>
    <dgm:pt modelId="{525DBFC2-180D-C14D-891C-AE5B9205DD0C}" type="pres">
      <dgm:prSet presAssocID="{41DAA579-0E65-E646-AA23-B3276206C931}" presName="node" presStyleLbl="node1" presStyleIdx="1" presStyleCnt="6">
        <dgm:presLayoutVars>
          <dgm:bulletEnabled val="1"/>
        </dgm:presLayoutVars>
      </dgm:prSet>
      <dgm:spPr/>
    </dgm:pt>
    <dgm:pt modelId="{832447FF-FAD8-DF4C-BEBF-C94A591420C5}" type="pres">
      <dgm:prSet presAssocID="{60A5FC61-521F-5146-B130-9406A46386B0}" presName="parTrans" presStyleLbl="bgSibTrans2D1" presStyleIdx="2" presStyleCnt="6"/>
      <dgm:spPr/>
    </dgm:pt>
    <dgm:pt modelId="{BE47DF53-7CE2-214A-882B-1951A995A0FE}" type="pres">
      <dgm:prSet presAssocID="{5FA88BDD-BE73-D241-AD02-A46A9AFE6300}" presName="node" presStyleLbl="node1" presStyleIdx="2" presStyleCnt="6">
        <dgm:presLayoutVars>
          <dgm:bulletEnabled val="1"/>
        </dgm:presLayoutVars>
      </dgm:prSet>
      <dgm:spPr/>
    </dgm:pt>
    <dgm:pt modelId="{14970C6A-8010-E645-B1F6-0955C1C23DFE}" type="pres">
      <dgm:prSet presAssocID="{4D200D59-DE0B-AF41-81F8-7DA7065D9E35}" presName="parTrans" presStyleLbl="bgSibTrans2D1" presStyleIdx="3" presStyleCnt="6"/>
      <dgm:spPr/>
    </dgm:pt>
    <dgm:pt modelId="{8B0543B9-A7F6-C343-BE45-89F5E97D72BC}" type="pres">
      <dgm:prSet presAssocID="{A4839C08-82EF-C048-A56F-DD5747DF897A}" presName="node" presStyleLbl="node1" presStyleIdx="3" presStyleCnt="6">
        <dgm:presLayoutVars>
          <dgm:bulletEnabled val="1"/>
        </dgm:presLayoutVars>
      </dgm:prSet>
      <dgm:spPr/>
    </dgm:pt>
    <dgm:pt modelId="{37E2CEB5-8CCB-B049-92E2-CA6B4D2D7B2E}" type="pres">
      <dgm:prSet presAssocID="{18E34873-CABB-8A45-8C8D-43C70F86ECA4}" presName="parTrans" presStyleLbl="bgSibTrans2D1" presStyleIdx="4" presStyleCnt="6"/>
      <dgm:spPr/>
    </dgm:pt>
    <dgm:pt modelId="{C5F0F54F-BED2-4043-9DBD-1D0BBFA9AF55}" type="pres">
      <dgm:prSet presAssocID="{179CFEBA-8411-A744-8887-0D41ED526632}" presName="node" presStyleLbl="node1" presStyleIdx="4" presStyleCnt="6">
        <dgm:presLayoutVars>
          <dgm:bulletEnabled val="1"/>
        </dgm:presLayoutVars>
      </dgm:prSet>
      <dgm:spPr/>
    </dgm:pt>
    <dgm:pt modelId="{9F161EE4-396C-AB4B-A46A-19E9CE05B1EB}" type="pres">
      <dgm:prSet presAssocID="{99AE9379-4623-5D4B-ABDA-8314988D17FE}" presName="parTrans" presStyleLbl="bgSibTrans2D1" presStyleIdx="5" presStyleCnt="6"/>
      <dgm:spPr/>
    </dgm:pt>
    <dgm:pt modelId="{DFE1BD26-F0F5-484C-8859-1594628E8E39}" type="pres">
      <dgm:prSet presAssocID="{A35C2AB2-A8BA-C443-A569-80E68F7E3D82}" presName="node" presStyleLbl="node1" presStyleIdx="5" presStyleCnt="6">
        <dgm:presLayoutVars>
          <dgm:bulletEnabled val="1"/>
        </dgm:presLayoutVars>
      </dgm:prSet>
      <dgm:spPr/>
    </dgm:pt>
  </dgm:ptLst>
  <dgm:cxnLst>
    <dgm:cxn modelId="{13406C17-38AF-AF49-BF85-8DABE6353B03}" srcId="{D40DFBD1-C8FE-314D-A7DE-4AEE0BE62CC0}" destId="{A4839C08-82EF-C048-A56F-DD5747DF897A}" srcOrd="3" destOrd="0" parTransId="{4D200D59-DE0B-AF41-81F8-7DA7065D9E35}" sibTransId="{55D79760-5F39-2D43-94D7-309D5C46E402}"/>
    <dgm:cxn modelId="{7C7AAA1A-2A74-8949-8A68-8AD696A9EA4A}" type="presOf" srcId="{5E7FD260-D636-8646-A90C-C00362530714}" destId="{6EF15035-B0C2-7448-B9C4-DD4F8268C111}" srcOrd="0" destOrd="0" presId="urn:microsoft.com/office/officeart/2005/8/layout/radial4"/>
    <dgm:cxn modelId="{AF30FB1A-E1F7-DB4C-9ACA-A14B268799FD}" type="presOf" srcId="{60A5FC61-521F-5146-B130-9406A46386B0}" destId="{832447FF-FAD8-DF4C-BEBF-C94A591420C5}" srcOrd="0" destOrd="0" presId="urn:microsoft.com/office/officeart/2005/8/layout/radial4"/>
    <dgm:cxn modelId="{CAD8792C-29B2-5949-9370-9F2330791B53}" type="presOf" srcId="{A4839C08-82EF-C048-A56F-DD5747DF897A}" destId="{8B0543B9-A7F6-C343-BE45-89F5E97D72BC}" srcOrd="0" destOrd="0" presId="urn:microsoft.com/office/officeart/2005/8/layout/radial4"/>
    <dgm:cxn modelId="{97A2882D-A82D-D64E-BD11-5BB5395C694A}" type="presOf" srcId="{18E34873-CABB-8A45-8C8D-43C70F86ECA4}" destId="{37E2CEB5-8CCB-B049-92E2-CA6B4D2D7B2E}" srcOrd="0" destOrd="0" presId="urn:microsoft.com/office/officeart/2005/8/layout/radial4"/>
    <dgm:cxn modelId="{81EEA02D-22F2-294B-9239-A550CB347085}" type="presOf" srcId="{A35C2AB2-A8BA-C443-A569-80E68F7E3D82}" destId="{DFE1BD26-F0F5-484C-8859-1594628E8E39}" srcOrd="0" destOrd="0" presId="urn:microsoft.com/office/officeart/2005/8/layout/radial4"/>
    <dgm:cxn modelId="{E5C0B65B-3A27-C249-B2FE-96F1F9080CD2}" type="presOf" srcId="{4D200D59-DE0B-AF41-81F8-7DA7065D9E35}" destId="{14970C6A-8010-E645-B1F6-0955C1C23DFE}" srcOrd="0" destOrd="0" presId="urn:microsoft.com/office/officeart/2005/8/layout/radial4"/>
    <dgm:cxn modelId="{751E2645-94A5-DD42-B514-6E3C104E39B8}" srcId="{D40DFBD1-C8FE-314D-A7DE-4AEE0BE62CC0}" destId="{179CFEBA-8411-A744-8887-0D41ED526632}" srcOrd="4" destOrd="0" parTransId="{18E34873-CABB-8A45-8C8D-43C70F86ECA4}" sibTransId="{4C9F0D0E-327A-7F4D-BC9C-7E0ABF828B88}"/>
    <dgm:cxn modelId="{6FB9C546-9445-7D49-9973-41F3B799B532}" srcId="{D40DFBD1-C8FE-314D-A7DE-4AEE0BE62CC0}" destId="{41DAA579-0E65-E646-AA23-B3276206C931}" srcOrd="1" destOrd="0" parTransId="{5E7FD260-D636-8646-A90C-C00362530714}" sibTransId="{F1F41443-9889-0645-A8DE-E5E3F0E720FB}"/>
    <dgm:cxn modelId="{81EA9868-FA17-184B-88C9-48753DE6A62D}" type="presOf" srcId="{D40DFBD1-C8FE-314D-A7DE-4AEE0BE62CC0}" destId="{E4759186-CC11-8D42-93E5-B1D04E59F586}" srcOrd="0" destOrd="0" presId="urn:microsoft.com/office/officeart/2005/8/layout/radial4"/>
    <dgm:cxn modelId="{6BCF774E-EECF-C645-A815-453A294486A4}" type="presOf" srcId="{6FEE2120-4D26-F34D-AA11-AD9E42F79B5C}" destId="{C56D05D6-A1FB-E84E-9F6C-DE3BF0B9EA62}" srcOrd="0" destOrd="0" presId="urn:microsoft.com/office/officeart/2005/8/layout/radial4"/>
    <dgm:cxn modelId="{F190884E-37CD-1445-986D-DFF2F6F724E2}" type="presOf" srcId="{99AE9379-4623-5D4B-ABDA-8314988D17FE}" destId="{9F161EE4-396C-AB4B-A46A-19E9CE05B1EB}" srcOrd="0" destOrd="0" presId="urn:microsoft.com/office/officeart/2005/8/layout/radial4"/>
    <dgm:cxn modelId="{7B5A1F73-AB3A-CF42-ACB5-79E6C675BA62}" srcId="{D40DFBD1-C8FE-314D-A7DE-4AEE0BE62CC0}" destId="{5FA88BDD-BE73-D241-AD02-A46A9AFE6300}" srcOrd="2" destOrd="0" parTransId="{60A5FC61-521F-5146-B130-9406A46386B0}" sibTransId="{0F95C98C-81BE-3746-A422-D07F28450BEF}"/>
    <dgm:cxn modelId="{198FF553-520C-AF4C-9E32-4E125171D0B7}" type="presOf" srcId="{179CFEBA-8411-A744-8887-0D41ED526632}" destId="{C5F0F54F-BED2-4043-9DBD-1D0BBFA9AF55}" srcOrd="0" destOrd="0" presId="urn:microsoft.com/office/officeart/2005/8/layout/radial4"/>
    <dgm:cxn modelId="{C3861976-758F-4448-96C1-9B2AC773EA07}" type="presOf" srcId="{A7475457-CDAE-6945-8DB4-029881CBE782}" destId="{A80DC6FD-2037-AB47-B8D1-9CA0F51CCECC}" srcOrd="0" destOrd="0" presId="urn:microsoft.com/office/officeart/2005/8/layout/radial4"/>
    <dgm:cxn modelId="{BC11487C-8746-E345-BAB9-CE55D118E83B}" srcId="{6FEE2120-4D26-F34D-AA11-AD9E42F79B5C}" destId="{D40DFBD1-C8FE-314D-A7DE-4AEE0BE62CC0}" srcOrd="0" destOrd="0" parTransId="{F083AB70-6339-C64B-9BE8-3C6E39BD0FB0}" sibTransId="{699861EB-0325-AF47-B57A-CA371B61E345}"/>
    <dgm:cxn modelId="{B2B09785-1F4D-F247-B6BA-6F327D1B4C8E}" srcId="{D40DFBD1-C8FE-314D-A7DE-4AEE0BE62CC0}" destId="{A35C2AB2-A8BA-C443-A569-80E68F7E3D82}" srcOrd="5" destOrd="0" parTransId="{99AE9379-4623-5D4B-ABDA-8314988D17FE}" sibTransId="{0501CE52-C611-C845-9B0C-0789442142FA}"/>
    <dgm:cxn modelId="{0F9B5394-B693-A944-916E-CE5F4EF922C4}" type="presOf" srcId="{5FA88BDD-BE73-D241-AD02-A46A9AFE6300}" destId="{BE47DF53-7CE2-214A-882B-1951A995A0FE}" srcOrd="0" destOrd="0" presId="urn:microsoft.com/office/officeart/2005/8/layout/radial4"/>
    <dgm:cxn modelId="{9F0EEF94-CC39-4348-9E32-B62D855AED50}" srcId="{D40DFBD1-C8FE-314D-A7DE-4AEE0BE62CC0}" destId="{CEB76A77-5A6E-4B4A-9A2C-F98610C29D92}" srcOrd="0" destOrd="0" parTransId="{A7475457-CDAE-6945-8DB4-029881CBE782}" sibTransId="{7CA3E68E-A417-434E-97BD-9D2C32482E38}"/>
    <dgm:cxn modelId="{CD3936B7-1144-2243-B34F-9B09B30D630F}" type="presOf" srcId="{CEB76A77-5A6E-4B4A-9A2C-F98610C29D92}" destId="{BB91C2E3-1B3B-BF48-8081-A5AD6FB5FA18}" srcOrd="0" destOrd="0" presId="urn:microsoft.com/office/officeart/2005/8/layout/radial4"/>
    <dgm:cxn modelId="{6237F6CE-2A9A-4047-A9D3-DDE6EE0A085B}" type="presOf" srcId="{41DAA579-0E65-E646-AA23-B3276206C931}" destId="{525DBFC2-180D-C14D-891C-AE5B9205DD0C}" srcOrd="0" destOrd="0" presId="urn:microsoft.com/office/officeart/2005/8/layout/radial4"/>
    <dgm:cxn modelId="{4D3205E3-5F03-224A-9E83-4F98ABAC0C2F}" type="presParOf" srcId="{C56D05D6-A1FB-E84E-9F6C-DE3BF0B9EA62}" destId="{E4759186-CC11-8D42-93E5-B1D04E59F586}" srcOrd="0" destOrd="0" presId="urn:microsoft.com/office/officeart/2005/8/layout/radial4"/>
    <dgm:cxn modelId="{038964B4-DBD5-F94F-9D55-893DE176FA0A}" type="presParOf" srcId="{C56D05D6-A1FB-E84E-9F6C-DE3BF0B9EA62}" destId="{A80DC6FD-2037-AB47-B8D1-9CA0F51CCECC}" srcOrd="1" destOrd="0" presId="urn:microsoft.com/office/officeart/2005/8/layout/radial4"/>
    <dgm:cxn modelId="{EAC55E14-E882-DD44-BFE4-047950EE027F}" type="presParOf" srcId="{C56D05D6-A1FB-E84E-9F6C-DE3BF0B9EA62}" destId="{BB91C2E3-1B3B-BF48-8081-A5AD6FB5FA18}" srcOrd="2" destOrd="0" presId="urn:microsoft.com/office/officeart/2005/8/layout/radial4"/>
    <dgm:cxn modelId="{60DB2180-4125-F04D-924E-D9AD8158960B}" type="presParOf" srcId="{C56D05D6-A1FB-E84E-9F6C-DE3BF0B9EA62}" destId="{6EF15035-B0C2-7448-B9C4-DD4F8268C111}" srcOrd="3" destOrd="0" presId="urn:microsoft.com/office/officeart/2005/8/layout/radial4"/>
    <dgm:cxn modelId="{A777B071-C054-5142-96D4-666AB21AB0AF}" type="presParOf" srcId="{C56D05D6-A1FB-E84E-9F6C-DE3BF0B9EA62}" destId="{525DBFC2-180D-C14D-891C-AE5B9205DD0C}" srcOrd="4" destOrd="0" presId="urn:microsoft.com/office/officeart/2005/8/layout/radial4"/>
    <dgm:cxn modelId="{7620270C-7F3E-1146-9EB9-BA0588E0E4A4}" type="presParOf" srcId="{C56D05D6-A1FB-E84E-9F6C-DE3BF0B9EA62}" destId="{832447FF-FAD8-DF4C-BEBF-C94A591420C5}" srcOrd="5" destOrd="0" presId="urn:microsoft.com/office/officeart/2005/8/layout/radial4"/>
    <dgm:cxn modelId="{109EA4CC-0824-F045-99BC-D37BF928AB9B}" type="presParOf" srcId="{C56D05D6-A1FB-E84E-9F6C-DE3BF0B9EA62}" destId="{BE47DF53-7CE2-214A-882B-1951A995A0FE}" srcOrd="6" destOrd="0" presId="urn:microsoft.com/office/officeart/2005/8/layout/radial4"/>
    <dgm:cxn modelId="{AF28C8AB-5FD4-3042-B9A5-6C7EDBF7A6C3}" type="presParOf" srcId="{C56D05D6-A1FB-E84E-9F6C-DE3BF0B9EA62}" destId="{14970C6A-8010-E645-B1F6-0955C1C23DFE}" srcOrd="7" destOrd="0" presId="urn:microsoft.com/office/officeart/2005/8/layout/radial4"/>
    <dgm:cxn modelId="{3EF7B760-0062-CE4D-8942-740928DE0E51}" type="presParOf" srcId="{C56D05D6-A1FB-E84E-9F6C-DE3BF0B9EA62}" destId="{8B0543B9-A7F6-C343-BE45-89F5E97D72BC}" srcOrd="8" destOrd="0" presId="urn:microsoft.com/office/officeart/2005/8/layout/radial4"/>
    <dgm:cxn modelId="{6EEB91C3-D55C-2741-816F-0866B877E69A}" type="presParOf" srcId="{C56D05D6-A1FB-E84E-9F6C-DE3BF0B9EA62}" destId="{37E2CEB5-8CCB-B049-92E2-CA6B4D2D7B2E}" srcOrd="9" destOrd="0" presId="urn:microsoft.com/office/officeart/2005/8/layout/radial4"/>
    <dgm:cxn modelId="{5D02AE3A-90C1-D848-956A-7340FB76C059}" type="presParOf" srcId="{C56D05D6-A1FB-E84E-9F6C-DE3BF0B9EA62}" destId="{C5F0F54F-BED2-4043-9DBD-1D0BBFA9AF55}" srcOrd="10" destOrd="0" presId="urn:microsoft.com/office/officeart/2005/8/layout/radial4"/>
    <dgm:cxn modelId="{285440B9-8E40-6E42-8B18-51F9647B7569}" type="presParOf" srcId="{C56D05D6-A1FB-E84E-9F6C-DE3BF0B9EA62}" destId="{9F161EE4-396C-AB4B-A46A-19E9CE05B1EB}" srcOrd="11" destOrd="0" presId="urn:microsoft.com/office/officeart/2005/8/layout/radial4"/>
    <dgm:cxn modelId="{055B40B7-37E3-594F-A5F1-477A8CEEFE95}" type="presParOf" srcId="{C56D05D6-A1FB-E84E-9F6C-DE3BF0B9EA62}" destId="{DFE1BD26-F0F5-484C-8859-1594628E8E39}" srcOrd="12"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3CF548-163B-B74C-A8A6-F292FA0167FA}" type="doc">
      <dgm:prSet loTypeId="urn:microsoft.com/office/officeart/2005/8/layout/arrow5" loCatId="" qsTypeId="urn:microsoft.com/office/officeart/2005/8/quickstyle/simple1" qsCatId="simple" csTypeId="urn:microsoft.com/office/officeart/2005/8/colors/accent0_2" csCatId="mainScheme" phldr="1"/>
      <dgm:spPr/>
      <dgm:t>
        <a:bodyPr/>
        <a:lstStyle/>
        <a:p>
          <a:endParaRPr kumimoji="1" lang="ja-JP" altLang="en-US"/>
        </a:p>
      </dgm:t>
    </dgm:pt>
    <dgm:pt modelId="{299656E4-2D6D-614A-933E-619DEC63F2FC}">
      <dgm:prSet phldrT="[テキスト]"/>
      <dgm:spPr/>
      <dgm:t>
        <a:bodyPr/>
        <a:lstStyle/>
        <a:p>
          <a:r>
            <a:rPr kumimoji="1" lang="ja-JP" altLang="en-US"/>
            <a:t>米国中心とする</a:t>
          </a:r>
          <a:br>
            <a:rPr kumimoji="1" lang="en-US" altLang="ja-JP" dirty="0"/>
          </a:br>
          <a:r>
            <a:rPr kumimoji="1" lang="ja-JP" altLang="en-US"/>
            <a:t>西側諸国</a:t>
          </a:r>
          <a:br>
            <a:rPr kumimoji="1" lang="en-US" altLang="ja-JP" dirty="0"/>
          </a:br>
          <a:endParaRPr kumimoji="1" lang="ja-JP" altLang="en-US"/>
        </a:p>
      </dgm:t>
    </dgm:pt>
    <dgm:pt modelId="{4EFF69BF-566F-8945-BAC1-7741539E489C}" type="parTrans" cxnId="{0DBEBF76-218E-4F48-98B2-C183EFC2300C}">
      <dgm:prSet/>
      <dgm:spPr/>
      <dgm:t>
        <a:bodyPr/>
        <a:lstStyle/>
        <a:p>
          <a:endParaRPr kumimoji="1" lang="ja-JP" altLang="en-US"/>
        </a:p>
      </dgm:t>
    </dgm:pt>
    <dgm:pt modelId="{1BBC90FA-EF99-BC47-93BD-4810546B7BD2}" type="sibTrans" cxnId="{0DBEBF76-218E-4F48-98B2-C183EFC2300C}">
      <dgm:prSet/>
      <dgm:spPr/>
      <dgm:t>
        <a:bodyPr/>
        <a:lstStyle/>
        <a:p>
          <a:endParaRPr kumimoji="1" lang="ja-JP" altLang="en-US"/>
        </a:p>
      </dgm:t>
    </dgm:pt>
    <dgm:pt modelId="{A908761D-C4CE-644D-A61F-867D508525D5}">
      <dgm:prSet phldrT="[テキスト]"/>
      <dgm:spPr/>
      <dgm:t>
        <a:bodyPr/>
        <a:lstStyle/>
        <a:p>
          <a:r>
            <a:rPr kumimoji="1" lang="ja-JP" altLang="en-US"/>
            <a:t>中国・ロシア中心とする</a:t>
          </a:r>
          <a:br>
            <a:rPr kumimoji="1" lang="en-US" altLang="ja-JP" dirty="0"/>
          </a:br>
          <a:r>
            <a:rPr kumimoji="1" lang="ja-JP" altLang="en-US"/>
            <a:t>東側諸国</a:t>
          </a:r>
        </a:p>
      </dgm:t>
    </dgm:pt>
    <dgm:pt modelId="{4B076F1A-F706-E046-A8EB-A414BB1BBD2A}" type="parTrans" cxnId="{F85BEB52-0CFE-3B47-8F54-F8A434D36D43}">
      <dgm:prSet/>
      <dgm:spPr/>
      <dgm:t>
        <a:bodyPr/>
        <a:lstStyle/>
        <a:p>
          <a:endParaRPr kumimoji="1" lang="ja-JP" altLang="en-US"/>
        </a:p>
      </dgm:t>
    </dgm:pt>
    <dgm:pt modelId="{D5F0290B-6BEE-2F41-BE6C-4411310F98B7}" type="sibTrans" cxnId="{F85BEB52-0CFE-3B47-8F54-F8A434D36D43}">
      <dgm:prSet/>
      <dgm:spPr/>
      <dgm:t>
        <a:bodyPr/>
        <a:lstStyle/>
        <a:p>
          <a:endParaRPr kumimoji="1" lang="ja-JP" altLang="en-US"/>
        </a:p>
      </dgm:t>
    </dgm:pt>
    <dgm:pt modelId="{1477EAA7-6254-434D-B945-9972585FDAA1}" type="pres">
      <dgm:prSet presAssocID="{123CF548-163B-B74C-A8A6-F292FA0167FA}" presName="diagram" presStyleCnt="0">
        <dgm:presLayoutVars>
          <dgm:dir/>
          <dgm:resizeHandles val="exact"/>
        </dgm:presLayoutVars>
      </dgm:prSet>
      <dgm:spPr/>
    </dgm:pt>
    <dgm:pt modelId="{771DB441-BF75-8A4D-83E6-22B036BE9C75}" type="pres">
      <dgm:prSet presAssocID="{299656E4-2D6D-614A-933E-619DEC63F2FC}" presName="arrow" presStyleLbl="node1" presStyleIdx="0" presStyleCnt="2" custRadScaleRad="100085" custRadScaleInc="22">
        <dgm:presLayoutVars>
          <dgm:bulletEnabled val="1"/>
        </dgm:presLayoutVars>
      </dgm:prSet>
      <dgm:spPr/>
    </dgm:pt>
    <dgm:pt modelId="{A02EAEAA-F3FC-2146-A203-A57FB2181209}" type="pres">
      <dgm:prSet presAssocID="{A908761D-C4CE-644D-A61F-867D508525D5}" presName="arrow" presStyleLbl="node1" presStyleIdx="1" presStyleCnt="2">
        <dgm:presLayoutVars>
          <dgm:bulletEnabled val="1"/>
        </dgm:presLayoutVars>
      </dgm:prSet>
      <dgm:spPr/>
    </dgm:pt>
  </dgm:ptLst>
  <dgm:cxnLst>
    <dgm:cxn modelId="{92806151-254C-2B4D-A054-CE27E4141985}" type="presOf" srcId="{123CF548-163B-B74C-A8A6-F292FA0167FA}" destId="{1477EAA7-6254-434D-B945-9972585FDAA1}" srcOrd="0" destOrd="0" presId="urn:microsoft.com/office/officeart/2005/8/layout/arrow5"/>
    <dgm:cxn modelId="{F85BEB52-0CFE-3B47-8F54-F8A434D36D43}" srcId="{123CF548-163B-B74C-A8A6-F292FA0167FA}" destId="{A908761D-C4CE-644D-A61F-867D508525D5}" srcOrd="1" destOrd="0" parTransId="{4B076F1A-F706-E046-A8EB-A414BB1BBD2A}" sibTransId="{D5F0290B-6BEE-2F41-BE6C-4411310F98B7}"/>
    <dgm:cxn modelId="{0DBEBF76-218E-4F48-98B2-C183EFC2300C}" srcId="{123CF548-163B-B74C-A8A6-F292FA0167FA}" destId="{299656E4-2D6D-614A-933E-619DEC63F2FC}" srcOrd="0" destOrd="0" parTransId="{4EFF69BF-566F-8945-BAC1-7741539E489C}" sibTransId="{1BBC90FA-EF99-BC47-93BD-4810546B7BD2}"/>
    <dgm:cxn modelId="{8BD8DE76-AD3C-E54D-A865-7C022C61B9C9}" type="presOf" srcId="{299656E4-2D6D-614A-933E-619DEC63F2FC}" destId="{771DB441-BF75-8A4D-83E6-22B036BE9C75}" srcOrd="0" destOrd="0" presId="urn:microsoft.com/office/officeart/2005/8/layout/arrow5"/>
    <dgm:cxn modelId="{9CEC3181-A3CB-9F4A-A823-347410F8FD45}" type="presOf" srcId="{A908761D-C4CE-644D-A61F-867D508525D5}" destId="{A02EAEAA-F3FC-2146-A203-A57FB2181209}" srcOrd="0" destOrd="0" presId="urn:microsoft.com/office/officeart/2005/8/layout/arrow5"/>
    <dgm:cxn modelId="{F70402E8-3B01-FF4A-B80F-DA3E24C38885}" type="presParOf" srcId="{1477EAA7-6254-434D-B945-9972585FDAA1}" destId="{771DB441-BF75-8A4D-83E6-22B036BE9C75}" srcOrd="0" destOrd="0" presId="urn:microsoft.com/office/officeart/2005/8/layout/arrow5"/>
    <dgm:cxn modelId="{5406AE4B-AF09-E74B-A02F-C74AF124E3BB}" type="presParOf" srcId="{1477EAA7-6254-434D-B945-9972585FDAA1}" destId="{A02EAEAA-F3FC-2146-A203-A57FB2181209}" srcOrd="1" destOrd="0" presId="urn:microsoft.com/office/officeart/2005/8/layout/arrow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dgm:style>
          <a:lnRef idx="2">
            <a:schemeClr val="dk1"/>
          </a:lnRef>
          <a:fillRef idx="1">
            <a:schemeClr val="lt1"/>
          </a:fillRef>
          <a:effectRef idx="0">
            <a:schemeClr val="dk1"/>
          </a:effectRef>
          <a:fontRef idx="minor">
            <a:schemeClr val="dk1"/>
          </a:fontRef>
        </dgm:style>
      </dgm:prSet>
      <dgm:spPr/>
      <dgm:t>
        <a:bodyPr/>
        <a:lstStyle/>
        <a:p>
          <a:r>
            <a:rPr kumimoji="1" lang="ja-JP" altLang="en-US" b="1"/>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dgm:style>
          <a:lnRef idx="2">
            <a:schemeClr val="dk1"/>
          </a:lnRef>
          <a:fillRef idx="1">
            <a:schemeClr val="lt1"/>
          </a:fillRef>
          <a:effectRef idx="0">
            <a:schemeClr val="dk1"/>
          </a:effectRef>
          <a:fontRef idx="minor">
            <a:schemeClr val="dk1"/>
          </a:fontRef>
        </dgm:style>
      </dgm:prSet>
      <dgm:spPr/>
      <dgm:t>
        <a:bodyPr/>
        <a:lstStyle/>
        <a:p>
          <a:r>
            <a:rPr kumimoji="1" lang="ja-JP" altLang="en-US" b="1"/>
            <a:t>権威主義国家</a:t>
          </a:r>
        </a:p>
      </dgm:t>
    </dgm:pt>
    <dgm:pt modelId="{9AE32B96-ED0D-7A4B-8960-DB471C966D50}" type="parTrans" cxnId="{25E174C1-F562-1140-9B35-96692046F17B}">
      <dgm:prSet/>
      <dgm:spPr/>
      <dgm:t>
        <a:bodyPr/>
        <a:lstStyle/>
        <a:p>
          <a:endParaRPr kumimoji="1" lang="ja-JP" altLang="en-US"/>
        </a:p>
      </dgm:t>
    </dgm:pt>
    <dgm:pt modelId="{BC22B327-E5A2-D649-B967-827D050A40DF}" type="sibTrans" cxnId="{25E174C1-F562-1140-9B35-96692046F17B}">
      <dgm:prSet/>
      <dgm:spPr>
        <a:solidFill>
          <a:schemeClr val="tx1"/>
        </a:solidFill>
      </dgm:spPr>
      <dgm:t>
        <a:bodyPr/>
        <a:lstStyle/>
        <a:p>
          <a:endParaRPr kumimoji="1" lang="ja-JP" altLang="en-US"/>
        </a:p>
      </dgm:t>
    </dgm:pt>
    <dgm:pt modelId="{6917967C-72E2-A341-A28F-EA7E3F067F4B}">
      <dgm:prSet phldrT="[テキスト]">
        <dgm:style>
          <a:lnRef idx="2">
            <a:schemeClr val="dk1"/>
          </a:lnRef>
          <a:fillRef idx="1">
            <a:schemeClr val="lt1"/>
          </a:fillRef>
          <a:effectRef idx="0">
            <a:schemeClr val="dk1"/>
          </a:effectRef>
          <a:fontRef idx="minor">
            <a:schemeClr val="dk1"/>
          </a:fontRef>
        </dgm:style>
      </dgm:prSet>
      <dgm:spPr/>
      <dgm:t>
        <a:bodyPr/>
        <a:lstStyle/>
        <a:p>
          <a:r>
            <a:rPr kumimoji="1" lang="ja-JP" altLang="en-US" dirty="0"/>
            <a:t>手段</a:t>
          </a:r>
          <a:r>
            <a:rPr kumimoji="1" lang="en-US" altLang="ja-JP" dirty="0"/>
            <a:t>:</a:t>
          </a:r>
          <a:r>
            <a:rPr kumimoji="1" lang="ja-JP" altLang="en-US" dirty="0"/>
            <a:t> 技術力</a:t>
          </a:r>
        </a:p>
      </dgm:t>
    </dgm:pt>
    <dgm:pt modelId="{B14A27F6-C189-FB47-B3EE-B24A9A865D91}" type="parTrans" cxnId="{C857549B-A8C9-564D-A044-5BFD936787B0}">
      <dgm:prSet/>
      <dgm:spPr/>
      <dgm:t>
        <a:bodyPr/>
        <a:lstStyle/>
        <a:p>
          <a:endParaRPr kumimoji="1" lang="ja-JP" altLang="en-US"/>
        </a:p>
      </dgm:t>
    </dgm:pt>
    <dgm:pt modelId="{0F300D7C-7EC9-094A-AC2B-0519C849E99B}" type="sibTrans" cxnId="{C857549B-A8C9-564D-A044-5BFD936787B0}">
      <dgm:prSet/>
      <dgm:spPr/>
      <dgm:t>
        <a:bodyPr/>
        <a:lstStyle/>
        <a:p>
          <a:endParaRPr kumimoji="1" lang="ja-JP" altLang="en-US"/>
        </a:p>
      </dgm:t>
    </dgm:pt>
    <dgm:pt modelId="{B1681AF3-B85D-E04A-957C-239BE00646A5}">
      <dgm:prSet phldrT="[テキスト]">
        <dgm:style>
          <a:lnRef idx="2">
            <a:schemeClr val="dk1"/>
          </a:lnRef>
          <a:fillRef idx="1">
            <a:schemeClr val="lt1"/>
          </a:fillRef>
          <a:effectRef idx="0">
            <a:schemeClr val="dk1"/>
          </a:effectRef>
          <a:fontRef idx="minor">
            <a:schemeClr val="dk1"/>
          </a:fontRef>
        </dgm:style>
      </dgm:prSet>
      <dgm:spPr/>
      <dgm:t>
        <a:bodyPr/>
        <a:lstStyle/>
        <a:p>
          <a:r>
            <a:rPr kumimoji="1" lang="ja-JP" altLang="en-US" dirty="0"/>
            <a:t>目的</a:t>
          </a:r>
          <a:r>
            <a:rPr kumimoji="1" lang="en-US" altLang="ja-JP" dirty="0"/>
            <a:t>:</a:t>
          </a:r>
          <a:r>
            <a:rPr kumimoji="1" lang="ja-JP" altLang="en-US" dirty="0"/>
            <a:t> デジタル市民にデジタル平和をもたらす</a:t>
          </a:r>
        </a:p>
      </dgm:t>
    </dgm:pt>
    <dgm:pt modelId="{7A15D535-3636-4B45-B07B-BF00919F686B}" type="parTrans" cxnId="{6574B397-2479-AB4C-97E3-57E5FCC05D3B}">
      <dgm:prSet/>
      <dgm:spPr/>
      <dgm:t>
        <a:bodyPr/>
        <a:lstStyle/>
        <a:p>
          <a:endParaRPr kumimoji="1" lang="ja-JP" altLang="en-US"/>
        </a:p>
      </dgm:t>
    </dgm:pt>
    <dgm:pt modelId="{DFD5079D-6C2A-7B46-B678-747FA229B009}" type="sibTrans" cxnId="{6574B397-2479-AB4C-97E3-57E5FCC05D3B}">
      <dgm:prSet/>
      <dgm:spPr/>
      <dgm:t>
        <a:bodyPr/>
        <a:lstStyle/>
        <a:p>
          <a:endParaRPr kumimoji="1" lang="ja-JP" altLang="en-US"/>
        </a:p>
      </dgm:t>
    </dgm:pt>
    <dgm:pt modelId="{9DE48B0F-7C35-A64C-B155-EC37E8285657}">
      <dgm:prSet phldrT="[テキスト]">
        <dgm:style>
          <a:lnRef idx="2">
            <a:schemeClr val="dk1"/>
          </a:lnRef>
          <a:fillRef idx="1">
            <a:schemeClr val="lt1"/>
          </a:fillRef>
          <a:effectRef idx="0">
            <a:schemeClr val="dk1"/>
          </a:effectRef>
          <a:fontRef idx="minor">
            <a:schemeClr val="dk1"/>
          </a:fontRef>
        </dgm:style>
      </dgm:prSet>
      <dgm:spPr/>
      <dgm:t>
        <a:bodyPr/>
        <a:lstStyle/>
        <a:p>
          <a:r>
            <a:rPr kumimoji="1" lang="ja-JP" altLang="en-US"/>
            <a:t>目的</a:t>
          </a:r>
          <a:r>
            <a:rPr kumimoji="1" lang="en-US" altLang="ja-JP" dirty="0"/>
            <a:t>:</a:t>
          </a:r>
          <a:r>
            <a:rPr kumimoji="1" lang="ja-JP" altLang="en-US"/>
            <a:t> 国民の安全の保障と統治性の確保の両立</a:t>
          </a:r>
        </a:p>
      </dgm:t>
    </dgm:pt>
    <dgm:pt modelId="{991E0A3C-FC1C-EA45-ABD8-EC63E5DEB71E}" type="parTrans" cxnId="{0D59E78F-4B25-A046-A95B-99EE8AE6AADC}">
      <dgm:prSet/>
      <dgm:spPr/>
      <dgm:t>
        <a:bodyPr/>
        <a:lstStyle/>
        <a:p>
          <a:endParaRPr kumimoji="1" lang="ja-JP" altLang="en-US"/>
        </a:p>
      </dgm:t>
    </dgm:pt>
    <dgm:pt modelId="{A19F3943-DDD8-7E40-A661-21DDAE2FDDA3}" type="sibTrans" cxnId="{0D59E78F-4B25-A046-A95B-99EE8AE6AADC}">
      <dgm:prSet/>
      <dgm:spPr/>
      <dgm:t>
        <a:bodyPr/>
        <a:lstStyle/>
        <a:p>
          <a:endParaRPr kumimoji="1" lang="ja-JP" altLang="en-US"/>
        </a:p>
      </dgm:t>
    </dgm:pt>
    <dgm:pt modelId="{3F58195B-95BF-7640-848A-0463835E7543}">
      <dgm:prSet phldrT="[テキスト]">
        <dgm:style>
          <a:lnRef idx="2">
            <a:schemeClr val="dk1"/>
          </a:lnRef>
          <a:fillRef idx="1">
            <a:schemeClr val="lt1"/>
          </a:fillRef>
          <a:effectRef idx="0">
            <a:schemeClr val="dk1"/>
          </a:effectRef>
          <a:fontRef idx="minor">
            <a:schemeClr val="dk1"/>
          </a:fontRef>
        </dgm:style>
      </dgm:prSet>
      <dgm:spPr/>
      <dgm:t>
        <a:bodyPr/>
        <a:lstStyle/>
        <a:p>
          <a:r>
            <a:rPr kumimoji="1" lang="ja-JP" altLang="en-US"/>
            <a:t>手段</a:t>
          </a:r>
          <a:r>
            <a:rPr kumimoji="1" lang="en-US" altLang="ja-JP" dirty="0"/>
            <a:t>:</a:t>
          </a:r>
          <a:r>
            <a:rPr kumimoji="1" lang="ja-JP" altLang="en-US"/>
            <a:t>  市場サイズと国家資本主義</a:t>
          </a:r>
        </a:p>
      </dgm:t>
    </dgm:pt>
    <dgm:pt modelId="{A935751A-0D5A-BA43-A9C8-C5756B7ADA54}" type="parTrans" cxnId="{242F0FEB-42C3-CB45-9260-8778C1F4AAAF}">
      <dgm:prSet/>
      <dgm:spPr/>
      <dgm:t>
        <a:bodyPr/>
        <a:lstStyle/>
        <a:p>
          <a:endParaRPr kumimoji="1" lang="ja-JP" altLang="en-US"/>
        </a:p>
      </dgm:t>
    </dgm:pt>
    <dgm:pt modelId="{8211AB31-4B65-E94B-94F6-D9C3F40EDC59}" type="sibTrans" cxnId="{242F0FEB-42C3-CB45-9260-8778C1F4AAAF}">
      <dgm:prSet/>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1400" b="1"/>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D9547198-383B-714E-9CE1-E1CF37F1C04D}">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1200"/>
            <a:t>目的</a:t>
          </a:r>
          <a:r>
            <a:rPr kumimoji="1" lang="en-US" altLang="ja-JP" sz="1200" dirty="0"/>
            <a:t>:</a:t>
          </a:r>
          <a:r>
            <a:rPr kumimoji="1" lang="ja-JP" altLang="en-US" sz="1200"/>
            <a:t> 国民のためのサイバー安定をもたらす</a:t>
          </a:r>
        </a:p>
      </dgm:t>
    </dgm:pt>
    <dgm:pt modelId="{195C26AD-4FF3-6F4F-AE2E-1F54A43A8DA4}" type="sibTrans" cxnId="{EA0D171D-69AE-564D-B222-CECA06E68783}">
      <dgm:prSet/>
      <dgm:spPr/>
      <dgm:t>
        <a:bodyPr/>
        <a:lstStyle/>
        <a:p>
          <a:endParaRPr kumimoji="1" lang="ja-JP" altLang="en-US"/>
        </a:p>
      </dgm:t>
    </dgm:pt>
    <dgm:pt modelId="{C0045FE6-F84B-524F-B35D-85C749E1A72B}" type="parTrans" cxnId="{EA0D171D-69AE-564D-B222-CECA06E68783}">
      <dgm:prSet/>
      <dgm:spPr/>
      <dgm:t>
        <a:bodyPr/>
        <a:lstStyle/>
        <a:p>
          <a:endParaRPr kumimoji="1" lang="ja-JP" altLang="en-US"/>
        </a:p>
      </dgm:t>
    </dgm:pt>
    <dgm:pt modelId="{8092DEC4-E138-634D-89A1-67E628E06376}">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1200"/>
            <a:t>手段</a:t>
          </a:r>
          <a:r>
            <a:rPr kumimoji="1" lang="en-US" altLang="ja-JP" sz="1200" dirty="0"/>
            <a:t>:</a:t>
          </a:r>
          <a:r>
            <a:rPr kumimoji="1" lang="ja-JP" altLang="en-US" sz="1200"/>
            <a:t> 民主的正当性</a:t>
          </a:r>
        </a:p>
      </dgm:t>
    </dgm:pt>
    <dgm:pt modelId="{9B664AF8-5D0B-584A-B666-108E5B4B8787}" type="sibTrans" cxnId="{E074D4B2-5182-0544-A8CA-CBE806EC8A87}">
      <dgm:prSet/>
      <dgm:spPr/>
      <dgm:t>
        <a:bodyPr/>
        <a:lstStyle/>
        <a:p>
          <a:endParaRPr kumimoji="1" lang="ja-JP" altLang="en-US"/>
        </a:p>
      </dgm:t>
    </dgm:pt>
    <dgm:pt modelId="{0E71D821-C65B-B94F-98E8-7FE9F78280A0}" type="parTrans" cxnId="{E074D4B2-5182-0544-A8CA-CBE806EC8A87}">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084D5408-6CFA-1643-9806-379A9DC4DF6E}" type="presOf" srcId="{D9547198-383B-714E-9CE1-E1CF37F1C04D}" destId="{51F2A53E-9BC4-734F-921A-29A3B12E5B11}" srcOrd="0" destOrd="1" presId="urn:microsoft.com/office/officeart/2005/8/layout/cycle7"/>
    <dgm:cxn modelId="{63D13A0D-E596-F74E-812A-F2587ABA08B2}" type="presOf" srcId="{BC22B327-E5A2-D649-B967-827D050A40DF}" destId="{FAEB7F50-D65B-0740-9190-6B26E037A826}" srcOrd="0" destOrd="0" presId="urn:microsoft.com/office/officeart/2005/8/layout/cycle7"/>
    <dgm:cxn modelId="{57F26116-9D3C-FD48-A571-6B0957A304FC}" type="presOf" srcId="{8092DEC4-E138-634D-89A1-67E628E06376}" destId="{51F2A53E-9BC4-734F-921A-29A3B12E5B11}" srcOrd="0" destOrd="2" presId="urn:microsoft.com/office/officeart/2005/8/layout/cycle7"/>
    <dgm:cxn modelId="{EA0D171D-69AE-564D-B222-CECA06E68783}" srcId="{05135186-5FFE-E74F-B371-703DA737ACB0}" destId="{D9547198-383B-714E-9CE1-E1CF37F1C04D}" srcOrd="0" destOrd="0" parTransId="{C0045FE6-F84B-524F-B35D-85C749E1A72B}" sibTransId="{195C26AD-4FF3-6F4F-AE2E-1F54A43A8DA4}"/>
    <dgm:cxn modelId="{9C03BB26-6E2A-144D-9019-0EEC1DB339A0}" type="presOf" srcId="{B1681AF3-B85D-E04A-957C-239BE00646A5}" destId="{13D31009-B345-C547-A835-87CB9A2E4536}" srcOrd="0" destOrd="1"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8E190072-4A15-3E48-A687-61E3BA9B26A0}" type="presOf" srcId="{9DE48B0F-7C35-A64C-B155-EC37E8285657}" destId="{E1D34927-1D6C-5342-938D-16461F62028F}" srcOrd="0" destOrd="1"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89EEFF7D-50FD-6140-9706-050CC6FF8312}" type="presOf" srcId="{B5461B02-27F0-9C4B-B342-E63A8E38EF48}" destId="{F76819BE-CBD9-B643-96D4-81A99973969F}" srcOrd="0" destOrd="0" presId="urn:microsoft.com/office/officeart/2005/8/layout/cycle7"/>
    <dgm:cxn modelId="{93027E84-49E0-6740-AE20-855AC8591DD9}" type="presOf" srcId="{3F58195B-95BF-7640-848A-0463835E7543}" destId="{E1D34927-1D6C-5342-938D-16461F62028F}" srcOrd="0" destOrd="2" presId="urn:microsoft.com/office/officeart/2005/8/layout/cycle7"/>
    <dgm:cxn modelId="{0D59E78F-4B25-A046-A95B-99EE8AE6AADC}" srcId="{F820A3E7-7029-FA40-B744-B64CC90CE60C}" destId="{9DE48B0F-7C35-A64C-B155-EC37E8285657}" srcOrd="0" destOrd="0" parTransId="{991E0A3C-FC1C-EA45-ABD8-EC63E5DEB71E}" sibTransId="{A19F3943-DDD8-7E40-A661-21DDAE2FDDA3}"/>
    <dgm:cxn modelId="{6574B397-2479-AB4C-97E3-57E5FCC05D3B}" srcId="{38260F30-4BF6-5241-923C-11DE231A7CB5}" destId="{B1681AF3-B85D-E04A-957C-239BE00646A5}" srcOrd="0" destOrd="0" parTransId="{7A15D535-3636-4B45-B07B-BF00919F686B}" sibTransId="{DFD5079D-6C2A-7B46-B678-747FA229B009}"/>
    <dgm:cxn modelId="{C857549B-A8C9-564D-A044-5BFD936787B0}" srcId="{38260F30-4BF6-5241-923C-11DE231A7CB5}" destId="{6917967C-72E2-A341-A28F-EA7E3F067F4B}" srcOrd="1" destOrd="0" parTransId="{B14A27F6-C189-FB47-B3EE-B24A9A865D91}" sibTransId="{0F300D7C-7EC9-094A-AC2B-0519C849E99B}"/>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C7C3E3A2-338A-084B-A963-54AAB2E7F518}" type="presOf" srcId="{6917967C-72E2-A341-A28F-EA7E3F067F4B}" destId="{13D31009-B345-C547-A835-87CB9A2E4536}" srcOrd="0" destOrd="2" presId="urn:microsoft.com/office/officeart/2005/8/layout/cycle7"/>
    <dgm:cxn modelId="{7D7E65B1-2683-E247-89DC-063F1D23DAB6}" type="presOf" srcId="{05135186-5FFE-E74F-B371-703DA737ACB0}" destId="{51F2A53E-9BC4-734F-921A-29A3B12E5B11}" srcOrd="0" destOrd="0" presId="urn:microsoft.com/office/officeart/2005/8/layout/cycle7"/>
    <dgm:cxn modelId="{E074D4B2-5182-0544-A8CA-CBE806EC8A87}" srcId="{05135186-5FFE-E74F-B371-703DA737ACB0}" destId="{8092DEC4-E138-634D-89A1-67E628E06376}" srcOrd="1" destOrd="0" parTransId="{0E71D821-C65B-B94F-98E8-7FE9F78280A0}" sibTransId="{9B664AF8-5D0B-584A-B666-108E5B4B8787}"/>
    <dgm:cxn modelId="{25E174C1-F562-1140-9B35-96692046F17B}" srcId="{41BA9D67-F91A-A746-9EF5-D9E4C71C7CF4}" destId="{F820A3E7-7029-FA40-B744-B64CC90CE60C}" srcOrd="1" destOrd="0" parTransId="{9AE32B96-ED0D-7A4B-8960-DB471C966D50}" sibTransId="{BC22B327-E5A2-D649-B967-827D050A40DF}"/>
    <dgm:cxn modelId="{242F0FEB-42C3-CB45-9260-8778C1F4AAAF}" srcId="{F820A3E7-7029-FA40-B744-B64CC90CE60C}" destId="{3F58195B-95BF-7640-848A-0463835E7543}" srcOrd="1" destOrd="0" parTransId="{A935751A-0D5A-BA43-A9C8-C5756B7ADA54}" sibTransId="{8211AB31-4B65-E94B-94F6-D9C3F40EDC59}"/>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b="1"/>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b="1"/>
            <a:t>権威主義国家</a:t>
          </a:r>
        </a:p>
      </dgm:t>
    </dgm:pt>
    <dgm:pt modelId="{9AE32B96-ED0D-7A4B-8960-DB471C966D50}" type="parTrans" cxnId="{25E174C1-F562-1140-9B35-96692046F17B}">
      <dgm:prSet/>
      <dgm:spPr/>
      <dgm:t>
        <a:bodyPr/>
        <a:lstStyle/>
        <a:p>
          <a:endParaRPr kumimoji="1" lang="ja-JP" altLang="en-US"/>
        </a:p>
      </dgm:t>
    </dgm:pt>
    <dgm:pt modelId="{BC22B327-E5A2-D649-B967-827D050A40DF}" type="sibTrans" cxnId="{25E174C1-F562-1140-9B35-96692046F17B}">
      <dgm:prSet/>
      <dgm:spPr>
        <a:solidFill>
          <a:schemeClr val="tx1"/>
        </a:solidFill>
      </dgm:spPr>
      <dgm:t>
        <a:bodyPr/>
        <a:lstStyle/>
        <a:p>
          <a:endParaRPr kumimoji="1" lang="ja-JP" altLang="en-US"/>
        </a:p>
      </dgm:t>
    </dgm:pt>
    <dgm:pt modelId="{6917967C-72E2-A341-A28F-EA7E3F067F4B}">
      <dgm:prSet phldrT="[テキスト]">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a:t>手段</a:t>
          </a:r>
          <a:r>
            <a:rPr kumimoji="1" lang="en-US" altLang="ja-JP" dirty="0"/>
            <a:t>:</a:t>
          </a:r>
          <a:r>
            <a:rPr kumimoji="1" lang="ja-JP" altLang="en-US"/>
            <a:t> 技術力</a:t>
          </a:r>
        </a:p>
      </dgm:t>
    </dgm:pt>
    <dgm:pt modelId="{B14A27F6-C189-FB47-B3EE-B24A9A865D91}" type="parTrans" cxnId="{C857549B-A8C9-564D-A044-5BFD936787B0}">
      <dgm:prSet/>
      <dgm:spPr/>
      <dgm:t>
        <a:bodyPr/>
        <a:lstStyle/>
        <a:p>
          <a:endParaRPr kumimoji="1" lang="ja-JP" altLang="en-US"/>
        </a:p>
      </dgm:t>
    </dgm:pt>
    <dgm:pt modelId="{0F300D7C-7EC9-094A-AC2B-0519C849E99B}" type="sibTrans" cxnId="{C857549B-A8C9-564D-A044-5BFD936787B0}">
      <dgm:prSet/>
      <dgm:spPr/>
      <dgm:t>
        <a:bodyPr/>
        <a:lstStyle/>
        <a:p>
          <a:endParaRPr kumimoji="1" lang="ja-JP" altLang="en-US"/>
        </a:p>
      </dgm:t>
    </dgm:pt>
    <dgm:pt modelId="{B1681AF3-B85D-E04A-957C-239BE00646A5}">
      <dgm:prSet phldrT="[テキスト]">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a:t>目的</a:t>
          </a:r>
          <a:r>
            <a:rPr kumimoji="1" lang="en-US" altLang="ja-JP" dirty="0"/>
            <a:t>:</a:t>
          </a:r>
          <a:r>
            <a:rPr kumimoji="1" lang="ja-JP" altLang="en-US"/>
            <a:t> デジタル市民にデジタル平和をもたらす</a:t>
          </a:r>
        </a:p>
      </dgm:t>
    </dgm:pt>
    <dgm:pt modelId="{7A15D535-3636-4B45-B07B-BF00919F686B}" type="parTrans" cxnId="{6574B397-2479-AB4C-97E3-57E5FCC05D3B}">
      <dgm:prSet/>
      <dgm:spPr/>
      <dgm:t>
        <a:bodyPr/>
        <a:lstStyle/>
        <a:p>
          <a:endParaRPr kumimoji="1" lang="ja-JP" altLang="en-US"/>
        </a:p>
      </dgm:t>
    </dgm:pt>
    <dgm:pt modelId="{DFD5079D-6C2A-7B46-B678-747FA229B009}" type="sibTrans" cxnId="{6574B397-2479-AB4C-97E3-57E5FCC05D3B}">
      <dgm:prSet/>
      <dgm:spPr/>
      <dgm:t>
        <a:bodyPr/>
        <a:lstStyle/>
        <a:p>
          <a:endParaRPr kumimoji="1" lang="ja-JP" altLang="en-US"/>
        </a:p>
      </dgm:t>
    </dgm:pt>
    <dgm:pt modelId="{9DE48B0F-7C35-A64C-B155-EC37E8285657}">
      <dgm:prSet phldrT="[テキスト]">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a:t>目的</a:t>
          </a:r>
          <a:r>
            <a:rPr kumimoji="1" lang="en-US" altLang="ja-JP" dirty="0"/>
            <a:t>:</a:t>
          </a:r>
          <a:r>
            <a:rPr kumimoji="1" lang="ja-JP" altLang="en-US"/>
            <a:t> 統治性の確保、安全の保障</a:t>
          </a:r>
        </a:p>
      </dgm:t>
    </dgm:pt>
    <dgm:pt modelId="{991E0A3C-FC1C-EA45-ABD8-EC63E5DEB71E}" type="parTrans" cxnId="{0D59E78F-4B25-A046-A95B-99EE8AE6AADC}">
      <dgm:prSet/>
      <dgm:spPr/>
      <dgm:t>
        <a:bodyPr/>
        <a:lstStyle/>
        <a:p>
          <a:endParaRPr kumimoji="1" lang="ja-JP" altLang="en-US"/>
        </a:p>
      </dgm:t>
    </dgm:pt>
    <dgm:pt modelId="{A19F3943-DDD8-7E40-A661-21DDAE2FDDA3}" type="sibTrans" cxnId="{0D59E78F-4B25-A046-A95B-99EE8AE6AADC}">
      <dgm:prSet/>
      <dgm:spPr/>
      <dgm:t>
        <a:bodyPr/>
        <a:lstStyle/>
        <a:p>
          <a:endParaRPr kumimoji="1" lang="ja-JP" altLang="en-US"/>
        </a:p>
      </dgm:t>
    </dgm:pt>
    <dgm:pt modelId="{3F58195B-95BF-7640-848A-0463835E7543}">
      <dgm:prSet phldrT="[テキスト]">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a:t>手段</a:t>
          </a:r>
          <a:r>
            <a:rPr kumimoji="1" lang="en-US" altLang="ja-JP" dirty="0"/>
            <a:t>:</a:t>
          </a:r>
          <a:r>
            <a:rPr kumimoji="1" lang="ja-JP" altLang="en-US"/>
            <a:t>  市場サイズと国家資本主義</a:t>
          </a:r>
        </a:p>
      </dgm:t>
    </dgm:pt>
    <dgm:pt modelId="{A935751A-0D5A-BA43-A9C8-C5756B7ADA54}" type="parTrans" cxnId="{242F0FEB-42C3-CB45-9260-8778C1F4AAAF}">
      <dgm:prSet/>
      <dgm:spPr/>
      <dgm:t>
        <a:bodyPr/>
        <a:lstStyle/>
        <a:p>
          <a:endParaRPr kumimoji="1" lang="ja-JP" altLang="en-US"/>
        </a:p>
      </dgm:t>
    </dgm:pt>
    <dgm:pt modelId="{8211AB31-4B65-E94B-94F6-D9C3F40EDC59}" type="sibTrans" cxnId="{242F0FEB-42C3-CB45-9260-8778C1F4AAAF}">
      <dgm:prSet/>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sz="1400" b="1"/>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D9547198-383B-714E-9CE1-E1CF37F1C04D}">
      <dgm:prSet phldrT="[テキスト]" custT="1">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sz="1200"/>
            <a:t>目的</a:t>
          </a:r>
          <a:r>
            <a:rPr kumimoji="1" lang="en-US" altLang="ja-JP" sz="1200" dirty="0"/>
            <a:t>:</a:t>
          </a:r>
          <a:r>
            <a:rPr kumimoji="1" lang="ja-JP" altLang="en-US" sz="1200"/>
            <a:t> デモクラシーによってテクノクラシーを抑え込む</a:t>
          </a:r>
        </a:p>
      </dgm:t>
    </dgm:pt>
    <dgm:pt modelId="{195C26AD-4FF3-6F4F-AE2E-1F54A43A8DA4}" type="sibTrans" cxnId="{EA0D171D-69AE-564D-B222-CECA06E68783}">
      <dgm:prSet/>
      <dgm:spPr/>
      <dgm:t>
        <a:bodyPr/>
        <a:lstStyle/>
        <a:p>
          <a:endParaRPr kumimoji="1" lang="ja-JP" altLang="en-US"/>
        </a:p>
      </dgm:t>
    </dgm:pt>
    <dgm:pt modelId="{C0045FE6-F84B-524F-B35D-85C749E1A72B}" type="parTrans" cxnId="{EA0D171D-69AE-564D-B222-CECA06E68783}">
      <dgm:prSet/>
      <dgm:spPr/>
      <dgm:t>
        <a:bodyPr/>
        <a:lstStyle/>
        <a:p>
          <a:endParaRPr kumimoji="1" lang="ja-JP" altLang="en-US"/>
        </a:p>
      </dgm:t>
    </dgm:pt>
    <dgm:pt modelId="{8092DEC4-E138-634D-89A1-67E628E06376}">
      <dgm:prSet phldrT="[テキスト]" custT="1">
        <dgm:style>
          <a:lnRef idx="2">
            <a:schemeClr val="dk1"/>
          </a:lnRef>
          <a:fillRef idx="1">
            <a:schemeClr val="lt1"/>
          </a:fillRef>
          <a:effectRef idx="0">
            <a:schemeClr val="dk1"/>
          </a:effectRef>
          <a:fontRef idx="minor">
            <a:schemeClr val="dk1"/>
          </a:fontRef>
        </dgm:style>
      </dgm:prSet>
      <dgm:spPr>
        <a:ln w="28575">
          <a:solidFill>
            <a:srgbClr val="FF40FF"/>
          </a:solidFill>
        </a:ln>
      </dgm:spPr>
      <dgm:t>
        <a:bodyPr/>
        <a:lstStyle/>
        <a:p>
          <a:r>
            <a:rPr kumimoji="1" lang="ja-JP" altLang="en-US" sz="1200"/>
            <a:t>手段</a:t>
          </a:r>
          <a:r>
            <a:rPr kumimoji="1" lang="en-US" altLang="ja-JP" sz="1200" dirty="0"/>
            <a:t>:</a:t>
          </a:r>
          <a:r>
            <a:rPr kumimoji="1" lang="ja-JP" altLang="en-US" sz="1200"/>
            <a:t> 民主的正当性</a:t>
          </a:r>
        </a:p>
      </dgm:t>
    </dgm:pt>
    <dgm:pt modelId="{9B664AF8-5D0B-584A-B666-108E5B4B8787}" type="sibTrans" cxnId="{E074D4B2-5182-0544-A8CA-CBE806EC8A87}">
      <dgm:prSet/>
      <dgm:spPr/>
      <dgm:t>
        <a:bodyPr/>
        <a:lstStyle/>
        <a:p>
          <a:endParaRPr kumimoji="1" lang="ja-JP" altLang="en-US"/>
        </a:p>
      </dgm:t>
    </dgm:pt>
    <dgm:pt modelId="{0E71D821-C65B-B94F-98E8-7FE9F78280A0}" type="parTrans" cxnId="{E074D4B2-5182-0544-A8CA-CBE806EC8A87}">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084D5408-6CFA-1643-9806-379A9DC4DF6E}" type="presOf" srcId="{D9547198-383B-714E-9CE1-E1CF37F1C04D}" destId="{51F2A53E-9BC4-734F-921A-29A3B12E5B11}" srcOrd="0" destOrd="1" presId="urn:microsoft.com/office/officeart/2005/8/layout/cycle7"/>
    <dgm:cxn modelId="{63D13A0D-E596-F74E-812A-F2587ABA08B2}" type="presOf" srcId="{BC22B327-E5A2-D649-B967-827D050A40DF}" destId="{FAEB7F50-D65B-0740-9190-6B26E037A826}" srcOrd="0" destOrd="0" presId="urn:microsoft.com/office/officeart/2005/8/layout/cycle7"/>
    <dgm:cxn modelId="{57F26116-9D3C-FD48-A571-6B0957A304FC}" type="presOf" srcId="{8092DEC4-E138-634D-89A1-67E628E06376}" destId="{51F2A53E-9BC4-734F-921A-29A3B12E5B11}" srcOrd="0" destOrd="2" presId="urn:microsoft.com/office/officeart/2005/8/layout/cycle7"/>
    <dgm:cxn modelId="{EA0D171D-69AE-564D-B222-CECA06E68783}" srcId="{05135186-5FFE-E74F-B371-703DA737ACB0}" destId="{D9547198-383B-714E-9CE1-E1CF37F1C04D}" srcOrd="0" destOrd="0" parTransId="{C0045FE6-F84B-524F-B35D-85C749E1A72B}" sibTransId="{195C26AD-4FF3-6F4F-AE2E-1F54A43A8DA4}"/>
    <dgm:cxn modelId="{9C03BB26-6E2A-144D-9019-0EEC1DB339A0}" type="presOf" srcId="{B1681AF3-B85D-E04A-957C-239BE00646A5}" destId="{13D31009-B345-C547-A835-87CB9A2E4536}" srcOrd="0" destOrd="1"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8E190072-4A15-3E48-A687-61E3BA9B26A0}" type="presOf" srcId="{9DE48B0F-7C35-A64C-B155-EC37E8285657}" destId="{E1D34927-1D6C-5342-938D-16461F62028F}" srcOrd="0" destOrd="1"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89EEFF7D-50FD-6140-9706-050CC6FF8312}" type="presOf" srcId="{B5461B02-27F0-9C4B-B342-E63A8E38EF48}" destId="{F76819BE-CBD9-B643-96D4-81A99973969F}" srcOrd="0" destOrd="0" presId="urn:microsoft.com/office/officeart/2005/8/layout/cycle7"/>
    <dgm:cxn modelId="{93027E84-49E0-6740-AE20-855AC8591DD9}" type="presOf" srcId="{3F58195B-95BF-7640-848A-0463835E7543}" destId="{E1D34927-1D6C-5342-938D-16461F62028F}" srcOrd="0" destOrd="2" presId="urn:microsoft.com/office/officeart/2005/8/layout/cycle7"/>
    <dgm:cxn modelId="{0D59E78F-4B25-A046-A95B-99EE8AE6AADC}" srcId="{F820A3E7-7029-FA40-B744-B64CC90CE60C}" destId="{9DE48B0F-7C35-A64C-B155-EC37E8285657}" srcOrd="0" destOrd="0" parTransId="{991E0A3C-FC1C-EA45-ABD8-EC63E5DEB71E}" sibTransId="{A19F3943-DDD8-7E40-A661-21DDAE2FDDA3}"/>
    <dgm:cxn modelId="{6574B397-2479-AB4C-97E3-57E5FCC05D3B}" srcId="{38260F30-4BF6-5241-923C-11DE231A7CB5}" destId="{B1681AF3-B85D-E04A-957C-239BE00646A5}" srcOrd="0" destOrd="0" parTransId="{7A15D535-3636-4B45-B07B-BF00919F686B}" sibTransId="{DFD5079D-6C2A-7B46-B678-747FA229B009}"/>
    <dgm:cxn modelId="{C857549B-A8C9-564D-A044-5BFD936787B0}" srcId="{38260F30-4BF6-5241-923C-11DE231A7CB5}" destId="{6917967C-72E2-A341-A28F-EA7E3F067F4B}" srcOrd="1" destOrd="0" parTransId="{B14A27F6-C189-FB47-B3EE-B24A9A865D91}" sibTransId="{0F300D7C-7EC9-094A-AC2B-0519C849E99B}"/>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C7C3E3A2-338A-084B-A963-54AAB2E7F518}" type="presOf" srcId="{6917967C-72E2-A341-A28F-EA7E3F067F4B}" destId="{13D31009-B345-C547-A835-87CB9A2E4536}" srcOrd="0" destOrd="2" presId="urn:microsoft.com/office/officeart/2005/8/layout/cycle7"/>
    <dgm:cxn modelId="{7D7E65B1-2683-E247-89DC-063F1D23DAB6}" type="presOf" srcId="{05135186-5FFE-E74F-B371-703DA737ACB0}" destId="{51F2A53E-9BC4-734F-921A-29A3B12E5B11}" srcOrd="0" destOrd="0" presId="urn:microsoft.com/office/officeart/2005/8/layout/cycle7"/>
    <dgm:cxn modelId="{E074D4B2-5182-0544-A8CA-CBE806EC8A87}" srcId="{05135186-5FFE-E74F-B371-703DA737ACB0}" destId="{8092DEC4-E138-634D-89A1-67E628E06376}" srcOrd="1" destOrd="0" parTransId="{0E71D821-C65B-B94F-98E8-7FE9F78280A0}" sibTransId="{9B664AF8-5D0B-584A-B666-108E5B4B8787}"/>
    <dgm:cxn modelId="{25E174C1-F562-1140-9B35-96692046F17B}" srcId="{41BA9D67-F91A-A746-9EF5-D9E4C71C7CF4}" destId="{F820A3E7-7029-FA40-B744-B64CC90CE60C}" srcOrd="1" destOrd="0" parTransId="{9AE32B96-ED0D-7A4B-8960-DB471C966D50}" sibTransId="{BC22B327-E5A2-D649-B967-827D050A40DF}"/>
    <dgm:cxn modelId="{242F0FEB-42C3-CB45-9260-8778C1F4AAAF}" srcId="{F820A3E7-7029-FA40-B744-B64CC90CE60C}" destId="{3F58195B-95BF-7640-848A-0463835E7543}" srcOrd="1" destOrd="0" parTransId="{A935751A-0D5A-BA43-A9C8-C5756B7ADA54}" sibTransId="{8211AB31-4B65-E94B-94F6-D9C3F40EDC59}"/>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t>権威主義国家</a:t>
          </a:r>
        </a:p>
      </dgm:t>
    </dgm:pt>
    <dgm:pt modelId="{9AE32B96-ED0D-7A4B-8960-DB471C966D50}" type="parTrans" cxnId="{25E174C1-F562-1140-9B35-96692046F17B}">
      <dgm:prSet/>
      <dgm:spPr/>
      <dgm:t>
        <a:bodyPr/>
        <a:lstStyle/>
        <a:p>
          <a:endParaRPr kumimoji="1" lang="ja-JP" altLang="en-US"/>
        </a:p>
      </dgm:t>
    </dgm:pt>
    <dgm:pt modelId="{BC22B327-E5A2-D649-B967-827D050A40DF}" type="sibTrans" cxnId="{25E174C1-F562-1140-9B35-96692046F17B}">
      <dgm:prSet/>
      <dgm:spPr>
        <a:solidFill>
          <a:schemeClr val="tx1"/>
        </a:solidFill>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solidFill>
                <a:srgbClr val="FF0000"/>
              </a:solidFill>
            </a:rPr>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63D13A0D-E596-F74E-812A-F2587ABA08B2}" type="presOf" srcId="{BC22B327-E5A2-D649-B967-827D050A40DF}" destId="{FAEB7F50-D65B-0740-9190-6B26E037A826}" srcOrd="0" destOrd="0"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89EEFF7D-50FD-6140-9706-050CC6FF8312}" type="presOf" srcId="{B5461B02-27F0-9C4B-B342-E63A8E38EF48}" destId="{F76819BE-CBD9-B643-96D4-81A99973969F}" srcOrd="0" destOrd="0" presId="urn:microsoft.com/office/officeart/2005/8/layout/cycle7"/>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7D7E65B1-2683-E247-89DC-063F1D23DAB6}" type="presOf" srcId="{05135186-5FFE-E74F-B371-703DA737ACB0}" destId="{51F2A53E-9BC4-734F-921A-29A3B12E5B11}" srcOrd="0" destOrd="0" presId="urn:microsoft.com/office/officeart/2005/8/layout/cycle7"/>
    <dgm:cxn modelId="{25E174C1-F562-1140-9B35-96692046F17B}" srcId="{41BA9D67-F91A-A746-9EF5-D9E4C71C7CF4}" destId="{F820A3E7-7029-FA40-B744-B64CC90CE60C}" srcOrd="1" destOrd="0" parTransId="{9AE32B96-ED0D-7A4B-8960-DB471C966D50}" sibTransId="{BC22B327-E5A2-D649-B967-827D050A40DF}"/>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dirty="0">
              <a:solidFill>
                <a:srgbClr val="FF0000"/>
              </a:solidFill>
            </a:rPr>
            <a:t>権威主義国家</a:t>
          </a:r>
        </a:p>
      </dgm:t>
    </dgm:pt>
    <dgm:pt modelId="{9AE32B96-ED0D-7A4B-8960-DB471C966D50}" type="parTrans" cxnId="{25E174C1-F562-1140-9B35-96692046F17B}">
      <dgm:prSet/>
      <dgm:spPr/>
      <dgm:t>
        <a:bodyPr/>
        <a:lstStyle/>
        <a:p>
          <a:endParaRPr kumimoji="1" lang="ja-JP" altLang="en-US"/>
        </a:p>
      </dgm:t>
    </dgm:pt>
    <dgm:pt modelId="{BC22B327-E5A2-D649-B967-827D050A40DF}" type="sibTrans" cxnId="{25E174C1-F562-1140-9B35-96692046F17B}">
      <dgm:prSet/>
      <dgm:spPr>
        <a:solidFill>
          <a:schemeClr val="tx1"/>
        </a:solidFill>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2400" b="1" dirty="0">
              <a:solidFill>
                <a:schemeClr val="tx1"/>
              </a:solidFill>
            </a:rPr>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63D13A0D-E596-F74E-812A-F2587ABA08B2}" type="presOf" srcId="{BC22B327-E5A2-D649-B967-827D050A40DF}" destId="{FAEB7F50-D65B-0740-9190-6B26E037A826}" srcOrd="0" destOrd="0"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89EEFF7D-50FD-6140-9706-050CC6FF8312}" type="presOf" srcId="{B5461B02-27F0-9C4B-B342-E63A8E38EF48}" destId="{F76819BE-CBD9-B643-96D4-81A99973969F}" srcOrd="0" destOrd="0" presId="urn:microsoft.com/office/officeart/2005/8/layout/cycle7"/>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7D7E65B1-2683-E247-89DC-063F1D23DAB6}" type="presOf" srcId="{05135186-5FFE-E74F-B371-703DA737ACB0}" destId="{51F2A53E-9BC4-734F-921A-29A3B12E5B11}" srcOrd="0" destOrd="0" presId="urn:microsoft.com/office/officeart/2005/8/layout/cycle7"/>
    <dgm:cxn modelId="{25E174C1-F562-1140-9B35-96692046F17B}" srcId="{41BA9D67-F91A-A746-9EF5-D9E4C71C7CF4}" destId="{F820A3E7-7029-FA40-B744-B64CC90CE60C}" srcOrd="1" destOrd="0" parTransId="{9AE32B96-ED0D-7A4B-8960-DB471C966D50}" sibTransId="{BC22B327-E5A2-D649-B967-827D050A40DF}"/>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1BA9D67-F91A-A746-9EF5-D9E4C71C7CF4}" type="doc">
      <dgm:prSet loTypeId="urn:microsoft.com/office/officeart/2005/8/layout/cycle7" loCatId="" qsTypeId="urn:microsoft.com/office/officeart/2005/8/quickstyle/simple1" qsCatId="simple" csTypeId="urn:microsoft.com/office/officeart/2005/8/colors/accent1_2" csCatId="accent1" phldr="1"/>
      <dgm:spPr/>
      <dgm:t>
        <a:bodyPr/>
        <a:lstStyle/>
        <a:p>
          <a:endParaRPr kumimoji="1" lang="ja-JP" altLang="en-US"/>
        </a:p>
      </dgm:t>
    </dgm:pt>
    <dgm:pt modelId="{38260F30-4BF6-5241-923C-11DE231A7CB5}">
      <dgm:prSet phldrT="[テキスト]" custT="1">
        <dgm:style>
          <a:lnRef idx="2">
            <a:schemeClr val="dk1"/>
          </a:lnRef>
          <a:fillRef idx="1">
            <a:schemeClr val="lt1"/>
          </a:fillRef>
          <a:effectRef idx="0">
            <a:schemeClr val="dk1"/>
          </a:effectRef>
          <a:fontRef idx="minor">
            <a:schemeClr val="dk1"/>
          </a:fontRef>
        </dgm:style>
      </dgm:prSet>
      <dgm:spPr/>
      <dgm:t>
        <a:bodyPr/>
        <a:lstStyle/>
        <a:p>
          <a:r>
            <a:rPr kumimoji="1" lang="ja-JP" altLang="en-US" sz="1600" b="1" dirty="0">
              <a:solidFill>
                <a:srgbClr val="FF0000"/>
              </a:solidFill>
            </a:rPr>
            <a:t>グローバルテックカンパニー</a:t>
          </a:r>
        </a:p>
      </dgm:t>
    </dgm:pt>
    <dgm:pt modelId="{6D92E53F-E9ED-CE4B-BF51-7B0498D6D609}" type="parTrans" cxnId="{F1711657-C1FD-C44D-AFED-CFE571952C94}">
      <dgm:prSet/>
      <dgm:spPr/>
      <dgm:t>
        <a:bodyPr/>
        <a:lstStyle/>
        <a:p>
          <a:endParaRPr kumimoji="1" lang="ja-JP" altLang="en-US"/>
        </a:p>
      </dgm:t>
    </dgm:pt>
    <dgm:pt modelId="{B5461B02-27F0-9C4B-B342-E63A8E38EF48}" type="sibTrans" cxnId="{F1711657-C1FD-C44D-AFED-CFE571952C94}">
      <dgm:prSet/>
      <dgm:spPr>
        <a:solidFill>
          <a:schemeClr val="tx1"/>
        </a:solidFill>
      </dgm:spPr>
      <dgm:t>
        <a:bodyPr/>
        <a:lstStyle/>
        <a:p>
          <a:endParaRPr kumimoji="1" lang="ja-JP" altLang="en-US"/>
        </a:p>
      </dgm:t>
    </dgm:pt>
    <dgm:pt modelId="{F820A3E7-7029-FA40-B744-B64CC90CE60C}">
      <dgm:prSet phldrT="[テキスト]" custT="1">
        <dgm:style>
          <a:lnRef idx="2">
            <a:schemeClr val="dk1"/>
          </a:lnRef>
          <a:fillRef idx="1">
            <a:schemeClr val="lt1"/>
          </a:fillRef>
          <a:effectRef idx="0">
            <a:schemeClr val="dk1"/>
          </a:effectRef>
          <a:fontRef idx="minor">
            <a:schemeClr val="dk1"/>
          </a:fontRef>
        </dgm:style>
      </dgm:prSet>
      <dgm:spPr>
        <a:noFill/>
        <a:ln>
          <a:solidFill>
            <a:schemeClr val="bg1">
              <a:lumMod val="50000"/>
            </a:schemeClr>
          </a:solidFill>
        </a:ln>
      </dgm:spPr>
      <dgm:t>
        <a:bodyPr/>
        <a:lstStyle/>
        <a:p>
          <a:r>
            <a:rPr kumimoji="1" lang="ja-JP" altLang="en-US" sz="1600" b="1" dirty="0">
              <a:solidFill>
                <a:schemeClr val="bg1">
                  <a:lumMod val="50000"/>
                </a:schemeClr>
              </a:solidFill>
            </a:rPr>
            <a:t>権威主義国家</a:t>
          </a:r>
        </a:p>
      </dgm:t>
    </dgm:pt>
    <dgm:pt modelId="{BC22B327-E5A2-D649-B967-827D050A40DF}" type="sibTrans" cxnId="{25E174C1-F562-1140-9B35-96692046F17B}">
      <dgm:prSet/>
      <dgm:spPr>
        <a:solidFill>
          <a:schemeClr val="bg1">
            <a:lumMod val="50000"/>
          </a:schemeClr>
        </a:solidFill>
        <a:ln>
          <a:solidFill>
            <a:schemeClr val="bg1">
              <a:lumMod val="50000"/>
            </a:schemeClr>
          </a:solidFill>
        </a:ln>
      </dgm:spPr>
      <dgm:t>
        <a:bodyPr/>
        <a:lstStyle/>
        <a:p>
          <a:endParaRPr kumimoji="1" lang="ja-JP" altLang="en-US">
            <a:solidFill>
              <a:schemeClr val="bg1">
                <a:lumMod val="50000"/>
              </a:schemeClr>
            </a:solidFill>
          </a:endParaRPr>
        </a:p>
      </dgm:t>
    </dgm:pt>
    <dgm:pt modelId="{9AE32B96-ED0D-7A4B-8960-DB471C966D50}" type="parTrans" cxnId="{25E174C1-F562-1140-9B35-96692046F17B}">
      <dgm:prSet/>
      <dgm:spPr/>
      <dgm:t>
        <a:bodyPr/>
        <a:lstStyle/>
        <a:p>
          <a:endParaRPr kumimoji="1" lang="ja-JP" altLang="en-US"/>
        </a:p>
      </dgm:t>
    </dgm:pt>
    <dgm:pt modelId="{05135186-5FFE-E74F-B371-703DA737ACB0}">
      <dgm:prSet phldrT="[テキスト]" custT="1">
        <dgm:style>
          <a:lnRef idx="2">
            <a:schemeClr val="dk1"/>
          </a:lnRef>
          <a:fillRef idx="1">
            <a:schemeClr val="lt1"/>
          </a:fillRef>
          <a:effectRef idx="0">
            <a:schemeClr val="dk1"/>
          </a:effectRef>
          <a:fontRef idx="minor">
            <a:schemeClr val="dk1"/>
          </a:fontRef>
        </dgm:style>
      </dgm:prSet>
      <dgm:spPr>
        <a:noFill/>
        <a:ln>
          <a:solidFill>
            <a:schemeClr val="bg1">
              <a:lumMod val="50000"/>
            </a:schemeClr>
          </a:solidFill>
        </a:ln>
      </dgm:spPr>
      <dgm:t>
        <a:bodyPr/>
        <a:lstStyle/>
        <a:p>
          <a:r>
            <a:rPr kumimoji="1" lang="ja-JP" altLang="en-US" sz="1600" b="1" dirty="0">
              <a:solidFill>
                <a:schemeClr val="bg1">
                  <a:lumMod val="50000"/>
                </a:schemeClr>
              </a:solidFill>
            </a:rPr>
            <a:t>民主主義国家</a:t>
          </a:r>
        </a:p>
      </dgm:t>
    </dgm:pt>
    <dgm:pt modelId="{C9EFD795-1DF5-1546-9268-A6C586433BF7}" type="sibTrans" cxnId="{9E07E1A0-B031-E748-B0C8-20E59101A725}">
      <dgm:prSet/>
      <dgm:spPr>
        <a:solidFill>
          <a:schemeClr val="tx1"/>
        </a:solidFill>
      </dgm:spPr>
      <dgm:t>
        <a:bodyPr/>
        <a:lstStyle/>
        <a:p>
          <a:endParaRPr kumimoji="1" lang="ja-JP" altLang="en-US"/>
        </a:p>
      </dgm:t>
    </dgm:pt>
    <dgm:pt modelId="{57056BB8-799F-F34B-937B-6DD0F82252B8}" type="parTrans" cxnId="{9E07E1A0-B031-E748-B0C8-20E59101A725}">
      <dgm:prSet/>
      <dgm:spPr/>
      <dgm:t>
        <a:bodyPr/>
        <a:lstStyle/>
        <a:p>
          <a:endParaRPr kumimoji="1" lang="ja-JP" altLang="en-US"/>
        </a:p>
      </dgm:t>
    </dgm:pt>
    <dgm:pt modelId="{F922B449-7646-7D4F-8432-EEECD189116B}" type="pres">
      <dgm:prSet presAssocID="{41BA9D67-F91A-A746-9EF5-D9E4C71C7CF4}" presName="Name0" presStyleCnt="0">
        <dgm:presLayoutVars>
          <dgm:dir/>
          <dgm:resizeHandles val="exact"/>
        </dgm:presLayoutVars>
      </dgm:prSet>
      <dgm:spPr/>
    </dgm:pt>
    <dgm:pt modelId="{13D31009-B345-C547-A835-87CB9A2E4536}" type="pres">
      <dgm:prSet presAssocID="{38260F30-4BF6-5241-923C-11DE231A7CB5}" presName="node" presStyleLbl="node1" presStyleIdx="0" presStyleCnt="3" custScaleX="149557">
        <dgm:presLayoutVars>
          <dgm:bulletEnabled val="1"/>
        </dgm:presLayoutVars>
      </dgm:prSet>
      <dgm:spPr/>
    </dgm:pt>
    <dgm:pt modelId="{F76819BE-CBD9-B643-96D4-81A99973969F}" type="pres">
      <dgm:prSet presAssocID="{B5461B02-27F0-9C4B-B342-E63A8E38EF48}" presName="sibTrans" presStyleLbl="sibTrans2D1" presStyleIdx="0" presStyleCnt="3"/>
      <dgm:spPr/>
    </dgm:pt>
    <dgm:pt modelId="{9F7DD28D-2D96-644A-8EEB-394BA3125197}" type="pres">
      <dgm:prSet presAssocID="{B5461B02-27F0-9C4B-B342-E63A8E38EF48}" presName="connectorText" presStyleLbl="sibTrans2D1" presStyleIdx="0" presStyleCnt="3"/>
      <dgm:spPr/>
    </dgm:pt>
    <dgm:pt modelId="{E1D34927-1D6C-5342-938D-16461F62028F}" type="pres">
      <dgm:prSet presAssocID="{F820A3E7-7029-FA40-B744-B64CC90CE60C}" presName="node" presStyleLbl="node1" presStyleIdx="1" presStyleCnt="3" custScaleX="136461" custRadScaleRad="86372" custRadScaleInc="-57540">
        <dgm:presLayoutVars>
          <dgm:bulletEnabled val="1"/>
        </dgm:presLayoutVars>
      </dgm:prSet>
      <dgm:spPr/>
    </dgm:pt>
    <dgm:pt modelId="{FAEB7F50-D65B-0740-9190-6B26E037A826}" type="pres">
      <dgm:prSet presAssocID="{BC22B327-E5A2-D649-B967-827D050A40DF}" presName="sibTrans" presStyleLbl="sibTrans2D1" presStyleIdx="1" presStyleCnt="3"/>
      <dgm:spPr/>
    </dgm:pt>
    <dgm:pt modelId="{CC5915EA-8847-874D-88DB-DFB9B3BA312E}" type="pres">
      <dgm:prSet presAssocID="{BC22B327-E5A2-D649-B967-827D050A40DF}" presName="connectorText" presStyleLbl="sibTrans2D1" presStyleIdx="1" presStyleCnt="3"/>
      <dgm:spPr/>
    </dgm:pt>
    <dgm:pt modelId="{51F2A53E-9BC4-734F-921A-29A3B12E5B11}" type="pres">
      <dgm:prSet presAssocID="{05135186-5FFE-E74F-B371-703DA737ACB0}" presName="node" presStyleLbl="node1" presStyleIdx="2" presStyleCnt="3" custScaleX="138777" custRadScaleRad="92348" custRadScaleInc="57051">
        <dgm:presLayoutVars>
          <dgm:bulletEnabled val="1"/>
        </dgm:presLayoutVars>
      </dgm:prSet>
      <dgm:spPr/>
    </dgm:pt>
    <dgm:pt modelId="{FA055CBC-3776-854E-BCBE-CEF3D8CF992F}" type="pres">
      <dgm:prSet presAssocID="{C9EFD795-1DF5-1546-9268-A6C586433BF7}" presName="sibTrans" presStyleLbl="sibTrans2D1" presStyleIdx="2" presStyleCnt="3"/>
      <dgm:spPr/>
    </dgm:pt>
    <dgm:pt modelId="{5FF5F544-9F2E-5643-AF4B-9189E6C3F559}" type="pres">
      <dgm:prSet presAssocID="{C9EFD795-1DF5-1546-9268-A6C586433BF7}" presName="connectorText" presStyleLbl="sibTrans2D1" presStyleIdx="2" presStyleCnt="3"/>
      <dgm:spPr/>
    </dgm:pt>
  </dgm:ptLst>
  <dgm:cxnLst>
    <dgm:cxn modelId="{63D13A0D-E596-F74E-812A-F2587ABA08B2}" type="presOf" srcId="{BC22B327-E5A2-D649-B967-827D050A40DF}" destId="{FAEB7F50-D65B-0740-9190-6B26E037A826}" srcOrd="0" destOrd="0" presId="urn:microsoft.com/office/officeart/2005/8/layout/cycle7"/>
    <dgm:cxn modelId="{C5CD6A3C-4426-2644-905E-8C163F795FEB}" type="presOf" srcId="{38260F30-4BF6-5241-923C-11DE231A7CB5}" destId="{13D31009-B345-C547-A835-87CB9A2E4536}" srcOrd="0" destOrd="0" presId="urn:microsoft.com/office/officeart/2005/8/layout/cycle7"/>
    <dgm:cxn modelId="{2B0B3B40-1F3C-874C-BA73-F459640BA965}" type="presOf" srcId="{C9EFD795-1DF5-1546-9268-A6C586433BF7}" destId="{FA055CBC-3776-854E-BCBE-CEF3D8CF992F}" srcOrd="0" destOrd="0" presId="urn:microsoft.com/office/officeart/2005/8/layout/cycle7"/>
    <dgm:cxn modelId="{09E14360-F1AC-344E-877A-3E696C26DAAD}" type="presOf" srcId="{BC22B327-E5A2-D649-B967-827D050A40DF}" destId="{CC5915EA-8847-874D-88DB-DFB9B3BA312E}" srcOrd="1" destOrd="0" presId="urn:microsoft.com/office/officeart/2005/8/layout/cycle7"/>
    <dgm:cxn modelId="{E1CFF069-FCF6-C844-80C9-7FC1A96E885C}" type="presOf" srcId="{F820A3E7-7029-FA40-B744-B64CC90CE60C}" destId="{E1D34927-1D6C-5342-938D-16461F62028F}" srcOrd="0" destOrd="0" presId="urn:microsoft.com/office/officeart/2005/8/layout/cycle7"/>
    <dgm:cxn modelId="{87C0924C-F2BA-2A46-8D78-E504303836BB}" type="presOf" srcId="{C9EFD795-1DF5-1546-9268-A6C586433BF7}" destId="{5FF5F544-9F2E-5643-AF4B-9189E6C3F559}" srcOrd="1" destOrd="0" presId="urn:microsoft.com/office/officeart/2005/8/layout/cycle7"/>
    <dgm:cxn modelId="{F1711657-C1FD-C44D-AFED-CFE571952C94}" srcId="{41BA9D67-F91A-A746-9EF5-D9E4C71C7CF4}" destId="{38260F30-4BF6-5241-923C-11DE231A7CB5}" srcOrd="0" destOrd="0" parTransId="{6D92E53F-E9ED-CE4B-BF51-7B0498D6D609}" sibTransId="{B5461B02-27F0-9C4B-B342-E63A8E38EF48}"/>
    <dgm:cxn modelId="{89EEFF7D-50FD-6140-9706-050CC6FF8312}" type="presOf" srcId="{B5461B02-27F0-9C4B-B342-E63A8E38EF48}" destId="{F76819BE-CBD9-B643-96D4-81A99973969F}" srcOrd="0" destOrd="0" presId="urn:microsoft.com/office/officeart/2005/8/layout/cycle7"/>
    <dgm:cxn modelId="{9E07E1A0-B031-E748-B0C8-20E59101A725}" srcId="{41BA9D67-F91A-A746-9EF5-D9E4C71C7CF4}" destId="{05135186-5FFE-E74F-B371-703DA737ACB0}" srcOrd="2" destOrd="0" parTransId="{57056BB8-799F-F34B-937B-6DD0F82252B8}" sibTransId="{C9EFD795-1DF5-1546-9268-A6C586433BF7}"/>
    <dgm:cxn modelId="{C174CDA1-1F1E-6A49-B03A-26EF6866AC82}" type="presOf" srcId="{B5461B02-27F0-9C4B-B342-E63A8E38EF48}" destId="{9F7DD28D-2D96-644A-8EEB-394BA3125197}" srcOrd="1" destOrd="0" presId="urn:microsoft.com/office/officeart/2005/8/layout/cycle7"/>
    <dgm:cxn modelId="{7D7E65B1-2683-E247-89DC-063F1D23DAB6}" type="presOf" srcId="{05135186-5FFE-E74F-B371-703DA737ACB0}" destId="{51F2A53E-9BC4-734F-921A-29A3B12E5B11}" srcOrd="0" destOrd="0" presId="urn:microsoft.com/office/officeart/2005/8/layout/cycle7"/>
    <dgm:cxn modelId="{25E174C1-F562-1140-9B35-96692046F17B}" srcId="{41BA9D67-F91A-A746-9EF5-D9E4C71C7CF4}" destId="{F820A3E7-7029-FA40-B744-B64CC90CE60C}" srcOrd="1" destOrd="0" parTransId="{9AE32B96-ED0D-7A4B-8960-DB471C966D50}" sibTransId="{BC22B327-E5A2-D649-B967-827D050A40DF}"/>
    <dgm:cxn modelId="{553EA1F2-3DFA-A042-8FA6-05768273ECEE}" type="presOf" srcId="{41BA9D67-F91A-A746-9EF5-D9E4C71C7CF4}" destId="{F922B449-7646-7D4F-8432-EEECD189116B}" srcOrd="0" destOrd="0" presId="urn:microsoft.com/office/officeart/2005/8/layout/cycle7"/>
    <dgm:cxn modelId="{9B291BB4-A8C0-BC46-91F3-34B8D48076EE}" type="presParOf" srcId="{F922B449-7646-7D4F-8432-EEECD189116B}" destId="{13D31009-B345-C547-A835-87CB9A2E4536}" srcOrd="0" destOrd="0" presId="urn:microsoft.com/office/officeart/2005/8/layout/cycle7"/>
    <dgm:cxn modelId="{909FB81C-DFCA-0344-9817-AFCFC2C17DB5}" type="presParOf" srcId="{F922B449-7646-7D4F-8432-EEECD189116B}" destId="{F76819BE-CBD9-B643-96D4-81A99973969F}" srcOrd="1" destOrd="0" presId="urn:microsoft.com/office/officeart/2005/8/layout/cycle7"/>
    <dgm:cxn modelId="{8C755CA7-F0C9-C244-8F09-285901870DA4}" type="presParOf" srcId="{F76819BE-CBD9-B643-96D4-81A99973969F}" destId="{9F7DD28D-2D96-644A-8EEB-394BA3125197}" srcOrd="0" destOrd="0" presId="urn:microsoft.com/office/officeart/2005/8/layout/cycle7"/>
    <dgm:cxn modelId="{B24EB90B-2785-1640-99F0-E6339902D7AE}" type="presParOf" srcId="{F922B449-7646-7D4F-8432-EEECD189116B}" destId="{E1D34927-1D6C-5342-938D-16461F62028F}" srcOrd="2" destOrd="0" presId="urn:microsoft.com/office/officeart/2005/8/layout/cycle7"/>
    <dgm:cxn modelId="{8B6F1B4F-C0AD-804E-A5DB-7386466F6AD1}" type="presParOf" srcId="{F922B449-7646-7D4F-8432-EEECD189116B}" destId="{FAEB7F50-D65B-0740-9190-6B26E037A826}" srcOrd="3" destOrd="0" presId="urn:microsoft.com/office/officeart/2005/8/layout/cycle7"/>
    <dgm:cxn modelId="{C15BB21D-B663-C14C-9DB7-484228CFB62C}" type="presParOf" srcId="{FAEB7F50-D65B-0740-9190-6B26E037A826}" destId="{CC5915EA-8847-874D-88DB-DFB9B3BA312E}" srcOrd="0" destOrd="0" presId="urn:microsoft.com/office/officeart/2005/8/layout/cycle7"/>
    <dgm:cxn modelId="{3E855805-3CAC-854C-B892-132F5B58C231}" type="presParOf" srcId="{F922B449-7646-7D4F-8432-EEECD189116B}" destId="{51F2A53E-9BC4-734F-921A-29A3B12E5B11}" srcOrd="4" destOrd="0" presId="urn:microsoft.com/office/officeart/2005/8/layout/cycle7"/>
    <dgm:cxn modelId="{0FAD909B-A006-4845-8D2F-DBD8A034CD23}" type="presParOf" srcId="{F922B449-7646-7D4F-8432-EEECD189116B}" destId="{FA055CBC-3776-854E-BCBE-CEF3D8CF992F}" srcOrd="5" destOrd="0" presId="urn:microsoft.com/office/officeart/2005/8/layout/cycle7"/>
    <dgm:cxn modelId="{BCA57E65-9564-2648-810C-64D491A77C98}" type="presParOf" srcId="{FA055CBC-3776-854E-BCBE-CEF3D8CF992F}" destId="{5FF5F544-9F2E-5643-AF4B-9189E6C3F55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59186-CC11-8D42-93E5-B1D04E59F586}">
      <dsp:nvSpPr>
        <dsp:cNvPr id="0" name=""/>
        <dsp:cNvSpPr/>
      </dsp:nvSpPr>
      <dsp:spPr>
        <a:xfrm>
          <a:off x="2267513" y="1226561"/>
          <a:ext cx="1004994" cy="1004994"/>
        </a:xfrm>
        <a:prstGeom prst="ellipse">
          <a:avLst/>
        </a:prstGeom>
        <a:solidFill>
          <a:schemeClr val="lt1"/>
        </a:solidFill>
        <a:ln w="12700" cap="flat" cmpd="sng" algn="ctr">
          <a:solidFill>
            <a:schemeClr val="tx1"/>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a:t>サイバー空間</a:t>
          </a:r>
        </a:p>
      </dsp:txBody>
      <dsp:txXfrm>
        <a:off x="2414691" y="1373739"/>
        <a:ext cx="710638" cy="710638"/>
      </dsp:txXfrm>
    </dsp:sp>
    <dsp:sp modelId="{A80DC6FD-2037-AB47-B8D1-9CA0F51CCECC}">
      <dsp:nvSpPr>
        <dsp:cNvPr id="0" name=""/>
        <dsp:cNvSpPr/>
      </dsp:nvSpPr>
      <dsp:spPr>
        <a:xfrm rot="10800000">
          <a:off x="1247973" y="1585846"/>
          <a:ext cx="963465" cy="286423"/>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91C2E3-1B3B-BF48-8081-A5AD6FB5FA18}">
      <dsp:nvSpPr>
        <dsp:cNvPr id="0" name=""/>
        <dsp:cNvSpPr/>
      </dsp:nvSpPr>
      <dsp:spPr>
        <a:xfrm>
          <a:off x="896225" y="1447659"/>
          <a:ext cx="703496" cy="562796"/>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国家</a:t>
          </a:r>
        </a:p>
      </dsp:txBody>
      <dsp:txXfrm>
        <a:off x="912709" y="1464143"/>
        <a:ext cx="670528" cy="529828"/>
      </dsp:txXfrm>
    </dsp:sp>
    <dsp:sp modelId="{6EF15035-B0C2-7448-B9C4-DD4F8268C111}">
      <dsp:nvSpPr>
        <dsp:cNvPr id="0" name=""/>
        <dsp:cNvSpPr/>
      </dsp:nvSpPr>
      <dsp:spPr>
        <a:xfrm rot="12960000">
          <a:off x="1446653" y="974370"/>
          <a:ext cx="963465" cy="286423"/>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5DBFC2-180D-C14D-891C-AE5B9205DD0C}">
      <dsp:nvSpPr>
        <dsp:cNvPr id="0" name=""/>
        <dsp:cNvSpPr/>
      </dsp:nvSpPr>
      <dsp:spPr>
        <a:xfrm>
          <a:off x="1186908" y="553028"/>
          <a:ext cx="703496" cy="562796"/>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国際機関</a:t>
          </a:r>
        </a:p>
      </dsp:txBody>
      <dsp:txXfrm>
        <a:off x="1203392" y="569512"/>
        <a:ext cx="670528" cy="529828"/>
      </dsp:txXfrm>
    </dsp:sp>
    <dsp:sp modelId="{832447FF-FAD8-DF4C-BEBF-C94A591420C5}">
      <dsp:nvSpPr>
        <dsp:cNvPr id="0" name=""/>
        <dsp:cNvSpPr/>
      </dsp:nvSpPr>
      <dsp:spPr>
        <a:xfrm rot="15120000">
          <a:off x="1966805" y="596458"/>
          <a:ext cx="963465" cy="286423"/>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47DF53-7CE2-214A-882B-1951A995A0FE}">
      <dsp:nvSpPr>
        <dsp:cNvPr id="0" name=""/>
        <dsp:cNvSpPr/>
      </dsp:nvSpPr>
      <dsp:spPr>
        <a:xfrm>
          <a:off x="1947927" y="116"/>
          <a:ext cx="703496" cy="562796"/>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市民社会</a:t>
          </a:r>
        </a:p>
      </dsp:txBody>
      <dsp:txXfrm>
        <a:off x="1964411" y="16600"/>
        <a:ext cx="670528" cy="529828"/>
      </dsp:txXfrm>
    </dsp:sp>
    <dsp:sp modelId="{14970C6A-8010-E645-B1F6-0955C1C23DFE}">
      <dsp:nvSpPr>
        <dsp:cNvPr id="0" name=""/>
        <dsp:cNvSpPr/>
      </dsp:nvSpPr>
      <dsp:spPr>
        <a:xfrm rot="17280000">
          <a:off x="2609749" y="596458"/>
          <a:ext cx="963465" cy="286423"/>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0543B9-A7F6-C343-BE45-89F5E97D72BC}">
      <dsp:nvSpPr>
        <dsp:cNvPr id="0" name=""/>
        <dsp:cNvSpPr/>
      </dsp:nvSpPr>
      <dsp:spPr>
        <a:xfrm>
          <a:off x="2888597" y="116"/>
          <a:ext cx="703496" cy="562796"/>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企業</a:t>
          </a:r>
        </a:p>
      </dsp:txBody>
      <dsp:txXfrm>
        <a:off x="2905081" y="16600"/>
        <a:ext cx="670528" cy="529828"/>
      </dsp:txXfrm>
    </dsp:sp>
    <dsp:sp modelId="{37E2CEB5-8CCB-B049-92E2-CA6B4D2D7B2E}">
      <dsp:nvSpPr>
        <dsp:cNvPr id="0" name=""/>
        <dsp:cNvSpPr/>
      </dsp:nvSpPr>
      <dsp:spPr>
        <a:xfrm rot="19440000">
          <a:off x="3129901" y="974370"/>
          <a:ext cx="963465" cy="286423"/>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F0F54F-BED2-4043-9DBD-1D0BBFA9AF55}">
      <dsp:nvSpPr>
        <dsp:cNvPr id="0" name=""/>
        <dsp:cNvSpPr/>
      </dsp:nvSpPr>
      <dsp:spPr>
        <a:xfrm>
          <a:off x="3649616" y="553028"/>
          <a:ext cx="703496" cy="562796"/>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アカデミア</a:t>
          </a:r>
        </a:p>
      </dsp:txBody>
      <dsp:txXfrm>
        <a:off x="3666100" y="569512"/>
        <a:ext cx="670528" cy="529828"/>
      </dsp:txXfrm>
    </dsp:sp>
    <dsp:sp modelId="{9F161EE4-396C-AB4B-A46A-19E9CE05B1EB}">
      <dsp:nvSpPr>
        <dsp:cNvPr id="0" name=""/>
        <dsp:cNvSpPr/>
      </dsp:nvSpPr>
      <dsp:spPr>
        <a:xfrm>
          <a:off x="3328582" y="1585846"/>
          <a:ext cx="963465" cy="286423"/>
        </a:xfrm>
        <a:prstGeom prst="lef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FE1BD26-F0F5-484C-8859-1594628E8E39}">
      <dsp:nvSpPr>
        <dsp:cNvPr id="0" name=""/>
        <dsp:cNvSpPr/>
      </dsp:nvSpPr>
      <dsp:spPr>
        <a:xfrm>
          <a:off x="3940299" y="1447659"/>
          <a:ext cx="703496" cy="562796"/>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標準化団体</a:t>
          </a:r>
        </a:p>
      </dsp:txBody>
      <dsp:txXfrm>
        <a:off x="3956783" y="1464143"/>
        <a:ext cx="670528" cy="5298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DB441-BF75-8A4D-83E6-22B036BE9C75}">
      <dsp:nvSpPr>
        <dsp:cNvPr id="0" name=""/>
        <dsp:cNvSpPr/>
      </dsp:nvSpPr>
      <dsp:spPr>
        <a:xfrm rot="16200000">
          <a:off x="4" y="12"/>
          <a:ext cx="1807931" cy="1807931"/>
        </a:xfrm>
        <a:prstGeom prst="downArrow">
          <a:avLst>
            <a:gd name="adj1" fmla="val 50000"/>
            <a:gd name="adj2" fmla="val 35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米国中心とする</a:t>
          </a:r>
          <a:br>
            <a:rPr kumimoji="1" lang="en-US" altLang="ja-JP" sz="1200" kern="1200" dirty="0"/>
          </a:br>
          <a:r>
            <a:rPr kumimoji="1" lang="ja-JP" altLang="en-US" sz="1200" kern="1200"/>
            <a:t>西側諸国</a:t>
          </a:r>
          <a:br>
            <a:rPr kumimoji="1" lang="en-US" altLang="ja-JP" sz="1200" kern="1200" dirty="0"/>
          </a:br>
          <a:endParaRPr kumimoji="1" lang="ja-JP" altLang="en-US" sz="1200" kern="1200"/>
        </a:p>
      </dsp:txBody>
      <dsp:txXfrm rot="5400000">
        <a:off x="4" y="451995"/>
        <a:ext cx="1491543" cy="903965"/>
      </dsp:txXfrm>
    </dsp:sp>
    <dsp:sp modelId="{A02EAEAA-F3FC-2146-A203-A57FB2181209}">
      <dsp:nvSpPr>
        <dsp:cNvPr id="0" name=""/>
        <dsp:cNvSpPr/>
      </dsp:nvSpPr>
      <dsp:spPr>
        <a:xfrm rot="5400000">
          <a:off x="2593629" y="909"/>
          <a:ext cx="1807931" cy="1807931"/>
        </a:xfrm>
        <a:prstGeom prst="downArrow">
          <a:avLst>
            <a:gd name="adj1" fmla="val 50000"/>
            <a:gd name="adj2" fmla="val 35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kumimoji="1" lang="ja-JP" altLang="en-US" sz="1200" kern="1200"/>
            <a:t>中国・ロシア中心とする</a:t>
          </a:r>
          <a:br>
            <a:rPr kumimoji="1" lang="en-US" altLang="ja-JP" sz="1200" kern="1200" dirty="0"/>
          </a:br>
          <a:r>
            <a:rPr kumimoji="1" lang="ja-JP" altLang="en-US" sz="1200" kern="1200"/>
            <a:t>東側諸国</a:t>
          </a:r>
        </a:p>
      </dsp:txBody>
      <dsp:txXfrm rot="-5400000">
        <a:off x="2910017" y="452892"/>
        <a:ext cx="1491543" cy="9039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3356697" y="1060"/>
          <a:ext cx="3831875" cy="1281075"/>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a:t>グローバルテックカンパニー</a:t>
          </a:r>
        </a:p>
        <a:p>
          <a:pPr marL="114300" lvl="1" indent="-114300" algn="l" defTabSz="533400">
            <a:lnSpc>
              <a:spcPct val="90000"/>
            </a:lnSpc>
            <a:spcBef>
              <a:spcPct val="0"/>
            </a:spcBef>
            <a:spcAft>
              <a:spcPct val="15000"/>
            </a:spcAft>
            <a:buChar char="•"/>
          </a:pPr>
          <a:r>
            <a:rPr kumimoji="1" lang="ja-JP" altLang="en-US" sz="1200" kern="1200" dirty="0"/>
            <a:t>目的</a:t>
          </a:r>
          <a:r>
            <a:rPr kumimoji="1" lang="en-US" altLang="ja-JP" sz="1200" kern="1200" dirty="0"/>
            <a:t>:</a:t>
          </a:r>
          <a:r>
            <a:rPr kumimoji="1" lang="ja-JP" altLang="en-US" sz="1200" kern="1200" dirty="0"/>
            <a:t> デジタル市民にデジタル平和をもたらす</a:t>
          </a:r>
        </a:p>
        <a:p>
          <a:pPr marL="114300" lvl="1" indent="-114300" algn="l" defTabSz="533400">
            <a:lnSpc>
              <a:spcPct val="90000"/>
            </a:lnSpc>
            <a:spcBef>
              <a:spcPct val="0"/>
            </a:spcBef>
            <a:spcAft>
              <a:spcPct val="15000"/>
            </a:spcAft>
            <a:buChar char="•"/>
          </a:pPr>
          <a:r>
            <a:rPr kumimoji="1" lang="ja-JP" altLang="en-US" sz="1200" kern="1200" dirty="0"/>
            <a:t>手段</a:t>
          </a:r>
          <a:r>
            <a:rPr kumimoji="1" lang="en-US" altLang="ja-JP" sz="1200" kern="1200" dirty="0"/>
            <a:t>:</a:t>
          </a:r>
          <a:r>
            <a:rPr kumimoji="1" lang="ja-JP" altLang="en-US" sz="1200" kern="1200" dirty="0"/>
            <a:t> 技術力</a:t>
          </a:r>
        </a:p>
      </dsp:txBody>
      <dsp:txXfrm>
        <a:off x="3394218" y="38581"/>
        <a:ext cx="3756833" cy="1206033"/>
      </dsp:txXfrm>
    </dsp:sp>
    <dsp:sp modelId="{F76819BE-CBD9-B643-96D4-81A99973969F}">
      <dsp:nvSpPr>
        <dsp:cNvPr id="0" name=""/>
        <dsp:cNvSpPr/>
      </dsp:nvSpPr>
      <dsp:spPr>
        <a:xfrm rot="2835766">
          <a:off x="5993882" y="1554930"/>
          <a:ext cx="659592" cy="448376"/>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6128395" y="1644605"/>
        <a:ext cx="390566" cy="269026"/>
      </dsp:txXfrm>
    </dsp:sp>
    <dsp:sp modelId="{E1D34927-1D6C-5342-938D-16461F62028F}">
      <dsp:nvSpPr>
        <dsp:cNvPr id="0" name=""/>
        <dsp:cNvSpPr/>
      </dsp:nvSpPr>
      <dsp:spPr>
        <a:xfrm>
          <a:off x="5626553" y="2276102"/>
          <a:ext cx="3496336" cy="1281075"/>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kumimoji="1" lang="ja-JP" altLang="en-US" sz="1600" b="1" kern="1200"/>
            <a:t>権威主義国家</a:t>
          </a:r>
        </a:p>
        <a:p>
          <a:pPr marL="114300" lvl="1" indent="-114300" algn="l" defTabSz="533400">
            <a:lnSpc>
              <a:spcPct val="90000"/>
            </a:lnSpc>
            <a:spcBef>
              <a:spcPct val="0"/>
            </a:spcBef>
            <a:spcAft>
              <a:spcPct val="15000"/>
            </a:spcAft>
            <a:buChar char="•"/>
          </a:pPr>
          <a:r>
            <a:rPr kumimoji="1" lang="ja-JP" altLang="en-US" sz="1200" kern="1200"/>
            <a:t>目的</a:t>
          </a:r>
          <a:r>
            <a:rPr kumimoji="1" lang="en-US" altLang="ja-JP" sz="1200" kern="1200" dirty="0"/>
            <a:t>:</a:t>
          </a:r>
          <a:r>
            <a:rPr kumimoji="1" lang="ja-JP" altLang="en-US" sz="1200" kern="1200"/>
            <a:t> 国民の安全の保障と統治性の確保の両立</a:t>
          </a:r>
        </a:p>
        <a:p>
          <a:pPr marL="114300" lvl="1" indent="-114300" algn="l" defTabSz="533400">
            <a:lnSpc>
              <a:spcPct val="90000"/>
            </a:lnSpc>
            <a:spcBef>
              <a:spcPct val="0"/>
            </a:spcBef>
            <a:spcAft>
              <a:spcPct val="15000"/>
            </a:spcAft>
            <a:buChar char="•"/>
          </a:pPr>
          <a:r>
            <a:rPr kumimoji="1" lang="ja-JP" altLang="en-US" sz="1200" kern="1200"/>
            <a:t>手段</a:t>
          </a:r>
          <a:r>
            <a:rPr kumimoji="1" lang="en-US" altLang="ja-JP" sz="1200" kern="1200" dirty="0"/>
            <a:t>:</a:t>
          </a:r>
          <a:r>
            <a:rPr kumimoji="1" lang="ja-JP" altLang="en-US" sz="1200" kern="1200"/>
            <a:t>  市場サイズと国家資本主義</a:t>
          </a:r>
        </a:p>
      </dsp:txBody>
      <dsp:txXfrm>
        <a:off x="5664074" y="2313623"/>
        <a:ext cx="3421294" cy="1206033"/>
      </dsp:txXfrm>
    </dsp:sp>
    <dsp:sp modelId="{FAEB7F50-D65B-0740-9190-6B26E037A826}">
      <dsp:nvSpPr>
        <dsp:cNvPr id="0" name=""/>
        <dsp:cNvSpPr/>
      </dsp:nvSpPr>
      <dsp:spPr>
        <a:xfrm rot="10799997">
          <a:off x="4884512" y="2692453"/>
          <a:ext cx="659592" cy="448376"/>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5019025" y="2782128"/>
        <a:ext cx="390566" cy="269026"/>
      </dsp:txXfrm>
    </dsp:sp>
    <dsp:sp modelId="{51F2A53E-9BC4-734F-921A-29A3B12E5B11}">
      <dsp:nvSpPr>
        <dsp:cNvPr id="0" name=""/>
        <dsp:cNvSpPr/>
      </dsp:nvSpPr>
      <dsp:spPr>
        <a:xfrm>
          <a:off x="1246387" y="2276106"/>
          <a:ext cx="3555675" cy="1281075"/>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kumimoji="1" lang="ja-JP" altLang="en-US" sz="1400" b="1" kern="1200"/>
            <a:t>民主主義国家</a:t>
          </a:r>
        </a:p>
        <a:p>
          <a:pPr marL="114300" lvl="1" indent="-114300" algn="l" defTabSz="533400">
            <a:lnSpc>
              <a:spcPct val="90000"/>
            </a:lnSpc>
            <a:spcBef>
              <a:spcPct val="0"/>
            </a:spcBef>
            <a:spcAft>
              <a:spcPct val="15000"/>
            </a:spcAft>
            <a:buChar char="•"/>
          </a:pPr>
          <a:r>
            <a:rPr kumimoji="1" lang="ja-JP" altLang="en-US" sz="1200" kern="1200"/>
            <a:t>目的</a:t>
          </a:r>
          <a:r>
            <a:rPr kumimoji="1" lang="en-US" altLang="ja-JP" sz="1200" kern="1200" dirty="0"/>
            <a:t>:</a:t>
          </a:r>
          <a:r>
            <a:rPr kumimoji="1" lang="ja-JP" altLang="en-US" sz="1200" kern="1200"/>
            <a:t> 国民のためのサイバー安定をもたらす</a:t>
          </a:r>
        </a:p>
        <a:p>
          <a:pPr marL="114300" lvl="1" indent="-114300" algn="l" defTabSz="533400">
            <a:lnSpc>
              <a:spcPct val="90000"/>
            </a:lnSpc>
            <a:spcBef>
              <a:spcPct val="0"/>
            </a:spcBef>
            <a:spcAft>
              <a:spcPct val="15000"/>
            </a:spcAft>
            <a:buChar char="•"/>
          </a:pPr>
          <a:r>
            <a:rPr kumimoji="1" lang="ja-JP" altLang="en-US" sz="1200" kern="1200"/>
            <a:t>手段</a:t>
          </a:r>
          <a:r>
            <a:rPr kumimoji="1" lang="en-US" altLang="ja-JP" sz="1200" kern="1200" dirty="0"/>
            <a:t>:</a:t>
          </a:r>
          <a:r>
            <a:rPr kumimoji="1" lang="ja-JP" altLang="en-US" sz="1200" kern="1200"/>
            <a:t> 民主的正当性</a:t>
          </a:r>
        </a:p>
      </dsp:txBody>
      <dsp:txXfrm>
        <a:off x="1283908" y="2313627"/>
        <a:ext cx="3480633" cy="1206033"/>
      </dsp:txXfrm>
    </dsp:sp>
    <dsp:sp modelId="{FA055CBC-3776-854E-BCBE-CEF3D8CF992F}">
      <dsp:nvSpPr>
        <dsp:cNvPr id="0" name=""/>
        <dsp:cNvSpPr/>
      </dsp:nvSpPr>
      <dsp:spPr>
        <a:xfrm rot="18879757">
          <a:off x="3818634" y="1554932"/>
          <a:ext cx="659592" cy="448376"/>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3953147" y="1644607"/>
        <a:ext cx="390566" cy="2690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3356697" y="1060"/>
          <a:ext cx="3831875" cy="1281075"/>
        </a:xfrm>
        <a:prstGeom prst="roundRect">
          <a:avLst>
            <a:gd name="adj" fmla="val 10000"/>
          </a:avLst>
        </a:prstGeom>
        <a:solidFill>
          <a:schemeClr val="lt1"/>
        </a:solidFill>
        <a:ln w="28575" cap="flat" cmpd="sng" algn="ctr">
          <a:solidFill>
            <a:srgbClr val="FF40FF"/>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kumimoji="1" lang="ja-JP" altLang="en-US" sz="1700" b="1" kern="1200"/>
            <a:t>グローバルテックカンパニー</a:t>
          </a:r>
        </a:p>
        <a:p>
          <a:pPr marL="114300" lvl="1" indent="-114300" algn="l" defTabSz="577850">
            <a:lnSpc>
              <a:spcPct val="90000"/>
            </a:lnSpc>
            <a:spcBef>
              <a:spcPct val="0"/>
            </a:spcBef>
            <a:spcAft>
              <a:spcPct val="15000"/>
            </a:spcAft>
            <a:buChar char="•"/>
          </a:pPr>
          <a:r>
            <a:rPr kumimoji="1" lang="ja-JP" altLang="en-US" sz="1300" kern="1200"/>
            <a:t>目的</a:t>
          </a:r>
          <a:r>
            <a:rPr kumimoji="1" lang="en-US" altLang="ja-JP" sz="1300" kern="1200" dirty="0"/>
            <a:t>:</a:t>
          </a:r>
          <a:r>
            <a:rPr kumimoji="1" lang="ja-JP" altLang="en-US" sz="1300" kern="1200"/>
            <a:t> デジタル市民にデジタル平和をもたらす</a:t>
          </a:r>
        </a:p>
        <a:p>
          <a:pPr marL="114300" lvl="1" indent="-114300" algn="l" defTabSz="577850">
            <a:lnSpc>
              <a:spcPct val="90000"/>
            </a:lnSpc>
            <a:spcBef>
              <a:spcPct val="0"/>
            </a:spcBef>
            <a:spcAft>
              <a:spcPct val="15000"/>
            </a:spcAft>
            <a:buChar char="•"/>
          </a:pPr>
          <a:r>
            <a:rPr kumimoji="1" lang="ja-JP" altLang="en-US" sz="1300" kern="1200"/>
            <a:t>手段</a:t>
          </a:r>
          <a:r>
            <a:rPr kumimoji="1" lang="en-US" altLang="ja-JP" sz="1300" kern="1200" dirty="0"/>
            <a:t>:</a:t>
          </a:r>
          <a:r>
            <a:rPr kumimoji="1" lang="ja-JP" altLang="en-US" sz="1300" kern="1200"/>
            <a:t> 技術力</a:t>
          </a:r>
        </a:p>
      </dsp:txBody>
      <dsp:txXfrm>
        <a:off x="3394218" y="38581"/>
        <a:ext cx="3756833" cy="1206033"/>
      </dsp:txXfrm>
    </dsp:sp>
    <dsp:sp modelId="{F76819BE-CBD9-B643-96D4-81A99973969F}">
      <dsp:nvSpPr>
        <dsp:cNvPr id="0" name=""/>
        <dsp:cNvSpPr/>
      </dsp:nvSpPr>
      <dsp:spPr>
        <a:xfrm rot="2835766">
          <a:off x="5993882" y="1554930"/>
          <a:ext cx="659592" cy="448376"/>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6128395" y="1644605"/>
        <a:ext cx="390566" cy="269026"/>
      </dsp:txXfrm>
    </dsp:sp>
    <dsp:sp modelId="{E1D34927-1D6C-5342-938D-16461F62028F}">
      <dsp:nvSpPr>
        <dsp:cNvPr id="0" name=""/>
        <dsp:cNvSpPr/>
      </dsp:nvSpPr>
      <dsp:spPr>
        <a:xfrm>
          <a:off x="5626553" y="2276102"/>
          <a:ext cx="3496336" cy="1281075"/>
        </a:xfrm>
        <a:prstGeom prst="roundRect">
          <a:avLst>
            <a:gd name="adj" fmla="val 10000"/>
          </a:avLst>
        </a:prstGeom>
        <a:solidFill>
          <a:schemeClr val="lt1"/>
        </a:solidFill>
        <a:ln w="28575" cap="flat" cmpd="sng" algn="ctr">
          <a:solidFill>
            <a:srgbClr val="FF40FF"/>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kumimoji="1" lang="ja-JP" altLang="en-US" sz="1700" b="1" kern="1200"/>
            <a:t>権威主義国家</a:t>
          </a:r>
        </a:p>
        <a:p>
          <a:pPr marL="114300" lvl="1" indent="-114300" algn="l" defTabSz="577850">
            <a:lnSpc>
              <a:spcPct val="90000"/>
            </a:lnSpc>
            <a:spcBef>
              <a:spcPct val="0"/>
            </a:spcBef>
            <a:spcAft>
              <a:spcPct val="15000"/>
            </a:spcAft>
            <a:buChar char="•"/>
          </a:pPr>
          <a:r>
            <a:rPr kumimoji="1" lang="ja-JP" altLang="en-US" sz="1300" kern="1200"/>
            <a:t>目的</a:t>
          </a:r>
          <a:r>
            <a:rPr kumimoji="1" lang="en-US" altLang="ja-JP" sz="1300" kern="1200" dirty="0"/>
            <a:t>:</a:t>
          </a:r>
          <a:r>
            <a:rPr kumimoji="1" lang="ja-JP" altLang="en-US" sz="1300" kern="1200"/>
            <a:t> 統治性の確保、安全の保障</a:t>
          </a:r>
        </a:p>
        <a:p>
          <a:pPr marL="114300" lvl="1" indent="-114300" algn="l" defTabSz="577850">
            <a:lnSpc>
              <a:spcPct val="90000"/>
            </a:lnSpc>
            <a:spcBef>
              <a:spcPct val="0"/>
            </a:spcBef>
            <a:spcAft>
              <a:spcPct val="15000"/>
            </a:spcAft>
            <a:buChar char="•"/>
          </a:pPr>
          <a:r>
            <a:rPr kumimoji="1" lang="ja-JP" altLang="en-US" sz="1300" kern="1200"/>
            <a:t>手段</a:t>
          </a:r>
          <a:r>
            <a:rPr kumimoji="1" lang="en-US" altLang="ja-JP" sz="1300" kern="1200" dirty="0"/>
            <a:t>:</a:t>
          </a:r>
          <a:r>
            <a:rPr kumimoji="1" lang="ja-JP" altLang="en-US" sz="1300" kern="1200"/>
            <a:t>  市場サイズと国家資本主義</a:t>
          </a:r>
        </a:p>
      </dsp:txBody>
      <dsp:txXfrm>
        <a:off x="5664074" y="2313623"/>
        <a:ext cx="3421294" cy="1206033"/>
      </dsp:txXfrm>
    </dsp:sp>
    <dsp:sp modelId="{FAEB7F50-D65B-0740-9190-6B26E037A826}">
      <dsp:nvSpPr>
        <dsp:cNvPr id="0" name=""/>
        <dsp:cNvSpPr/>
      </dsp:nvSpPr>
      <dsp:spPr>
        <a:xfrm rot="10799997">
          <a:off x="4884512" y="2692453"/>
          <a:ext cx="659592" cy="448376"/>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10800000">
        <a:off x="5019025" y="2782128"/>
        <a:ext cx="390566" cy="269026"/>
      </dsp:txXfrm>
    </dsp:sp>
    <dsp:sp modelId="{51F2A53E-9BC4-734F-921A-29A3B12E5B11}">
      <dsp:nvSpPr>
        <dsp:cNvPr id="0" name=""/>
        <dsp:cNvSpPr/>
      </dsp:nvSpPr>
      <dsp:spPr>
        <a:xfrm>
          <a:off x="1246387" y="2276106"/>
          <a:ext cx="3555675" cy="1281075"/>
        </a:xfrm>
        <a:prstGeom prst="roundRect">
          <a:avLst>
            <a:gd name="adj" fmla="val 10000"/>
          </a:avLst>
        </a:prstGeom>
        <a:solidFill>
          <a:schemeClr val="lt1"/>
        </a:solidFill>
        <a:ln w="28575" cap="flat" cmpd="sng" algn="ctr">
          <a:solidFill>
            <a:srgbClr val="FF40FF"/>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kumimoji="1" lang="ja-JP" altLang="en-US" sz="1400" b="1" kern="1200"/>
            <a:t>民主主義国家</a:t>
          </a:r>
        </a:p>
        <a:p>
          <a:pPr marL="114300" lvl="1" indent="-114300" algn="l" defTabSz="533400">
            <a:lnSpc>
              <a:spcPct val="90000"/>
            </a:lnSpc>
            <a:spcBef>
              <a:spcPct val="0"/>
            </a:spcBef>
            <a:spcAft>
              <a:spcPct val="15000"/>
            </a:spcAft>
            <a:buChar char="•"/>
          </a:pPr>
          <a:r>
            <a:rPr kumimoji="1" lang="ja-JP" altLang="en-US" sz="1200" kern="1200"/>
            <a:t>目的</a:t>
          </a:r>
          <a:r>
            <a:rPr kumimoji="1" lang="en-US" altLang="ja-JP" sz="1200" kern="1200" dirty="0"/>
            <a:t>:</a:t>
          </a:r>
          <a:r>
            <a:rPr kumimoji="1" lang="ja-JP" altLang="en-US" sz="1200" kern="1200"/>
            <a:t> デモクラシーによってテクノクラシーを抑え込む</a:t>
          </a:r>
        </a:p>
        <a:p>
          <a:pPr marL="114300" lvl="1" indent="-114300" algn="l" defTabSz="533400">
            <a:lnSpc>
              <a:spcPct val="90000"/>
            </a:lnSpc>
            <a:spcBef>
              <a:spcPct val="0"/>
            </a:spcBef>
            <a:spcAft>
              <a:spcPct val="15000"/>
            </a:spcAft>
            <a:buChar char="•"/>
          </a:pPr>
          <a:r>
            <a:rPr kumimoji="1" lang="ja-JP" altLang="en-US" sz="1200" kern="1200"/>
            <a:t>手段</a:t>
          </a:r>
          <a:r>
            <a:rPr kumimoji="1" lang="en-US" altLang="ja-JP" sz="1200" kern="1200" dirty="0"/>
            <a:t>:</a:t>
          </a:r>
          <a:r>
            <a:rPr kumimoji="1" lang="ja-JP" altLang="en-US" sz="1200" kern="1200"/>
            <a:t> 民主的正当性</a:t>
          </a:r>
        </a:p>
      </dsp:txBody>
      <dsp:txXfrm>
        <a:off x="1283908" y="2313627"/>
        <a:ext cx="3480633" cy="1206033"/>
      </dsp:txXfrm>
    </dsp:sp>
    <dsp:sp modelId="{FA055CBC-3776-854E-BCBE-CEF3D8CF992F}">
      <dsp:nvSpPr>
        <dsp:cNvPr id="0" name=""/>
        <dsp:cNvSpPr/>
      </dsp:nvSpPr>
      <dsp:spPr>
        <a:xfrm rot="18879757">
          <a:off x="3818634" y="1554932"/>
          <a:ext cx="659592" cy="448376"/>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a:off x="3953147" y="1644607"/>
        <a:ext cx="390566" cy="2690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1795154" y="1054"/>
          <a:ext cx="2485747"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t>グローバルテックカンパニー</a:t>
          </a:r>
        </a:p>
      </dsp:txBody>
      <dsp:txXfrm>
        <a:off x="1819494" y="25394"/>
        <a:ext cx="2437067" cy="782356"/>
      </dsp:txXfrm>
    </dsp:sp>
    <dsp:sp modelId="{F76819BE-CBD9-B643-96D4-81A99973969F}">
      <dsp:nvSpPr>
        <dsp:cNvPr id="0" name=""/>
        <dsp:cNvSpPr/>
      </dsp:nvSpPr>
      <dsp:spPr>
        <a:xfrm rot="2835766">
          <a:off x="3505536" y="1009659"/>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3592795" y="1067831"/>
        <a:ext cx="255213" cy="174518"/>
      </dsp:txXfrm>
    </dsp:sp>
    <dsp:sp modelId="{E1D34927-1D6C-5342-938D-16461F62028F}">
      <dsp:nvSpPr>
        <dsp:cNvPr id="0" name=""/>
        <dsp:cNvSpPr/>
      </dsp:nvSpPr>
      <dsp:spPr>
        <a:xfrm>
          <a:off x="3268735" y="1478090"/>
          <a:ext cx="2268082"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t>権威主義国家</a:t>
          </a:r>
        </a:p>
      </dsp:txBody>
      <dsp:txXfrm>
        <a:off x="3293075" y="1502430"/>
        <a:ext cx="2219402" cy="782356"/>
      </dsp:txXfrm>
    </dsp:sp>
    <dsp:sp modelId="{FAEB7F50-D65B-0740-9190-6B26E037A826}">
      <dsp:nvSpPr>
        <dsp:cNvPr id="0" name=""/>
        <dsp:cNvSpPr/>
      </dsp:nvSpPr>
      <dsp:spPr>
        <a:xfrm rot="10799997">
          <a:off x="2785287" y="1748178"/>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rot="10800000">
        <a:off x="2872546" y="1806350"/>
        <a:ext cx="255213" cy="174518"/>
      </dsp:txXfrm>
    </dsp:sp>
    <dsp:sp modelId="{51F2A53E-9BC4-734F-921A-29A3B12E5B11}">
      <dsp:nvSpPr>
        <dsp:cNvPr id="0" name=""/>
        <dsp:cNvSpPr/>
      </dsp:nvSpPr>
      <dsp:spPr>
        <a:xfrm>
          <a:off x="424994" y="1478093"/>
          <a:ext cx="2306576"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solidFill>
                <a:srgbClr val="FF0000"/>
              </a:solidFill>
            </a:rPr>
            <a:t>民主主義国家</a:t>
          </a:r>
        </a:p>
      </dsp:txBody>
      <dsp:txXfrm>
        <a:off x="449334" y="1502433"/>
        <a:ext cx="2257896" cy="782356"/>
      </dsp:txXfrm>
    </dsp:sp>
    <dsp:sp modelId="{FA055CBC-3776-854E-BCBE-CEF3D8CF992F}">
      <dsp:nvSpPr>
        <dsp:cNvPr id="0" name=""/>
        <dsp:cNvSpPr/>
      </dsp:nvSpPr>
      <dsp:spPr>
        <a:xfrm rot="18879757">
          <a:off x="2093289" y="1009660"/>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2180548" y="1067832"/>
        <a:ext cx="255213" cy="1745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1795154" y="1054"/>
          <a:ext cx="2485747"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a:t>グローバルテックカンパニー</a:t>
          </a:r>
        </a:p>
      </dsp:txBody>
      <dsp:txXfrm>
        <a:off x="1819494" y="25394"/>
        <a:ext cx="2437067" cy="782356"/>
      </dsp:txXfrm>
    </dsp:sp>
    <dsp:sp modelId="{F76819BE-CBD9-B643-96D4-81A99973969F}">
      <dsp:nvSpPr>
        <dsp:cNvPr id="0" name=""/>
        <dsp:cNvSpPr/>
      </dsp:nvSpPr>
      <dsp:spPr>
        <a:xfrm rot="2835766">
          <a:off x="3505536" y="1009659"/>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3592795" y="1067831"/>
        <a:ext cx="255213" cy="174518"/>
      </dsp:txXfrm>
    </dsp:sp>
    <dsp:sp modelId="{E1D34927-1D6C-5342-938D-16461F62028F}">
      <dsp:nvSpPr>
        <dsp:cNvPr id="0" name=""/>
        <dsp:cNvSpPr/>
      </dsp:nvSpPr>
      <dsp:spPr>
        <a:xfrm>
          <a:off x="3268735" y="1478090"/>
          <a:ext cx="2268082"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solidFill>
                <a:srgbClr val="FF0000"/>
              </a:solidFill>
            </a:rPr>
            <a:t>権威主義国家</a:t>
          </a:r>
        </a:p>
      </dsp:txBody>
      <dsp:txXfrm>
        <a:off x="3293075" y="1502430"/>
        <a:ext cx="2219402" cy="782356"/>
      </dsp:txXfrm>
    </dsp:sp>
    <dsp:sp modelId="{FAEB7F50-D65B-0740-9190-6B26E037A826}">
      <dsp:nvSpPr>
        <dsp:cNvPr id="0" name=""/>
        <dsp:cNvSpPr/>
      </dsp:nvSpPr>
      <dsp:spPr>
        <a:xfrm rot="10799997">
          <a:off x="2785287" y="1748178"/>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rot="10800000">
        <a:off x="2872546" y="1806350"/>
        <a:ext cx="255213" cy="174518"/>
      </dsp:txXfrm>
    </dsp:sp>
    <dsp:sp modelId="{51F2A53E-9BC4-734F-921A-29A3B12E5B11}">
      <dsp:nvSpPr>
        <dsp:cNvPr id="0" name=""/>
        <dsp:cNvSpPr/>
      </dsp:nvSpPr>
      <dsp:spPr>
        <a:xfrm>
          <a:off x="424994" y="1478093"/>
          <a:ext cx="2306576" cy="831036"/>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b="1" kern="1200" dirty="0">
              <a:solidFill>
                <a:schemeClr val="tx1"/>
              </a:solidFill>
            </a:rPr>
            <a:t>民主主義国家</a:t>
          </a:r>
        </a:p>
      </dsp:txBody>
      <dsp:txXfrm>
        <a:off x="449334" y="1502433"/>
        <a:ext cx="2257896" cy="782356"/>
      </dsp:txXfrm>
    </dsp:sp>
    <dsp:sp modelId="{FA055CBC-3776-854E-BCBE-CEF3D8CF992F}">
      <dsp:nvSpPr>
        <dsp:cNvPr id="0" name=""/>
        <dsp:cNvSpPr/>
      </dsp:nvSpPr>
      <dsp:spPr>
        <a:xfrm rot="18879757">
          <a:off x="2093289" y="1009660"/>
          <a:ext cx="429731" cy="29086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kumimoji="1" lang="ja-JP" altLang="en-US" sz="800" kern="1200"/>
        </a:p>
      </dsp:txBody>
      <dsp:txXfrm>
        <a:off x="2180548" y="1067832"/>
        <a:ext cx="255213" cy="1745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31009-B345-C547-A835-87CB9A2E4536}">
      <dsp:nvSpPr>
        <dsp:cNvPr id="0" name=""/>
        <dsp:cNvSpPr/>
      </dsp:nvSpPr>
      <dsp:spPr>
        <a:xfrm>
          <a:off x="1527730" y="724"/>
          <a:ext cx="1949472" cy="651749"/>
        </a:xfrm>
        <a:prstGeom prst="roundRect">
          <a:avLst>
            <a:gd name="adj" fmla="val 10000"/>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solidFill>
                <a:srgbClr val="FF0000"/>
              </a:solidFill>
            </a:rPr>
            <a:t>グローバルテックカンパニー</a:t>
          </a:r>
        </a:p>
      </dsp:txBody>
      <dsp:txXfrm>
        <a:off x="1546819" y="19813"/>
        <a:ext cx="1911294" cy="613571"/>
      </dsp:txXfrm>
    </dsp:sp>
    <dsp:sp modelId="{F76819BE-CBD9-B643-96D4-81A99973969F}">
      <dsp:nvSpPr>
        <dsp:cNvPr id="0" name=""/>
        <dsp:cNvSpPr/>
      </dsp:nvSpPr>
      <dsp:spPr>
        <a:xfrm rot="2835766">
          <a:off x="2869207" y="791580"/>
          <a:ext cx="336553" cy="22811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p>
      </dsp:txBody>
      <dsp:txXfrm>
        <a:off x="2937641" y="837202"/>
        <a:ext cx="199685" cy="136868"/>
      </dsp:txXfrm>
    </dsp:sp>
    <dsp:sp modelId="{E1D34927-1D6C-5342-938D-16461F62028F}">
      <dsp:nvSpPr>
        <dsp:cNvPr id="0" name=""/>
        <dsp:cNvSpPr/>
      </dsp:nvSpPr>
      <dsp:spPr>
        <a:xfrm>
          <a:off x="2683118" y="1158799"/>
          <a:ext cx="1778766" cy="651749"/>
        </a:xfrm>
        <a:prstGeom prst="roundRect">
          <a:avLst>
            <a:gd name="adj" fmla="val 10000"/>
          </a:avLst>
        </a:prstGeom>
        <a:noFill/>
        <a:ln w="12700" cap="flat" cmpd="sng" algn="ctr">
          <a:solidFill>
            <a:schemeClr val="bg1">
              <a:lumMod val="50000"/>
            </a:schemeClr>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solidFill>
                <a:schemeClr val="bg1">
                  <a:lumMod val="50000"/>
                </a:schemeClr>
              </a:solidFill>
            </a:rPr>
            <a:t>権威主義国家</a:t>
          </a:r>
        </a:p>
      </dsp:txBody>
      <dsp:txXfrm>
        <a:off x="2702207" y="1177888"/>
        <a:ext cx="1740588" cy="613571"/>
      </dsp:txXfrm>
    </dsp:sp>
    <dsp:sp modelId="{FAEB7F50-D65B-0740-9190-6B26E037A826}">
      <dsp:nvSpPr>
        <dsp:cNvPr id="0" name=""/>
        <dsp:cNvSpPr/>
      </dsp:nvSpPr>
      <dsp:spPr>
        <a:xfrm rot="10799997">
          <a:off x="2304496" y="1370619"/>
          <a:ext cx="336553" cy="228112"/>
        </a:xfrm>
        <a:prstGeom prst="leftRightArrow">
          <a:avLst>
            <a:gd name="adj1" fmla="val 60000"/>
            <a:gd name="adj2" fmla="val 50000"/>
          </a:avLst>
        </a:prstGeom>
        <a:solidFill>
          <a:schemeClr val="bg1">
            <a:lumMod val="50000"/>
          </a:schemeClr>
        </a:solidFill>
        <a:ln>
          <a:solidFill>
            <a:schemeClr val="bg1">
              <a:lumMod val="50000"/>
            </a:schemeClr>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solidFill>
              <a:schemeClr val="bg1">
                <a:lumMod val="50000"/>
              </a:schemeClr>
            </a:solidFill>
          </a:endParaRPr>
        </a:p>
      </dsp:txBody>
      <dsp:txXfrm rot="10800000">
        <a:off x="2372930" y="1416241"/>
        <a:ext cx="199685" cy="136868"/>
      </dsp:txXfrm>
    </dsp:sp>
    <dsp:sp modelId="{51F2A53E-9BC4-734F-921A-29A3B12E5B11}">
      <dsp:nvSpPr>
        <dsp:cNvPr id="0" name=""/>
        <dsp:cNvSpPr/>
      </dsp:nvSpPr>
      <dsp:spPr>
        <a:xfrm>
          <a:off x="453471" y="1158801"/>
          <a:ext cx="1808955" cy="651749"/>
        </a:xfrm>
        <a:prstGeom prst="roundRect">
          <a:avLst>
            <a:gd name="adj" fmla="val 10000"/>
          </a:avLst>
        </a:prstGeom>
        <a:noFill/>
        <a:ln w="12700" cap="flat" cmpd="sng" algn="ctr">
          <a:solidFill>
            <a:schemeClr val="bg1">
              <a:lumMod val="50000"/>
            </a:schemeClr>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dirty="0">
              <a:solidFill>
                <a:schemeClr val="bg1">
                  <a:lumMod val="50000"/>
                </a:schemeClr>
              </a:solidFill>
            </a:rPr>
            <a:t>民主主義国家</a:t>
          </a:r>
        </a:p>
      </dsp:txBody>
      <dsp:txXfrm>
        <a:off x="472560" y="1177890"/>
        <a:ext cx="1770777" cy="613571"/>
      </dsp:txXfrm>
    </dsp:sp>
    <dsp:sp modelId="{FA055CBC-3776-854E-BCBE-CEF3D8CF992F}">
      <dsp:nvSpPr>
        <dsp:cNvPr id="0" name=""/>
        <dsp:cNvSpPr/>
      </dsp:nvSpPr>
      <dsp:spPr>
        <a:xfrm rot="18879757">
          <a:off x="1761931" y="791581"/>
          <a:ext cx="336553" cy="228112"/>
        </a:xfrm>
        <a:prstGeom prst="lef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kumimoji="1" lang="ja-JP" altLang="en-US" sz="600" kern="1200"/>
        </a:p>
      </dsp:txBody>
      <dsp:txXfrm>
        <a:off x="1830365" y="837203"/>
        <a:ext cx="199685" cy="136868"/>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93535-7BAD-CB42-94FC-BC1400E9B2A2}" type="datetimeFigureOut">
              <a:rPr kumimoji="1" lang="ja-JP" altLang="en-US" smtClean="0"/>
              <a:t>2019/5/18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0379F-A708-E24F-B185-53E74EB88154}" type="slidenum">
              <a:rPr kumimoji="1" lang="ja-JP" altLang="en-US" smtClean="0"/>
              <a:t>‹#›</a:t>
            </a:fld>
            <a:endParaRPr kumimoji="1" lang="ja-JP" altLang="en-US"/>
          </a:p>
        </p:txBody>
      </p:sp>
    </p:spTree>
    <p:extLst>
      <p:ext uri="{BB962C8B-B14F-4D97-AF65-F5344CB8AC3E}">
        <p14:creationId xmlns:p14="http://schemas.microsoft.com/office/powerpoint/2010/main" val="4303395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 発表 </a:t>
            </a:r>
            <a:r>
              <a:rPr kumimoji="1" lang="en-US" altLang="ja-JP" dirty="0"/>
              <a:t>10</a:t>
            </a:r>
            <a:r>
              <a:rPr kumimoji="1" lang="ja-JP" altLang="en-US" dirty="0"/>
              <a:t>分 質疑 </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a:t>
            </a:fld>
            <a:endParaRPr kumimoji="1" lang="ja-JP" altLang="en-US"/>
          </a:p>
        </p:txBody>
      </p:sp>
    </p:spTree>
    <p:extLst>
      <p:ext uri="{BB962C8B-B14F-4D97-AF65-F5344CB8AC3E}">
        <p14:creationId xmlns:p14="http://schemas.microsoft.com/office/powerpoint/2010/main" val="3061842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CI</a:t>
            </a:r>
            <a:r>
              <a:rPr kumimoji="1" lang="ja-JP" altLang="en-US" dirty="0"/>
              <a:t>じゃなくて</a:t>
            </a:r>
            <a:r>
              <a:rPr kumimoji="1" lang="en-US" altLang="ja-JP" dirty="0"/>
              <a:t>GR</a:t>
            </a:r>
            <a:r>
              <a:rPr kumimoji="1" lang="ja-JP" altLang="en-US" dirty="0"/>
              <a:t>じゃないと</a:t>
            </a:r>
            <a:endParaRPr kumimoji="1" lang="en-US" altLang="ja-JP" dirty="0"/>
          </a:p>
          <a:p>
            <a:r>
              <a:rPr kumimoji="1" lang="ja-JP" altLang="en-US" dirty="0"/>
              <a:t>これらの業務を通じて例えば日本政府のサイバーセキュリティ戦略策定、諸外国との政府間協議、各種国際機関における協議などに参加していますが</a:t>
            </a:r>
            <a:endParaRPr kumimoji="1" lang="en-US" altLang="ja-JP" dirty="0"/>
          </a:p>
          <a:p>
            <a:r>
              <a:rPr kumimoji="1" lang="en-US" altLang="ja-JP" dirty="0"/>
              <a:t>10</a:t>
            </a:r>
            <a:r>
              <a:rPr kumimoji="1" lang="ja-JP" altLang="en-US" dirty="0"/>
              <a:t>年先の姿を</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3</a:t>
            </a:fld>
            <a:endParaRPr kumimoji="1" lang="ja-JP" altLang="en-US"/>
          </a:p>
        </p:txBody>
      </p:sp>
    </p:spTree>
    <p:extLst>
      <p:ext uri="{BB962C8B-B14F-4D97-AF65-F5344CB8AC3E}">
        <p14:creationId xmlns:p14="http://schemas.microsoft.com/office/powerpoint/2010/main" val="4087640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a:solidFill>
                  <a:schemeClr val="tx1"/>
                </a:solidFill>
                <a:effectLst/>
                <a:latin typeface="+mn-lt"/>
                <a:ea typeface="+mn-ea"/>
                <a:cs typeface="+mn-cs"/>
              </a:rPr>
              <a:t>サイバー空間のセキュリティのガバナンスを巡る、政策と技術という</a:t>
            </a:r>
            <a:r>
              <a:rPr kumimoji="1" lang="en-US" altLang="ja-JP" sz="1200" b="0" kern="1200" dirty="0">
                <a:solidFill>
                  <a:schemeClr val="tx1"/>
                </a:solidFill>
                <a:effectLst/>
                <a:latin typeface="+mn-lt"/>
                <a:ea typeface="+mn-ea"/>
                <a:cs typeface="+mn-cs"/>
              </a:rPr>
              <a:t>2</a:t>
            </a:r>
            <a:r>
              <a:rPr kumimoji="1" lang="ja-JP" altLang="en-US" sz="1200" b="0" kern="1200">
                <a:solidFill>
                  <a:schemeClr val="tx1"/>
                </a:solidFill>
                <a:effectLst/>
                <a:latin typeface="+mn-lt"/>
                <a:ea typeface="+mn-ea"/>
                <a:cs typeface="+mn-cs"/>
              </a:rPr>
              <a:t>つの集団の間に、隙間と呼ぶにはあまりに多い空間がある。</a:t>
            </a:r>
          </a:p>
          <a:p>
            <a:r>
              <a:rPr kumimoji="1" lang="ja-JP" altLang="en-US" sz="1200" b="0" kern="1200">
                <a:solidFill>
                  <a:schemeClr val="tx1"/>
                </a:solidFill>
                <a:effectLst/>
                <a:latin typeface="+mn-lt"/>
                <a:ea typeface="+mn-ea"/>
                <a:cs typeface="+mn-cs"/>
              </a:rPr>
              <a:t>本研究はつまるところサイバーセキュリティ・ガバナンスという切り口から、この隙間を埋めようとする試みである。</a:t>
            </a:r>
          </a:p>
          <a:p>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4</a:t>
            </a:fld>
            <a:endParaRPr kumimoji="1" lang="ja-JP" altLang="en-US"/>
          </a:p>
        </p:txBody>
      </p:sp>
    </p:spTree>
    <p:extLst>
      <p:ext uri="{BB962C8B-B14F-4D97-AF65-F5344CB8AC3E}">
        <p14:creationId xmlns:p14="http://schemas.microsoft.com/office/powerpoint/2010/main" val="319826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実効的なコントロールおよびそれを目指すための議論は必ずしも厳密な定義を必要としない</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データを含めるか</a:t>
            </a:r>
            <a:r>
              <a:rPr lang="en-US" altLang="ja-JP" dirty="0"/>
              <a:t>?</a:t>
            </a:r>
            <a:r>
              <a:rPr lang="ja-JP" altLang="en-US" dirty="0"/>
              <a:t> 通信回線などの</a:t>
            </a:r>
            <a:r>
              <a:rPr kumimoji="1" lang="ja-JP" altLang="en-US" dirty="0"/>
              <a:t>インフラを含めるか</a:t>
            </a:r>
            <a:r>
              <a:rPr kumimoji="1" lang="en-US" altLang="ja-JP" dirty="0"/>
              <a:t>?</a:t>
            </a:r>
            <a:r>
              <a:rPr kumimoji="1" lang="ja-JP" altLang="en-US" dirty="0"/>
              <a:t>という議論は未だ収束していない</a:t>
            </a:r>
            <a:r>
              <a:rPr kumimoji="1" lang="en-US" altLang="ja-JP" dirty="0"/>
              <a:t>(</a:t>
            </a:r>
            <a:r>
              <a:rPr lang="ja-JP" altLang="en-US" dirty="0"/>
              <a:t>塩原</a:t>
            </a:r>
            <a:r>
              <a:rPr lang="en-US" altLang="ja-JP" dirty="0"/>
              <a:t>2015</a:t>
            </a:r>
            <a:r>
              <a:rPr lang="ja-JP" altLang="en-US" dirty="0"/>
              <a:t>、</a:t>
            </a:r>
            <a:r>
              <a:rPr lang="en-US" altLang="ja-JP" dirty="0"/>
              <a:t>Stevens and Betz 2013</a:t>
            </a:r>
            <a:r>
              <a:rPr lang="ja-JP" altLang="en-US" dirty="0"/>
              <a:t>、</a:t>
            </a:r>
            <a:r>
              <a:rPr lang="en" altLang="ja-JP" dirty="0">
                <a:effectLst/>
              </a:rPr>
              <a:t> Maurer and Morgus 2014</a:t>
            </a:r>
            <a:r>
              <a:rPr kumimoji="1" lang="en-US" altLang="ja-JP" dirty="0"/>
              <a:t>)</a:t>
            </a:r>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5</a:t>
            </a:fld>
            <a:endParaRPr kumimoji="1" lang="ja-JP" altLang="en-US"/>
          </a:p>
        </p:txBody>
      </p:sp>
    </p:spTree>
    <p:extLst>
      <p:ext uri="{BB962C8B-B14F-4D97-AF65-F5344CB8AC3E}">
        <p14:creationId xmlns:p14="http://schemas.microsoft.com/office/powerpoint/2010/main" val="649958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kern="1200" dirty="0">
                <a:solidFill>
                  <a:schemeClr val="tx1"/>
                </a:solidFill>
                <a:effectLst/>
                <a:latin typeface="+mn-lt"/>
                <a:ea typeface="+mn-ea"/>
                <a:cs typeface="+mn-cs"/>
              </a:rPr>
              <a:t>ロバート・ダールは、「大きな規模のデモクラシー」には</a:t>
            </a:r>
            <a:r>
              <a:rPr kumimoji="1" lang="en-US" altLang="ja-JP" sz="1200" b="0" kern="1200" dirty="0">
                <a:solidFill>
                  <a:schemeClr val="tx1"/>
                </a:solidFill>
                <a:effectLst/>
                <a:latin typeface="+mn-lt"/>
                <a:ea typeface="+mn-ea"/>
                <a:cs typeface="+mn-cs"/>
              </a:rPr>
              <a:t>6</a:t>
            </a:r>
            <a:r>
              <a:rPr kumimoji="1" lang="ja-JP" altLang="en-US" sz="1200" b="0" kern="1200" dirty="0">
                <a:solidFill>
                  <a:schemeClr val="tx1"/>
                </a:solidFill>
                <a:effectLst/>
                <a:latin typeface="+mn-lt"/>
                <a:ea typeface="+mn-ea"/>
                <a:cs typeface="+mn-cs"/>
              </a:rPr>
              <a:t>つの要素が必要であるとし、その</a:t>
            </a:r>
            <a:r>
              <a:rPr kumimoji="1" lang="en-US" altLang="ja-JP" sz="1200" b="0" kern="1200" dirty="0">
                <a:solidFill>
                  <a:schemeClr val="tx1"/>
                </a:solidFill>
                <a:effectLst/>
                <a:latin typeface="+mn-lt"/>
                <a:ea typeface="+mn-ea"/>
                <a:cs typeface="+mn-cs"/>
              </a:rPr>
              <a:t>1</a:t>
            </a:r>
            <a:r>
              <a:rPr kumimoji="1" lang="ja-JP" altLang="en-US" sz="1200" b="0" kern="1200" dirty="0">
                <a:solidFill>
                  <a:schemeClr val="tx1"/>
                </a:solidFill>
                <a:effectLst/>
                <a:latin typeface="+mn-lt"/>
                <a:ea typeface="+mn-ea"/>
                <a:cs typeface="+mn-cs"/>
              </a:rPr>
              <a:t>つに多様な情報源を挙げている</a:t>
            </a:r>
            <a:r>
              <a:rPr kumimoji="1" lang="en-US" altLang="ja-JP" sz="1200" b="0" kern="1200" dirty="0">
                <a:solidFill>
                  <a:schemeClr val="tx1"/>
                </a:solidFill>
                <a:effectLst/>
                <a:latin typeface="+mn-lt"/>
                <a:ea typeface="+mn-ea"/>
                <a:cs typeface="+mn-cs"/>
              </a:rPr>
              <a:t>(p3)</a:t>
            </a:r>
          </a:p>
          <a:p>
            <a:r>
              <a:rPr kumimoji="1" lang="ja-JP" altLang="en-US" sz="1200" b="0" kern="1200" dirty="0">
                <a:solidFill>
                  <a:schemeClr val="tx1"/>
                </a:solidFill>
                <a:effectLst/>
                <a:latin typeface="+mn-lt"/>
                <a:ea typeface="+mn-ea"/>
                <a:cs typeface="+mn-cs"/>
              </a:rPr>
              <a:t>バーナード・クリックは「近代デモクラシー」の</a:t>
            </a:r>
            <a:r>
              <a:rPr kumimoji="1" lang="en-US" altLang="ja-JP" sz="1200" b="0" kern="1200" dirty="0">
                <a:solidFill>
                  <a:schemeClr val="tx1"/>
                </a:solidFill>
                <a:effectLst/>
                <a:latin typeface="+mn-lt"/>
                <a:ea typeface="+mn-ea"/>
                <a:cs typeface="+mn-cs"/>
              </a:rPr>
              <a:t>11</a:t>
            </a:r>
            <a:r>
              <a:rPr kumimoji="1" lang="ja-JP" altLang="en-US" sz="1200" b="0" kern="1200" dirty="0">
                <a:solidFill>
                  <a:schemeClr val="tx1"/>
                </a:solidFill>
                <a:effectLst/>
                <a:latin typeface="+mn-lt"/>
                <a:ea typeface="+mn-ea"/>
                <a:cs typeface="+mn-cs"/>
              </a:rPr>
              <a:t>の要件の</a:t>
            </a:r>
            <a:r>
              <a:rPr kumimoji="1" lang="en-US" altLang="ja-JP" sz="1200" b="0" kern="1200" dirty="0">
                <a:solidFill>
                  <a:schemeClr val="tx1"/>
                </a:solidFill>
                <a:effectLst/>
                <a:latin typeface="+mn-lt"/>
                <a:ea typeface="+mn-ea"/>
                <a:cs typeface="+mn-cs"/>
              </a:rPr>
              <a:t>1</a:t>
            </a:r>
            <a:r>
              <a:rPr kumimoji="1" lang="ja-JP" altLang="en-US" sz="1200" b="0" kern="1200" dirty="0">
                <a:solidFill>
                  <a:schemeClr val="tx1"/>
                </a:solidFill>
                <a:effectLst/>
                <a:latin typeface="+mn-lt"/>
                <a:ea typeface="+mn-ea"/>
                <a:cs typeface="+mn-cs"/>
              </a:rPr>
              <a:t>つとして「情報の普及」をあげた</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しかしその期待は薄れ、インターネットとサイバー空間は一握りのものがその他大勢を監視するパノプティコンの現代版という</a:t>
            </a:r>
            <a:endParaRPr kumimoji="1" lang="en-US" altLang="ja-JP" sz="1200" b="0" kern="1200" dirty="0">
              <a:solidFill>
                <a:schemeClr val="tx1"/>
              </a:solidFill>
              <a:effectLst/>
              <a:latin typeface="+mn-lt"/>
              <a:ea typeface="+mn-ea"/>
              <a:cs typeface="+mn-cs"/>
            </a:endParaRPr>
          </a:p>
          <a:p>
            <a:endParaRPr kumimoji="1" lang="en-US" altLang="ja-JP" sz="1200" b="0" kern="1200" dirty="0">
              <a:solidFill>
                <a:schemeClr val="tx1"/>
              </a:solidFill>
              <a:effectLst/>
              <a:latin typeface="+mn-lt"/>
              <a:ea typeface="+mn-ea"/>
              <a:cs typeface="+mn-cs"/>
            </a:endParaRPr>
          </a:p>
          <a:p>
            <a:r>
              <a:rPr kumimoji="1" lang="ja-JP" altLang="en-US" sz="1200" b="0" kern="1200" dirty="0">
                <a:solidFill>
                  <a:schemeClr val="tx1"/>
                </a:solidFill>
                <a:effectLst/>
                <a:latin typeface="+mn-lt"/>
                <a:ea typeface="+mn-ea"/>
                <a:cs typeface="+mn-cs"/>
              </a:rPr>
              <a:t>この政治体制によって有益さが異なるという点はこれまでの技術革新にみられなかったものであり、サイバーを国際関係の文脈で論じる意義だと考えております</a:t>
            </a: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7</a:t>
            </a:fld>
            <a:endParaRPr kumimoji="1" lang="ja-JP" altLang="en-US"/>
          </a:p>
        </p:txBody>
      </p:sp>
    </p:spTree>
    <p:extLst>
      <p:ext uri="{BB962C8B-B14F-4D97-AF65-F5344CB8AC3E}">
        <p14:creationId xmlns:p14="http://schemas.microsoft.com/office/powerpoint/2010/main" val="205659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サイバーセキュリティのガバナンスについてのこれまでの議論とそれらが明らかにしていない点をご説明します。</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kern="1200" dirty="0">
                <a:solidFill>
                  <a:schemeClr val="tx1"/>
                </a:solidFill>
                <a:effectLst/>
                <a:latin typeface="+mn-lt"/>
                <a:ea typeface="+mn-ea"/>
                <a:cs typeface="+mn-cs"/>
              </a:rPr>
              <a:t>Global Governance</a:t>
            </a:r>
            <a:r>
              <a:rPr kumimoji="1" lang="ja-JP" altLang="en-US" sz="1200" b="0" kern="1200">
                <a:solidFill>
                  <a:schemeClr val="tx1"/>
                </a:solidFill>
                <a:effectLst/>
                <a:latin typeface="+mn-lt"/>
                <a:ea typeface="+mn-ea"/>
                <a:cs typeface="+mn-cs"/>
              </a:rPr>
              <a:t>論の系譜にあると捉える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セキュリティをたもてるか</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インターネットのガバナンス</a:t>
            </a:r>
            <a:r>
              <a:rPr kumimoji="1" lang="en-US" altLang="ja-JP" sz="1200" b="0" kern="1200" dirty="0">
                <a:solidFill>
                  <a:schemeClr val="tx1"/>
                </a:solidFill>
                <a:effectLst/>
                <a:latin typeface="+mn-lt"/>
                <a:ea typeface="+mn-ea"/>
                <a:cs typeface="+mn-cs"/>
              </a:rPr>
              <a:t>(Governance of the Internet)</a:t>
            </a:r>
            <a:r>
              <a:rPr kumimoji="1" lang="ja-JP" altLang="en-US" sz="1200" b="0" kern="1200">
                <a:solidFill>
                  <a:schemeClr val="tx1"/>
                </a:solidFill>
                <a:effectLst/>
                <a:latin typeface="+mn-lt"/>
                <a:ea typeface="+mn-ea"/>
                <a:cs typeface="+mn-cs"/>
              </a:rPr>
              <a:t>とインターネット上のガバナンス</a:t>
            </a:r>
            <a:r>
              <a:rPr kumimoji="1" lang="en-US" altLang="ja-JP" sz="1200" b="0" kern="1200" dirty="0">
                <a:solidFill>
                  <a:schemeClr val="tx1"/>
                </a:solidFill>
                <a:effectLst/>
                <a:latin typeface="+mn-lt"/>
                <a:ea typeface="+mn-ea"/>
                <a:cs typeface="+mn-cs"/>
              </a:rPr>
              <a:t>(</a:t>
            </a:r>
            <a:r>
              <a:rPr kumimoji="1" lang="en-US" altLang="ja-JP" sz="1200" b="0" kern="1200" dirty="0" err="1">
                <a:solidFill>
                  <a:schemeClr val="tx1"/>
                </a:solidFill>
                <a:effectLst/>
                <a:latin typeface="+mn-lt"/>
                <a:ea typeface="+mn-ea"/>
                <a:cs typeface="+mn-cs"/>
              </a:rPr>
              <a:t>Governernce</a:t>
            </a:r>
            <a:r>
              <a:rPr kumimoji="1" lang="en-US" altLang="ja-JP" sz="1200" b="0" kern="1200" dirty="0">
                <a:solidFill>
                  <a:schemeClr val="tx1"/>
                </a:solidFill>
                <a:effectLst/>
                <a:latin typeface="+mn-lt"/>
                <a:ea typeface="+mn-ea"/>
                <a:cs typeface="+mn-cs"/>
              </a:rPr>
              <a:t> on the Internet)</a:t>
            </a:r>
            <a:r>
              <a:rPr kumimoji="1" lang="ja-JP" altLang="en-US" sz="1200" b="0" kern="1200">
                <a:solidFill>
                  <a:schemeClr val="tx1"/>
                </a:solidFill>
                <a:effectLst/>
                <a:latin typeface="+mn-lt"/>
                <a:ea typeface="+mn-ea"/>
                <a:cs typeface="+mn-cs"/>
              </a:rPr>
              <a:t>は違うとした</a:t>
            </a:r>
          </a:p>
          <a:p>
            <a:endParaRPr kumimoji="1" lang="ja-JP" altLang="en-US"/>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8</a:t>
            </a:fld>
            <a:endParaRPr kumimoji="1" lang="ja-JP" altLang="en-US"/>
          </a:p>
        </p:txBody>
      </p:sp>
    </p:spTree>
    <p:extLst>
      <p:ext uri="{BB962C8B-B14F-4D97-AF65-F5344CB8AC3E}">
        <p14:creationId xmlns:p14="http://schemas.microsoft.com/office/powerpoint/2010/main" val="342224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本研究はそれだけでいいのだろうか</a:t>
            </a:r>
            <a:r>
              <a:rPr kumimoji="1" lang="en-US" altLang="ja-JP" dirty="0"/>
              <a:t>?</a:t>
            </a:r>
            <a:r>
              <a:rPr kumimoji="1" lang="ja-JP" altLang="en-US" dirty="0"/>
              <a:t>という疑問を投げかけたいと思います。</a:t>
            </a:r>
            <a:endParaRPr kumimoji="1" lang="en-US" altLang="ja-JP" dirty="0"/>
          </a:p>
          <a:p>
            <a:r>
              <a:rPr kumimoji="1" lang="ja-JP" altLang="en-US" dirty="0"/>
              <a:t>つまり国家によってサイバー空間のガバナンスが規定されるということがありうるのかということです。</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9</a:t>
            </a:fld>
            <a:endParaRPr kumimoji="1" lang="ja-JP" altLang="en-US"/>
          </a:p>
        </p:txBody>
      </p:sp>
    </p:spTree>
    <p:extLst>
      <p:ext uri="{BB962C8B-B14F-4D97-AF65-F5344CB8AC3E}">
        <p14:creationId xmlns:p14="http://schemas.microsoft.com/office/powerpoint/2010/main" val="3414537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捕捉</a:t>
            </a:r>
            <a:r>
              <a:rPr kumimoji="1" lang="en-US" altLang="ja-JP" dirty="0"/>
              <a:t>:</a:t>
            </a:r>
            <a:r>
              <a:rPr kumimoji="1" lang="ja-JP" altLang="en-US" dirty="0"/>
              <a:t> 伝統的な国際政治学の国家中心の見方に挑戦するものではありますが、スーザン・ストレンジが国家の撤退で強調したのと同様、本研究も国家・政府の役割が減っていくということを主張するものではありません。サイバー空間によって国家の役割が代わっていくという主張で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消す </a:t>
            </a:r>
            <a:r>
              <a:rPr lang="en-US" altLang="ja-JP" dirty="0"/>
              <a:t>『</a:t>
            </a:r>
            <a:r>
              <a:rPr lang="ja-JP" altLang="en-US" dirty="0"/>
              <a:t>サイバー空間を支配するためのパワーは技術、産業／政策、数（データ、市場、利用者数）の関係から導かれる</a:t>
            </a:r>
            <a:r>
              <a:rPr lang="en-US" altLang="ja-JP" dirty="0"/>
              <a:t>(</a:t>
            </a:r>
            <a:r>
              <a:rPr lang="ja-JP" altLang="en-US" dirty="0"/>
              <a:t>持永ら </a:t>
            </a:r>
            <a:r>
              <a:rPr lang="en-US" altLang="ja-JP" dirty="0"/>
              <a:t>2018)』</a:t>
            </a:r>
            <a:r>
              <a:rPr lang="ja-JP" altLang="en-US" dirty="0"/>
              <a:t>とすれば、</a:t>
            </a:r>
            <a:r>
              <a:rPr lang="en-US" altLang="ja-JP" dirty="0"/>
              <a:t>3</a:t>
            </a:r>
            <a:r>
              <a:rPr lang="ja-JP" altLang="en-US" dirty="0"/>
              <a:t>者のいずれもが長短を持つ</a:t>
            </a:r>
          </a:p>
          <a:p>
            <a:endParaRPr kumimoji="1" lang="ja-JP" altLang="en-US" dirty="0"/>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11</a:t>
            </a:fld>
            <a:endParaRPr kumimoji="1" lang="ja-JP" altLang="en-US"/>
          </a:p>
        </p:txBody>
      </p:sp>
    </p:spTree>
    <p:extLst>
      <p:ext uri="{BB962C8B-B14F-4D97-AF65-F5344CB8AC3E}">
        <p14:creationId xmlns:p14="http://schemas.microsoft.com/office/powerpoint/2010/main" val="2998121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 </a:t>
            </a:r>
            <a:r>
              <a:rPr kumimoji="1" lang="ja-JP" altLang="en-US" dirty="0"/>
              <a:t>パワーを失いつつあるのはデータがないから、テックカンパニーがその制度の中で考慮されていないから</a:t>
            </a:r>
          </a:p>
        </p:txBody>
      </p:sp>
      <p:sp>
        <p:nvSpPr>
          <p:cNvPr id="4" name="スライド番号プレースホルダー 3"/>
          <p:cNvSpPr>
            <a:spLocks noGrp="1"/>
          </p:cNvSpPr>
          <p:nvPr>
            <p:ph type="sldNum" sz="quarter" idx="5"/>
          </p:nvPr>
        </p:nvSpPr>
        <p:spPr/>
        <p:txBody>
          <a:bodyPr/>
          <a:lstStyle/>
          <a:p>
            <a:fld id="{9730379F-A708-E24F-B185-53E74EB88154}" type="slidenum">
              <a:rPr kumimoji="1" lang="ja-JP" altLang="en-US" smtClean="0"/>
              <a:t>12</a:t>
            </a:fld>
            <a:endParaRPr kumimoji="1" lang="ja-JP" altLang="en-US"/>
          </a:p>
        </p:txBody>
      </p:sp>
    </p:spTree>
    <p:extLst>
      <p:ext uri="{BB962C8B-B14F-4D97-AF65-F5344CB8AC3E}">
        <p14:creationId xmlns:p14="http://schemas.microsoft.com/office/powerpoint/2010/main" val="42822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357C73-9903-4047-A7B0-9E7D28911EA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3980EA-ADE1-F44B-8245-0A4E57416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A174E3-9837-F04B-9043-236C220DBF4C}"/>
              </a:ext>
            </a:extLst>
          </p:cNvPr>
          <p:cNvSpPr>
            <a:spLocks noGrp="1"/>
          </p:cNvSpPr>
          <p:nvPr>
            <p:ph type="dt" sz="half" idx="10"/>
          </p:nvPr>
        </p:nvSpPr>
        <p:spPr/>
        <p:txBody>
          <a:bodyPr/>
          <a:lstStyle/>
          <a:p>
            <a:fld id="{7BC70FA4-90FE-AB49-81C9-A0E327C216B8}" type="datetime1">
              <a:rPr kumimoji="1" lang="ja-JP" altLang="en-US" smtClean="0"/>
              <a:t>2019/5/18</a:t>
            </a:fld>
            <a:endParaRPr kumimoji="1" lang="ja-JP" altLang="en-US"/>
          </a:p>
        </p:txBody>
      </p:sp>
      <p:sp>
        <p:nvSpPr>
          <p:cNvPr id="5" name="フッター プレースホルダー 4">
            <a:extLst>
              <a:ext uri="{FF2B5EF4-FFF2-40B4-BE49-F238E27FC236}">
                <a16:creationId xmlns:a16="http://schemas.microsoft.com/office/drawing/2014/main" id="{B0D74F95-663E-6C46-A2C6-07D245B08E3A}"/>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5E27EBE5-A7DC-154C-B498-58BFB562E882}"/>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4027246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1D8EB7-F47D-7C47-80E7-A1425483E19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33E701C-B164-114F-A96C-5E004D1C457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E9377F-FD2C-C645-8B8C-B8740024ABB0}"/>
              </a:ext>
            </a:extLst>
          </p:cNvPr>
          <p:cNvSpPr>
            <a:spLocks noGrp="1"/>
          </p:cNvSpPr>
          <p:nvPr>
            <p:ph type="dt" sz="half" idx="10"/>
          </p:nvPr>
        </p:nvSpPr>
        <p:spPr/>
        <p:txBody>
          <a:bodyPr/>
          <a:lstStyle/>
          <a:p>
            <a:fld id="{2CAD734D-41D3-7A4F-8DC0-CF5F0A58B138}" type="datetime1">
              <a:rPr kumimoji="1" lang="ja-JP" altLang="en-US" smtClean="0"/>
              <a:t>2019/5/18</a:t>
            </a:fld>
            <a:endParaRPr kumimoji="1" lang="ja-JP" altLang="en-US"/>
          </a:p>
        </p:txBody>
      </p:sp>
      <p:sp>
        <p:nvSpPr>
          <p:cNvPr id="5" name="フッター プレースホルダー 4">
            <a:extLst>
              <a:ext uri="{FF2B5EF4-FFF2-40B4-BE49-F238E27FC236}">
                <a16:creationId xmlns:a16="http://schemas.microsoft.com/office/drawing/2014/main" id="{38AC6DC3-B385-604D-8185-E684BCF0C466}"/>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4913FDD7-86A1-6441-9C89-1C475299921C}"/>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1427594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933126-0175-E545-B329-D8D8AA400E5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760134-8CFF-3042-A05F-5D81C48B859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617F48-4E9A-FA41-9811-22CDD6B29D75}"/>
              </a:ext>
            </a:extLst>
          </p:cNvPr>
          <p:cNvSpPr>
            <a:spLocks noGrp="1"/>
          </p:cNvSpPr>
          <p:nvPr>
            <p:ph type="dt" sz="half" idx="10"/>
          </p:nvPr>
        </p:nvSpPr>
        <p:spPr/>
        <p:txBody>
          <a:bodyPr/>
          <a:lstStyle/>
          <a:p>
            <a:fld id="{D28A45FA-0510-7C45-B48C-30FE228ED38D}" type="datetime1">
              <a:rPr kumimoji="1" lang="ja-JP" altLang="en-US" smtClean="0"/>
              <a:t>2019/5/18</a:t>
            </a:fld>
            <a:endParaRPr kumimoji="1" lang="ja-JP" altLang="en-US"/>
          </a:p>
        </p:txBody>
      </p:sp>
      <p:sp>
        <p:nvSpPr>
          <p:cNvPr id="5" name="フッター プレースホルダー 4">
            <a:extLst>
              <a:ext uri="{FF2B5EF4-FFF2-40B4-BE49-F238E27FC236}">
                <a16:creationId xmlns:a16="http://schemas.microsoft.com/office/drawing/2014/main" id="{3987EA12-D6D5-0A4E-A043-900C512E0971}"/>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8B3FD238-69C0-1F42-9BB2-15292B11D301}"/>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417220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32268-B98D-1646-9DF6-C0C302E951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69779B4-8B63-DB4F-979B-3F5FE608B5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A36C9C-1A33-D44C-9ED7-8D21D344A35A}"/>
              </a:ext>
            </a:extLst>
          </p:cNvPr>
          <p:cNvSpPr>
            <a:spLocks noGrp="1"/>
          </p:cNvSpPr>
          <p:nvPr>
            <p:ph type="dt" sz="half" idx="10"/>
          </p:nvPr>
        </p:nvSpPr>
        <p:spPr/>
        <p:txBody>
          <a:bodyPr/>
          <a:lstStyle/>
          <a:p>
            <a:fld id="{196DB67F-7496-5741-BD87-E906B9DFBEF5}" type="datetime1">
              <a:rPr kumimoji="1" lang="ja-JP" altLang="en-US" smtClean="0"/>
              <a:t>2019/5/18</a:t>
            </a:fld>
            <a:endParaRPr kumimoji="1" lang="ja-JP" altLang="en-US"/>
          </a:p>
        </p:txBody>
      </p:sp>
      <p:sp>
        <p:nvSpPr>
          <p:cNvPr id="5" name="フッター プレースホルダー 4">
            <a:extLst>
              <a:ext uri="{FF2B5EF4-FFF2-40B4-BE49-F238E27FC236}">
                <a16:creationId xmlns:a16="http://schemas.microsoft.com/office/drawing/2014/main" id="{D33A1F1B-F8C0-614A-825D-D0C70540495D}"/>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55B4E478-6194-D543-B40D-8EEC1024A32F}"/>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905092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0063E0-5B12-774F-8B47-7CA9078D6A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1800191-1E45-B94F-A267-E1BFB41B00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1822F8-A2FE-DD4C-A2CB-D1EDBC2ADA58}"/>
              </a:ext>
            </a:extLst>
          </p:cNvPr>
          <p:cNvSpPr>
            <a:spLocks noGrp="1"/>
          </p:cNvSpPr>
          <p:nvPr>
            <p:ph type="dt" sz="half" idx="10"/>
          </p:nvPr>
        </p:nvSpPr>
        <p:spPr/>
        <p:txBody>
          <a:bodyPr/>
          <a:lstStyle/>
          <a:p>
            <a:fld id="{13F0F8FD-37CF-2D49-BEA9-45236952100B}" type="datetime1">
              <a:rPr kumimoji="1" lang="ja-JP" altLang="en-US" smtClean="0"/>
              <a:t>2019/5/18</a:t>
            </a:fld>
            <a:endParaRPr kumimoji="1" lang="ja-JP" altLang="en-US"/>
          </a:p>
        </p:txBody>
      </p:sp>
      <p:sp>
        <p:nvSpPr>
          <p:cNvPr id="5" name="フッター プレースホルダー 4">
            <a:extLst>
              <a:ext uri="{FF2B5EF4-FFF2-40B4-BE49-F238E27FC236}">
                <a16:creationId xmlns:a16="http://schemas.microsoft.com/office/drawing/2014/main" id="{5F1C7BC1-938D-B046-BD73-1A525EE88C44}"/>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D4F68C65-BEAC-134D-B0B0-04920B6E2D29}"/>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3791703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C66E1-A859-9641-98EB-1763506DF9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A467383-F723-0340-8F8B-25159DC44A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1BDB32E-2A7A-BF4C-B3C8-9A28322056B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29C7BA7-D41D-014C-A406-D223900DCC67}"/>
              </a:ext>
            </a:extLst>
          </p:cNvPr>
          <p:cNvSpPr>
            <a:spLocks noGrp="1"/>
          </p:cNvSpPr>
          <p:nvPr>
            <p:ph type="dt" sz="half" idx="10"/>
          </p:nvPr>
        </p:nvSpPr>
        <p:spPr/>
        <p:txBody>
          <a:bodyPr/>
          <a:lstStyle/>
          <a:p>
            <a:fld id="{E0E6AE48-BD98-CB42-92D5-2CF93E30F9AA}" type="datetime1">
              <a:rPr kumimoji="1" lang="ja-JP" altLang="en-US" smtClean="0"/>
              <a:t>2019/5/18</a:t>
            </a:fld>
            <a:endParaRPr kumimoji="1" lang="ja-JP" altLang="en-US"/>
          </a:p>
        </p:txBody>
      </p:sp>
      <p:sp>
        <p:nvSpPr>
          <p:cNvPr id="6" name="フッター プレースホルダー 5">
            <a:extLst>
              <a:ext uri="{FF2B5EF4-FFF2-40B4-BE49-F238E27FC236}">
                <a16:creationId xmlns:a16="http://schemas.microsoft.com/office/drawing/2014/main" id="{8BB7E10C-4267-4148-B4F3-6BC9A6E8B9CE}"/>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7" name="スライド番号プレースホルダー 6">
            <a:extLst>
              <a:ext uri="{FF2B5EF4-FFF2-40B4-BE49-F238E27FC236}">
                <a16:creationId xmlns:a16="http://schemas.microsoft.com/office/drawing/2014/main" id="{B1290665-AAA6-2B42-AFBC-32732599FC93}"/>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465717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71D628-BA7C-8848-A3C8-46625619E36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B2D967-E4ED-2B4C-A095-0B2A00E7E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DE479B4-085A-084C-80C3-AC68CAD587A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A27E1A3-4D12-A649-B621-F39CDF376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FD43770-5E3A-7440-9658-37BA711D9C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E6A1CE-AA85-7D4B-85E5-DDE814CD0A41}"/>
              </a:ext>
            </a:extLst>
          </p:cNvPr>
          <p:cNvSpPr>
            <a:spLocks noGrp="1"/>
          </p:cNvSpPr>
          <p:nvPr>
            <p:ph type="dt" sz="half" idx="10"/>
          </p:nvPr>
        </p:nvSpPr>
        <p:spPr/>
        <p:txBody>
          <a:bodyPr/>
          <a:lstStyle/>
          <a:p>
            <a:fld id="{571CF856-6134-5E43-B1C7-11CCE30752B1}" type="datetime1">
              <a:rPr kumimoji="1" lang="ja-JP" altLang="en-US" smtClean="0"/>
              <a:t>2019/5/18</a:t>
            </a:fld>
            <a:endParaRPr kumimoji="1" lang="ja-JP" altLang="en-US"/>
          </a:p>
        </p:txBody>
      </p:sp>
      <p:sp>
        <p:nvSpPr>
          <p:cNvPr id="8" name="フッター プレースホルダー 7">
            <a:extLst>
              <a:ext uri="{FF2B5EF4-FFF2-40B4-BE49-F238E27FC236}">
                <a16:creationId xmlns:a16="http://schemas.microsoft.com/office/drawing/2014/main" id="{68D797EC-B98F-2342-9686-90E18B7F5A7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9" name="スライド番号プレースホルダー 8">
            <a:extLst>
              <a:ext uri="{FF2B5EF4-FFF2-40B4-BE49-F238E27FC236}">
                <a16:creationId xmlns:a16="http://schemas.microsoft.com/office/drawing/2014/main" id="{588C6B34-2569-434D-930E-AD4750CBB5F5}"/>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6220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1AFC05-AEC4-1A4D-9B57-A709B82ADFE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A7B1DB6-6614-0341-A104-E2F7C754C584}"/>
              </a:ext>
            </a:extLst>
          </p:cNvPr>
          <p:cNvSpPr>
            <a:spLocks noGrp="1"/>
          </p:cNvSpPr>
          <p:nvPr>
            <p:ph type="dt" sz="half" idx="10"/>
          </p:nvPr>
        </p:nvSpPr>
        <p:spPr/>
        <p:txBody>
          <a:bodyPr/>
          <a:lstStyle/>
          <a:p>
            <a:fld id="{CAA6BA9D-E51C-0E44-B771-0F6E68EA5221}" type="datetime1">
              <a:rPr kumimoji="1" lang="ja-JP" altLang="en-US" smtClean="0"/>
              <a:t>2019/5/18</a:t>
            </a:fld>
            <a:endParaRPr kumimoji="1" lang="ja-JP" altLang="en-US"/>
          </a:p>
        </p:txBody>
      </p:sp>
      <p:sp>
        <p:nvSpPr>
          <p:cNvPr id="4" name="フッター プレースホルダー 3">
            <a:extLst>
              <a:ext uri="{FF2B5EF4-FFF2-40B4-BE49-F238E27FC236}">
                <a16:creationId xmlns:a16="http://schemas.microsoft.com/office/drawing/2014/main" id="{E268675D-EEA1-4244-8338-CFE9C00BC9A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5" name="スライド番号プレースホルダー 4">
            <a:extLst>
              <a:ext uri="{FF2B5EF4-FFF2-40B4-BE49-F238E27FC236}">
                <a16:creationId xmlns:a16="http://schemas.microsoft.com/office/drawing/2014/main" id="{70E76BC7-E35B-3C42-8D35-020F1B68A31D}"/>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017801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F74087-9AAC-DD42-BDC8-CCC28010E31B}"/>
              </a:ext>
            </a:extLst>
          </p:cNvPr>
          <p:cNvSpPr>
            <a:spLocks noGrp="1"/>
          </p:cNvSpPr>
          <p:nvPr>
            <p:ph type="dt" sz="half" idx="10"/>
          </p:nvPr>
        </p:nvSpPr>
        <p:spPr/>
        <p:txBody>
          <a:bodyPr/>
          <a:lstStyle/>
          <a:p>
            <a:fld id="{59E17ED1-3D1B-FD46-914E-785CA8EA1B84}" type="datetime1">
              <a:rPr kumimoji="1" lang="ja-JP" altLang="en-US" smtClean="0"/>
              <a:t>2019/5/18</a:t>
            </a:fld>
            <a:endParaRPr kumimoji="1" lang="ja-JP" altLang="en-US"/>
          </a:p>
        </p:txBody>
      </p:sp>
      <p:sp>
        <p:nvSpPr>
          <p:cNvPr id="3" name="フッター プレースホルダー 2">
            <a:extLst>
              <a:ext uri="{FF2B5EF4-FFF2-40B4-BE49-F238E27FC236}">
                <a16:creationId xmlns:a16="http://schemas.microsoft.com/office/drawing/2014/main" id="{565FBCC5-4B58-BB46-A7A1-BB6DBAEAE689}"/>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4" name="スライド番号プレースホルダー 3">
            <a:extLst>
              <a:ext uri="{FF2B5EF4-FFF2-40B4-BE49-F238E27FC236}">
                <a16:creationId xmlns:a16="http://schemas.microsoft.com/office/drawing/2014/main" id="{05E5F7FE-F5CE-1746-944F-61E7B8786293}"/>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340526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FD7B8-1E91-BE4C-8601-5433B00B44C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33DEB6-F9AF-E641-AA7A-0B0CC9DFE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F16DD67-A50B-844E-94C9-114B91F1D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7796568-FE99-C046-97AA-316148772C4B}"/>
              </a:ext>
            </a:extLst>
          </p:cNvPr>
          <p:cNvSpPr>
            <a:spLocks noGrp="1"/>
          </p:cNvSpPr>
          <p:nvPr>
            <p:ph type="dt" sz="half" idx="10"/>
          </p:nvPr>
        </p:nvSpPr>
        <p:spPr/>
        <p:txBody>
          <a:bodyPr/>
          <a:lstStyle/>
          <a:p>
            <a:fld id="{E750078F-6642-9849-9518-9ACD0B8B2E9D}" type="datetime1">
              <a:rPr kumimoji="1" lang="ja-JP" altLang="en-US" smtClean="0"/>
              <a:t>2019/5/18</a:t>
            </a:fld>
            <a:endParaRPr kumimoji="1" lang="ja-JP" altLang="en-US"/>
          </a:p>
        </p:txBody>
      </p:sp>
      <p:sp>
        <p:nvSpPr>
          <p:cNvPr id="6" name="フッター プレースホルダー 5">
            <a:extLst>
              <a:ext uri="{FF2B5EF4-FFF2-40B4-BE49-F238E27FC236}">
                <a16:creationId xmlns:a16="http://schemas.microsoft.com/office/drawing/2014/main" id="{0565D8EF-380F-ED41-AADE-6B48E4FE937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7" name="スライド番号プレースホルダー 6">
            <a:extLst>
              <a:ext uri="{FF2B5EF4-FFF2-40B4-BE49-F238E27FC236}">
                <a16:creationId xmlns:a16="http://schemas.microsoft.com/office/drawing/2014/main" id="{5643A076-4D54-5B42-9C81-2133923B7333}"/>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3662551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076E9-B2E4-9B40-8BF7-E6C8303F95B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2C2A9B-8CEF-CA45-8C25-AD1E124C47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0283230-0FBB-E24D-9124-956FAB948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51E8E55-ED9E-6C40-8E33-A22BADAB1601}"/>
              </a:ext>
            </a:extLst>
          </p:cNvPr>
          <p:cNvSpPr>
            <a:spLocks noGrp="1"/>
          </p:cNvSpPr>
          <p:nvPr>
            <p:ph type="dt" sz="half" idx="10"/>
          </p:nvPr>
        </p:nvSpPr>
        <p:spPr/>
        <p:txBody>
          <a:bodyPr/>
          <a:lstStyle/>
          <a:p>
            <a:fld id="{B15F25E8-C165-5649-AC8E-78B88A344FA7}" type="datetime1">
              <a:rPr kumimoji="1" lang="ja-JP" altLang="en-US" smtClean="0"/>
              <a:t>2019/5/18</a:t>
            </a:fld>
            <a:endParaRPr kumimoji="1" lang="ja-JP" altLang="en-US"/>
          </a:p>
        </p:txBody>
      </p:sp>
      <p:sp>
        <p:nvSpPr>
          <p:cNvPr id="6" name="フッター プレースホルダー 5">
            <a:extLst>
              <a:ext uri="{FF2B5EF4-FFF2-40B4-BE49-F238E27FC236}">
                <a16:creationId xmlns:a16="http://schemas.microsoft.com/office/drawing/2014/main" id="{F76F4808-C860-9140-9963-0978A21C9C0F}"/>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7" name="スライド番号プレースホルダー 6">
            <a:extLst>
              <a:ext uri="{FF2B5EF4-FFF2-40B4-BE49-F238E27FC236}">
                <a16:creationId xmlns:a16="http://schemas.microsoft.com/office/drawing/2014/main" id="{008A96CF-A716-874B-9F85-28CF57757D91}"/>
              </a:ext>
            </a:extLst>
          </p:cNvPr>
          <p:cNvSpPr>
            <a:spLocks noGrp="1"/>
          </p:cNvSpPr>
          <p:nvPr>
            <p:ph type="sldNum" sz="quarter" idx="12"/>
          </p:nvPr>
        </p:nvSpPr>
        <p:spPr/>
        <p:txBody>
          <a:body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066192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B734AD1-84D4-5943-BA26-BDC13BA35C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D93E9F-7BE6-A748-A32F-5BB30F1C18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622E764-0E10-D748-A381-AB11A5865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B338A-7321-9246-BF49-02F26124EB70}" type="datetime1">
              <a:rPr kumimoji="1" lang="ja-JP" altLang="en-US" smtClean="0"/>
              <a:t>2019/5/18</a:t>
            </a:fld>
            <a:endParaRPr kumimoji="1" lang="ja-JP" altLang="en-US"/>
          </a:p>
        </p:txBody>
      </p:sp>
      <p:sp>
        <p:nvSpPr>
          <p:cNvPr id="5" name="フッター プレースホルダー 4">
            <a:extLst>
              <a:ext uri="{FF2B5EF4-FFF2-40B4-BE49-F238E27FC236}">
                <a16:creationId xmlns:a16="http://schemas.microsoft.com/office/drawing/2014/main" id="{2899F311-4F67-6E4A-94B4-1F9B2D3B2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Thesis Proposal 2019/5/18</a:t>
            </a:r>
            <a:endParaRPr kumimoji="1" lang="ja-JP" altLang="en-US"/>
          </a:p>
        </p:txBody>
      </p:sp>
      <p:sp>
        <p:nvSpPr>
          <p:cNvPr id="6" name="スライド番号プレースホルダー 5">
            <a:extLst>
              <a:ext uri="{FF2B5EF4-FFF2-40B4-BE49-F238E27FC236}">
                <a16:creationId xmlns:a16="http://schemas.microsoft.com/office/drawing/2014/main" id="{0CB0D5F4-C62A-104D-B639-FD9CE5950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13070-F278-1340-809A-032486279543}" type="slidenum">
              <a:rPr kumimoji="1" lang="ja-JP" altLang="en-US" smtClean="0"/>
              <a:t>‹#›</a:t>
            </a:fld>
            <a:endParaRPr kumimoji="1" lang="ja-JP" altLang="en-US"/>
          </a:p>
        </p:txBody>
      </p:sp>
    </p:spTree>
    <p:extLst>
      <p:ext uri="{BB962C8B-B14F-4D97-AF65-F5344CB8AC3E}">
        <p14:creationId xmlns:p14="http://schemas.microsoft.com/office/powerpoint/2010/main" val="260920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28525-0410-294C-B715-FA70E7CA9037}"/>
              </a:ext>
            </a:extLst>
          </p:cNvPr>
          <p:cNvSpPr>
            <a:spLocks noGrp="1"/>
          </p:cNvSpPr>
          <p:nvPr>
            <p:ph type="ctrTitle"/>
          </p:nvPr>
        </p:nvSpPr>
        <p:spPr>
          <a:xfrm>
            <a:off x="367862" y="1122363"/>
            <a:ext cx="11519338" cy="2387600"/>
          </a:xfrm>
        </p:spPr>
        <p:txBody>
          <a:bodyPr/>
          <a:lstStyle/>
          <a:p>
            <a:r>
              <a:rPr lang="ja-JP" altLang="en-US" dirty="0"/>
              <a:t>サイバーセキュリティの</a:t>
            </a:r>
            <a:br>
              <a:rPr lang="en-US" altLang="ja-JP" dirty="0"/>
            </a:br>
            <a:r>
              <a:rPr lang="ja-JP" altLang="en-US" dirty="0"/>
              <a:t>グローバル・ガバナンス</a:t>
            </a:r>
            <a:endParaRPr kumimoji="1" lang="ja-JP" altLang="en-US" dirty="0"/>
          </a:p>
        </p:txBody>
      </p:sp>
      <p:sp>
        <p:nvSpPr>
          <p:cNvPr id="3" name="字幕 2">
            <a:extLst>
              <a:ext uri="{FF2B5EF4-FFF2-40B4-BE49-F238E27FC236}">
                <a16:creationId xmlns:a16="http://schemas.microsoft.com/office/drawing/2014/main" id="{8098653D-DC86-C74A-875E-A1D5F6F6BF85}"/>
              </a:ext>
            </a:extLst>
          </p:cNvPr>
          <p:cNvSpPr>
            <a:spLocks noGrp="1"/>
          </p:cNvSpPr>
          <p:nvPr>
            <p:ph type="subTitle" idx="1"/>
          </p:nvPr>
        </p:nvSpPr>
        <p:spPr>
          <a:xfrm>
            <a:off x="1524000" y="4079875"/>
            <a:ext cx="9144000" cy="1655762"/>
          </a:xfrm>
        </p:spPr>
        <p:txBody>
          <a:bodyPr>
            <a:normAutofit lnSpcReduction="10000"/>
          </a:bodyPr>
          <a:lstStyle/>
          <a:p>
            <a:endParaRPr lang="en-US" altLang="ja-JP" dirty="0"/>
          </a:p>
          <a:p>
            <a:r>
              <a:rPr kumimoji="1" lang="ja-JP" altLang="en-US"/>
              <a:t>政策・メディア研究科 </a:t>
            </a:r>
            <a:r>
              <a:rPr lang="ja-JP" altLang="en-US"/>
              <a:t>政策・メディア専攻</a:t>
            </a:r>
            <a:endParaRPr lang="en-US" altLang="ja-JP" dirty="0"/>
          </a:p>
          <a:p>
            <a:r>
              <a:rPr kumimoji="1" lang="ja-JP" altLang="en-US"/>
              <a:t>後期博士課程 </a:t>
            </a:r>
            <a:r>
              <a:rPr kumimoji="1" lang="en-US" altLang="ja-JP" dirty="0"/>
              <a:t>3</a:t>
            </a:r>
            <a:r>
              <a:rPr kumimoji="1" lang="ja-JP" altLang="en-US"/>
              <a:t>年 </a:t>
            </a:r>
            <a:r>
              <a:rPr lang="ja-JP" altLang="en-US"/>
              <a:t>社会人コース</a:t>
            </a:r>
            <a:endParaRPr lang="en-US" altLang="ja-JP" dirty="0"/>
          </a:p>
          <a:p>
            <a:r>
              <a:rPr lang="ja-JP" altLang="en-US"/>
              <a:t>小宮山功一朗</a:t>
            </a:r>
            <a:endParaRPr kumimoji="1" lang="ja-JP" altLang="en-US"/>
          </a:p>
        </p:txBody>
      </p:sp>
      <p:sp>
        <p:nvSpPr>
          <p:cNvPr id="4" name="スライド番号プレースホルダー 3">
            <a:extLst>
              <a:ext uri="{FF2B5EF4-FFF2-40B4-BE49-F238E27FC236}">
                <a16:creationId xmlns:a16="http://schemas.microsoft.com/office/drawing/2014/main" id="{9FFD32F8-5F87-A942-9D8D-5F0038157AE3}"/>
              </a:ext>
            </a:extLst>
          </p:cNvPr>
          <p:cNvSpPr>
            <a:spLocks noGrp="1"/>
          </p:cNvSpPr>
          <p:nvPr>
            <p:ph type="sldNum" sz="quarter" idx="12"/>
          </p:nvPr>
        </p:nvSpPr>
        <p:spPr/>
        <p:txBody>
          <a:bodyPr/>
          <a:lstStyle/>
          <a:p>
            <a:fld id="{F5913070-F278-1340-809A-032486279543}" type="slidenum">
              <a:rPr kumimoji="1" lang="ja-JP" altLang="en-US" smtClean="0"/>
              <a:t>1</a:t>
            </a:fld>
            <a:endParaRPr kumimoji="1" lang="ja-JP" altLang="en-US"/>
          </a:p>
        </p:txBody>
      </p:sp>
      <p:sp>
        <p:nvSpPr>
          <p:cNvPr id="5" name="フッター プレースホルダー 4">
            <a:extLst>
              <a:ext uri="{FF2B5EF4-FFF2-40B4-BE49-F238E27FC236}">
                <a16:creationId xmlns:a16="http://schemas.microsoft.com/office/drawing/2014/main" id="{7BEFC3F0-D3D5-7E46-AEC2-0BB0A57CB35C}"/>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335495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楕円 8">
            <a:extLst>
              <a:ext uri="{FF2B5EF4-FFF2-40B4-BE49-F238E27FC236}">
                <a16:creationId xmlns:a16="http://schemas.microsoft.com/office/drawing/2014/main" id="{40DE0288-D34E-A844-BEB9-B1F5426B9AF3}"/>
              </a:ext>
            </a:extLst>
          </p:cNvPr>
          <p:cNvSpPr/>
          <p:nvPr/>
        </p:nvSpPr>
        <p:spPr>
          <a:xfrm>
            <a:off x="2404532" y="4280603"/>
            <a:ext cx="1286935" cy="119944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a:solidFill>
                  <a:schemeClr val="tx1"/>
                </a:solidFill>
              </a:rPr>
              <a:t>サイバー</a:t>
            </a:r>
            <a:br>
              <a:rPr kumimoji="1" lang="en-US" altLang="ja-JP" sz="1400" dirty="0">
                <a:solidFill>
                  <a:schemeClr val="tx1"/>
                </a:solidFill>
              </a:rPr>
            </a:br>
            <a:r>
              <a:rPr kumimoji="1" lang="ja-JP" altLang="en-US" sz="1400">
                <a:solidFill>
                  <a:schemeClr val="tx1"/>
                </a:solidFill>
              </a:rPr>
              <a:t>空間</a:t>
            </a:r>
          </a:p>
        </p:txBody>
      </p:sp>
      <p:sp>
        <p:nvSpPr>
          <p:cNvPr id="2" name="タイトル 1">
            <a:extLst>
              <a:ext uri="{FF2B5EF4-FFF2-40B4-BE49-F238E27FC236}">
                <a16:creationId xmlns:a16="http://schemas.microsoft.com/office/drawing/2014/main" id="{E922E0F0-2ADB-784F-8D96-6FCE6048D251}"/>
              </a:ext>
            </a:extLst>
          </p:cNvPr>
          <p:cNvSpPr>
            <a:spLocks noGrp="1"/>
          </p:cNvSpPr>
          <p:nvPr>
            <p:ph type="title"/>
          </p:nvPr>
        </p:nvSpPr>
        <p:spPr>
          <a:xfrm>
            <a:off x="838200" y="136525"/>
            <a:ext cx="10515600" cy="628297"/>
          </a:xfrm>
        </p:spPr>
        <p:txBody>
          <a:bodyPr>
            <a:normAutofit fontScale="90000"/>
          </a:bodyPr>
          <a:lstStyle/>
          <a:p>
            <a:r>
              <a:rPr kumimoji="1" lang="en-US" altLang="ja-JP" b="1" dirty="0"/>
              <a:t>6. </a:t>
            </a:r>
            <a:r>
              <a:rPr kumimoji="1" lang="ja-JP" altLang="en-US" b="1" dirty="0"/>
              <a:t>先行研究の課題と本研究の意義</a:t>
            </a:r>
          </a:p>
        </p:txBody>
      </p:sp>
      <p:graphicFrame>
        <p:nvGraphicFramePr>
          <p:cNvPr id="6" name="コンテンツ プレースホルダー 5">
            <a:extLst>
              <a:ext uri="{FF2B5EF4-FFF2-40B4-BE49-F238E27FC236}">
                <a16:creationId xmlns:a16="http://schemas.microsoft.com/office/drawing/2014/main" id="{5649F7F0-889E-9347-AFB9-7FF95F838834}"/>
              </a:ext>
            </a:extLst>
          </p:cNvPr>
          <p:cNvGraphicFramePr>
            <a:graphicFrameLocks noGrp="1"/>
          </p:cNvGraphicFramePr>
          <p:nvPr>
            <p:ph idx="1"/>
            <p:extLst>
              <p:ext uri="{D42A27DB-BD31-4B8C-83A1-F6EECF244321}">
                <p14:modId xmlns:p14="http://schemas.microsoft.com/office/powerpoint/2010/main" val="4203271188"/>
              </p:ext>
            </p:extLst>
          </p:nvPr>
        </p:nvGraphicFramePr>
        <p:xfrm>
          <a:off x="194735" y="1027994"/>
          <a:ext cx="5540021" cy="2231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フッター プレースホルダー 3">
            <a:extLst>
              <a:ext uri="{FF2B5EF4-FFF2-40B4-BE49-F238E27FC236}">
                <a16:creationId xmlns:a16="http://schemas.microsoft.com/office/drawing/2014/main" id="{20454FDC-AF0D-6948-A9ED-8A1D440B53C3}"/>
              </a:ext>
            </a:extLst>
          </p:cNvPr>
          <p:cNvSpPr>
            <a:spLocks noGrp="1"/>
          </p:cNvSpPr>
          <p:nvPr>
            <p:ph type="ftr" sz="quarter" idx="11"/>
          </p:nvPr>
        </p:nvSpPr>
        <p:spPr/>
        <p:txBody>
          <a:bodyPr/>
          <a:lstStyle/>
          <a:p>
            <a:r>
              <a:rPr kumimoji="1" lang="en-US" altLang="ja-JP">
                <a:solidFill>
                  <a:schemeClr val="tx1"/>
                </a:solidFill>
              </a:rPr>
              <a:t>Thesis Proposal 2019/5/18</a:t>
            </a:r>
            <a:endParaRPr kumimoji="1" lang="ja-JP" altLang="en-US">
              <a:solidFill>
                <a:schemeClr val="tx1"/>
              </a:solidFill>
            </a:endParaRPr>
          </a:p>
        </p:txBody>
      </p:sp>
      <p:sp>
        <p:nvSpPr>
          <p:cNvPr id="5" name="スライド番号プレースホルダー 4">
            <a:extLst>
              <a:ext uri="{FF2B5EF4-FFF2-40B4-BE49-F238E27FC236}">
                <a16:creationId xmlns:a16="http://schemas.microsoft.com/office/drawing/2014/main" id="{9FDDF621-5F4C-8448-9F68-6466D6C029F0}"/>
              </a:ext>
            </a:extLst>
          </p:cNvPr>
          <p:cNvSpPr>
            <a:spLocks noGrp="1"/>
          </p:cNvSpPr>
          <p:nvPr>
            <p:ph type="sldNum" sz="quarter" idx="12"/>
          </p:nvPr>
        </p:nvSpPr>
        <p:spPr/>
        <p:txBody>
          <a:bodyPr/>
          <a:lstStyle/>
          <a:p>
            <a:fld id="{F5913070-F278-1340-809A-032486279543}" type="slidenum">
              <a:rPr kumimoji="1" lang="ja-JP" altLang="en-US" smtClean="0">
                <a:solidFill>
                  <a:schemeClr val="tx1"/>
                </a:solidFill>
              </a:rPr>
              <a:t>10</a:t>
            </a:fld>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778DCC73-F94F-E94F-BEDD-8EDE11859E55}"/>
              </a:ext>
            </a:extLst>
          </p:cNvPr>
          <p:cNvSpPr txBox="1"/>
          <p:nvPr/>
        </p:nvSpPr>
        <p:spPr>
          <a:xfrm>
            <a:off x="5590182" y="812165"/>
            <a:ext cx="5904089" cy="5632311"/>
          </a:xfrm>
          <a:prstGeom prst="rect">
            <a:avLst/>
          </a:prstGeom>
          <a:noFill/>
        </p:spPr>
        <p:txBody>
          <a:bodyPr wrap="square" rtlCol="0">
            <a:spAutoFit/>
          </a:bodyPr>
          <a:lstStyle/>
          <a:p>
            <a:r>
              <a:rPr kumimoji="1" lang="ja-JP" altLang="en-US" b="1" dirty="0"/>
              <a:t>先行研究の課題</a:t>
            </a:r>
            <a:endParaRPr kumimoji="1" lang="en-US" altLang="ja-JP" b="1" dirty="0"/>
          </a:p>
          <a:p>
            <a:pPr marL="285750" indent="-285750">
              <a:buFont typeface="Arial" panose="020B0604020202020204" pitchFamily="34" charset="0"/>
              <a:buChar char="•"/>
            </a:pPr>
            <a:r>
              <a:rPr kumimoji="1" lang="ja-JP" altLang="en-US" dirty="0"/>
              <a:t>インターネットのガバナンスの仕組みをサイバーセキュリティ・ガバナンスに敷衍することは難しい </a:t>
            </a:r>
            <a:r>
              <a:rPr kumimoji="1" lang="en-US" altLang="ja-JP" dirty="0"/>
              <a:t>(</a:t>
            </a:r>
            <a:r>
              <a:rPr kumimoji="1" lang="ja-JP" altLang="en-US" dirty="0"/>
              <a:t>図</a:t>
            </a:r>
            <a:r>
              <a:rPr kumimoji="1" lang="en-US" altLang="ja-JP" dirty="0"/>
              <a:t>2)</a:t>
            </a:r>
            <a:endParaRPr lang="en-US" altLang="ja-JP" dirty="0"/>
          </a:p>
          <a:p>
            <a:pPr marL="285750" indent="-285750">
              <a:buFont typeface="Arial" panose="020B0604020202020204" pitchFamily="34" charset="0"/>
              <a:buChar char="•"/>
            </a:pPr>
            <a:r>
              <a:rPr kumimoji="1" lang="ja-JP" altLang="en-US" dirty="0"/>
              <a:t>いわゆる冷戦の構図をサイバー空間にあてはめると、民間企業のサイバーパワーが考慮されない</a:t>
            </a:r>
            <a:r>
              <a:rPr kumimoji="1" lang="en-US" altLang="ja-JP" dirty="0"/>
              <a:t>(</a:t>
            </a:r>
            <a:r>
              <a:rPr kumimoji="1" lang="ja-JP" altLang="en-US" dirty="0"/>
              <a:t>図</a:t>
            </a:r>
            <a:r>
              <a:rPr kumimoji="1" lang="en-US" altLang="ja-JP" dirty="0"/>
              <a:t>3)</a:t>
            </a:r>
          </a:p>
          <a:p>
            <a:endParaRPr lang="en-US" altLang="ja-JP" dirty="0"/>
          </a:p>
          <a:p>
            <a:r>
              <a:rPr lang="ja-JP" altLang="en-US" b="1" dirty="0"/>
              <a:t>本研究の意義</a:t>
            </a:r>
            <a:endParaRPr lang="en-US" altLang="ja-JP" b="1" dirty="0"/>
          </a:p>
          <a:p>
            <a:pPr marL="285750" indent="-285750">
              <a:buFont typeface="Arial" panose="020B0604020202020204" pitchFamily="34" charset="0"/>
              <a:buChar char="•"/>
            </a:pPr>
            <a:r>
              <a:rPr lang="ja-JP" altLang="en-US" u="sng" dirty="0"/>
              <a:t>独自のモデルを用いて、サイバーセキュリティのグローバル・ガバナンスを論じる</a:t>
            </a:r>
            <a:endParaRPr lang="en-US" altLang="ja-JP" u="sng" dirty="0"/>
          </a:p>
          <a:p>
            <a:pPr marL="285750" indent="-285750">
              <a:buFont typeface="Arial" panose="020B0604020202020204" pitchFamily="34" charset="0"/>
              <a:buChar char="•"/>
            </a:pPr>
            <a:r>
              <a:rPr lang="ja-JP" altLang="en-US" dirty="0"/>
              <a:t>「多様なアクター」 「パワーの分散」というサイバーセキュリティに顕著な現象への過剰なフォーカスを捨て、</a:t>
            </a:r>
            <a:r>
              <a:rPr lang="en-US" altLang="ja-JP" dirty="0"/>
              <a:t>3</a:t>
            </a:r>
            <a:r>
              <a:rPr lang="ja-JP" altLang="en-US" dirty="0"/>
              <a:t>つのアクターによってサイバー空間が支配されることを主張</a:t>
            </a:r>
            <a:endParaRPr lang="en-US" altLang="ja-JP" dirty="0"/>
          </a:p>
          <a:p>
            <a:pPr marL="285750" indent="-285750">
              <a:buFont typeface="Arial" panose="020B0604020202020204" pitchFamily="34" charset="0"/>
              <a:buChar char="•"/>
            </a:pPr>
            <a:r>
              <a:rPr lang="ja-JP" altLang="en-US" dirty="0"/>
              <a:t>見過ごされていたプライベートテックカンパニーのサイバーパワーへの着目</a:t>
            </a:r>
            <a:endParaRPr lang="en-US" altLang="ja-JP" dirty="0"/>
          </a:p>
          <a:p>
            <a:pPr marL="285750" indent="-285750">
              <a:buFont typeface="Arial" panose="020B0604020202020204" pitchFamily="34" charset="0"/>
              <a:buChar char="•"/>
            </a:pPr>
            <a:r>
              <a:rPr lang="ja-JP" altLang="en-US" dirty="0"/>
              <a:t>社会人としての経験を活用した「理論と現実の対話」</a:t>
            </a:r>
            <a:r>
              <a:rPr lang="en-US" altLang="ja-JP" dirty="0"/>
              <a:t>(</a:t>
            </a:r>
            <a:r>
              <a:rPr lang="ja-JP" altLang="en-US" dirty="0"/>
              <a:t>後述</a:t>
            </a:r>
            <a:r>
              <a:rPr lang="en-US" altLang="ja-JP" dirty="0"/>
              <a:t>)</a:t>
            </a:r>
          </a:p>
          <a:p>
            <a:endParaRPr kumimoji="1" lang="en-US" altLang="ja-JP" u="sng" dirty="0"/>
          </a:p>
          <a:p>
            <a:endParaRPr kumimoji="1" lang="ja-JP" altLang="en-US" dirty="0"/>
          </a:p>
        </p:txBody>
      </p:sp>
      <p:graphicFrame>
        <p:nvGraphicFramePr>
          <p:cNvPr id="8" name="図表 7">
            <a:extLst>
              <a:ext uri="{FF2B5EF4-FFF2-40B4-BE49-F238E27FC236}">
                <a16:creationId xmlns:a16="http://schemas.microsoft.com/office/drawing/2014/main" id="{AB346728-EE54-4B4A-9048-DA5A93D78FA7}"/>
              </a:ext>
            </a:extLst>
          </p:cNvPr>
          <p:cNvGraphicFramePr/>
          <p:nvPr>
            <p:extLst>
              <p:ext uri="{D42A27DB-BD31-4B8C-83A1-F6EECF244321}">
                <p14:modId xmlns:p14="http://schemas.microsoft.com/office/powerpoint/2010/main" val="1604535684"/>
              </p:ext>
            </p:extLst>
          </p:nvPr>
        </p:nvGraphicFramePr>
        <p:xfrm>
          <a:off x="838200" y="3880552"/>
          <a:ext cx="4402667" cy="18097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0" name="テキスト ボックス 9">
            <a:extLst>
              <a:ext uri="{FF2B5EF4-FFF2-40B4-BE49-F238E27FC236}">
                <a16:creationId xmlns:a16="http://schemas.microsoft.com/office/drawing/2014/main" id="{789B2380-02B2-9342-90EB-36D8244A41EF}"/>
              </a:ext>
            </a:extLst>
          </p:cNvPr>
          <p:cNvSpPr txBox="1"/>
          <p:nvPr/>
        </p:nvSpPr>
        <p:spPr>
          <a:xfrm>
            <a:off x="959556" y="3308499"/>
            <a:ext cx="4775200" cy="261610"/>
          </a:xfrm>
          <a:prstGeom prst="rect">
            <a:avLst/>
          </a:prstGeom>
          <a:noFill/>
        </p:spPr>
        <p:txBody>
          <a:bodyPr wrap="square" rtlCol="0">
            <a:spAutoFit/>
          </a:bodyPr>
          <a:lstStyle/>
          <a:p>
            <a:r>
              <a:rPr kumimoji="1" lang="ja-JP" altLang="en-US" sz="1100"/>
              <a:t>図</a:t>
            </a:r>
            <a:r>
              <a:rPr kumimoji="1" lang="en-US" altLang="ja-JP" sz="1100" dirty="0"/>
              <a:t>2:</a:t>
            </a:r>
            <a:r>
              <a:rPr kumimoji="1" lang="ja-JP" altLang="en-US" sz="1100"/>
              <a:t> インターネットガバナンス論におけるサイバー空間のイメージ</a:t>
            </a:r>
          </a:p>
        </p:txBody>
      </p:sp>
      <p:sp>
        <p:nvSpPr>
          <p:cNvPr id="11" name="テキスト ボックス 10">
            <a:extLst>
              <a:ext uri="{FF2B5EF4-FFF2-40B4-BE49-F238E27FC236}">
                <a16:creationId xmlns:a16="http://schemas.microsoft.com/office/drawing/2014/main" id="{6F7500E5-892C-9240-8E14-2CD646A20F66}"/>
              </a:ext>
            </a:extLst>
          </p:cNvPr>
          <p:cNvSpPr txBox="1"/>
          <p:nvPr/>
        </p:nvSpPr>
        <p:spPr>
          <a:xfrm>
            <a:off x="959556" y="5828743"/>
            <a:ext cx="4775200" cy="261610"/>
          </a:xfrm>
          <a:prstGeom prst="rect">
            <a:avLst/>
          </a:prstGeom>
          <a:noFill/>
        </p:spPr>
        <p:txBody>
          <a:bodyPr wrap="square" rtlCol="0">
            <a:spAutoFit/>
          </a:bodyPr>
          <a:lstStyle/>
          <a:p>
            <a:r>
              <a:rPr kumimoji="1" lang="ja-JP" altLang="en-US" sz="1100"/>
              <a:t>図</a:t>
            </a:r>
            <a:r>
              <a:rPr lang="en-US" altLang="ja-JP" sz="1100" dirty="0"/>
              <a:t>3</a:t>
            </a:r>
            <a:r>
              <a:rPr kumimoji="1" lang="en-US" altLang="ja-JP" sz="1100" dirty="0"/>
              <a:t>:</a:t>
            </a:r>
            <a:r>
              <a:rPr kumimoji="1" lang="ja-JP" altLang="en-US" sz="1100"/>
              <a:t> </a:t>
            </a:r>
            <a:r>
              <a:rPr lang="ja-JP" altLang="en-US" sz="1100"/>
              <a:t>国際関係</a:t>
            </a:r>
            <a:r>
              <a:rPr kumimoji="1" lang="ja-JP" altLang="en-US" sz="1100"/>
              <a:t>論におけるサイバー空間のイメージ</a:t>
            </a:r>
          </a:p>
        </p:txBody>
      </p:sp>
    </p:spTree>
    <p:extLst>
      <p:ext uri="{BB962C8B-B14F-4D97-AF65-F5344CB8AC3E}">
        <p14:creationId xmlns:p14="http://schemas.microsoft.com/office/powerpoint/2010/main" val="318472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D66B8-BC4C-7545-BE7D-61B4B2EEC03F}"/>
              </a:ext>
            </a:extLst>
          </p:cNvPr>
          <p:cNvSpPr>
            <a:spLocks noGrp="1"/>
          </p:cNvSpPr>
          <p:nvPr>
            <p:ph type="title"/>
          </p:nvPr>
        </p:nvSpPr>
        <p:spPr>
          <a:xfrm>
            <a:off x="343990" y="384758"/>
            <a:ext cx="10515600" cy="758281"/>
          </a:xfrm>
        </p:spPr>
        <p:txBody>
          <a:bodyPr/>
          <a:lstStyle/>
          <a:p>
            <a:r>
              <a:rPr kumimoji="1" lang="en-US" altLang="ja-JP" b="1" dirty="0"/>
              <a:t>7. </a:t>
            </a:r>
            <a:r>
              <a:rPr kumimoji="1" lang="ja-JP" altLang="en-US" b="1" dirty="0"/>
              <a:t>分析の枠組み</a:t>
            </a:r>
          </a:p>
        </p:txBody>
      </p:sp>
      <p:graphicFrame>
        <p:nvGraphicFramePr>
          <p:cNvPr id="4" name="コンテンツ プレースホルダー 3">
            <a:extLst>
              <a:ext uri="{FF2B5EF4-FFF2-40B4-BE49-F238E27FC236}">
                <a16:creationId xmlns:a16="http://schemas.microsoft.com/office/drawing/2014/main" id="{9528C972-F803-7F4E-8475-CFCDFAB7AF1F}"/>
              </a:ext>
            </a:extLst>
          </p:cNvPr>
          <p:cNvGraphicFramePr>
            <a:graphicFrameLocks noGrp="1"/>
          </p:cNvGraphicFramePr>
          <p:nvPr>
            <p:ph idx="1"/>
            <p:extLst>
              <p:ext uri="{D42A27DB-BD31-4B8C-83A1-F6EECF244321}">
                <p14:modId xmlns:p14="http://schemas.microsoft.com/office/powerpoint/2010/main" val="1966697323"/>
              </p:ext>
            </p:extLst>
          </p:nvPr>
        </p:nvGraphicFramePr>
        <p:xfrm>
          <a:off x="343990" y="1491958"/>
          <a:ext cx="10515600" cy="4945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D5D19663-C426-9349-B0FA-2379A8C65E79}"/>
              </a:ext>
            </a:extLst>
          </p:cNvPr>
          <p:cNvSpPr txBox="1"/>
          <p:nvPr/>
        </p:nvSpPr>
        <p:spPr>
          <a:xfrm>
            <a:off x="8610601" y="1738985"/>
            <a:ext cx="3435626" cy="1600438"/>
          </a:xfrm>
          <a:prstGeom prst="rect">
            <a:avLst/>
          </a:prstGeom>
          <a:solidFill>
            <a:schemeClr val="bg1"/>
          </a:solidFill>
        </p:spPr>
        <p:txBody>
          <a:bodyPr wrap="square" rtlCol="0">
            <a:spAutoFit/>
          </a:bodyPr>
          <a:lstStyle/>
          <a:p>
            <a:r>
              <a:rPr lang="ja-JP" altLang="en-US" sz="1400" b="1"/>
              <a:t>サイバーパワーを失っていくグループ</a:t>
            </a:r>
            <a:endParaRPr lang="en-US" altLang="ja-JP" sz="1400" b="1" dirty="0"/>
          </a:p>
          <a:p>
            <a:r>
              <a:rPr lang="ja-JP" altLang="en-US" sz="1200"/>
              <a:t>国際機関</a:t>
            </a:r>
            <a:endParaRPr lang="en-US" altLang="ja-JP" sz="1200" dirty="0"/>
          </a:p>
          <a:p>
            <a:r>
              <a:rPr lang="ja-JP" altLang="en-US" sz="1200"/>
              <a:t>途上国</a:t>
            </a:r>
            <a:endParaRPr lang="en-US" altLang="ja-JP" sz="1200" dirty="0"/>
          </a:p>
          <a:p>
            <a:r>
              <a:rPr lang="ja-JP" altLang="en-US" sz="1200"/>
              <a:t>市民</a:t>
            </a:r>
            <a:r>
              <a:rPr lang="ja-JP" altLang="en-US" sz="1200" dirty="0"/>
              <a:t>社会</a:t>
            </a:r>
            <a:endParaRPr lang="en-US" altLang="ja-JP" sz="1200" dirty="0"/>
          </a:p>
          <a:p>
            <a:r>
              <a:rPr lang="ja-JP" altLang="en-US" sz="1200"/>
              <a:t>標準化団体</a:t>
            </a:r>
            <a:endParaRPr lang="en-US" altLang="ja-JP" sz="1200" dirty="0"/>
          </a:p>
          <a:p>
            <a:r>
              <a:rPr lang="ja-JP" altLang="en-US" sz="1200"/>
              <a:t>大学・研究機関</a:t>
            </a:r>
            <a:br>
              <a:rPr lang="en-US" altLang="ja-JP" sz="1200" dirty="0"/>
            </a:br>
            <a:r>
              <a:rPr lang="ja-JP" altLang="en-US" sz="1200"/>
              <a:t>ハクティビスト</a:t>
            </a:r>
            <a:endParaRPr lang="en-US" altLang="ja-JP" sz="1200" dirty="0"/>
          </a:p>
          <a:p>
            <a:r>
              <a:rPr lang="ja-JP" altLang="en-US" sz="1200"/>
              <a:t>セキュリティ対策組織</a:t>
            </a:r>
            <a:r>
              <a:rPr lang="en-US" altLang="ja-JP" sz="1200" dirty="0"/>
              <a:t>(CSIRT)</a:t>
            </a:r>
          </a:p>
        </p:txBody>
      </p:sp>
      <p:sp>
        <p:nvSpPr>
          <p:cNvPr id="6" name="テキスト ボックス 5">
            <a:extLst>
              <a:ext uri="{FF2B5EF4-FFF2-40B4-BE49-F238E27FC236}">
                <a16:creationId xmlns:a16="http://schemas.microsoft.com/office/drawing/2014/main" id="{B6F2D8B9-381D-8842-AE31-434F6DDC799B}"/>
              </a:ext>
            </a:extLst>
          </p:cNvPr>
          <p:cNvSpPr txBox="1"/>
          <p:nvPr/>
        </p:nvSpPr>
        <p:spPr>
          <a:xfrm>
            <a:off x="683623" y="5314504"/>
            <a:ext cx="10670177" cy="461665"/>
          </a:xfrm>
          <a:prstGeom prst="rect">
            <a:avLst/>
          </a:prstGeom>
          <a:noFill/>
        </p:spPr>
        <p:txBody>
          <a:bodyPr wrap="square" rtlCol="0">
            <a:spAutoFit/>
          </a:bodyPr>
          <a:lstStyle/>
          <a:p>
            <a:pPr marL="285750" indent="-285750">
              <a:buFont typeface="Arial" panose="020B0604020202020204" pitchFamily="34" charset="0"/>
              <a:buChar char="•"/>
            </a:pPr>
            <a:r>
              <a:rPr lang="en-US" altLang="ja-JP" sz="2400" dirty="0"/>
              <a:t>3</a:t>
            </a:r>
            <a:r>
              <a:rPr lang="ja-JP" altLang="en-US" sz="2400" dirty="0"/>
              <a:t>アクターの協調と対立の均衡が「サイバー空間の安定」である</a:t>
            </a:r>
            <a:endParaRPr lang="en-US" altLang="ja-JP" sz="2400" dirty="0"/>
          </a:p>
        </p:txBody>
      </p:sp>
      <p:sp>
        <p:nvSpPr>
          <p:cNvPr id="9" name="スライド番号プレースホルダー 8">
            <a:extLst>
              <a:ext uri="{FF2B5EF4-FFF2-40B4-BE49-F238E27FC236}">
                <a16:creationId xmlns:a16="http://schemas.microsoft.com/office/drawing/2014/main" id="{4682AB8A-FA82-354F-AC22-63E71F1A7998}"/>
              </a:ext>
            </a:extLst>
          </p:cNvPr>
          <p:cNvSpPr>
            <a:spLocks noGrp="1"/>
          </p:cNvSpPr>
          <p:nvPr>
            <p:ph type="sldNum" sz="quarter" idx="12"/>
          </p:nvPr>
        </p:nvSpPr>
        <p:spPr/>
        <p:txBody>
          <a:bodyPr/>
          <a:lstStyle/>
          <a:p>
            <a:fld id="{F5913070-F278-1340-809A-032486279543}" type="slidenum">
              <a:rPr kumimoji="1" lang="ja-JP" altLang="en-US" smtClean="0"/>
              <a:t>11</a:t>
            </a:fld>
            <a:endParaRPr kumimoji="1" lang="ja-JP" altLang="en-US"/>
          </a:p>
        </p:txBody>
      </p:sp>
      <p:sp>
        <p:nvSpPr>
          <p:cNvPr id="3" name="フッター プレースホルダー 2">
            <a:extLst>
              <a:ext uri="{FF2B5EF4-FFF2-40B4-BE49-F238E27FC236}">
                <a16:creationId xmlns:a16="http://schemas.microsoft.com/office/drawing/2014/main" id="{FB8FB590-5334-D341-ACC1-09C0A234A5B7}"/>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4284244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4D66B8-BC4C-7545-BE7D-61B4B2EEC03F}"/>
              </a:ext>
            </a:extLst>
          </p:cNvPr>
          <p:cNvSpPr>
            <a:spLocks noGrp="1"/>
          </p:cNvSpPr>
          <p:nvPr>
            <p:ph type="title"/>
          </p:nvPr>
        </p:nvSpPr>
        <p:spPr>
          <a:xfrm>
            <a:off x="343990" y="253575"/>
            <a:ext cx="10515600" cy="402833"/>
          </a:xfrm>
        </p:spPr>
        <p:txBody>
          <a:bodyPr>
            <a:normAutofit fontScale="90000"/>
          </a:bodyPr>
          <a:lstStyle/>
          <a:p>
            <a:r>
              <a:rPr lang="en-US" altLang="ja-JP" b="1" dirty="0"/>
              <a:t>8. </a:t>
            </a:r>
            <a:r>
              <a:rPr lang="ja-JP" altLang="en-US" b="1" dirty="0"/>
              <a:t>博論における重点と研究手法</a:t>
            </a:r>
            <a:endParaRPr kumimoji="1" lang="ja-JP" altLang="en-US" b="1" dirty="0"/>
          </a:p>
        </p:txBody>
      </p:sp>
      <p:graphicFrame>
        <p:nvGraphicFramePr>
          <p:cNvPr id="4" name="コンテンツ プレースホルダー 3">
            <a:extLst>
              <a:ext uri="{FF2B5EF4-FFF2-40B4-BE49-F238E27FC236}">
                <a16:creationId xmlns:a16="http://schemas.microsoft.com/office/drawing/2014/main" id="{9528C972-F803-7F4E-8475-CFCDFAB7AF1F}"/>
              </a:ext>
            </a:extLst>
          </p:cNvPr>
          <p:cNvGraphicFramePr>
            <a:graphicFrameLocks noGrp="1"/>
          </p:cNvGraphicFramePr>
          <p:nvPr>
            <p:ph idx="1"/>
            <p:extLst>
              <p:ext uri="{D42A27DB-BD31-4B8C-83A1-F6EECF244321}">
                <p14:modId xmlns:p14="http://schemas.microsoft.com/office/powerpoint/2010/main" val="814714623"/>
              </p:ext>
            </p:extLst>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テキスト ボックス 4">
            <a:extLst>
              <a:ext uri="{FF2B5EF4-FFF2-40B4-BE49-F238E27FC236}">
                <a16:creationId xmlns:a16="http://schemas.microsoft.com/office/drawing/2014/main" id="{D5D19663-C426-9349-B0FA-2379A8C65E79}"/>
              </a:ext>
            </a:extLst>
          </p:cNvPr>
          <p:cNvSpPr txBox="1"/>
          <p:nvPr/>
        </p:nvSpPr>
        <p:spPr>
          <a:xfrm>
            <a:off x="9039497" y="1164217"/>
            <a:ext cx="2808513" cy="2000548"/>
          </a:xfrm>
          <a:prstGeom prst="rect">
            <a:avLst/>
          </a:prstGeom>
          <a:noFill/>
        </p:spPr>
        <p:txBody>
          <a:bodyPr wrap="square" rtlCol="0">
            <a:spAutoFit/>
          </a:bodyPr>
          <a:lstStyle/>
          <a:p>
            <a:r>
              <a:rPr lang="ja-JP" altLang="en-US" sz="1400" b="1"/>
              <a:t>サイバーパワーを失っていくグループ</a:t>
            </a:r>
            <a:endParaRPr lang="en-US" altLang="ja-JP" sz="1400" b="1" dirty="0"/>
          </a:p>
          <a:p>
            <a:r>
              <a:rPr lang="ja-JP" altLang="en-US" sz="1200">
                <a:highlight>
                  <a:srgbClr val="FF00FF"/>
                </a:highlight>
              </a:rPr>
              <a:t>国際機関</a:t>
            </a:r>
            <a:endParaRPr lang="en-US" altLang="ja-JP" sz="1200" dirty="0">
              <a:highlight>
                <a:srgbClr val="FF00FF"/>
              </a:highlight>
            </a:endParaRPr>
          </a:p>
          <a:p>
            <a:r>
              <a:rPr lang="ja-JP" altLang="en-US" sz="1200">
                <a:highlight>
                  <a:srgbClr val="FF00FF"/>
                </a:highlight>
              </a:rPr>
              <a:t>途上国</a:t>
            </a:r>
            <a:endParaRPr lang="en-US" altLang="ja-JP" sz="1200" dirty="0">
              <a:highlight>
                <a:srgbClr val="FF00FF"/>
              </a:highlight>
            </a:endParaRPr>
          </a:p>
          <a:p>
            <a:r>
              <a:rPr lang="ja-JP" altLang="en-US" sz="1200">
                <a:highlight>
                  <a:srgbClr val="FF00FF"/>
                </a:highlight>
              </a:rPr>
              <a:t>セキュリティ対策組織</a:t>
            </a:r>
            <a:r>
              <a:rPr lang="en-US" altLang="ja-JP" sz="1200" dirty="0">
                <a:highlight>
                  <a:srgbClr val="FF00FF"/>
                </a:highlight>
              </a:rPr>
              <a:t>(CSIRT)</a:t>
            </a:r>
          </a:p>
          <a:p>
            <a:r>
              <a:rPr lang="ja-JP" altLang="en-US" sz="1200" dirty="0"/>
              <a:t>市民社会</a:t>
            </a:r>
            <a:endParaRPr lang="en-US" altLang="ja-JP" sz="1200" dirty="0"/>
          </a:p>
          <a:p>
            <a:r>
              <a:rPr lang="ja-JP" altLang="en-US" sz="1200"/>
              <a:t>標準化団体</a:t>
            </a:r>
            <a:endParaRPr lang="en-US" altLang="ja-JP" sz="1200" dirty="0"/>
          </a:p>
          <a:p>
            <a:r>
              <a:rPr lang="ja-JP" altLang="en-US" sz="1200"/>
              <a:t>大学・研究機関</a:t>
            </a:r>
            <a:br>
              <a:rPr lang="en-US" altLang="ja-JP" sz="1200" dirty="0"/>
            </a:br>
            <a:endParaRPr lang="en-US" altLang="ja-JP" sz="1200" dirty="0"/>
          </a:p>
          <a:p>
            <a:endParaRPr kumimoji="1" lang="ja-JP" altLang="en-US" sz="1200" dirty="0"/>
          </a:p>
        </p:txBody>
      </p:sp>
      <p:sp>
        <p:nvSpPr>
          <p:cNvPr id="7" name="テキスト ボックス 6">
            <a:extLst>
              <a:ext uri="{FF2B5EF4-FFF2-40B4-BE49-F238E27FC236}">
                <a16:creationId xmlns:a16="http://schemas.microsoft.com/office/drawing/2014/main" id="{9828D8FF-A9B8-CD4F-94D1-479962A6DEBA}"/>
              </a:ext>
            </a:extLst>
          </p:cNvPr>
          <p:cNvSpPr txBox="1"/>
          <p:nvPr/>
        </p:nvSpPr>
        <p:spPr>
          <a:xfrm>
            <a:off x="3466013" y="2484900"/>
            <a:ext cx="888274" cy="369332"/>
          </a:xfrm>
          <a:prstGeom prst="rect">
            <a:avLst/>
          </a:prstGeom>
          <a:noFill/>
        </p:spPr>
        <p:txBody>
          <a:bodyPr wrap="square" rtlCol="0">
            <a:spAutoFit/>
          </a:bodyPr>
          <a:lstStyle/>
          <a:p>
            <a:r>
              <a:rPr kumimoji="1" lang="ja-JP" altLang="en-US"/>
              <a:t>協調</a:t>
            </a:r>
          </a:p>
        </p:txBody>
      </p:sp>
      <p:sp>
        <p:nvSpPr>
          <p:cNvPr id="9" name="テキスト ボックス 8">
            <a:extLst>
              <a:ext uri="{FF2B5EF4-FFF2-40B4-BE49-F238E27FC236}">
                <a16:creationId xmlns:a16="http://schemas.microsoft.com/office/drawing/2014/main" id="{FAAF4305-7602-6947-9091-D26E5EF944F3}"/>
              </a:ext>
            </a:extLst>
          </p:cNvPr>
          <p:cNvSpPr txBox="1"/>
          <p:nvPr/>
        </p:nvSpPr>
        <p:spPr>
          <a:xfrm>
            <a:off x="5695407" y="2537918"/>
            <a:ext cx="888274" cy="369332"/>
          </a:xfrm>
          <a:prstGeom prst="rect">
            <a:avLst/>
          </a:prstGeom>
          <a:noFill/>
        </p:spPr>
        <p:txBody>
          <a:bodyPr wrap="square" rtlCol="0">
            <a:spAutoFit/>
          </a:bodyPr>
          <a:lstStyle/>
          <a:p>
            <a:r>
              <a:rPr kumimoji="1" lang="ja-JP" altLang="en-US">
                <a:highlight>
                  <a:srgbClr val="FF00FF"/>
                </a:highlight>
              </a:rPr>
              <a:t>協調</a:t>
            </a:r>
          </a:p>
        </p:txBody>
      </p:sp>
      <p:sp>
        <p:nvSpPr>
          <p:cNvPr id="10" name="テキスト ボックス 9">
            <a:extLst>
              <a:ext uri="{FF2B5EF4-FFF2-40B4-BE49-F238E27FC236}">
                <a16:creationId xmlns:a16="http://schemas.microsoft.com/office/drawing/2014/main" id="{0CD3DAC5-B64B-B34E-B4AE-39AA59E1F592}"/>
              </a:ext>
            </a:extLst>
          </p:cNvPr>
          <p:cNvSpPr txBox="1"/>
          <p:nvPr/>
        </p:nvSpPr>
        <p:spPr>
          <a:xfrm>
            <a:off x="5264334" y="3205146"/>
            <a:ext cx="888274" cy="369332"/>
          </a:xfrm>
          <a:prstGeom prst="rect">
            <a:avLst/>
          </a:prstGeom>
          <a:noFill/>
        </p:spPr>
        <p:txBody>
          <a:bodyPr wrap="square" rtlCol="0">
            <a:spAutoFit/>
          </a:bodyPr>
          <a:lstStyle/>
          <a:p>
            <a:r>
              <a:rPr kumimoji="1" lang="ja-JP" altLang="en-US">
                <a:highlight>
                  <a:srgbClr val="FF00FF"/>
                </a:highlight>
              </a:rPr>
              <a:t>協調</a:t>
            </a:r>
          </a:p>
        </p:txBody>
      </p:sp>
      <p:sp>
        <p:nvSpPr>
          <p:cNvPr id="11" name="テキスト ボックス 10">
            <a:extLst>
              <a:ext uri="{FF2B5EF4-FFF2-40B4-BE49-F238E27FC236}">
                <a16:creationId xmlns:a16="http://schemas.microsoft.com/office/drawing/2014/main" id="{879D787D-E634-C746-BE86-62A8B5690324}"/>
              </a:ext>
            </a:extLst>
          </p:cNvPr>
          <p:cNvSpPr txBox="1"/>
          <p:nvPr/>
        </p:nvSpPr>
        <p:spPr>
          <a:xfrm>
            <a:off x="5251270" y="4151011"/>
            <a:ext cx="888274" cy="369332"/>
          </a:xfrm>
          <a:prstGeom prst="rect">
            <a:avLst/>
          </a:prstGeom>
          <a:noFill/>
        </p:spPr>
        <p:txBody>
          <a:bodyPr wrap="square" rtlCol="0">
            <a:spAutoFit/>
          </a:bodyPr>
          <a:lstStyle/>
          <a:p>
            <a:r>
              <a:rPr kumimoji="1" lang="ja-JP" altLang="en-US"/>
              <a:t>対立</a:t>
            </a:r>
          </a:p>
        </p:txBody>
      </p:sp>
      <p:sp>
        <p:nvSpPr>
          <p:cNvPr id="12" name="テキスト ボックス 11">
            <a:extLst>
              <a:ext uri="{FF2B5EF4-FFF2-40B4-BE49-F238E27FC236}">
                <a16:creationId xmlns:a16="http://schemas.microsoft.com/office/drawing/2014/main" id="{2032B221-A2DB-F649-8917-5AFB36714124}"/>
              </a:ext>
            </a:extLst>
          </p:cNvPr>
          <p:cNvSpPr txBox="1"/>
          <p:nvPr/>
        </p:nvSpPr>
        <p:spPr>
          <a:xfrm>
            <a:off x="6945087" y="2484900"/>
            <a:ext cx="888274" cy="369332"/>
          </a:xfrm>
          <a:prstGeom prst="rect">
            <a:avLst/>
          </a:prstGeom>
          <a:noFill/>
        </p:spPr>
        <p:txBody>
          <a:bodyPr wrap="square" rtlCol="0">
            <a:spAutoFit/>
          </a:bodyPr>
          <a:lstStyle/>
          <a:p>
            <a:r>
              <a:rPr kumimoji="1" lang="ja-JP" altLang="en-US"/>
              <a:t>対立</a:t>
            </a:r>
          </a:p>
        </p:txBody>
      </p:sp>
      <p:sp>
        <p:nvSpPr>
          <p:cNvPr id="13" name="テキスト ボックス 12">
            <a:extLst>
              <a:ext uri="{FF2B5EF4-FFF2-40B4-BE49-F238E27FC236}">
                <a16:creationId xmlns:a16="http://schemas.microsoft.com/office/drawing/2014/main" id="{B877773B-DE69-D847-9386-153A1BBFEE85}"/>
              </a:ext>
            </a:extLst>
          </p:cNvPr>
          <p:cNvSpPr txBox="1"/>
          <p:nvPr/>
        </p:nvSpPr>
        <p:spPr>
          <a:xfrm>
            <a:off x="4761413" y="2484900"/>
            <a:ext cx="888274" cy="369332"/>
          </a:xfrm>
          <a:prstGeom prst="rect">
            <a:avLst/>
          </a:prstGeom>
          <a:noFill/>
        </p:spPr>
        <p:txBody>
          <a:bodyPr wrap="square" rtlCol="0">
            <a:spAutoFit/>
          </a:bodyPr>
          <a:lstStyle/>
          <a:p>
            <a:r>
              <a:rPr kumimoji="1" lang="ja-JP" altLang="en-US">
                <a:highlight>
                  <a:srgbClr val="FF00FF"/>
                </a:highlight>
              </a:rPr>
              <a:t>対立</a:t>
            </a:r>
          </a:p>
        </p:txBody>
      </p:sp>
      <p:sp>
        <p:nvSpPr>
          <p:cNvPr id="14" name="テキスト ボックス 13">
            <a:extLst>
              <a:ext uri="{FF2B5EF4-FFF2-40B4-BE49-F238E27FC236}">
                <a16:creationId xmlns:a16="http://schemas.microsoft.com/office/drawing/2014/main" id="{2B411B9D-8293-2E49-844E-E95206C21923}"/>
              </a:ext>
            </a:extLst>
          </p:cNvPr>
          <p:cNvSpPr txBox="1"/>
          <p:nvPr/>
        </p:nvSpPr>
        <p:spPr>
          <a:xfrm>
            <a:off x="661851" y="4779155"/>
            <a:ext cx="10868297" cy="2308324"/>
          </a:xfrm>
          <a:prstGeom prst="rect">
            <a:avLst/>
          </a:prstGeom>
          <a:noFill/>
        </p:spPr>
        <p:txBody>
          <a:bodyPr wrap="square" rtlCol="0">
            <a:spAutoFit/>
          </a:bodyPr>
          <a:lstStyle/>
          <a:p>
            <a:pPr marL="342900" indent="-342900">
              <a:buFont typeface="+mj-lt"/>
              <a:buAutoNum type="arabicPeriod"/>
            </a:pPr>
            <a:r>
              <a:rPr lang="en-US" altLang="ja-JP" dirty="0"/>
              <a:t>3</a:t>
            </a:r>
            <a:r>
              <a:rPr lang="ja-JP" altLang="en-US"/>
              <a:t>アクターの構成、構造、細かな違いを克服する共通の利害を明らかにする</a:t>
            </a:r>
            <a:endParaRPr lang="en-US" altLang="ja-JP" dirty="0"/>
          </a:p>
          <a:p>
            <a:pPr marL="342900" indent="-342900">
              <a:buFont typeface="+mj-lt"/>
              <a:buAutoNum type="arabicPeriod"/>
            </a:pPr>
            <a:r>
              <a:rPr lang="ja-JP" altLang="en-US"/>
              <a:t>民主国家とテックカンパニー間の対立、民主国家と権威国家間の協調、テックカンパニーと権威国家間の協調という、これまで検討されてこなかった関係を描く</a:t>
            </a:r>
            <a:endParaRPr lang="en-US" altLang="ja-JP" dirty="0"/>
          </a:p>
          <a:p>
            <a:pPr marL="342900" indent="-342900">
              <a:buFont typeface="+mj-lt"/>
              <a:buAutoNum type="arabicPeriod"/>
            </a:pPr>
            <a:r>
              <a:rPr kumimoji="1" lang="ja-JP" altLang="en-US"/>
              <a:t>パワーを失いつつあるアクターの考察を通して、主</a:t>
            </a:r>
            <a:r>
              <a:rPr kumimoji="1" lang="en-US" altLang="ja-JP" dirty="0"/>
              <a:t>3</a:t>
            </a:r>
            <a:r>
              <a:rPr kumimoji="1" lang="ja-JP" altLang="en-US"/>
              <a:t>アクターを浮き彫りにする</a:t>
            </a:r>
            <a:endParaRPr lang="en-US" altLang="ja-JP" dirty="0"/>
          </a:p>
          <a:p>
            <a:r>
              <a:rPr lang="ja-JP" altLang="en-US"/>
              <a:t>用いる手法</a:t>
            </a:r>
            <a:r>
              <a:rPr lang="en-US" altLang="ja-JP" dirty="0"/>
              <a:t>:</a:t>
            </a:r>
            <a:r>
              <a:rPr lang="ja-JP" altLang="en-US"/>
              <a:t> 文献調査</a:t>
            </a:r>
            <a:r>
              <a:rPr lang="en-US" altLang="ja-JP" dirty="0"/>
              <a:t>(</a:t>
            </a:r>
            <a:r>
              <a:rPr lang="ja-JP" altLang="en-US"/>
              <a:t>サイバーセキュリティ戦略や関連研究</a:t>
            </a:r>
            <a:r>
              <a:rPr lang="en-US" altLang="ja-JP" dirty="0"/>
              <a:t>)</a:t>
            </a:r>
            <a:r>
              <a:rPr lang="ja-JP" altLang="en-US"/>
              <a:t>、参与観察</a:t>
            </a:r>
            <a:r>
              <a:rPr lang="en-US" altLang="ja-JP" dirty="0"/>
              <a:t>(</a:t>
            </a:r>
            <a:r>
              <a:rPr lang="ja-JP" altLang="en-US"/>
              <a:t>国際</a:t>
            </a:r>
            <a:r>
              <a:rPr lang="en-US" altLang="ja-JP" dirty="0"/>
              <a:t>CSIRT</a:t>
            </a:r>
            <a:r>
              <a:rPr lang="ja-JP" altLang="en-US"/>
              <a:t>コミュニティ、各種会議</a:t>
            </a:r>
            <a:r>
              <a:rPr lang="en-US" altLang="ja-JP" dirty="0"/>
              <a:t>)</a:t>
            </a:r>
            <a:r>
              <a:rPr lang="ja-JP" altLang="en-US"/>
              <a:t>、インタビュー</a:t>
            </a:r>
            <a:endParaRPr lang="en-US" altLang="ja-JP" dirty="0"/>
          </a:p>
          <a:p>
            <a:pPr marL="342900" indent="-342900">
              <a:buFont typeface="+mj-lt"/>
              <a:buAutoNum type="arabicPeriod"/>
            </a:pPr>
            <a:endParaRPr kumimoji="1" lang="en-US" altLang="ja-JP" dirty="0"/>
          </a:p>
          <a:p>
            <a:pPr marL="342900" indent="-342900">
              <a:buFont typeface="+mj-lt"/>
              <a:buAutoNum type="arabicPeriod"/>
            </a:pPr>
            <a:endParaRPr kumimoji="1" lang="ja-JP" altLang="en-US"/>
          </a:p>
        </p:txBody>
      </p:sp>
      <p:sp>
        <p:nvSpPr>
          <p:cNvPr id="15" name="スライド番号プレースホルダー 14">
            <a:extLst>
              <a:ext uri="{FF2B5EF4-FFF2-40B4-BE49-F238E27FC236}">
                <a16:creationId xmlns:a16="http://schemas.microsoft.com/office/drawing/2014/main" id="{E072E4C2-F61C-7943-8F6E-48882B9B0AE5}"/>
              </a:ext>
            </a:extLst>
          </p:cNvPr>
          <p:cNvSpPr>
            <a:spLocks noGrp="1"/>
          </p:cNvSpPr>
          <p:nvPr>
            <p:ph type="sldNum" sz="quarter" idx="12"/>
          </p:nvPr>
        </p:nvSpPr>
        <p:spPr/>
        <p:txBody>
          <a:bodyPr/>
          <a:lstStyle/>
          <a:p>
            <a:fld id="{F5913070-F278-1340-809A-032486279543}" type="slidenum">
              <a:rPr kumimoji="1" lang="ja-JP" altLang="en-US" smtClean="0"/>
              <a:t>12</a:t>
            </a:fld>
            <a:endParaRPr kumimoji="1" lang="ja-JP" altLang="en-US"/>
          </a:p>
        </p:txBody>
      </p:sp>
      <p:sp>
        <p:nvSpPr>
          <p:cNvPr id="3" name="フッター プレースホルダー 2">
            <a:extLst>
              <a:ext uri="{FF2B5EF4-FFF2-40B4-BE49-F238E27FC236}">
                <a16:creationId xmlns:a16="http://schemas.microsoft.com/office/drawing/2014/main" id="{52771CE2-737E-864C-B5FE-092DDADA75E8}"/>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242860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D5A20-EAC7-8B4E-A703-9C62E913868F}"/>
              </a:ext>
            </a:extLst>
          </p:cNvPr>
          <p:cNvSpPr>
            <a:spLocks noGrp="1"/>
          </p:cNvSpPr>
          <p:nvPr>
            <p:ph type="title"/>
          </p:nvPr>
        </p:nvSpPr>
        <p:spPr>
          <a:xfrm>
            <a:off x="838200" y="-10785"/>
            <a:ext cx="10515600" cy="1325563"/>
          </a:xfrm>
        </p:spPr>
        <p:txBody>
          <a:bodyPr/>
          <a:lstStyle/>
          <a:p>
            <a:r>
              <a:rPr lang="en-US" altLang="ja-JP" b="1" dirty="0"/>
              <a:t>9-1. </a:t>
            </a:r>
            <a:r>
              <a:rPr lang="ja-JP" altLang="en-US" b="1" dirty="0"/>
              <a:t>民主主義国家</a:t>
            </a:r>
            <a:endParaRPr kumimoji="1" lang="ja-JP" altLang="en-US" b="1" dirty="0"/>
          </a:p>
        </p:txBody>
      </p:sp>
      <p:sp>
        <p:nvSpPr>
          <p:cNvPr id="3" name="コンテンツ プレースホルダー 2">
            <a:extLst>
              <a:ext uri="{FF2B5EF4-FFF2-40B4-BE49-F238E27FC236}">
                <a16:creationId xmlns:a16="http://schemas.microsoft.com/office/drawing/2014/main" id="{13C01528-5D2F-5440-9713-E4D8602E746B}"/>
              </a:ext>
            </a:extLst>
          </p:cNvPr>
          <p:cNvSpPr>
            <a:spLocks noGrp="1"/>
          </p:cNvSpPr>
          <p:nvPr>
            <p:ph idx="1"/>
          </p:nvPr>
        </p:nvSpPr>
        <p:spPr>
          <a:xfrm>
            <a:off x="838200" y="1135551"/>
            <a:ext cx="10515600" cy="4351338"/>
          </a:xfrm>
        </p:spPr>
        <p:txBody>
          <a:bodyPr>
            <a:normAutofit fontScale="92500" lnSpcReduction="10000"/>
          </a:bodyPr>
          <a:lstStyle/>
          <a:p>
            <a:r>
              <a:rPr lang="ja-JP" altLang="en-US" dirty="0"/>
              <a:t>例</a:t>
            </a:r>
            <a:r>
              <a:rPr lang="en-US" altLang="ja-JP" dirty="0"/>
              <a:t>:</a:t>
            </a:r>
            <a:r>
              <a:rPr lang="ja-JP" altLang="en-US" dirty="0"/>
              <a:t> </a:t>
            </a:r>
            <a:r>
              <a:rPr lang="en-US" altLang="ja-JP" dirty="0"/>
              <a:t>G7</a:t>
            </a:r>
            <a:r>
              <a:rPr lang="ja-JP" altLang="en-US" dirty="0"/>
              <a:t>加盟国</a:t>
            </a:r>
            <a:r>
              <a:rPr lang="en-US" altLang="ja-JP" dirty="0"/>
              <a:t>+α</a:t>
            </a:r>
          </a:p>
          <a:p>
            <a:r>
              <a:rPr lang="ja-JP" altLang="en-US" dirty="0"/>
              <a:t>かつてのサイバー空間の覇者は力を失いつつあり、民主主義の正当性への不信に苦しむ</a:t>
            </a:r>
            <a:endParaRPr lang="en-US" altLang="ja-JP" dirty="0"/>
          </a:p>
          <a:p>
            <a:r>
              <a:rPr lang="ja-JP" altLang="en-US" dirty="0"/>
              <a:t>テックカンパニーとの間の対立</a:t>
            </a:r>
            <a:endParaRPr lang="en-US" altLang="ja-JP" dirty="0"/>
          </a:p>
          <a:p>
            <a:pPr lvl="1"/>
            <a:r>
              <a:rPr lang="ja-JP" altLang="en-US" dirty="0"/>
              <a:t>技術への規制</a:t>
            </a:r>
            <a:endParaRPr lang="en-US" altLang="ja-JP" dirty="0"/>
          </a:p>
          <a:p>
            <a:pPr lvl="1"/>
            <a:r>
              <a:rPr lang="ja-JP" altLang="en-US" dirty="0"/>
              <a:t>税制の不均衡</a:t>
            </a:r>
            <a:endParaRPr lang="en-US" altLang="ja-JP" dirty="0"/>
          </a:p>
          <a:p>
            <a:r>
              <a:rPr lang="ja-JP" altLang="en-US" dirty="0"/>
              <a:t>権威主義国家との間の協調</a:t>
            </a:r>
            <a:endParaRPr lang="en-US" altLang="ja-JP" dirty="0"/>
          </a:p>
          <a:p>
            <a:pPr lvl="1"/>
            <a:r>
              <a:rPr lang="ja-JP" altLang="en-US" dirty="0"/>
              <a:t>サイバー攻撃能力保有の相互承認および独占</a:t>
            </a:r>
            <a:endParaRPr lang="en-US" altLang="ja-JP" dirty="0"/>
          </a:p>
          <a:p>
            <a:pPr lvl="2"/>
            <a:r>
              <a:rPr lang="ja-JP" altLang="en-US" dirty="0"/>
              <a:t>民間企業によるサイバー攻撃を禁じる規範</a:t>
            </a:r>
            <a:endParaRPr lang="en-US" altLang="ja-JP" dirty="0"/>
          </a:p>
          <a:p>
            <a:pPr lvl="1"/>
            <a:r>
              <a:rPr lang="ja-JP" altLang="en-US" dirty="0"/>
              <a:t>立場の維持</a:t>
            </a:r>
            <a:endParaRPr lang="en-US" altLang="ja-JP" dirty="0"/>
          </a:p>
          <a:p>
            <a:pPr lvl="2"/>
            <a:r>
              <a:rPr lang="ja-JP" altLang="en-US" dirty="0"/>
              <a:t>サイバー空間への国際法の適用の合意</a:t>
            </a:r>
            <a:endParaRPr lang="en-US" altLang="ja-JP" dirty="0"/>
          </a:p>
          <a:p>
            <a:pPr lvl="1"/>
            <a:endParaRPr lang="ja-JP" altLang="en-US" dirty="0"/>
          </a:p>
          <a:p>
            <a:pPr lvl="0"/>
            <a:endParaRPr lang="ja-JP" altLang="en-US" dirty="0"/>
          </a:p>
          <a:p>
            <a:endParaRPr kumimoji="1" lang="ja-JP" altLang="en-US" dirty="0"/>
          </a:p>
        </p:txBody>
      </p:sp>
      <p:sp>
        <p:nvSpPr>
          <p:cNvPr id="12" name="スライド番号プレースホルダー 11">
            <a:extLst>
              <a:ext uri="{FF2B5EF4-FFF2-40B4-BE49-F238E27FC236}">
                <a16:creationId xmlns:a16="http://schemas.microsoft.com/office/drawing/2014/main" id="{0CE5797D-42E6-DA48-ABEA-BA09AD3FD98A}"/>
              </a:ext>
            </a:extLst>
          </p:cNvPr>
          <p:cNvSpPr>
            <a:spLocks noGrp="1"/>
          </p:cNvSpPr>
          <p:nvPr>
            <p:ph type="sldNum" sz="quarter" idx="12"/>
          </p:nvPr>
        </p:nvSpPr>
        <p:spPr/>
        <p:txBody>
          <a:bodyPr/>
          <a:lstStyle/>
          <a:p>
            <a:fld id="{F5913070-F278-1340-809A-032486279543}" type="slidenum">
              <a:rPr kumimoji="1" lang="ja-JP" altLang="en-US" smtClean="0"/>
              <a:t>13</a:t>
            </a:fld>
            <a:endParaRPr kumimoji="1" lang="ja-JP" altLang="en-US"/>
          </a:p>
        </p:txBody>
      </p:sp>
      <p:grpSp>
        <p:nvGrpSpPr>
          <p:cNvPr id="13" name="グループ化 12">
            <a:extLst>
              <a:ext uri="{FF2B5EF4-FFF2-40B4-BE49-F238E27FC236}">
                <a16:creationId xmlns:a16="http://schemas.microsoft.com/office/drawing/2014/main" id="{85649658-6A8C-D248-B81C-4579AD63EDF9}"/>
              </a:ext>
            </a:extLst>
          </p:cNvPr>
          <p:cNvGrpSpPr/>
          <p:nvPr/>
        </p:nvGrpSpPr>
        <p:grpSpPr>
          <a:xfrm>
            <a:off x="6551003" y="3570416"/>
            <a:ext cx="6056810" cy="3210675"/>
            <a:chOff x="343990" y="917190"/>
            <a:chExt cx="10515600" cy="4945245"/>
          </a:xfrm>
        </p:grpSpPr>
        <p:graphicFrame>
          <p:nvGraphicFramePr>
            <p:cNvPr id="14" name="コンテンツ プレースホルダー 3">
              <a:extLst>
                <a:ext uri="{FF2B5EF4-FFF2-40B4-BE49-F238E27FC236}">
                  <a16:creationId xmlns:a16="http://schemas.microsoft.com/office/drawing/2014/main" id="{2F06F878-D0BD-3147-BE2C-EFE827F009E2}"/>
                </a:ext>
              </a:extLst>
            </p:cNvPr>
            <p:cNvGraphicFramePr>
              <a:graphicFrameLocks/>
            </p:cNvGraphicFramePr>
            <p:nvPr>
              <p:extLst>
                <p:ext uri="{D42A27DB-BD31-4B8C-83A1-F6EECF244321}">
                  <p14:modId xmlns:p14="http://schemas.microsoft.com/office/powerpoint/2010/main" val="4131604468"/>
                </p:ext>
              </p:extLst>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テキスト ボックス 14">
              <a:extLst>
                <a:ext uri="{FF2B5EF4-FFF2-40B4-BE49-F238E27FC236}">
                  <a16:creationId xmlns:a16="http://schemas.microsoft.com/office/drawing/2014/main" id="{E2C329B8-6791-3E40-A6DB-BEB1E946B3ED}"/>
                </a:ext>
              </a:extLst>
            </p:cNvPr>
            <p:cNvSpPr txBox="1"/>
            <p:nvPr/>
          </p:nvSpPr>
          <p:spPr>
            <a:xfrm>
              <a:off x="3225438" y="2475188"/>
              <a:ext cx="888274" cy="426648"/>
            </a:xfrm>
            <a:prstGeom prst="rect">
              <a:avLst/>
            </a:prstGeom>
            <a:noFill/>
          </p:spPr>
          <p:txBody>
            <a:bodyPr wrap="square" rtlCol="0">
              <a:spAutoFit/>
            </a:bodyPr>
            <a:lstStyle/>
            <a:p>
              <a:r>
                <a:rPr kumimoji="1" lang="ja-JP" altLang="en-US" sz="1200"/>
                <a:t>協調</a:t>
              </a:r>
            </a:p>
          </p:txBody>
        </p:sp>
        <p:sp>
          <p:nvSpPr>
            <p:cNvPr id="16" name="テキスト ボックス 15">
              <a:extLst>
                <a:ext uri="{FF2B5EF4-FFF2-40B4-BE49-F238E27FC236}">
                  <a16:creationId xmlns:a16="http://schemas.microsoft.com/office/drawing/2014/main" id="{8CD64B00-B342-134D-8FA4-607A058AA796}"/>
                </a:ext>
              </a:extLst>
            </p:cNvPr>
            <p:cNvSpPr txBox="1"/>
            <p:nvPr/>
          </p:nvSpPr>
          <p:spPr>
            <a:xfrm>
              <a:off x="5695407" y="2537917"/>
              <a:ext cx="888274" cy="426648"/>
            </a:xfrm>
            <a:prstGeom prst="rect">
              <a:avLst/>
            </a:prstGeom>
            <a:noFill/>
          </p:spPr>
          <p:txBody>
            <a:bodyPr wrap="square" rtlCol="0">
              <a:spAutoFit/>
            </a:bodyPr>
            <a:lstStyle/>
            <a:p>
              <a:r>
                <a:rPr kumimoji="1" lang="ja-JP" altLang="en-US" sz="1200"/>
                <a:t>協調</a:t>
              </a:r>
            </a:p>
          </p:txBody>
        </p:sp>
        <p:sp>
          <p:nvSpPr>
            <p:cNvPr id="17" name="テキスト ボックス 16">
              <a:extLst>
                <a:ext uri="{FF2B5EF4-FFF2-40B4-BE49-F238E27FC236}">
                  <a16:creationId xmlns:a16="http://schemas.microsoft.com/office/drawing/2014/main" id="{BFD99422-521F-7E45-A767-90D3AF0C30E7}"/>
                </a:ext>
              </a:extLst>
            </p:cNvPr>
            <p:cNvSpPr txBox="1"/>
            <p:nvPr/>
          </p:nvSpPr>
          <p:spPr>
            <a:xfrm>
              <a:off x="5150937" y="3245387"/>
              <a:ext cx="888274" cy="426648"/>
            </a:xfrm>
            <a:prstGeom prst="rect">
              <a:avLst/>
            </a:prstGeom>
            <a:noFill/>
          </p:spPr>
          <p:txBody>
            <a:bodyPr wrap="square" rtlCol="0">
              <a:spAutoFit/>
            </a:bodyPr>
            <a:lstStyle/>
            <a:p>
              <a:r>
                <a:rPr kumimoji="1" lang="ja-JP" altLang="en-US" sz="1200">
                  <a:solidFill>
                    <a:srgbClr val="FF0000"/>
                  </a:solidFill>
                </a:rPr>
                <a:t>協調</a:t>
              </a:r>
            </a:p>
          </p:txBody>
        </p:sp>
        <p:sp>
          <p:nvSpPr>
            <p:cNvPr id="18" name="テキスト ボックス 17">
              <a:extLst>
                <a:ext uri="{FF2B5EF4-FFF2-40B4-BE49-F238E27FC236}">
                  <a16:creationId xmlns:a16="http://schemas.microsoft.com/office/drawing/2014/main" id="{4D62701E-424B-EC48-8146-AC4D4C442B16}"/>
                </a:ext>
              </a:extLst>
            </p:cNvPr>
            <p:cNvSpPr txBox="1"/>
            <p:nvPr/>
          </p:nvSpPr>
          <p:spPr>
            <a:xfrm>
              <a:off x="5183231" y="4070530"/>
              <a:ext cx="888274" cy="426648"/>
            </a:xfrm>
            <a:prstGeom prst="rect">
              <a:avLst/>
            </a:prstGeom>
            <a:noFill/>
          </p:spPr>
          <p:txBody>
            <a:bodyPr wrap="square" rtlCol="0">
              <a:spAutoFit/>
            </a:bodyPr>
            <a:lstStyle/>
            <a:p>
              <a:r>
                <a:rPr kumimoji="1" lang="ja-JP" altLang="en-US" sz="1200"/>
                <a:t>対立</a:t>
              </a:r>
            </a:p>
          </p:txBody>
        </p:sp>
        <p:sp>
          <p:nvSpPr>
            <p:cNvPr id="19" name="テキスト ボックス 18">
              <a:extLst>
                <a:ext uri="{FF2B5EF4-FFF2-40B4-BE49-F238E27FC236}">
                  <a16:creationId xmlns:a16="http://schemas.microsoft.com/office/drawing/2014/main" id="{00FF63FE-594F-ED4C-AF8C-C304480D3A6B}"/>
                </a:ext>
              </a:extLst>
            </p:cNvPr>
            <p:cNvSpPr txBox="1"/>
            <p:nvPr/>
          </p:nvSpPr>
          <p:spPr>
            <a:xfrm>
              <a:off x="7096399" y="2483939"/>
              <a:ext cx="888274" cy="426648"/>
            </a:xfrm>
            <a:prstGeom prst="rect">
              <a:avLst/>
            </a:prstGeom>
            <a:noFill/>
          </p:spPr>
          <p:txBody>
            <a:bodyPr wrap="square" rtlCol="0">
              <a:spAutoFit/>
            </a:bodyPr>
            <a:lstStyle/>
            <a:p>
              <a:r>
                <a:rPr kumimoji="1" lang="ja-JP" altLang="en-US" sz="1200"/>
                <a:t>対立</a:t>
              </a:r>
            </a:p>
          </p:txBody>
        </p:sp>
        <p:sp>
          <p:nvSpPr>
            <p:cNvPr id="20" name="テキスト ボックス 19">
              <a:extLst>
                <a:ext uri="{FF2B5EF4-FFF2-40B4-BE49-F238E27FC236}">
                  <a16:creationId xmlns:a16="http://schemas.microsoft.com/office/drawing/2014/main" id="{3B06C7A1-0318-5D4F-A03E-F07CA4CB9F1B}"/>
                </a:ext>
              </a:extLst>
            </p:cNvPr>
            <p:cNvSpPr txBox="1"/>
            <p:nvPr/>
          </p:nvSpPr>
          <p:spPr>
            <a:xfrm>
              <a:off x="4626430" y="2546669"/>
              <a:ext cx="888274" cy="426648"/>
            </a:xfrm>
            <a:prstGeom prst="rect">
              <a:avLst/>
            </a:prstGeom>
            <a:noFill/>
          </p:spPr>
          <p:txBody>
            <a:bodyPr wrap="square" rtlCol="0">
              <a:spAutoFit/>
            </a:bodyPr>
            <a:lstStyle/>
            <a:p>
              <a:r>
                <a:rPr kumimoji="1" lang="ja-JP" altLang="en-US" sz="1200">
                  <a:solidFill>
                    <a:srgbClr val="FF0000"/>
                  </a:solidFill>
                </a:rPr>
                <a:t>対立</a:t>
              </a:r>
            </a:p>
          </p:txBody>
        </p:sp>
      </p:grpSp>
      <p:sp>
        <p:nvSpPr>
          <p:cNvPr id="4" name="フッター プレースホルダー 3">
            <a:extLst>
              <a:ext uri="{FF2B5EF4-FFF2-40B4-BE49-F238E27FC236}">
                <a16:creationId xmlns:a16="http://schemas.microsoft.com/office/drawing/2014/main" id="{8285F148-C85E-CB49-B81A-6F0DE5C3613B}"/>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19558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8F9A14-89C5-4B40-9E27-84C3AA46D57B}"/>
              </a:ext>
            </a:extLst>
          </p:cNvPr>
          <p:cNvSpPr>
            <a:spLocks noGrp="1"/>
          </p:cNvSpPr>
          <p:nvPr>
            <p:ph type="title"/>
          </p:nvPr>
        </p:nvSpPr>
        <p:spPr>
          <a:xfrm>
            <a:off x="838200" y="195308"/>
            <a:ext cx="10515600" cy="732155"/>
          </a:xfrm>
        </p:spPr>
        <p:txBody>
          <a:bodyPr>
            <a:normAutofit/>
          </a:bodyPr>
          <a:lstStyle/>
          <a:p>
            <a:r>
              <a:rPr lang="en-US" altLang="ja-JP" b="1" dirty="0"/>
              <a:t>9-2. </a:t>
            </a:r>
            <a:r>
              <a:rPr lang="ja-JP" altLang="en-US" b="1" dirty="0"/>
              <a:t>権威主義国家</a:t>
            </a:r>
            <a:endParaRPr kumimoji="1" lang="ja-JP" altLang="en-US" b="1" dirty="0"/>
          </a:p>
        </p:txBody>
      </p:sp>
      <p:sp>
        <p:nvSpPr>
          <p:cNvPr id="3" name="コンテンツ プレースホルダー 2">
            <a:extLst>
              <a:ext uri="{FF2B5EF4-FFF2-40B4-BE49-F238E27FC236}">
                <a16:creationId xmlns:a16="http://schemas.microsoft.com/office/drawing/2014/main" id="{4EF54620-183A-BE45-BF9B-DE852A540A6A}"/>
              </a:ext>
            </a:extLst>
          </p:cNvPr>
          <p:cNvSpPr>
            <a:spLocks noGrp="1"/>
          </p:cNvSpPr>
          <p:nvPr>
            <p:ph idx="1"/>
          </p:nvPr>
        </p:nvSpPr>
        <p:spPr>
          <a:xfrm>
            <a:off x="838200" y="927463"/>
            <a:ext cx="10515600" cy="5249500"/>
          </a:xfrm>
        </p:spPr>
        <p:txBody>
          <a:bodyPr>
            <a:normAutofit/>
          </a:bodyPr>
          <a:lstStyle/>
          <a:p>
            <a:r>
              <a:rPr kumimoji="1" lang="ja-JP" altLang="en-US" dirty="0"/>
              <a:t>例</a:t>
            </a:r>
            <a:r>
              <a:rPr kumimoji="1" lang="en-US" altLang="ja-JP" dirty="0"/>
              <a:t>:</a:t>
            </a:r>
            <a:r>
              <a:rPr kumimoji="1" lang="ja-JP" altLang="en-US" dirty="0"/>
              <a:t> 中国、ロシア、中東イスラム諸国</a:t>
            </a:r>
            <a:endParaRPr kumimoji="1" lang="en-US" altLang="ja-JP" dirty="0"/>
          </a:p>
          <a:p>
            <a:r>
              <a:rPr lang="ja-JP" altLang="en-US" dirty="0"/>
              <a:t>権威主義体制を維持したまま、資本主義市場で成功 </a:t>
            </a:r>
            <a:r>
              <a:rPr lang="en-US" altLang="ja-JP" dirty="0"/>
              <a:t>(Bremmer</a:t>
            </a:r>
            <a:r>
              <a:rPr lang="ja-JP" altLang="en-US" dirty="0"/>
              <a:t> </a:t>
            </a:r>
            <a:r>
              <a:rPr lang="en-US" altLang="ja-JP" dirty="0"/>
              <a:t>2010)</a:t>
            </a:r>
            <a:endParaRPr kumimoji="1" lang="en-US" altLang="ja-JP" dirty="0"/>
          </a:p>
          <a:p>
            <a:r>
              <a:rPr kumimoji="1" lang="ja-JP" altLang="en-US" dirty="0"/>
              <a:t>テックカンパニーとの協調</a:t>
            </a:r>
            <a:endParaRPr kumimoji="1" lang="en-US" altLang="ja-JP" dirty="0"/>
          </a:p>
          <a:p>
            <a:pPr lvl="1"/>
            <a:r>
              <a:rPr lang="ja-JP" altLang="en-US" dirty="0"/>
              <a:t>サーベイランス活動の土台</a:t>
            </a:r>
            <a:endParaRPr lang="en-US" altLang="ja-JP" dirty="0"/>
          </a:p>
          <a:p>
            <a:pPr lvl="1"/>
            <a:r>
              <a:rPr lang="ja-JP" altLang="en-US" dirty="0"/>
              <a:t>市場の誘惑</a:t>
            </a:r>
            <a:endParaRPr lang="en-US" altLang="ja-JP" dirty="0"/>
          </a:p>
          <a:p>
            <a:r>
              <a:rPr lang="ja-JP" altLang="en-US" dirty="0"/>
              <a:t>テックカンパニーとの対立</a:t>
            </a:r>
            <a:endParaRPr lang="en-US" altLang="ja-JP" dirty="0"/>
          </a:p>
          <a:p>
            <a:pPr lvl="1"/>
            <a:r>
              <a:rPr lang="ja-JP" altLang="en-US" dirty="0"/>
              <a:t>ファーウェイと中国政府の緊張</a:t>
            </a:r>
            <a:endParaRPr lang="en-US" altLang="ja-JP" dirty="0"/>
          </a:p>
          <a:p>
            <a:r>
              <a:rPr kumimoji="1" lang="ja-JP" altLang="en-US" dirty="0"/>
              <a:t>民主主義国家との協調</a:t>
            </a:r>
            <a:endParaRPr kumimoji="1" lang="en-US" altLang="ja-JP" dirty="0"/>
          </a:p>
          <a:p>
            <a:pPr lvl="1"/>
            <a:r>
              <a:rPr lang="ja-JP" altLang="en-US" dirty="0"/>
              <a:t>サイバー攻撃能力保有の相互承認</a:t>
            </a:r>
            <a:br>
              <a:rPr lang="en-US" altLang="ja-JP" dirty="0"/>
            </a:br>
            <a:r>
              <a:rPr lang="ja-JP" altLang="en-US" dirty="0"/>
              <a:t>および独占</a:t>
            </a:r>
            <a:r>
              <a:rPr lang="en-US" altLang="ja-JP" dirty="0"/>
              <a:t>(</a:t>
            </a:r>
            <a:r>
              <a:rPr lang="ja-JP" altLang="en-US" dirty="0"/>
              <a:t>再掲</a:t>
            </a:r>
            <a:r>
              <a:rPr lang="en-US" altLang="ja-JP" dirty="0"/>
              <a:t>) </a:t>
            </a:r>
          </a:p>
        </p:txBody>
      </p:sp>
      <p:sp>
        <p:nvSpPr>
          <p:cNvPr id="12" name="スライド番号プレースホルダー 11">
            <a:extLst>
              <a:ext uri="{FF2B5EF4-FFF2-40B4-BE49-F238E27FC236}">
                <a16:creationId xmlns:a16="http://schemas.microsoft.com/office/drawing/2014/main" id="{CFA8E55D-A9AB-B24E-BC75-5F172BB702C9}"/>
              </a:ext>
            </a:extLst>
          </p:cNvPr>
          <p:cNvSpPr>
            <a:spLocks noGrp="1"/>
          </p:cNvSpPr>
          <p:nvPr>
            <p:ph type="sldNum" sz="quarter" idx="12"/>
          </p:nvPr>
        </p:nvSpPr>
        <p:spPr/>
        <p:txBody>
          <a:bodyPr/>
          <a:lstStyle/>
          <a:p>
            <a:fld id="{F5913070-F278-1340-809A-032486279543}" type="slidenum">
              <a:rPr kumimoji="1" lang="ja-JP" altLang="en-US" smtClean="0"/>
              <a:t>14</a:t>
            </a:fld>
            <a:endParaRPr kumimoji="1" lang="ja-JP" altLang="en-US"/>
          </a:p>
        </p:txBody>
      </p:sp>
      <p:sp>
        <p:nvSpPr>
          <p:cNvPr id="4" name="フッター プレースホルダー 3">
            <a:extLst>
              <a:ext uri="{FF2B5EF4-FFF2-40B4-BE49-F238E27FC236}">
                <a16:creationId xmlns:a16="http://schemas.microsoft.com/office/drawing/2014/main" id="{E52F53AF-37D7-7845-952D-01ED5D4A0139}"/>
              </a:ext>
            </a:extLst>
          </p:cNvPr>
          <p:cNvSpPr>
            <a:spLocks noGrp="1"/>
          </p:cNvSpPr>
          <p:nvPr>
            <p:ph type="ftr" sz="quarter" idx="11"/>
          </p:nvPr>
        </p:nvSpPr>
        <p:spPr/>
        <p:txBody>
          <a:bodyPr/>
          <a:lstStyle/>
          <a:p>
            <a:r>
              <a:rPr kumimoji="1" lang="en-US" altLang="ja-JP"/>
              <a:t>Thesis Proposal 2019/5/18</a:t>
            </a:r>
            <a:endParaRPr kumimoji="1" lang="ja-JP" altLang="en-US"/>
          </a:p>
        </p:txBody>
      </p:sp>
      <p:grpSp>
        <p:nvGrpSpPr>
          <p:cNvPr id="21" name="グループ化 20">
            <a:extLst>
              <a:ext uri="{FF2B5EF4-FFF2-40B4-BE49-F238E27FC236}">
                <a16:creationId xmlns:a16="http://schemas.microsoft.com/office/drawing/2014/main" id="{9A2FC162-1620-4CB0-BC42-4DCF6F16C7F8}"/>
              </a:ext>
            </a:extLst>
          </p:cNvPr>
          <p:cNvGrpSpPr/>
          <p:nvPr/>
        </p:nvGrpSpPr>
        <p:grpSpPr>
          <a:xfrm>
            <a:off x="6551003" y="3570416"/>
            <a:ext cx="6056810" cy="3210675"/>
            <a:chOff x="343990" y="917190"/>
            <a:chExt cx="10515600" cy="4945245"/>
          </a:xfrm>
        </p:grpSpPr>
        <p:graphicFrame>
          <p:nvGraphicFramePr>
            <p:cNvPr id="22" name="コンテンツ プレースホルダー 3">
              <a:extLst>
                <a:ext uri="{FF2B5EF4-FFF2-40B4-BE49-F238E27FC236}">
                  <a16:creationId xmlns:a16="http://schemas.microsoft.com/office/drawing/2014/main" id="{A0190EFB-4DA0-4F4D-9E15-54A24B24DF28}"/>
                </a:ext>
              </a:extLst>
            </p:cNvPr>
            <p:cNvGraphicFramePr>
              <a:graphicFrameLocks/>
            </p:cNvGraphicFramePr>
            <p:nvPr>
              <p:extLst>
                <p:ext uri="{D42A27DB-BD31-4B8C-83A1-F6EECF244321}">
                  <p14:modId xmlns:p14="http://schemas.microsoft.com/office/powerpoint/2010/main" val="1569398005"/>
                </p:ext>
              </p:extLst>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テキスト ボックス 22">
              <a:extLst>
                <a:ext uri="{FF2B5EF4-FFF2-40B4-BE49-F238E27FC236}">
                  <a16:creationId xmlns:a16="http://schemas.microsoft.com/office/drawing/2014/main" id="{C7EA6FFE-908D-4060-8659-B10F17D536AD}"/>
                </a:ext>
              </a:extLst>
            </p:cNvPr>
            <p:cNvSpPr txBox="1"/>
            <p:nvPr/>
          </p:nvSpPr>
          <p:spPr>
            <a:xfrm>
              <a:off x="3225438" y="2475188"/>
              <a:ext cx="888274" cy="426648"/>
            </a:xfrm>
            <a:prstGeom prst="rect">
              <a:avLst/>
            </a:prstGeom>
            <a:noFill/>
          </p:spPr>
          <p:txBody>
            <a:bodyPr wrap="square" rtlCol="0">
              <a:spAutoFit/>
            </a:bodyPr>
            <a:lstStyle/>
            <a:p>
              <a:r>
                <a:rPr kumimoji="1" lang="ja-JP" altLang="en-US" sz="1200"/>
                <a:t>協調</a:t>
              </a:r>
            </a:p>
          </p:txBody>
        </p:sp>
        <p:sp>
          <p:nvSpPr>
            <p:cNvPr id="24" name="テキスト ボックス 23">
              <a:extLst>
                <a:ext uri="{FF2B5EF4-FFF2-40B4-BE49-F238E27FC236}">
                  <a16:creationId xmlns:a16="http://schemas.microsoft.com/office/drawing/2014/main" id="{CB32C618-AC97-463F-8D9E-FDEBA1C72751}"/>
                </a:ext>
              </a:extLst>
            </p:cNvPr>
            <p:cNvSpPr txBox="1"/>
            <p:nvPr/>
          </p:nvSpPr>
          <p:spPr>
            <a:xfrm>
              <a:off x="5695407" y="2537917"/>
              <a:ext cx="888274" cy="426648"/>
            </a:xfrm>
            <a:prstGeom prst="rect">
              <a:avLst/>
            </a:prstGeom>
            <a:noFill/>
          </p:spPr>
          <p:txBody>
            <a:bodyPr wrap="square" rtlCol="0">
              <a:spAutoFit/>
            </a:bodyPr>
            <a:lstStyle/>
            <a:p>
              <a:r>
                <a:rPr kumimoji="1" lang="ja-JP" altLang="en-US" sz="1200" dirty="0">
                  <a:solidFill>
                    <a:srgbClr val="FF0000"/>
                  </a:solidFill>
                </a:rPr>
                <a:t>協調</a:t>
              </a:r>
            </a:p>
          </p:txBody>
        </p:sp>
        <p:sp>
          <p:nvSpPr>
            <p:cNvPr id="25" name="テキスト ボックス 24">
              <a:extLst>
                <a:ext uri="{FF2B5EF4-FFF2-40B4-BE49-F238E27FC236}">
                  <a16:creationId xmlns:a16="http://schemas.microsoft.com/office/drawing/2014/main" id="{3E1C5F6F-89B7-4EAC-BA63-7A1C614B5C3C}"/>
                </a:ext>
              </a:extLst>
            </p:cNvPr>
            <p:cNvSpPr txBox="1"/>
            <p:nvPr/>
          </p:nvSpPr>
          <p:spPr>
            <a:xfrm>
              <a:off x="5150937" y="3245387"/>
              <a:ext cx="888274" cy="426648"/>
            </a:xfrm>
            <a:prstGeom prst="rect">
              <a:avLst/>
            </a:prstGeom>
            <a:noFill/>
          </p:spPr>
          <p:txBody>
            <a:bodyPr wrap="square" rtlCol="0">
              <a:spAutoFit/>
            </a:bodyPr>
            <a:lstStyle/>
            <a:p>
              <a:r>
                <a:rPr kumimoji="1" lang="ja-JP" altLang="en-US" sz="1200">
                  <a:solidFill>
                    <a:srgbClr val="FF0000"/>
                  </a:solidFill>
                </a:rPr>
                <a:t>協調</a:t>
              </a:r>
            </a:p>
          </p:txBody>
        </p:sp>
        <p:sp>
          <p:nvSpPr>
            <p:cNvPr id="26" name="テキスト ボックス 25">
              <a:extLst>
                <a:ext uri="{FF2B5EF4-FFF2-40B4-BE49-F238E27FC236}">
                  <a16:creationId xmlns:a16="http://schemas.microsoft.com/office/drawing/2014/main" id="{168FFCFE-AD25-4859-93F3-054AF048D115}"/>
                </a:ext>
              </a:extLst>
            </p:cNvPr>
            <p:cNvSpPr txBox="1"/>
            <p:nvPr/>
          </p:nvSpPr>
          <p:spPr>
            <a:xfrm>
              <a:off x="5183231" y="4070530"/>
              <a:ext cx="888274" cy="426648"/>
            </a:xfrm>
            <a:prstGeom prst="rect">
              <a:avLst/>
            </a:prstGeom>
            <a:noFill/>
          </p:spPr>
          <p:txBody>
            <a:bodyPr wrap="square" rtlCol="0">
              <a:spAutoFit/>
            </a:bodyPr>
            <a:lstStyle/>
            <a:p>
              <a:r>
                <a:rPr kumimoji="1" lang="ja-JP" altLang="en-US" sz="1200"/>
                <a:t>対立</a:t>
              </a:r>
            </a:p>
          </p:txBody>
        </p:sp>
        <p:sp>
          <p:nvSpPr>
            <p:cNvPr id="27" name="テキスト ボックス 26">
              <a:extLst>
                <a:ext uri="{FF2B5EF4-FFF2-40B4-BE49-F238E27FC236}">
                  <a16:creationId xmlns:a16="http://schemas.microsoft.com/office/drawing/2014/main" id="{2E6255AB-A672-464B-AC4A-5E8012E00659}"/>
                </a:ext>
              </a:extLst>
            </p:cNvPr>
            <p:cNvSpPr txBox="1"/>
            <p:nvPr/>
          </p:nvSpPr>
          <p:spPr>
            <a:xfrm>
              <a:off x="7096399" y="2483939"/>
              <a:ext cx="888274" cy="426648"/>
            </a:xfrm>
            <a:prstGeom prst="rect">
              <a:avLst/>
            </a:prstGeom>
            <a:noFill/>
          </p:spPr>
          <p:txBody>
            <a:bodyPr wrap="square" rtlCol="0">
              <a:spAutoFit/>
            </a:bodyPr>
            <a:lstStyle/>
            <a:p>
              <a:r>
                <a:rPr kumimoji="1" lang="ja-JP" altLang="en-US" sz="1200" dirty="0">
                  <a:solidFill>
                    <a:srgbClr val="FF0000"/>
                  </a:solidFill>
                </a:rPr>
                <a:t>対立</a:t>
              </a:r>
            </a:p>
          </p:txBody>
        </p:sp>
        <p:sp>
          <p:nvSpPr>
            <p:cNvPr id="28" name="テキスト ボックス 27">
              <a:extLst>
                <a:ext uri="{FF2B5EF4-FFF2-40B4-BE49-F238E27FC236}">
                  <a16:creationId xmlns:a16="http://schemas.microsoft.com/office/drawing/2014/main" id="{3518BE3D-90D9-4D46-A820-FBF967433C54}"/>
                </a:ext>
              </a:extLst>
            </p:cNvPr>
            <p:cNvSpPr txBox="1"/>
            <p:nvPr/>
          </p:nvSpPr>
          <p:spPr>
            <a:xfrm>
              <a:off x="4626430" y="2546669"/>
              <a:ext cx="888274" cy="426648"/>
            </a:xfrm>
            <a:prstGeom prst="rect">
              <a:avLst/>
            </a:prstGeom>
            <a:noFill/>
          </p:spPr>
          <p:txBody>
            <a:bodyPr wrap="square" rtlCol="0">
              <a:spAutoFit/>
            </a:bodyPr>
            <a:lstStyle/>
            <a:p>
              <a:r>
                <a:rPr kumimoji="1" lang="ja-JP" altLang="en-US" sz="1200" dirty="0"/>
                <a:t>対立</a:t>
              </a:r>
            </a:p>
          </p:txBody>
        </p:sp>
      </p:grpSp>
    </p:spTree>
    <p:extLst>
      <p:ext uri="{BB962C8B-B14F-4D97-AF65-F5344CB8AC3E}">
        <p14:creationId xmlns:p14="http://schemas.microsoft.com/office/powerpoint/2010/main" val="152485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55B6A3-0F86-BF49-BD42-5C5D2C4DE283}"/>
              </a:ext>
            </a:extLst>
          </p:cNvPr>
          <p:cNvSpPr>
            <a:spLocks noGrp="1"/>
          </p:cNvSpPr>
          <p:nvPr>
            <p:ph type="title"/>
          </p:nvPr>
        </p:nvSpPr>
        <p:spPr>
          <a:xfrm>
            <a:off x="838200" y="-22501"/>
            <a:ext cx="10515600" cy="1131522"/>
          </a:xfrm>
        </p:spPr>
        <p:txBody>
          <a:bodyPr/>
          <a:lstStyle/>
          <a:p>
            <a:r>
              <a:rPr lang="en-US" altLang="ja-JP" b="1" dirty="0"/>
              <a:t>9-3. </a:t>
            </a:r>
            <a:r>
              <a:rPr lang="ja-JP" altLang="en-US" b="1" dirty="0"/>
              <a:t>グローバルテックカンパニー</a:t>
            </a:r>
            <a:endParaRPr kumimoji="1" lang="ja-JP" altLang="en-US" b="1" dirty="0"/>
          </a:p>
        </p:txBody>
      </p:sp>
      <p:sp>
        <p:nvSpPr>
          <p:cNvPr id="3" name="コンテンツ プレースホルダー 2">
            <a:extLst>
              <a:ext uri="{FF2B5EF4-FFF2-40B4-BE49-F238E27FC236}">
                <a16:creationId xmlns:a16="http://schemas.microsoft.com/office/drawing/2014/main" id="{8B050DEC-5A21-C54B-9605-3A2250319A78}"/>
              </a:ext>
            </a:extLst>
          </p:cNvPr>
          <p:cNvSpPr>
            <a:spLocks noGrp="1"/>
          </p:cNvSpPr>
          <p:nvPr>
            <p:ph idx="1"/>
          </p:nvPr>
        </p:nvSpPr>
        <p:spPr>
          <a:xfrm>
            <a:off x="838200" y="1105163"/>
            <a:ext cx="10850217" cy="5439328"/>
          </a:xfrm>
        </p:spPr>
        <p:txBody>
          <a:bodyPr>
            <a:normAutofit/>
          </a:bodyPr>
          <a:lstStyle/>
          <a:p>
            <a:r>
              <a:rPr kumimoji="1" lang="ja-JP" altLang="en-US" dirty="0"/>
              <a:t>具体例</a:t>
            </a:r>
            <a:r>
              <a:rPr kumimoji="1" lang="en-US" altLang="ja-JP" dirty="0"/>
              <a:t>:</a:t>
            </a:r>
            <a:r>
              <a:rPr kumimoji="1" lang="ja-JP" altLang="en-US" dirty="0"/>
              <a:t> グーグル、アマゾン、マイクロソフト、アリババ</a:t>
            </a:r>
            <a:r>
              <a:rPr lang="ja-JP" altLang="en-US" dirty="0"/>
              <a:t>など</a:t>
            </a:r>
            <a:endParaRPr lang="en-US" altLang="ja-JP" dirty="0"/>
          </a:p>
          <a:p>
            <a:r>
              <a:rPr lang="ja-JP" altLang="en-US" dirty="0"/>
              <a:t>ツイッターは外交の、フェースブックは選挙活動のプラットフォーム。</a:t>
            </a:r>
            <a:r>
              <a:rPr lang="ja-JP" altLang="en-US" dirty="0">
                <a:effectLst/>
              </a:rPr>
              <a:t>既にサイバー空間において准政府機能を担う</a:t>
            </a:r>
            <a:r>
              <a:rPr lang="en-US" altLang="ja-JP" dirty="0">
                <a:effectLst/>
              </a:rPr>
              <a:t>(</a:t>
            </a:r>
            <a:r>
              <a:rPr lang="en-US" altLang="ja-JP" dirty="0" err="1">
                <a:effectLst/>
              </a:rPr>
              <a:t>Eichensehr</a:t>
            </a:r>
            <a:r>
              <a:rPr lang="ja-JP" altLang="en-US" dirty="0"/>
              <a:t> </a:t>
            </a:r>
            <a:r>
              <a:rPr lang="en-US" altLang="ja-JP" dirty="0"/>
              <a:t>2017, </a:t>
            </a:r>
            <a:r>
              <a:rPr lang="en-US" altLang="ja-JP" dirty="0" err="1">
                <a:effectLst/>
              </a:rPr>
              <a:t>Kilovaty</a:t>
            </a:r>
            <a:r>
              <a:rPr lang="en-US" altLang="ja-JP" dirty="0"/>
              <a:t> 2019)</a:t>
            </a:r>
            <a:r>
              <a:rPr lang="ja-JP" altLang="en-US" dirty="0"/>
              <a:t>。インフラの提供をはじめる</a:t>
            </a:r>
            <a:endParaRPr lang="en-US" altLang="ja-JP" dirty="0"/>
          </a:p>
          <a:p>
            <a:r>
              <a:rPr lang="ja-JP" altLang="en-US" dirty="0"/>
              <a:t>雇用を生まないが、生活に欠かせない</a:t>
            </a:r>
            <a:endParaRPr lang="en-US" altLang="ja-JP" dirty="0"/>
          </a:p>
          <a:p>
            <a:r>
              <a:rPr lang="ja-JP" altLang="en-US" dirty="0"/>
              <a:t>権威主義国家との間の協調</a:t>
            </a:r>
            <a:endParaRPr lang="en-US" altLang="ja-JP" dirty="0"/>
          </a:p>
          <a:p>
            <a:pPr lvl="1"/>
            <a:r>
              <a:rPr lang="ja-JP" altLang="en-US" dirty="0"/>
              <a:t>構造の類似性</a:t>
            </a:r>
            <a:r>
              <a:rPr lang="en-US" altLang="ja-JP" dirty="0"/>
              <a:t>:</a:t>
            </a:r>
            <a:r>
              <a:rPr lang="ja-JP" altLang="en-US" dirty="0"/>
              <a:t> テックカンパニーと利用者の関係は封建制</a:t>
            </a:r>
            <a:endParaRPr lang="en-US" altLang="ja-JP" dirty="0"/>
          </a:p>
          <a:p>
            <a:pPr lvl="1"/>
            <a:r>
              <a:rPr lang="ja-JP" altLang="en-US" dirty="0"/>
              <a:t>市場の誘惑。</a:t>
            </a:r>
            <a:r>
              <a:rPr lang="en-US" altLang="ja-JP" dirty="0"/>
              <a:t>Google</a:t>
            </a:r>
            <a:r>
              <a:rPr lang="ja-JP" altLang="en-US" dirty="0"/>
              <a:t>社の中国版検索エンジン</a:t>
            </a:r>
            <a:endParaRPr lang="en-US" altLang="ja-JP" dirty="0"/>
          </a:p>
          <a:p>
            <a:pPr lvl="0"/>
            <a:r>
              <a:rPr lang="ja-JP" altLang="en-US" dirty="0"/>
              <a:t>民主主義国家との対立</a:t>
            </a:r>
            <a:endParaRPr lang="en-US" altLang="ja-JP" dirty="0"/>
          </a:p>
          <a:p>
            <a:pPr lvl="1"/>
            <a:r>
              <a:rPr lang="ja-JP" altLang="en-US" dirty="0"/>
              <a:t>技術への規制</a:t>
            </a:r>
            <a:r>
              <a:rPr lang="en-US" altLang="ja-JP" dirty="0"/>
              <a:t>(</a:t>
            </a:r>
            <a:r>
              <a:rPr lang="ja-JP" altLang="en-US" dirty="0"/>
              <a:t>再掲</a:t>
            </a:r>
            <a:r>
              <a:rPr lang="en-US" altLang="ja-JP" dirty="0"/>
              <a:t>)</a:t>
            </a:r>
          </a:p>
          <a:p>
            <a:pPr lvl="1"/>
            <a:r>
              <a:rPr lang="ja-JP" altLang="en-US" dirty="0"/>
              <a:t>税制の不均衡</a:t>
            </a:r>
            <a:r>
              <a:rPr lang="en-US" altLang="ja-JP" dirty="0"/>
              <a:t>(</a:t>
            </a:r>
            <a:r>
              <a:rPr lang="ja-JP" altLang="en-US" dirty="0"/>
              <a:t>再掲</a:t>
            </a:r>
            <a:r>
              <a:rPr lang="en-US" altLang="ja-JP" dirty="0"/>
              <a:t>)</a:t>
            </a:r>
          </a:p>
          <a:p>
            <a:pPr lvl="1"/>
            <a:endParaRPr lang="ja-JP" altLang="en-US" dirty="0"/>
          </a:p>
          <a:p>
            <a:endParaRPr kumimoji="1" lang="ja-JP" altLang="en-US" dirty="0"/>
          </a:p>
        </p:txBody>
      </p:sp>
      <p:sp>
        <p:nvSpPr>
          <p:cNvPr id="12" name="スライド番号プレースホルダー 11">
            <a:extLst>
              <a:ext uri="{FF2B5EF4-FFF2-40B4-BE49-F238E27FC236}">
                <a16:creationId xmlns:a16="http://schemas.microsoft.com/office/drawing/2014/main" id="{6EE2B63E-67C8-1740-8403-B3F711655B3E}"/>
              </a:ext>
            </a:extLst>
          </p:cNvPr>
          <p:cNvSpPr>
            <a:spLocks noGrp="1"/>
          </p:cNvSpPr>
          <p:nvPr>
            <p:ph type="sldNum" sz="quarter" idx="12"/>
          </p:nvPr>
        </p:nvSpPr>
        <p:spPr/>
        <p:txBody>
          <a:bodyPr/>
          <a:lstStyle/>
          <a:p>
            <a:fld id="{F5913070-F278-1340-809A-032486279543}" type="slidenum">
              <a:rPr kumimoji="1" lang="ja-JP" altLang="en-US" smtClean="0"/>
              <a:t>15</a:t>
            </a:fld>
            <a:endParaRPr kumimoji="1" lang="ja-JP" altLang="en-US"/>
          </a:p>
        </p:txBody>
      </p:sp>
      <p:grpSp>
        <p:nvGrpSpPr>
          <p:cNvPr id="13" name="グループ化 12">
            <a:extLst>
              <a:ext uri="{FF2B5EF4-FFF2-40B4-BE49-F238E27FC236}">
                <a16:creationId xmlns:a16="http://schemas.microsoft.com/office/drawing/2014/main" id="{255948E0-CAA1-DB40-93F5-9AB8E566D2EE}"/>
              </a:ext>
            </a:extLst>
          </p:cNvPr>
          <p:cNvGrpSpPr/>
          <p:nvPr/>
        </p:nvGrpSpPr>
        <p:grpSpPr>
          <a:xfrm>
            <a:off x="7598004" y="4656841"/>
            <a:ext cx="4989840" cy="2517308"/>
            <a:chOff x="343990" y="917190"/>
            <a:chExt cx="10515600" cy="4945245"/>
          </a:xfrm>
        </p:grpSpPr>
        <p:graphicFrame>
          <p:nvGraphicFramePr>
            <p:cNvPr id="14" name="コンテンツ プレースホルダー 3">
              <a:extLst>
                <a:ext uri="{FF2B5EF4-FFF2-40B4-BE49-F238E27FC236}">
                  <a16:creationId xmlns:a16="http://schemas.microsoft.com/office/drawing/2014/main" id="{7E856CE8-1382-3247-9444-718B3D091DAB}"/>
                </a:ext>
              </a:extLst>
            </p:cNvPr>
            <p:cNvGraphicFramePr>
              <a:graphicFrameLocks/>
            </p:cNvGraphicFramePr>
            <p:nvPr>
              <p:extLst>
                <p:ext uri="{D42A27DB-BD31-4B8C-83A1-F6EECF244321}">
                  <p14:modId xmlns:p14="http://schemas.microsoft.com/office/powerpoint/2010/main" val="788326911"/>
                </p:ext>
              </p:extLst>
            </p:nvPr>
          </p:nvGraphicFramePr>
          <p:xfrm>
            <a:off x="343990" y="917190"/>
            <a:ext cx="10515600" cy="4945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テキスト ボックス 14">
              <a:extLst>
                <a:ext uri="{FF2B5EF4-FFF2-40B4-BE49-F238E27FC236}">
                  <a16:creationId xmlns:a16="http://schemas.microsoft.com/office/drawing/2014/main" id="{44CE93EB-F531-CD4D-9261-F5A9C95F7F94}"/>
                </a:ext>
              </a:extLst>
            </p:cNvPr>
            <p:cNvSpPr txBox="1"/>
            <p:nvPr/>
          </p:nvSpPr>
          <p:spPr>
            <a:xfrm>
              <a:off x="3225439" y="2475188"/>
              <a:ext cx="888274" cy="453469"/>
            </a:xfrm>
            <a:prstGeom prst="rect">
              <a:avLst/>
            </a:prstGeom>
            <a:noFill/>
          </p:spPr>
          <p:txBody>
            <a:bodyPr wrap="square" rtlCol="0">
              <a:spAutoFit/>
            </a:bodyPr>
            <a:lstStyle/>
            <a:p>
              <a:r>
                <a:rPr kumimoji="1" lang="ja-JP" altLang="en-US" sz="900"/>
                <a:t>協調</a:t>
              </a:r>
            </a:p>
          </p:txBody>
        </p:sp>
        <p:sp>
          <p:nvSpPr>
            <p:cNvPr id="16" name="テキスト ボックス 15">
              <a:extLst>
                <a:ext uri="{FF2B5EF4-FFF2-40B4-BE49-F238E27FC236}">
                  <a16:creationId xmlns:a16="http://schemas.microsoft.com/office/drawing/2014/main" id="{C01A236A-4A55-8F46-888C-2A0D486D9009}"/>
                </a:ext>
              </a:extLst>
            </p:cNvPr>
            <p:cNvSpPr txBox="1"/>
            <p:nvPr/>
          </p:nvSpPr>
          <p:spPr>
            <a:xfrm>
              <a:off x="5695407" y="2537916"/>
              <a:ext cx="888274" cy="453469"/>
            </a:xfrm>
            <a:prstGeom prst="rect">
              <a:avLst/>
            </a:prstGeom>
            <a:noFill/>
          </p:spPr>
          <p:txBody>
            <a:bodyPr wrap="square" rtlCol="0">
              <a:spAutoFit/>
            </a:bodyPr>
            <a:lstStyle/>
            <a:p>
              <a:r>
                <a:rPr kumimoji="1" lang="ja-JP" altLang="en-US" sz="900">
                  <a:solidFill>
                    <a:srgbClr val="FF0000"/>
                  </a:solidFill>
                </a:rPr>
                <a:t>協調</a:t>
              </a:r>
            </a:p>
          </p:txBody>
        </p:sp>
        <p:sp>
          <p:nvSpPr>
            <p:cNvPr id="17" name="テキスト ボックス 16">
              <a:extLst>
                <a:ext uri="{FF2B5EF4-FFF2-40B4-BE49-F238E27FC236}">
                  <a16:creationId xmlns:a16="http://schemas.microsoft.com/office/drawing/2014/main" id="{BD40447E-1400-E746-BD9D-18E80E0D4964}"/>
                </a:ext>
              </a:extLst>
            </p:cNvPr>
            <p:cNvSpPr txBox="1"/>
            <p:nvPr/>
          </p:nvSpPr>
          <p:spPr>
            <a:xfrm>
              <a:off x="5150937" y="3245387"/>
              <a:ext cx="888274" cy="453469"/>
            </a:xfrm>
            <a:prstGeom prst="rect">
              <a:avLst/>
            </a:prstGeom>
            <a:noFill/>
          </p:spPr>
          <p:txBody>
            <a:bodyPr wrap="square" rtlCol="0">
              <a:spAutoFit/>
            </a:bodyPr>
            <a:lstStyle/>
            <a:p>
              <a:r>
                <a:rPr kumimoji="1" lang="ja-JP" altLang="en-US" sz="900"/>
                <a:t>協調</a:t>
              </a:r>
            </a:p>
          </p:txBody>
        </p:sp>
        <p:sp>
          <p:nvSpPr>
            <p:cNvPr id="18" name="テキスト ボックス 17">
              <a:extLst>
                <a:ext uri="{FF2B5EF4-FFF2-40B4-BE49-F238E27FC236}">
                  <a16:creationId xmlns:a16="http://schemas.microsoft.com/office/drawing/2014/main" id="{F066B855-6533-D74B-BCBB-DBF833FA77EF}"/>
                </a:ext>
              </a:extLst>
            </p:cNvPr>
            <p:cNvSpPr txBox="1"/>
            <p:nvPr/>
          </p:nvSpPr>
          <p:spPr>
            <a:xfrm>
              <a:off x="5183230" y="4070530"/>
              <a:ext cx="888274" cy="453469"/>
            </a:xfrm>
            <a:prstGeom prst="rect">
              <a:avLst/>
            </a:prstGeom>
            <a:noFill/>
          </p:spPr>
          <p:txBody>
            <a:bodyPr wrap="square" rtlCol="0">
              <a:spAutoFit/>
            </a:bodyPr>
            <a:lstStyle/>
            <a:p>
              <a:r>
                <a:rPr kumimoji="1" lang="ja-JP" altLang="en-US" sz="900"/>
                <a:t>対立</a:t>
              </a:r>
            </a:p>
          </p:txBody>
        </p:sp>
        <p:sp>
          <p:nvSpPr>
            <p:cNvPr id="19" name="テキスト ボックス 18">
              <a:extLst>
                <a:ext uri="{FF2B5EF4-FFF2-40B4-BE49-F238E27FC236}">
                  <a16:creationId xmlns:a16="http://schemas.microsoft.com/office/drawing/2014/main" id="{B56FADB1-430E-324D-8C37-C7135BE91DA8}"/>
                </a:ext>
              </a:extLst>
            </p:cNvPr>
            <p:cNvSpPr txBox="1"/>
            <p:nvPr/>
          </p:nvSpPr>
          <p:spPr>
            <a:xfrm>
              <a:off x="7096400" y="2483940"/>
              <a:ext cx="888274" cy="453469"/>
            </a:xfrm>
            <a:prstGeom prst="rect">
              <a:avLst/>
            </a:prstGeom>
            <a:noFill/>
          </p:spPr>
          <p:txBody>
            <a:bodyPr wrap="square" rtlCol="0">
              <a:spAutoFit/>
            </a:bodyPr>
            <a:lstStyle/>
            <a:p>
              <a:r>
                <a:rPr kumimoji="1" lang="ja-JP" altLang="en-US" sz="900"/>
                <a:t>対立</a:t>
              </a:r>
            </a:p>
          </p:txBody>
        </p:sp>
        <p:sp>
          <p:nvSpPr>
            <p:cNvPr id="20" name="テキスト ボックス 19">
              <a:extLst>
                <a:ext uri="{FF2B5EF4-FFF2-40B4-BE49-F238E27FC236}">
                  <a16:creationId xmlns:a16="http://schemas.microsoft.com/office/drawing/2014/main" id="{627AEF64-BF26-8949-BEB9-87F3EF7EC6AB}"/>
                </a:ext>
              </a:extLst>
            </p:cNvPr>
            <p:cNvSpPr txBox="1"/>
            <p:nvPr/>
          </p:nvSpPr>
          <p:spPr>
            <a:xfrm>
              <a:off x="4626429" y="2546670"/>
              <a:ext cx="888274" cy="453469"/>
            </a:xfrm>
            <a:prstGeom prst="rect">
              <a:avLst/>
            </a:prstGeom>
            <a:noFill/>
          </p:spPr>
          <p:txBody>
            <a:bodyPr wrap="square" rtlCol="0">
              <a:spAutoFit/>
            </a:bodyPr>
            <a:lstStyle/>
            <a:p>
              <a:r>
                <a:rPr kumimoji="1" lang="ja-JP" altLang="en-US" sz="900">
                  <a:solidFill>
                    <a:srgbClr val="FF0000"/>
                  </a:solidFill>
                </a:rPr>
                <a:t>対立</a:t>
              </a:r>
            </a:p>
          </p:txBody>
        </p:sp>
      </p:grpSp>
      <p:sp>
        <p:nvSpPr>
          <p:cNvPr id="4" name="フッター プレースホルダー 3">
            <a:extLst>
              <a:ext uri="{FF2B5EF4-FFF2-40B4-BE49-F238E27FC236}">
                <a16:creationId xmlns:a16="http://schemas.microsoft.com/office/drawing/2014/main" id="{33102E5F-EB2F-3549-9F6C-768EE412968A}"/>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57145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2A65D-2428-C247-B27B-4FBB3613DAA7}"/>
              </a:ext>
            </a:extLst>
          </p:cNvPr>
          <p:cNvSpPr>
            <a:spLocks noGrp="1"/>
          </p:cNvSpPr>
          <p:nvPr>
            <p:ph type="title"/>
          </p:nvPr>
        </p:nvSpPr>
        <p:spPr>
          <a:xfrm>
            <a:off x="838200" y="-121764"/>
            <a:ext cx="10515600" cy="1325563"/>
          </a:xfrm>
        </p:spPr>
        <p:txBody>
          <a:bodyPr/>
          <a:lstStyle/>
          <a:p>
            <a:r>
              <a:rPr lang="en-US" altLang="ja-JP" b="1" dirty="0"/>
              <a:t>9-4. </a:t>
            </a:r>
            <a:r>
              <a:rPr lang="ja-JP" altLang="en-US" b="1" dirty="0"/>
              <a:t>その他の変容を迫られるアクター</a:t>
            </a:r>
            <a:endParaRPr lang="en-US" altLang="ja-JP" b="1" dirty="0"/>
          </a:p>
        </p:txBody>
      </p:sp>
      <p:sp>
        <p:nvSpPr>
          <p:cNvPr id="3" name="コンテンツ プレースホルダー 2">
            <a:extLst>
              <a:ext uri="{FF2B5EF4-FFF2-40B4-BE49-F238E27FC236}">
                <a16:creationId xmlns:a16="http://schemas.microsoft.com/office/drawing/2014/main" id="{598A9E27-53C3-3F4E-BA21-66B018EB1083}"/>
              </a:ext>
            </a:extLst>
          </p:cNvPr>
          <p:cNvSpPr>
            <a:spLocks noGrp="1"/>
          </p:cNvSpPr>
          <p:nvPr>
            <p:ph idx="1"/>
          </p:nvPr>
        </p:nvSpPr>
        <p:spPr>
          <a:xfrm>
            <a:off x="593766" y="1496290"/>
            <a:ext cx="10760034" cy="5082640"/>
          </a:xfrm>
        </p:spPr>
        <p:txBody>
          <a:bodyPr>
            <a:normAutofit/>
          </a:bodyPr>
          <a:lstStyle/>
          <a:p>
            <a:r>
              <a:rPr kumimoji="1" lang="en-US" altLang="ja-JP" dirty="0"/>
              <a:t>CSIRT</a:t>
            </a:r>
          </a:p>
          <a:p>
            <a:pPr lvl="1"/>
            <a:r>
              <a:rPr lang="ja-JP" altLang="en-US" dirty="0"/>
              <a:t>サイバーセキュリティガバナンスにおけるレジームのうち、目的に「被害者救済と復旧」を掲げ、機能として「インシデント対応能力」を備え、かつ文化として「互恵主義」を信条とする組織群のこと</a:t>
            </a:r>
            <a:endParaRPr lang="en-US" altLang="ja-JP" dirty="0"/>
          </a:p>
          <a:p>
            <a:pPr lvl="1"/>
            <a:r>
              <a:rPr lang="en-US" altLang="ja-JP" dirty="0"/>
              <a:t>3</a:t>
            </a:r>
            <a:r>
              <a:rPr lang="ja-JP" altLang="en-US" dirty="0"/>
              <a:t>アクターの協働で成立した数少ないコードとプラクティスの</a:t>
            </a:r>
            <a:r>
              <a:rPr lang="en-US" altLang="ja-JP" dirty="0"/>
              <a:t>1</a:t>
            </a:r>
            <a:r>
              <a:rPr lang="ja-JP" altLang="en-US" dirty="0"/>
              <a:t>つ</a:t>
            </a:r>
            <a:endParaRPr lang="en-US" altLang="ja-JP" dirty="0"/>
          </a:p>
          <a:p>
            <a:pPr lvl="1"/>
            <a:r>
              <a:rPr lang="ja-JP" altLang="en-US" dirty="0"/>
              <a:t>トランスナショナルな意思決定を助ける知識共同体の性質が強かった。しかし近年急速に国家の枠組みに組み込まれつつある</a:t>
            </a:r>
          </a:p>
          <a:p>
            <a:r>
              <a:rPr kumimoji="1" lang="ja-JP" altLang="en-US" dirty="0"/>
              <a:t>実験</a:t>
            </a:r>
            <a:endParaRPr kumimoji="1" lang="en-US" altLang="ja-JP" dirty="0"/>
          </a:p>
          <a:p>
            <a:pPr lvl="1"/>
            <a:r>
              <a:rPr lang="en-US" altLang="ja-JP" dirty="0"/>
              <a:t>CSIRT</a:t>
            </a:r>
            <a:r>
              <a:rPr lang="ja-JP" altLang="en-US" dirty="0"/>
              <a:t>が一堂に会する場で、脱国家化の提案を行う。そこからの成果、もしくは失敗の教訓は現時点で明らかではないが、直接的な働きかけを通して「理論と現実の対話」を行う</a:t>
            </a:r>
            <a:r>
              <a:rPr lang="en-US" altLang="ja-JP" dirty="0"/>
              <a:t>(</a:t>
            </a:r>
            <a:r>
              <a:rPr lang="ja-JP" altLang="en-US" dirty="0"/>
              <a:t>期間</a:t>
            </a:r>
            <a:r>
              <a:rPr lang="en-US" altLang="ja-JP" dirty="0"/>
              <a:t>:</a:t>
            </a:r>
            <a:r>
              <a:rPr lang="ja-JP" altLang="en-US" dirty="0"/>
              <a:t> </a:t>
            </a:r>
            <a:r>
              <a:rPr lang="en-US" altLang="ja-JP" dirty="0"/>
              <a:t>2019/6-11)</a:t>
            </a:r>
            <a:endParaRPr kumimoji="1" lang="ja-JP" altLang="en-US" dirty="0"/>
          </a:p>
        </p:txBody>
      </p:sp>
      <p:sp>
        <p:nvSpPr>
          <p:cNvPr id="4" name="スライド番号プレースホルダー 3">
            <a:extLst>
              <a:ext uri="{FF2B5EF4-FFF2-40B4-BE49-F238E27FC236}">
                <a16:creationId xmlns:a16="http://schemas.microsoft.com/office/drawing/2014/main" id="{1A012376-91D4-CC4A-8DE7-FE104F7A45AC}"/>
              </a:ext>
            </a:extLst>
          </p:cNvPr>
          <p:cNvSpPr>
            <a:spLocks noGrp="1"/>
          </p:cNvSpPr>
          <p:nvPr>
            <p:ph type="sldNum" sz="quarter" idx="12"/>
          </p:nvPr>
        </p:nvSpPr>
        <p:spPr/>
        <p:txBody>
          <a:bodyPr/>
          <a:lstStyle/>
          <a:p>
            <a:fld id="{F5913070-F278-1340-809A-032486279543}" type="slidenum">
              <a:rPr kumimoji="1" lang="ja-JP" altLang="en-US" smtClean="0"/>
              <a:t>16</a:t>
            </a:fld>
            <a:endParaRPr kumimoji="1" lang="ja-JP" altLang="en-US"/>
          </a:p>
        </p:txBody>
      </p:sp>
      <p:sp>
        <p:nvSpPr>
          <p:cNvPr id="5" name="フッター プレースホルダー 4">
            <a:extLst>
              <a:ext uri="{FF2B5EF4-FFF2-40B4-BE49-F238E27FC236}">
                <a16:creationId xmlns:a16="http://schemas.microsoft.com/office/drawing/2014/main" id="{E9CF18F5-E154-8C45-8580-47DB1AB86F5E}"/>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1817852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8C6687-B414-6F42-B939-E03CB374D59A}"/>
              </a:ext>
            </a:extLst>
          </p:cNvPr>
          <p:cNvSpPr>
            <a:spLocks noGrp="1"/>
          </p:cNvSpPr>
          <p:nvPr>
            <p:ph type="title"/>
          </p:nvPr>
        </p:nvSpPr>
        <p:spPr>
          <a:xfrm>
            <a:off x="499534" y="18255"/>
            <a:ext cx="10515600" cy="952589"/>
          </a:xfrm>
        </p:spPr>
        <p:txBody>
          <a:bodyPr/>
          <a:lstStyle/>
          <a:p>
            <a:r>
              <a:rPr kumimoji="1" lang="en-US" altLang="ja-JP" b="1" dirty="0"/>
              <a:t>10. </a:t>
            </a:r>
            <a:r>
              <a:rPr kumimoji="1" lang="ja-JP" altLang="en-US" b="1" dirty="0"/>
              <a:t>まとめ</a:t>
            </a:r>
          </a:p>
        </p:txBody>
      </p:sp>
      <p:sp>
        <p:nvSpPr>
          <p:cNvPr id="3" name="コンテンツ プレースホルダー 2">
            <a:extLst>
              <a:ext uri="{FF2B5EF4-FFF2-40B4-BE49-F238E27FC236}">
                <a16:creationId xmlns:a16="http://schemas.microsoft.com/office/drawing/2014/main" id="{9B2D97AC-8B13-3E42-B749-C1F623B51C99}"/>
              </a:ext>
            </a:extLst>
          </p:cNvPr>
          <p:cNvSpPr>
            <a:spLocks noGrp="1"/>
          </p:cNvSpPr>
          <p:nvPr>
            <p:ph idx="1"/>
          </p:nvPr>
        </p:nvSpPr>
        <p:spPr>
          <a:xfrm>
            <a:off x="838200" y="970844"/>
            <a:ext cx="10515600" cy="5206119"/>
          </a:xfrm>
        </p:spPr>
        <p:txBody>
          <a:bodyPr>
            <a:normAutofit fontScale="92500"/>
          </a:bodyPr>
          <a:lstStyle/>
          <a:p>
            <a:r>
              <a:rPr lang="ja-JP" altLang="en-US" dirty="0"/>
              <a:t>サイバー空間を支配するのは誰なのか</a:t>
            </a:r>
            <a:r>
              <a:rPr lang="en-US" altLang="ja-JP" dirty="0"/>
              <a:t>?</a:t>
            </a:r>
          </a:p>
          <a:p>
            <a:pPr lvl="1"/>
            <a:r>
              <a:rPr lang="ja-JP" altLang="en-US" dirty="0"/>
              <a:t>有権者が存在しないサイバー空間に直接のガバナンスは発生し得ない。支配するものという時に連想される単一のアクターによる管理は理論的にありえない</a:t>
            </a:r>
            <a:endParaRPr lang="en-US" altLang="ja-JP" dirty="0"/>
          </a:p>
          <a:p>
            <a:r>
              <a:rPr lang="ja-JP" altLang="en-US" dirty="0"/>
              <a:t>力の分散が起きるサイバー空間において相対的優位なのは誰か</a:t>
            </a:r>
            <a:r>
              <a:rPr lang="en-US" altLang="ja-JP" dirty="0"/>
              <a:t>?</a:t>
            </a:r>
          </a:p>
          <a:p>
            <a:pPr lvl="1"/>
            <a:r>
              <a:rPr kumimoji="1" lang="ja-JP" altLang="en-US" dirty="0"/>
              <a:t>「グローバルテックカンパニー」「民主主義国家」「権威主義国家」</a:t>
            </a:r>
            <a:endParaRPr kumimoji="1" lang="en-US" altLang="ja-JP" dirty="0"/>
          </a:p>
          <a:p>
            <a:pPr lvl="1"/>
            <a:r>
              <a:rPr kumimoji="1" lang="ja-JP" altLang="en-US" dirty="0"/>
              <a:t>およびその中間に位置するレジーム</a:t>
            </a:r>
            <a:endParaRPr kumimoji="1" lang="en-US" altLang="ja-JP" dirty="0"/>
          </a:p>
          <a:p>
            <a:r>
              <a:rPr lang="ja-JP" altLang="en-US" dirty="0"/>
              <a:t>議論に法則を見いだせるか</a:t>
            </a:r>
            <a:r>
              <a:rPr lang="en-US" altLang="ja-JP" dirty="0"/>
              <a:t>?</a:t>
            </a:r>
          </a:p>
          <a:p>
            <a:pPr lvl="1"/>
            <a:r>
              <a:rPr lang="ja-JP" altLang="en-US" dirty="0"/>
              <a:t>各アクターの内側での行動の違いがある </a:t>
            </a:r>
            <a:r>
              <a:rPr lang="en-US" altLang="ja-JP" dirty="0"/>
              <a:t>(GDPR, </a:t>
            </a:r>
            <a:r>
              <a:rPr lang="ja-JP" altLang="en-US" dirty="0"/>
              <a:t>中露のプライベートセクターへの接し方</a:t>
            </a:r>
            <a:r>
              <a:rPr lang="en-US" altLang="ja-JP" dirty="0"/>
              <a:t>)</a:t>
            </a:r>
          </a:p>
          <a:p>
            <a:pPr lvl="1"/>
            <a:r>
              <a:rPr lang="ja-JP" altLang="en-US" dirty="0"/>
              <a:t>それらは</a:t>
            </a:r>
            <a:r>
              <a:rPr lang="en-US" altLang="ja-JP" dirty="0"/>
              <a:t>｢</a:t>
            </a:r>
            <a:r>
              <a:rPr lang="ja-JP" altLang="en-US" dirty="0"/>
              <a:t>各アクターの目的</a:t>
            </a:r>
            <a:r>
              <a:rPr lang="en-US" altLang="ja-JP" dirty="0"/>
              <a:t>｣</a:t>
            </a:r>
            <a:r>
              <a:rPr lang="ja-JP" altLang="en-US" dirty="0"/>
              <a:t>の裏に言語化されていない別の目的があると仮定すれば説明可能である</a:t>
            </a:r>
            <a:endParaRPr lang="en-US" altLang="ja-JP" dirty="0"/>
          </a:p>
          <a:p>
            <a:pPr lvl="2"/>
            <a:r>
              <a:rPr lang="ja-JP" altLang="en-US" dirty="0"/>
              <a:t>民主主義国家は現状維持、権威主義国家は体制の安全、テックカンパニーは利益最大化</a:t>
            </a:r>
            <a:endParaRPr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40904053-198B-8848-A6D0-1758C7C8AB67}"/>
              </a:ext>
            </a:extLst>
          </p:cNvPr>
          <p:cNvSpPr>
            <a:spLocks noGrp="1"/>
          </p:cNvSpPr>
          <p:nvPr>
            <p:ph type="sldNum" sz="quarter" idx="12"/>
          </p:nvPr>
        </p:nvSpPr>
        <p:spPr/>
        <p:txBody>
          <a:bodyPr/>
          <a:lstStyle/>
          <a:p>
            <a:fld id="{F5913070-F278-1340-809A-032486279543}" type="slidenum">
              <a:rPr kumimoji="1" lang="ja-JP" altLang="en-US" smtClean="0"/>
              <a:t>17</a:t>
            </a:fld>
            <a:endParaRPr kumimoji="1" lang="ja-JP" altLang="en-US"/>
          </a:p>
        </p:txBody>
      </p:sp>
      <p:sp>
        <p:nvSpPr>
          <p:cNvPr id="5" name="フッター プレースホルダー 4">
            <a:extLst>
              <a:ext uri="{FF2B5EF4-FFF2-40B4-BE49-F238E27FC236}">
                <a16:creationId xmlns:a16="http://schemas.microsoft.com/office/drawing/2014/main" id="{2CA55485-A902-6741-A7FA-8216AE97B352}"/>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2854692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580094-6E84-3E40-BF25-7AC4469C29F1}"/>
              </a:ext>
            </a:extLst>
          </p:cNvPr>
          <p:cNvSpPr>
            <a:spLocks noGrp="1"/>
          </p:cNvSpPr>
          <p:nvPr>
            <p:ph type="title"/>
          </p:nvPr>
        </p:nvSpPr>
        <p:spPr>
          <a:xfrm>
            <a:off x="838200" y="0"/>
            <a:ext cx="10515600" cy="627652"/>
          </a:xfrm>
        </p:spPr>
        <p:txBody>
          <a:bodyPr>
            <a:normAutofit fontScale="90000"/>
          </a:bodyPr>
          <a:lstStyle/>
          <a:p>
            <a:r>
              <a:rPr kumimoji="1" lang="en-US" altLang="ja-JP" b="1" dirty="0"/>
              <a:t>11. </a:t>
            </a:r>
            <a:r>
              <a:rPr kumimoji="1" lang="ja-JP" altLang="en-US" b="1" dirty="0"/>
              <a:t>博論の章立て案と予定</a:t>
            </a:r>
          </a:p>
        </p:txBody>
      </p:sp>
      <p:sp>
        <p:nvSpPr>
          <p:cNvPr id="4" name="コンテンツ プレースホルダー 3">
            <a:extLst>
              <a:ext uri="{FF2B5EF4-FFF2-40B4-BE49-F238E27FC236}">
                <a16:creationId xmlns:a16="http://schemas.microsoft.com/office/drawing/2014/main" id="{759FB256-E833-5842-9A41-D5F0EBAFAE87}"/>
              </a:ext>
            </a:extLst>
          </p:cNvPr>
          <p:cNvSpPr>
            <a:spLocks noGrp="1"/>
          </p:cNvSpPr>
          <p:nvPr>
            <p:ph sz="half" idx="1"/>
          </p:nvPr>
        </p:nvSpPr>
        <p:spPr>
          <a:xfrm>
            <a:off x="426719" y="885230"/>
            <a:ext cx="5285459" cy="6112781"/>
          </a:xfrm>
        </p:spPr>
        <p:txBody>
          <a:bodyPr>
            <a:noAutofit/>
          </a:bodyPr>
          <a:lstStyle/>
          <a:p>
            <a:pPr marL="0" indent="0">
              <a:buNone/>
            </a:pPr>
            <a:r>
              <a:rPr lang="en-US" altLang="ja-JP" sz="1100" dirty="0"/>
              <a:t>1 </a:t>
            </a:r>
            <a:r>
              <a:rPr lang="ja-JP" altLang="en-US" sz="1100"/>
              <a:t>はじめに</a:t>
            </a:r>
          </a:p>
          <a:p>
            <a:pPr marL="0" indent="0">
              <a:buNone/>
            </a:pPr>
            <a:r>
              <a:rPr lang="en-US" altLang="ja-JP" sz="1100" dirty="0"/>
              <a:t>2 </a:t>
            </a:r>
            <a:r>
              <a:rPr lang="ja-JP" altLang="en-US" sz="1100"/>
              <a:t>分析の枠組み サイバーセキュリティ・ガバナンスのトリレンマ理論</a:t>
            </a:r>
            <a:br>
              <a:rPr lang="en-US" altLang="ja-JP" sz="1100" dirty="0"/>
            </a:br>
            <a:r>
              <a:rPr lang="ja-JP" altLang="en-US" sz="1100"/>
              <a:t>  </a:t>
            </a:r>
            <a:r>
              <a:rPr lang="en-US" altLang="ja-JP" sz="1100" dirty="0"/>
              <a:t>- </a:t>
            </a:r>
            <a:r>
              <a:rPr lang="ja-JP" altLang="en-US" sz="1100"/>
              <a:t>「先進国家」と「権威主義国家と途上国家」と「プライベートセクター」</a:t>
            </a:r>
          </a:p>
          <a:p>
            <a:pPr marL="0" indent="0">
              <a:buNone/>
            </a:pPr>
            <a:r>
              <a:rPr lang="en-US" altLang="ja-JP" sz="1100" dirty="0"/>
              <a:t>3 </a:t>
            </a:r>
            <a:r>
              <a:rPr lang="ja-JP" altLang="en-US" sz="1100"/>
              <a:t>トリレンマの実態</a:t>
            </a:r>
            <a:br>
              <a:rPr lang="en-US" altLang="ja-JP" sz="1100" dirty="0"/>
            </a:br>
            <a:r>
              <a:rPr lang="en-US" altLang="ja-JP" sz="1100" dirty="0"/>
              <a:t>3.1 </a:t>
            </a:r>
            <a:r>
              <a:rPr lang="ja-JP" altLang="en-US" sz="1100"/>
              <a:t>先進国家</a:t>
            </a:r>
            <a:br>
              <a:rPr lang="en-US" altLang="ja-JP" sz="1100" dirty="0"/>
            </a:br>
            <a:r>
              <a:rPr lang="ja-JP" altLang="en-US" sz="1100"/>
              <a:t>    </a:t>
            </a:r>
            <a:r>
              <a:rPr lang="en-US" altLang="ja-JP" sz="1100" dirty="0"/>
              <a:t>- </a:t>
            </a:r>
            <a:r>
              <a:rPr lang="ja-JP" altLang="en-US" sz="1100"/>
              <a:t>サイバーセキュリティ戦略にみる各国の思惑 </a:t>
            </a:r>
            <a:r>
              <a:rPr lang="en-US" altLang="ja-JP" sz="1100" dirty="0"/>
              <a:t>(※1</a:t>
            </a:r>
            <a:r>
              <a:rPr lang="ja-JP" altLang="en-US" sz="1100"/>
              <a:t>を再構成</a:t>
            </a:r>
            <a:r>
              <a:rPr lang="en-US" altLang="ja-JP" sz="1100" dirty="0"/>
              <a:t>)</a:t>
            </a:r>
          </a:p>
          <a:p>
            <a:pPr marL="0" indent="0">
              <a:buNone/>
            </a:pPr>
            <a:r>
              <a:rPr lang="en-US" altLang="ja-JP" sz="1100" dirty="0"/>
              <a:t>3.2 </a:t>
            </a:r>
            <a:r>
              <a:rPr lang="ja-JP" altLang="en-US" sz="1100"/>
              <a:t>権威主義国家</a:t>
            </a:r>
            <a:br>
              <a:rPr lang="en-US" altLang="ja-JP" sz="1100" dirty="0"/>
            </a:br>
            <a:r>
              <a:rPr lang="ja-JP" altLang="en-US" sz="1100"/>
              <a:t>    </a:t>
            </a:r>
            <a:r>
              <a:rPr lang="en-US" altLang="ja-JP" sz="1100" dirty="0"/>
              <a:t>- </a:t>
            </a:r>
            <a:r>
              <a:rPr lang="ja-JP" altLang="en-US" sz="1100"/>
              <a:t>主権の確保と統治性を優先するドクトリン</a:t>
            </a:r>
            <a:br>
              <a:rPr lang="en-US" altLang="ja-JP" sz="1100" dirty="0"/>
            </a:br>
            <a:r>
              <a:rPr lang="ja-JP" altLang="en-US" sz="1100"/>
              <a:t>    </a:t>
            </a:r>
            <a:r>
              <a:rPr lang="en-US" altLang="ja-JP" sz="1100" dirty="0"/>
              <a:t>- </a:t>
            </a:r>
            <a:r>
              <a:rPr lang="ja-JP" altLang="en-US" sz="1100"/>
              <a:t>北朝鮮のサイバー政策 </a:t>
            </a:r>
            <a:r>
              <a:rPr lang="en-US" altLang="ja-JP" sz="1100" dirty="0"/>
              <a:t>(※2</a:t>
            </a:r>
            <a:r>
              <a:rPr lang="ja-JP" altLang="en-US" sz="1100"/>
              <a:t>を再構成</a:t>
            </a:r>
            <a:r>
              <a:rPr lang="en-US" altLang="ja-JP" sz="1100" dirty="0"/>
              <a:t>)</a:t>
            </a:r>
            <a:br>
              <a:rPr lang="en-US" altLang="ja-JP" sz="1100" dirty="0"/>
            </a:br>
            <a:r>
              <a:rPr lang="en-US" altLang="ja-JP" sz="1100" dirty="0"/>
              <a:t>    - </a:t>
            </a:r>
            <a:r>
              <a:rPr lang="ja-JP" altLang="en-US" sz="1100"/>
              <a:t>権威主義国家のプライベートセクター</a:t>
            </a:r>
            <a:br>
              <a:rPr lang="en-US" altLang="ja-JP" sz="1100" dirty="0"/>
            </a:br>
            <a:r>
              <a:rPr lang="en-US" altLang="ja-JP" sz="1100" dirty="0"/>
              <a:t>3.3</a:t>
            </a:r>
            <a:r>
              <a:rPr lang="ja-JP" altLang="en-US" sz="1100"/>
              <a:t> プライベートセクター</a:t>
            </a:r>
            <a:br>
              <a:rPr lang="en-US" altLang="ja-JP" sz="1100" dirty="0"/>
            </a:br>
            <a:r>
              <a:rPr lang="ja-JP" altLang="en-US" sz="1100"/>
              <a:t>    </a:t>
            </a:r>
            <a:r>
              <a:rPr lang="en-US" altLang="ja-JP" sz="1100" dirty="0"/>
              <a:t>- </a:t>
            </a:r>
            <a:r>
              <a:rPr lang="ja-JP" altLang="en-US" sz="1100"/>
              <a:t>市場に導かれたサイバー空間の強制力</a:t>
            </a:r>
            <a:br>
              <a:rPr lang="en-US" altLang="ja-JP" sz="1100" dirty="0"/>
            </a:br>
            <a:r>
              <a:rPr lang="ja-JP" altLang="en-US" sz="1100"/>
              <a:t>    </a:t>
            </a:r>
            <a:r>
              <a:rPr lang="en-US" altLang="ja-JP" sz="1100" dirty="0"/>
              <a:t>- </a:t>
            </a:r>
            <a:r>
              <a:rPr lang="ja-JP" altLang="en-US" sz="1100"/>
              <a:t>経済と安全保障</a:t>
            </a:r>
            <a:endParaRPr lang="en-US" altLang="ja-JP" sz="1100" dirty="0"/>
          </a:p>
          <a:p>
            <a:pPr marL="0" indent="0">
              <a:buNone/>
            </a:pPr>
            <a:r>
              <a:rPr lang="en-US" altLang="ja-JP" sz="1100" dirty="0"/>
              <a:t>3.4 </a:t>
            </a:r>
            <a:r>
              <a:rPr lang="ja-JP" altLang="en-US" sz="1100"/>
              <a:t>協調と対立と離間のケーススタディ</a:t>
            </a:r>
            <a:br>
              <a:rPr lang="en-US" altLang="ja-JP" sz="1100" dirty="0"/>
            </a:br>
            <a:r>
              <a:rPr lang="en-US" altLang="ja-JP" sz="1100" dirty="0"/>
              <a:t>  - </a:t>
            </a:r>
            <a:r>
              <a:rPr lang="ja-JP" altLang="en-US" sz="1100"/>
              <a:t>先進国家 </a:t>
            </a:r>
            <a:r>
              <a:rPr lang="en-US" altLang="ja-JP" sz="1100" dirty="0"/>
              <a:t>vs </a:t>
            </a:r>
            <a:r>
              <a:rPr lang="ja-JP" altLang="en-US" sz="1100"/>
              <a:t>プライベートセクター</a:t>
            </a:r>
            <a:br>
              <a:rPr lang="en-US" altLang="ja-JP" sz="1100" dirty="0"/>
            </a:br>
            <a:r>
              <a:rPr lang="en-US" altLang="ja-JP" sz="1100" dirty="0"/>
              <a:t>  - </a:t>
            </a:r>
            <a:r>
              <a:rPr lang="ja-JP" altLang="en-US" sz="1100"/>
              <a:t>先進国家 </a:t>
            </a:r>
            <a:r>
              <a:rPr lang="en-US" altLang="ja-JP" sz="1100" dirty="0"/>
              <a:t>vs </a:t>
            </a:r>
            <a:r>
              <a:rPr lang="ja-JP" altLang="en-US" sz="1100"/>
              <a:t>権威主義国家と途上国家</a:t>
            </a:r>
            <a:br>
              <a:rPr lang="en-US" altLang="ja-JP" sz="1100" dirty="0"/>
            </a:br>
            <a:r>
              <a:rPr lang="en-US" altLang="ja-JP" sz="1100" dirty="0"/>
              <a:t>  - </a:t>
            </a:r>
            <a:r>
              <a:rPr lang="ja-JP" altLang="en-US" sz="1100"/>
              <a:t>権威主義国家と途上国家 </a:t>
            </a:r>
            <a:r>
              <a:rPr lang="en-US" altLang="ja-JP" sz="1100" dirty="0"/>
              <a:t>vs </a:t>
            </a:r>
            <a:r>
              <a:rPr lang="ja-JP" altLang="en-US" sz="1100"/>
              <a:t>プライベートセクター</a:t>
            </a:r>
          </a:p>
          <a:p>
            <a:pPr marL="0" indent="0">
              <a:buNone/>
            </a:pPr>
            <a:r>
              <a:rPr lang="en-US" altLang="ja-JP" sz="1100" dirty="0"/>
              <a:t>4 CSIRT</a:t>
            </a:r>
            <a:br>
              <a:rPr lang="en-US" altLang="ja-JP" sz="1100" dirty="0"/>
            </a:br>
            <a:r>
              <a:rPr lang="en-US" altLang="ja-JP" sz="1100" dirty="0"/>
              <a:t>  - </a:t>
            </a:r>
            <a:r>
              <a:rPr lang="ja-JP" altLang="en-US" sz="1100"/>
              <a:t>レジーム複合体の中の</a:t>
            </a:r>
            <a:r>
              <a:rPr lang="en-US" altLang="ja-JP" sz="1100" dirty="0"/>
              <a:t>CSIRT (※3</a:t>
            </a:r>
            <a:r>
              <a:rPr lang="ja-JP" altLang="en-US" sz="1100"/>
              <a:t>を再構成</a:t>
            </a:r>
            <a:r>
              <a:rPr lang="en-US" altLang="ja-JP" sz="1100" dirty="0"/>
              <a:t>)</a:t>
            </a:r>
            <a:br>
              <a:rPr lang="en-US" altLang="ja-JP" sz="1100" dirty="0"/>
            </a:br>
            <a:r>
              <a:rPr lang="en-US" altLang="ja-JP" sz="1100" dirty="0"/>
              <a:t>  - </a:t>
            </a:r>
            <a:r>
              <a:rPr lang="ja-JP" altLang="en-US" sz="1100"/>
              <a:t>共同体の信条を再定義する実証実験</a:t>
            </a:r>
            <a:endParaRPr lang="en-US" altLang="ja-JP" sz="1100" dirty="0"/>
          </a:p>
          <a:p>
            <a:pPr marL="0" indent="0">
              <a:buNone/>
            </a:pPr>
            <a:r>
              <a:rPr lang="en-US" altLang="ja-JP" sz="1100" dirty="0"/>
              <a:t>5</a:t>
            </a:r>
            <a:r>
              <a:rPr lang="ja-JP" altLang="en-US" sz="1100"/>
              <a:t> 考察</a:t>
            </a:r>
            <a:endParaRPr lang="en-US" altLang="ja-JP" sz="1100" dirty="0"/>
          </a:p>
          <a:p>
            <a:pPr marL="0" indent="0">
              <a:buNone/>
            </a:pPr>
            <a:r>
              <a:rPr lang="en-US" altLang="ja-JP" sz="1100" dirty="0"/>
              <a:t>6</a:t>
            </a:r>
            <a:r>
              <a:rPr lang="ja-JP" altLang="en-US" sz="1100"/>
              <a:t> おわりに</a:t>
            </a:r>
            <a:endParaRPr lang="en-US" altLang="ja-JP" sz="1100" dirty="0"/>
          </a:p>
          <a:p>
            <a:pPr marL="0" indent="0">
              <a:buNone/>
            </a:pPr>
            <a:r>
              <a:rPr lang="ja-JP" altLang="en-US" sz="1100"/>
              <a:t>  </a:t>
            </a:r>
            <a:r>
              <a:rPr lang="en-US" altLang="ja-JP" sz="1100" dirty="0"/>
              <a:t>- </a:t>
            </a:r>
            <a:r>
              <a:rPr lang="ja-JP" altLang="en-US" sz="1100"/>
              <a:t>謝辞、参考文献</a:t>
            </a:r>
          </a:p>
          <a:p>
            <a:pPr marL="0" indent="0">
              <a:buNone/>
            </a:pPr>
            <a:endParaRPr kumimoji="1" lang="ja-JP" altLang="en-US" sz="1100"/>
          </a:p>
        </p:txBody>
      </p:sp>
      <p:sp>
        <p:nvSpPr>
          <p:cNvPr id="5" name="コンテンツ プレースホルダー 4">
            <a:extLst>
              <a:ext uri="{FF2B5EF4-FFF2-40B4-BE49-F238E27FC236}">
                <a16:creationId xmlns:a16="http://schemas.microsoft.com/office/drawing/2014/main" id="{22F212B9-31B4-FA45-AD4D-E0CF8D750D51}"/>
              </a:ext>
            </a:extLst>
          </p:cNvPr>
          <p:cNvSpPr>
            <a:spLocks noGrp="1"/>
          </p:cNvSpPr>
          <p:nvPr>
            <p:ph sz="half" idx="2"/>
          </p:nvPr>
        </p:nvSpPr>
        <p:spPr>
          <a:xfrm>
            <a:off x="5960532" y="815313"/>
            <a:ext cx="5804749" cy="5995851"/>
          </a:xfrm>
        </p:spPr>
        <p:txBody>
          <a:bodyPr>
            <a:normAutofit fontScale="25000" lnSpcReduction="20000"/>
          </a:bodyPr>
          <a:lstStyle/>
          <a:p>
            <a:pPr marL="0" indent="0">
              <a:buNone/>
            </a:pPr>
            <a:endParaRPr kumimoji="1" lang="en-US" altLang="ja-JP" dirty="0"/>
          </a:p>
          <a:p>
            <a:pPr marL="0" indent="0">
              <a:buNone/>
            </a:pPr>
            <a:r>
              <a:rPr lang="ja-JP" altLang="en-US" sz="4800" b="1"/>
              <a:t>今後の予定</a:t>
            </a:r>
            <a:endParaRPr lang="en-US" altLang="ja-JP" sz="4800" b="1" dirty="0"/>
          </a:p>
          <a:p>
            <a:pPr marL="0" indent="0">
              <a:buNone/>
            </a:pPr>
            <a:r>
              <a:rPr lang="en-US" altLang="ja-JP" sz="4800" dirty="0"/>
              <a:t>2019/5-6 </a:t>
            </a:r>
            <a:r>
              <a:rPr lang="ja-JP" altLang="en-US" sz="4800"/>
              <a:t>文献調査</a:t>
            </a:r>
            <a:endParaRPr lang="en-US" altLang="ja-JP" sz="4800" dirty="0"/>
          </a:p>
          <a:p>
            <a:pPr marL="0" indent="0">
              <a:buNone/>
            </a:pPr>
            <a:r>
              <a:rPr lang="en-US" altLang="ja-JP" sz="4800" dirty="0"/>
              <a:t>2019/6-9</a:t>
            </a:r>
            <a:r>
              <a:rPr lang="ja-JP" altLang="en-US" sz="4800"/>
              <a:t> </a:t>
            </a:r>
            <a:r>
              <a:rPr lang="en-US" altLang="ja-JP" sz="4800" dirty="0"/>
              <a:t>CSIRT</a:t>
            </a:r>
            <a:r>
              <a:rPr lang="ja-JP" altLang="en-US" sz="4800"/>
              <a:t>に関するフィールドリサーチ</a:t>
            </a:r>
            <a:endParaRPr lang="en-US" altLang="ja-JP" sz="4800" dirty="0"/>
          </a:p>
          <a:p>
            <a:pPr marL="0" indent="0">
              <a:buNone/>
            </a:pPr>
            <a:r>
              <a:rPr lang="en-US" altLang="ja-JP" sz="4800" dirty="0"/>
              <a:t>2019/9 </a:t>
            </a:r>
            <a:r>
              <a:rPr lang="ja-JP" altLang="en-US" sz="4800"/>
              <a:t>執筆</a:t>
            </a:r>
            <a:endParaRPr lang="en-US" altLang="ja-JP" sz="4800" dirty="0"/>
          </a:p>
          <a:p>
            <a:pPr marL="0" indent="0">
              <a:buNone/>
            </a:pPr>
            <a:endParaRPr lang="en-US" altLang="ja-JP" sz="4800" dirty="0"/>
          </a:p>
          <a:p>
            <a:pPr marL="0" indent="0">
              <a:buNone/>
            </a:pPr>
            <a:r>
              <a:rPr lang="ja-JP" altLang="en-US" sz="4800" b="1"/>
              <a:t>博士候補要件の充足状況</a:t>
            </a:r>
            <a:endParaRPr lang="en-US" altLang="ja-JP" sz="4800" b="1" dirty="0"/>
          </a:p>
          <a:p>
            <a:pPr lvl="1"/>
            <a:r>
              <a:rPr lang="ja-JP" altLang="en-US" sz="4800"/>
              <a:t>外国語</a:t>
            </a:r>
            <a:r>
              <a:rPr lang="en-US" altLang="ja-JP" sz="4800" dirty="0"/>
              <a:t>: TOEFL </a:t>
            </a:r>
            <a:r>
              <a:rPr lang="en-US" altLang="ja-JP" sz="4800" dirty="0" err="1"/>
              <a:t>iBT</a:t>
            </a:r>
            <a:r>
              <a:rPr lang="en-US" altLang="ja-JP" sz="4800" dirty="0"/>
              <a:t> 94</a:t>
            </a:r>
          </a:p>
          <a:p>
            <a:pPr lvl="1"/>
            <a:r>
              <a:rPr lang="ja-JP" altLang="en-US" sz="4800"/>
              <a:t>新規授業計画企画書、技法科目、教育体験</a:t>
            </a:r>
            <a:r>
              <a:rPr lang="en-US" altLang="ja-JP" sz="4800" dirty="0"/>
              <a:t>: </a:t>
            </a:r>
            <a:r>
              <a:rPr lang="ja-JP" altLang="en-US" sz="4800"/>
              <a:t>免除</a:t>
            </a:r>
            <a:endParaRPr lang="en-US" altLang="ja-JP" sz="4800" dirty="0"/>
          </a:p>
          <a:p>
            <a:r>
              <a:rPr lang="ja-JP" altLang="en-US" sz="4800"/>
              <a:t>査読付き原著論文</a:t>
            </a:r>
            <a:endParaRPr lang="en-US" altLang="ja-JP" sz="4800" dirty="0"/>
          </a:p>
          <a:p>
            <a:pPr marL="457200" lvl="1" indent="0">
              <a:buNone/>
            </a:pPr>
            <a:r>
              <a:rPr lang="en-US" altLang="ja-JP" sz="4800" dirty="0"/>
              <a:t>※1</a:t>
            </a:r>
            <a:r>
              <a:rPr lang="ja-JP" altLang="en-US" sz="4800"/>
              <a:t> 小宮山功一朗</a:t>
            </a:r>
            <a:r>
              <a:rPr lang="en-US" altLang="ja-JP" sz="4800" dirty="0"/>
              <a:t>, </a:t>
            </a:r>
            <a:r>
              <a:rPr lang="ja-JP" altLang="en-US" sz="4800"/>
              <a:t>土屋大洋</a:t>
            </a:r>
            <a:r>
              <a:rPr lang="en-US" altLang="ja-JP" sz="4800" dirty="0"/>
              <a:t>. 2018. “</a:t>
            </a:r>
            <a:r>
              <a:rPr lang="ja-JP" altLang="en-US" sz="4800"/>
              <a:t>サイバーセキュリティ戦略の国際比較 </a:t>
            </a:r>
            <a:r>
              <a:rPr lang="en-US" altLang="ja-JP" sz="4800" dirty="0"/>
              <a:t>: </a:t>
            </a:r>
            <a:r>
              <a:rPr lang="ja-JP" altLang="en-US" sz="4800"/>
              <a:t>目的と対象範囲に基づく四類型</a:t>
            </a:r>
            <a:r>
              <a:rPr lang="en-US" altLang="ja-JP" sz="4800" dirty="0"/>
              <a:t>.” </a:t>
            </a:r>
            <a:r>
              <a:rPr lang="ja-JP" altLang="en-US" sz="4800"/>
              <a:t>グローバル・ガバナンス </a:t>
            </a:r>
            <a:r>
              <a:rPr lang="en-US" altLang="ja-JP" sz="4800" dirty="0"/>
              <a:t>3(4).</a:t>
            </a:r>
          </a:p>
          <a:p>
            <a:pPr marL="457200" lvl="1" indent="0">
              <a:buNone/>
            </a:pPr>
            <a:r>
              <a:rPr lang="en-US" altLang="ja-JP" sz="4800" dirty="0"/>
              <a:t>※2</a:t>
            </a:r>
            <a:r>
              <a:rPr lang="ja-JP" altLang="en-US" sz="4800"/>
              <a:t> 小宮山功一朗</a:t>
            </a:r>
            <a:r>
              <a:rPr lang="en-US" altLang="ja-JP" sz="4800" dirty="0"/>
              <a:t>. 2019. “</a:t>
            </a:r>
            <a:r>
              <a:rPr lang="ja-JP" altLang="en-US" sz="4800"/>
              <a:t>北朝鮮の情報通信技術産業 </a:t>
            </a:r>
            <a:r>
              <a:rPr lang="en-US" altLang="ja-JP" sz="4800" dirty="0"/>
              <a:t>-</a:t>
            </a:r>
            <a:r>
              <a:rPr lang="ja-JP" altLang="en-US" sz="4800"/>
              <a:t>金正日がもたらしたいびつな成功と労働力余剰</a:t>
            </a:r>
            <a:r>
              <a:rPr lang="en-US" altLang="ja-JP" sz="4800" dirty="0"/>
              <a:t>-.” </a:t>
            </a:r>
            <a:r>
              <a:rPr lang="en-US" altLang="ja-JP" sz="4800" dirty="0" err="1"/>
              <a:t>InfoCom</a:t>
            </a:r>
            <a:r>
              <a:rPr lang="en-US" altLang="ja-JP" sz="4800" dirty="0"/>
              <a:t> REVIEW 72: 17–29.</a:t>
            </a:r>
          </a:p>
          <a:p>
            <a:pPr marL="457200" lvl="1" indent="0">
              <a:buNone/>
            </a:pPr>
            <a:r>
              <a:rPr lang="en-US" altLang="ja-JP" sz="4800" dirty="0"/>
              <a:t>※3</a:t>
            </a:r>
            <a:r>
              <a:rPr lang="ja-JP" altLang="en-US" sz="4800"/>
              <a:t> </a:t>
            </a:r>
            <a:r>
              <a:rPr lang="en-US" altLang="ja-JP" sz="4800" dirty="0"/>
              <a:t>(2019</a:t>
            </a:r>
            <a:r>
              <a:rPr lang="ja-JP" altLang="en-US" sz="4800"/>
              <a:t>年</a:t>
            </a:r>
            <a:r>
              <a:rPr lang="en-US" altLang="ja-JP" sz="4800" dirty="0"/>
              <a:t>3</a:t>
            </a:r>
            <a:r>
              <a:rPr lang="ja-JP" altLang="en-US" sz="4800"/>
              <a:t>月</a:t>
            </a:r>
            <a:r>
              <a:rPr lang="en-US" altLang="ja-JP" sz="4800" dirty="0"/>
              <a:t>1</a:t>
            </a:r>
            <a:r>
              <a:rPr lang="ja-JP" altLang="en-US" sz="4800"/>
              <a:t>日に情報通信学会投稿済み、査読中</a:t>
            </a:r>
            <a:r>
              <a:rPr lang="en-US" altLang="ja-JP" sz="4800" dirty="0"/>
              <a:t>)</a:t>
            </a:r>
            <a:r>
              <a:rPr lang="ja-JP" altLang="en-US" sz="4800"/>
              <a:t> 小宮山功一朗</a:t>
            </a:r>
            <a:r>
              <a:rPr lang="en-US" altLang="ja-JP" sz="4800" dirty="0"/>
              <a:t>. </a:t>
            </a:r>
            <a:r>
              <a:rPr lang="ja-JP" altLang="en-US" sz="4800"/>
              <a:t>サイバーセキュリティにおけるインシデント対応コミュニティの発展</a:t>
            </a:r>
            <a:endParaRPr lang="en-US" altLang="ja-JP" sz="4800" dirty="0"/>
          </a:p>
          <a:p>
            <a:r>
              <a:rPr lang="ja-JP" altLang="en-US" sz="4800"/>
              <a:t>学会発表</a:t>
            </a:r>
            <a:endParaRPr lang="en-US" altLang="ja-JP" sz="4800" dirty="0"/>
          </a:p>
          <a:p>
            <a:pPr lvl="1"/>
            <a:r>
              <a:rPr lang="ja-JP" altLang="en-US" sz="4800"/>
              <a:t>小宮山功一朗</a:t>
            </a:r>
            <a:r>
              <a:rPr lang="en-US" altLang="ja-JP" sz="4800" dirty="0"/>
              <a:t>. “</a:t>
            </a:r>
            <a:r>
              <a:rPr lang="ja-JP" altLang="en-US" sz="4800"/>
              <a:t>サイバー空間における信頼醸成措置の実現にむけて</a:t>
            </a:r>
            <a:r>
              <a:rPr lang="en-US" altLang="ja-JP" sz="4800" dirty="0"/>
              <a:t>.”</a:t>
            </a:r>
            <a:r>
              <a:rPr lang="ja-JP" altLang="en-US" sz="4800"/>
              <a:t> グローバル・ガバナンス学会第</a:t>
            </a:r>
            <a:r>
              <a:rPr lang="en-US" altLang="ja-JP" sz="4800" dirty="0"/>
              <a:t>4</a:t>
            </a:r>
            <a:r>
              <a:rPr lang="ja-JP" altLang="en-US" sz="4800"/>
              <a:t>回研究大会・同志社大学</a:t>
            </a:r>
            <a:r>
              <a:rPr lang="en-US" altLang="ja-JP" sz="4800" dirty="0"/>
              <a:t>. 2014/4/18.</a:t>
            </a:r>
          </a:p>
          <a:p>
            <a:pPr lvl="1"/>
            <a:r>
              <a:rPr lang="en-US" altLang="ja-JP" sz="4800" dirty="0"/>
              <a:t>Koichiro Komiyama. 2014.  “Confidence Building Measures in Cyberspace.” 2014 TPRC | 42nd Research Conference on Communication, Information and Internet Policy Poster Session. 2014/9/12</a:t>
            </a:r>
          </a:p>
          <a:p>
            <a:pPr lvl="1"/>
            <a:r>
              <a:rPr lang="ja-JP" altLang="en-US" sz="4800"/>
              <a:t>小宮山功一朗</a:t>
            </a:r>
            <a:r>
              <a:rPr lang="en-US" altLang="ja-JP" sz="4800" dirty="0"/>
              <a:t>. 2018. “</a:t>
            </a:r>
            <a:r>
              <a:rPr lang="ja-JP" altLang="en-US" sz="4800"/>
              <a:t>北朝鮮の</a:t>
            </a:r>
            <a:r>
              <a:rPr lang="en-US" altLang="ja-JP" sz="4800" dirty="0"/>
              <a:t>IT</a:t>
            </a:r>
            <a:r>
              <a:rPr lang="ja-JP" altLang="en-US" sz="4800"/>
              <a:t>政策 </a:t>
            </a:r>
            <a:r>
              <a:rPr lang="en-US" altLang="ja-JP" sz="4800" dirty="0"/>
              <a:t>―</a:t>
            </a:r>
            <a:r>
              <a:rPr lang="ja-JP" altLang="en-US" sz="4800"/>
              <a:t>半導体、ソフトウェア開発、ネットワークそして人材育成</a:t>
            </a:r>
            <a:r>
              <a:rPr lang="en-US" altLang="ja-JP" sz="4800" dirty="0"/>
              <a:t>―." 2018</a:t>
            </a:r>
            <a:r>
              <a:rPr lang="ja-JP" altLang="en-US" sz="4800"/>
              <a:t>年度秋季（第</a:t>
            </a:r>
            <a:r>
              <a:rPr lang="en-US" altLang="ja-JP" sz="4800" dirty="0"/>
              <a:t>39</a:t>
            </a:r>
            <a:r>
              <a:rPr lang="ja-JP" altLang="en-US" sz="4800"/>
              <a:t>回）情報通信学会大会アーリーバードの部</a:t>
            </a:r>
            <a:r>
              <a:rPr lang="en-US" altLang="ja-JP" sz="4800" dirty="0"/>
              <a:t>.</a:t>
            </a:r>
            <a:r>
              <a:rPr lang="ja-JP" altLang="en-US" sz="4800"/>
              <a:t> </a:t>
            </a:r>
            <a:r>
              <a:rPr lang="en-US" altLang="ja-JP" sz="4800" dirty="0"/>
              <a:t>2018/11/17.</a:t>
            </a:r>
          </a:p>
        </p:txBody>
      </p:sp>
      <p:sp>
        <p:nvSpPr>
          <p:cNvPr id="6" name="スライド番号プレースホルダー 5">
            <a:extLst>
              <a:ext uri="{FF2B5EF4-FFF2-40B4-BE49-F238E27FC236}">
                <a16:creationId xmlns:a16="http://schemas.microsoft.com/office/drawing/2014/main" id="{8E3B2AAA-733F-D849-A9CC-DBBEF3A88EC0}"/>
              </a:ext>
            </a:extLst>
          </p:cNvPr>
          <p:cNvSpPr>
            <a:spLocks noGrp="1"/>
          </p:cNvSpPr>
          <p:nvPr>
            <p:ph type="sldNum" sz="quarter" idx="12"/>
          </p:nvPr>
        </p:nvSpPr>
        <p:spPr/>
        <p:txBody>
          <a:bodyPr/>
          <a:lstStyle/>
          <a:p>
            <a:fld id="{F5913070-F278-1340-809A-032486279543}" type="slidenum">
              <a:rPr kumimoji="1" lang="ja-JP" altLang="en-US" smtClean="0">
                <a:solidFill>
                  <a:schemeClr val="tx1"/>
                </a:solidFill>
              </a:rPr>
              <a:t>18</a:t>
            </a:fld>
            <a:endParaRPr kumimoji="1" lang="ja-JP" altLang="en-US">
              <a:solidFill>
                <a:schemeClr val="tx1"/>
              </a:solidFill>
            </a:endParaRPr>
          </a:p>
        </p:txBody>
      </p:sp>
      <p:sp>
        <p:nvSpPr>
          <p:cNvPr id="3" name="フッター プレースホルダー 2">
            <a:extLst>
              <a:ext uri="{FF2B5EF4-FFF2-40B4-BE49-F238E27FC236}">
                <a16:creationId xmlns:a16="http://schemas.microsoft.com/office/drawing/2014/main" id="{399A8C19-7A33-8B41-ABAD-F79DF0FE65DF}"/>
              </a:ext>
            </a:extLst>
          </p:cNvPr>
          <p:cNvSpPr>
            <a:spLocks noGrp="1"/>
          </p:cNvSpPr>
          <p:nvPr>
            <p:ph type="ftr" sz="quarter" idx="11"/>
          </p:nvPr>
        </p:nvSpPr>
        <p:spPr/>
        <p:txBody>
          <a:bodyPr/>
          <a:lstStyle/>
          <a:p>
            <a:r>
              <a:rPr kumimoji="1" lang="en-US" altLang="ja-JP" dirty="0">
                <a:solidFill>
                  <a:schemeClr val="tx1"/>
                </a:solidFill>
              </a:rPr>
              <a:t>Thesis Proposal. 2019/5/18</a:t>
            </a:r>
            <a:endParaRPr kumimoji="1" lang="ja-JP" altLang="en-US">
              <a:solidFill>
                <a:schemeClr val="tx1"/>
              </a:solidFill>
            </a:endParaRPr>
          </a:p>
        </p:txBody>
      </p:sp>
    </p:spTree>
    <p:extLst>
      <p:ext uri="{BB962C8B-B14F-4D97-AF65-F5344CB8AC3E}">
        <p14:creationId xmlns:p14="http://schemas.microsoft.com/office/powerpoint/2010/main" val="1055175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8EEF-E949-BD42-9E41-4102562E4818}"/>
              </a:ext>
            </a:extLst>
          </p:cNvPr>
          <p:cNvSpPr>
            <a:spLocks noGrp="1"/>
          </p:cNvSpPr>
          <p:nvPr>
            <p:ph type="title"/>
          </p:nvPr>
        </p:nvSpPr>
        <p:spPr>
          <a:xfrm>
            <a:off x="838200" y="136525"/>
            <a:ext cx="10515600" cy="397380"/>
          </a:xfrm>
        </p:spPr>
        <p:txBody>
          <a:bodyPr>
            <a:normAutofit fontScale="90000"/>
          </a:bodyPr>
          <a:lstStyle/>
          <a:p>
            <a:r>
              <a:rPr kumimoji="1" lang="en-US" altLang="ja-JP" b="1" dirty="0"/>
              <a:t>12-1. </a:t>
            </a:r>
            <a:r>
              <a:rPr kumimoji="1" lang="ja-JP" altLang="en-US" b="1" dirty="0"/>
              <a:t>参考文献 </a:t>
            </a:r>
            <a:r>
              <a:rPr kumimoji="1" lang="en-US" altLang="ja-JP" b="1" dirty="0"/>
              <a:t>(</a:t>
            </a:r>
            <a:r>
              <a:rPr kumimoji="1" lang="ja-JP" altLang="en-US" b="1" dirty="0"/>
              <a:t>英語</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93AE496E-B30F-B14F-88D4-B2C6A524EA16}"/>
              </a:ext>
            </a:extLst>
          </p:cNvPr>
          <p:cNvSpPr>
            <a:spLocks noGrp="1"/>
          </p:cNvSpPr>
          <p:nvPr>
            <p:ph idx="1"/>
          </p:nvPr>
        </p:nvSpPr>
        <p:spPr>
          <a:xfrm>
            <a:off x="165462" y="798001"/>
            <a:ext cx="11861075" cy="6305839"/>
          </a:xfrm>
        </p:spPr>
        <p:txBody>
          <a:bodyPr>
            <a:normAutofit/>
          </a:bodyPr>
          <a:lstStyle/>
          <a:p>
            <a:pPr marL="0" indent="0">
              <a:buNone/>
            </a:pPr>
            <a:r>
              <a:rPr lang="en" altLang="ja-JP" sz="800" dirty="0">
                <a:effectLst/>
              </a:rPr>
              <a:t>Bremmer, Ian. 2010. </a:t>
            </a:r>
            <a:r>
              <a:rPr lang="en" altLang="ja-JP" sz="800" i="1" dirty="0">
                <a:effectLst/>
              </a:rPr>
              <a:t>The End of the Free Market: Who Wins the War Between States and Corporations?</a:t>
            </a:r>
            <a:r>
              <a:rPr lang="en" altLang="ja-JP" sz="800" dirty="0">
                <a:effectLst/>
              </a:rPr>
              <a:t> Kindle Edi. Portfolio.</a:t>
            </a:r>
          </a:p>
          <a:p>
            <a:pPr marL="0" indent="0">
              <a:buNone/>
            </a:pPr>
            <a:r>
              <a:rPr lang="en" altLang="ja-JP" sz="800" dirty="0" err="1">
                <a:effectLst/>
              </a:rPr>
              <a:t>Broeders</a:t>
            </a:r>
            <a:r>
              <a:rPr lang="en" altLang="ja-JP" sz="800" dirty="0">
                <a:effectLst/>
              </a:rPr>
              <a:t>, Dennis. 2017. “Aligning the International Protection of ‘the Public Core of the Internet’ with State Sovereignty and National Security.” </a:t>
            </a:r>
            <a:r>
              <a:rPr lang="en" altLang="ja-JP" sz="800" i="1" dirty="0">
                <a:effectLst/>
              </a:rPr>
              <a:t>Journal of Cyber Policy</a:t>
            </a:r>
            <a:r>
              <a:rPr lang="en" altLang="ja-JP" sz="800" dirty="0">
                <a:effectLst/>
              </a:rPr>
              <a:t> 2(3): 366–76. https://</a:t>
            </a:r>
            <a:r>
              <a:rPr lang="en" altLang="ja-JP" sz="800" dirty="0" err="1">
                <a:effectLst/>
              </a:rPr>
              <a:t>doi.org</a:t>
            </a:r>
            <a:r>
              <a:rPr lang="en" altLang="ja-JP" sz="800" dirty="0">
                <a:effectLst/>
              </a:rPr>
              <a:t>/10.1080/23738871.2017.1403640.</a:t>
            </a:r>
          </a:p>
          <a:p>
            <a:pPr marL="0" indent="0">
              <a:buNone/>
            </a:pPr>
            <a:r>
              <a:rPr lang="en" altLang="ja-JP" sz="800" dirty="0">
                <a:effectLst/>
              </a:rPr>
              <a:t>Buchanan, Ben. 2017. </a:t>
            </a:r>
            <a:r>
              <a:rPr lang="en" altLang="ja-JP" sz="800" i="1" dirty="0">
                <a:effectLst/>
              </a:rPr>
              <a:t>The Cybersecurity Dilemma: Hacking, Trust and Fear Between Nations</a:t>
            </a:r>
            <a:r>
              <a:rPr lang="en" altLang="ja-JP" sz="800" dirty="0">
                <a:effectLst/>
              </a:rPr>
              <a:t>. Oxford University Press.</a:t>
            </a:r>
          </a:p>
          <a:p>
            <a:pPr marL="0" indent="0">
              <a:buNone/>
            </a:pPr>
            <a:r>
              <a:rPr lang="en" altLang="ja-JP" sz="800" dirty="0" err="1">
                <a:effectLst/>
              </a:rPr>
              <a:t>Carr</a:t>
            </a:r>
            <a:r>
              <a:rPr lang="en" altLang="ja-JP" sz="800" dirty="0">
                <a:effectLst/>
              </a:rPr>
              <a:t>, Madeline. 2015. “Power Plays in Global Internet Governance.” </a:t>
            </a:r>
            <a:r>
              <a:rPr lang="en" altLang="ja-JP" sz="800" i="1" dirty="0">
                <a:effectLst/>
              </a:rPr>
              <a:t>Millennium: Journal of International Studies</a:t>
            </a:r>
            <a:r>
              <a:rPr lang="en" altLang="ja-JP" sz="800" dirty="0">
                <a:effectLst/>
              </a:rPr>
              <a:t> 43(2): 640–59.</a:t>
            </a:r>
          </a:p>
          <a:p>
            <a:pPr marL="0" indent="0">
              <a:buNone/>
            </a:pPr>
            <a:r>
              <a:rPr lang="en-US" altLang="ja-JP" sz="800" dirty="0" err="1">
                <a:effectLst/>
              </a:rPr>
              <a:t>Choucri</a:t>
            </a:r>
            <a:r>
              <a:rPr lang="en-US" altLang="ja-JP" sz="800" dirty="0">
                <a:effectLst/>
              </a:rPr>
              <a:t>, </a:t>
            </a:r>
            <a:r>
              <a:rPr lang="en-US" altLang="ja-JP" sz="800" dirty="0" err="1">
                <a:effectLst/>
              </a:rPr>
              <a:t>Nazli</a:t>
            </a:r>
            <a:r>
              <a:rPr lang="en-US" altLang="ja-JP" sz="800" dirty="0">
                <a:effectLst/>
              </a:rPr>
              <a:t>, Stuart </a:t>
            </a:r>
            <a:r>
              <a:rPr lang="en-US" altLang="ja-JP" sz="800" dirty="0" err="1">
                <a:effectLst/>
              </a:rPr>
              <a:t>Madnick</a:t>
            </a:r>
            <a:r>
              <a:rPr lang="en-US" altLang="ja-JP" sz="800" dirty="0">
                <a:effectLst/>
              </a:rPr>
              <a:t>, and Jeremy </a:t>
            </a:r>
            <a:r>
              <a:rPr lang="en-US" altLang="ja-JP" sz="800" dirty="0" err="1">
                <a:effectLst/>
              </a:rPr>
              <a:t>Ferwerda</a:t>
            </a:r>
            <a:r>
              <a:rPr lang="en-US" altLang="ja-JP" sz="800" dirty="0">
                <a:effectLst/>
              </a:rPr>
              <a:t>. 2014. “Institutions for Cyber Security: International Responses and Global Imperatives.” </a:t>
            </a:r>
            <a:r>
              <a:rPr lang="en-US" altLang="ja-JP" sz="800" i="1" dirty="0">
                <a:effectLst/>
              </a:rPr>
              <a:t>Information Technology for Development</a:t>
            </a:r>
            <a:r>
              <a:rPr lang="en-US" altLang="ja-JP" sz="800" dirty="0">
                <a:effectLst/>
              </a:rPr>
              <a:t> 20(2): 96–121.</a:t>
            </a:r>
          </a:p>
          <a:p>
            <a:pPr marL="0" indent="0">
              <a:buNone/>
            </a:pPr>
            <a:r>
              <a:rPr lang="en" altLang="ja-JP" sz="800" dirty="0" err="1"/>
              <a:t>Cuihong</a:t>
            </a:r>
            <a:r>
              <a:rPr lang="en" altLang="ja-JP" sz="800" dirty="0"/>
              <a:t>, Cai. 2018. “China and Global Cyber Governance: Main Principles and Debates.” </a:t>
            </a:r>
            <a:r>
              <a:rPr lang="en" altLang="ja-JP" sz="800" i="1" dirty="0"/>
              <a:t>Asian Perspective</a:t>
            </a:r>
            <a:r>
              <a:rPr lang="en" altLang="ja-JP" sz="800" dirty="0"/>
              <a:t> 42(4):647–62.</a:t>
            </a:r>
            <a:r>
              <a:rPr lang="ja-JP" altLang="en-US" sz="800" dirty="0"/>
              <a:t> </a:t>
            </a:r>
            <a:endParaRPr lang="en-US" altLang="ja-JP" sz="800" b="1" dirty="0">
              <a:effectLst/>
            </a:endParaRPr>
          </a:p>
          <a:p>
            <a:pPr marL="0" indent="0">
              <a:buNone/>
            </a:pPr>
            <a:r>
              <a:rPr lang="en" altLang="ja-JP" sz="800" dirty="0" err="1"/>
              <a:t>Denardis</a:t>
            </a:r>
            <a:r>
              <a:rPr lang="en" altLang="ja-JP" sz="800" dirty="0"/>
              <a:t>, Laura . 2015. </a:t>
            </a:r>
            <a:r>
              <a:rPr lang="en" altLang="ja-JP" sz="800" i="1" dirty="0"/>
              <a:t>The Global War For Internet Governance</a:t>
            </a:r>
            <a:r>
              <a:rPr lang="en" altLang="ja-JP" sz="800" dirty="0"/>
              <a:t>. Yale University Press.</a:t>
            </a:r>
          </a:p>
          <a:p>
            <a:pPr marL="0" indent="0">
              <a:buNone/>
            </a:pPr>
            <a:r>
              <a:rPr lang="en" altLang="ja-JP" sz="800" dirty="0" err="1"/>
              <a:t>Deibert</a:t>
            </a:r>
            <a:r>
              <a:rPr lang="en" altLang="ja-JP" sz="800" dirty="0"/>
              <a:t>, Ronald J. 2019. “The Road to Digital Unfreedom: Three Painful Truths About Social Media.” </a:t>
            </a:r>
            <a:r>
              <a:rPr lang="en" altLang="ja-JP" sz="800" i="1" dirty="0"/>
              <a:t>Journal of Democracy </a:t>
            </a:r>
            <a:r>
              <a:rPr lang="en" altLang="ja-JP" sz="800" dirty="0"/>
              <a:t>30(1):25–39.</a:t>
            </a:r>
          </a:p>
          <a:p>
            <a:pPr marL="0" indent="0">
              <a:buNone/>
            </a:pPr>
            <a:r>
              <a:rPr lang="en-US" altLang="ja-JP" sz="800" dirty="0" err="1">
                <a:effectLst/>
              </a:rPr>
              <a:t>Eichensehr</a:t>
            </a:r>
            <a:r>
              <a:rPr lang="en-US" altLang="ja-JP" sz="800" dirty="0">
                <a:effectLst/>
              </a:rPr>
              <a:t>, Kristen E. 2017. “Public-Private Cybersecurity.” </a:t>
            </a:r>
            <a:r>
              <a:rPr lang="en-US" altLang="ja-JP" sz="800" i="1" dirty="0">
                <a:effectLst/>
              </a:rPr>
              <a:t>Texas Law Review</a:t>
            </a:r>
            <a:r>
              <a:rPr lang="en-US" altLang="ja-JP" sz="800" dirty="0">
                <a:effectLst/>
              </a:rPr>
              <a:t> 95: 469–538.</a:t>
            </a:r>
          </a:p>
          <a:p>
            <a:pPr marL="0" indent="0">
              <a:buNone/>
            </a:pPr>
            <a:r>
              <a:rPr lang="en" altLang="ja-JP" sz="800" dirty="0"/>
              <a:t>Kagan, Robert. 2019. Brookings Policy Brief The Strongmen Strike Back. https://</a:t>
            </a:r>
            <a:r>
              <a:rPr lang="en" altLang="ja-JP" sz="800" dirty="0" err="1"/>
              <a:t>www.washingtonpost.com</a:t>
            </a:r>
            <a:r>
              <a:rPr lang="en" altLang="ja-JP" sz="800" dirty="0"/>
              <a:t>/news/opinions/</a:t>
            </a:r>
            <a:r>
              <a:rPr lang="en" altLang="ja-JP" sz="800" dirty="0" err="1"/>
              <a:t>wp</a:t>
            </a:r>
            <a:r>
              <a:rPr lang="en" altLang="ja-JP" sz="800" dirty="0"/>
              <a:t>/2019/03/14/feature/the-strongmen-strike- back/?</a:t>
            </a:r>
            <a:r>
              <a:rPr lang="en" altLang="ja-JP" sz="800" dirty="0" err="1"/>
              <a:t>utm_term</a:t>
            </a:r>
            <a:r>
              <a:rPr lang="en" altLang="ja-JP" sz="800" dirty="0"/>
              <a:t>=.79c297a85d53&amp;wpisrc=pw_ret_kaganopinions_031519.</a:t>
            </a:r>
          </a:p>
          <a:p>
            <a:pPr marL="0" indent="0">
              <a:buNone/>
            </a:pPr>
            <a:r>
              <a:rPr lang="en-US" altLang="ja-JP" sz="800" dirty="0" err="1">
                <a:effectLst/>
              </a:rPr>
              <a:t>Kilovaty</a:t>
            </a:r>
            <a:r>
              <a:rPr lang="en-US" altLang="ja-JP" sz="800" dirty="0">
                <a:effectLst/>
              </a:rPr>
              <a:t>, </a:t>
            </a:r>
            <a:r>
              <a:rPr lang="en-US" altLang="ja-JP" sz="800" dirty="0" err="1">
                <a:effectLst/>
              </a:rPr>
              <a:t>Ido</a:t>
            </a:r>
            <a:r>
              <a:rPr lang="en-US" altLang="ja-JP" sz="800" dirty="0">
                <a:effectLst/>
              </a:rPr>
              <a:t>. 2020. “Privatized Cybersecurity Law.” </a:t>
            </a:r>
            <a:r>
              <a:rPr lang="en-US" altLang="ja-JP" sz="800" i="1" dirty="0">
                <a:effectLst/>
              </a:rPr>
              <a:t>UC Irvine Law Review</a:t>
            </a:r>
            <a:r>
              <a:rPr lang="en-US" altLang="ja-JP" sz="800" dirty="0">
                <a:effectLst/>
              </a:rPr>
              <a:t>. </a:t>
            </a:r>
            <a:r>
              <a:rPr lang="en-US" altLang="ja-JP" sz="800" dirty="0"/>
              <a:t>(</a:t>
            </a:r>
            <a:r>
              <a:rPr lang="ja-JP" altLang="en-US" sz="800" dirty="0"/>
              <a:t>注</a:t>
            </a:r>
            <a:r>
              <a:rPr lang="en-US" altLang="ja-JP" sz="800" dirty="0"/>
              <a:t>:</a:t>
            </a:r>
            <a:r>
              <a:rPr lang="ja-JP" altLang="en-US" sz="800" dirty="0"/>
              <a:t> </a:t>
            </a:r>
            <a:r>
              <a:rPr lang="en-US" altLang="ja-JP" sz="800" dirty="0"/>
              <a:t>2020 Forthcoming</a:t>
            </a:r>
            <a:r>
              <a:rPr lang="ja-JP" altLang="en-US" sz="800" dirty="0"/>
              <a:t>とある論文を</a:t>
            </a:r>
            <a:r>
              <a:rPr lang="en-US" altLang="ja-JP" sz="800" dirty="0"/>
              <a:t>https://</a:t>
            </a:r>
            <a:r>
              <a:rPr lang="en-US" altLang="ja-JP" sz="800" dirty="0" err="1"/>
              <a:t>papers.ssrn.com</a:t>
            </a:r>
            <a:r>
              <a:rPr lang="en-US" altLang="ja-JP" sz="800" dirty="0"/>
              <a:t>/sol3/</a:t>
            </a:r>
            <a:r>
              <a:rPr lang="en-US" altLang="ja-JP" sz="800" dirty="0" err="1"/>
              <a:t>papers.cfm?abstract_id</a:t>
            </a:r>
            <a:r>
              <a:rPr lang="en-US" altLang="ja-JP" sz="800" dirty="0"/>
              <a:t>=3338155</a:t>
            </a:r>
            <a:r>
              <a:rPr lang="ja-JP" altLang="en-US" sz="800" dirty="0"/>
              <a:t>から取得</a:t>
            </a:r>
            <a:r>
              <a:rPr lang="en-US" altLang="ja-JP" sz="800" dirty="0"/>
              <a:t>) </a:t>
            </a:r>
          </a:p>
          <a:p>
            <a:pPr marL="0" indent="0">
              <a:buNone/>
            </a:pPr>
            <a:r>
              <a:rPr lang="en" altLang="ja-JP" sz="800" dirty="0"/>
              <a:t>Kramer, FD, SH Starr, and LK Wentz. 2009. </a:t>
            </a:r>
            <a:r>
              <a:rPr lang="en" altLang="ja-JP" sz="800" i="1" dirty="0" err="1"/>
              <a:t>Cyberpower</a:t>
            </a:r>
            <a:r>
              <a:rPr lang="en" altLang="ja-JP" sz="800" i="1" dirty="0"/>
              <a:t> and National Security</a:t>
            </a:r>
            <a:r>
              <a:rPr lang="en" altLang="ja-JP" sz="800" dirty="0"/>
              <a:t>. Kindle </a:t>
            </a:r>
            <a:r>
              <a:rPr lang="en" altLang="ja-JP" sz="800" dirty="0" err="1"/>
              <a:t>Edt</a:t>
            </a:r>
            <a:r>
              <a:rPr lang="en" altLang="ja-JP" sz="800" dirty="0"/>
              <a:t>. Potomac Books, Inc.</a:t>
            </a:r>
          </a:p>
          <a:p>
            <a:pPr marL="0" indent="0">
              <a:buNone/>
            </a:pPr>
            <a:r>
              <a:rPr lang="en" altLang="ja-JP" sz="800" dirty="0">
                <a:effectLst/>
              </a:rPr>
              <a:t>Lewis, James Andrew. 2018. </a:t>
            </a:r>
            <a:r>
              <a:rPr lang="en" altLang="ja-JP" sz="800" i="1" dirty="0">
                <a:effectLst/>
              </a:rPr>
              <a:t>State Practice and Precedent in Cybersecurity Negotiations</a:t>
            </a:r>
            <a:r>
              <a:rPr lang="en" altLang="ja-JP" sz="800" dirty="0">
                <a:effectLst/>
              </a:rPr>
              <a:t>. Washington, DC. https://</a:t>
            </a:r>
            <a:r>
              <a:rPr lang="en" altLang="ja-JP" sz="800" dirty="0" err="1">
                <a:effectLst/>
              </a:rPr>
              <a:t>www.csis.org</a:t>
            </a:r>
            <a:r>
              <a:rPr lang="en" altLang="ja-JP" sz="800" dirty="0">
                <a:effectLst/>
              </a:rPr>
              <a:t>/analysis/state-practice-and-precedent-cybersecurity-negotiations (January 9, 2019).</a:t>
            </a:r>
          </a:p>
          <a:p>
            <a:pPr marL="0" indent="0">
              <a:buNone/>
            </a:pPr>
            <a:r>
              <a:rPr lang="en" altLang="ja-JP" sz="800" dirty="0">
                <a:effectLst/>
              </a:rPr>
              <a:t>Healey, Jason. 2012. </a:t>
            </a:r>
            <a:r>
              <a:rPr lang="en" altLang="ja-JP" sz="800" i="1" dirty="0">
                <a:effectLst/>
              </a:rPr>
              <a:t>Beyond Attribution: Seeking National Responsibility for Cyber Attacks</a:t>
            </a:r>
            <a:r>
              <a:rPr lang="en" altLang="ja-JP" sz="800" dirty="0">
                <a:effectLst/>
              </a:rPr>
              <a:t>. </a:t>
            </a:r>
            <a:r>
              <a:rPr lang="en-US" altLang="ja-JP" sz="800" dirty="0"/>
              <a:t>Atlantic Council Issue </a:t>
            </a:r>
            <a:r>
              <a:rPr lang="en-US" altLang="ja-JP" sz="800" dirty="0" err="1"/>
              <a:t>Breif</a:t>
            </a:r>
            <a:r>
              <a:rPr lang="en-US" altLang="ja-JP" sz="800" dirty="0"/>
              <a:t>.</a:t>
            </a:r>
            <a:endParaRPr lang="en" altLang="ja-JP" sz="800" dirty="0">
              <a:effectLst/>
            </a:endParaRPr>
          </a:p>
          <a:p>
            <a:pPr marL="0" indent="0">
              <a:buNone/>
            </a:pPr>
            <a:r>
              <a:rPr lang="en" altLang="ja-JP" sz="800" dirty="0">
                <a:effectLst/>
              </a:rPr>
              <a:t>Maurer, Tim, and Robert Morgus. 2014. </a:t>
            </a:r>
            <a:r>
              <a:rPr lang="en" altLang="ja-JP" sz="800" i="1" dirty="0">
                <a:effectLst/>
              </a:rPr>
              <a:t>Compilation of Existing Cybersecurity and Information Security Related Definitions</a:t>
            </a:r>
            <a:r>
              <a:rPr lang="en" altLang="ja-JP" sz="800" dirty="0">
                <a:effectLst/>
              </a:rPr>
              <a:t>. New America.</a:t>
            </a:r>
          </a:p>
          <a:p>
            <a:pPr marL="0" indent="0">
              <a:buNone/>
            </a:pPr>
            <a:r>
              <a:rPr lang="en" altLang="ja-JP" sz="800" dirty="0">
                <a:effectLst/>
              </a:rPr>
              <a:t>Maurer, Tim. 2017. “Contested Governance: Internet Governance and Cybersecurity.” In </a:t>
            </a:r>
            <a:r>
              <a:rPr lang="en" altLang="ja-JP" sz="800" i="1" dirty="0">
                <a:effectLst/>
              </a:rPr>
              <a:t>Innovations In</a:t>
            </a:r>
            <a:r>
              <a:rPr lang="ja-JP" altLang="en-US" sz="800" i="1" dirty="0">
                <a:effectLst/>
              </a:rPr>
              <a:t> </a:t>
            </a:r>
            <a:r>
              <a:rPr lang="en" altLang="ja-JP" sz="800" i="1" dirty="0">
                <a:effectLst/>
              </a:rPr>
              <a:t>Global Governance - Peace-Building, Human Rights, Internet Governance and Cybersecurity, and Climate Change -</a:t>
            </a:r>
            <a:r>
              <a:rPr lang="en" altLang="ja-JP" sz="800" dirty="0">
                <a:effectLst/>
              </a:rPr>
              <a:t>, The Council on Foreign Relations, 29–32.</a:t>
            </a:r>
          </a:p>
          <a:p>
            <a:pPr marL="0" indent="0">
              <a:buNone/>
            </a:pPr>
            <a:r>
              <a:rPr lang="en-US" altLang="ja-JP" sz="800" dirty="0" err="1"/>
              <a:t>Morgus</a:t>
            </a:r>
            <a:r>
              <a:rPr lang="en-US" altLang="ja-JP" sz="800" dirty="0"/>
              <a:t>, Robert, Isabel </a:t>
            </a:r>
            <a:r>
              <a:rPr lang="en-US" altLang="ja-JP" sz="800" dirty="0" err="1"/>
              <a:t>Skierka</a:t>
            </a:r>
            <a:r>
              <a:rPr lang="en-US" altLang="ja-JP" sz="800" dirty="0"/>
              <a:t>, Mirko Hohmann, and Tim Maurer. 2015. National CSIRTs and Their Role in Computer Security Incident Response.</a:t>
            </a:r>
          </a:p>
          <a:p>
            <a:pPr marL="0" indent="0">
              <a:buNone/>
            </a:pPr>
            <a:r>
              <a:rPr lang="en-US" altLang="ja-JP" sz="800" dirty="0" err="1"/>
              <a:t>Nocetti</a:t>
            </a:r>
            <a:r>
              <a:rPr lang="en-US" altLang="ja-JP" sz="800" dirty="0"/>
              <a:t>, Julien. 2015. “Contest and Conquest: Russia and Global Internet Governance.” </a:t>
            </a:r>
            <a:r>
              <a:rPr lang="en-US" altLang="ja-JP" sz="800" i="1" dirty="0"/>
              <a:t>International Affairs</a:t>
            </a:r>
            <a:r>
              <a:rPr lang="en-US" altLang="ja-JP" sz="800" dirty="0"/>
              <a:t> 91(1):111–30.</a:t>
            </a:r>
            <a:r>
              <a:rPr lang="ja-JP" altLang="en-US" sz="800" dirty="0"/>
              <a:t> </a:t>
            </a:r>
            <a:endParaRPr lang="en" altLang="ja-JP" sz="800" b="1" dirty="0">
              <a:effectLst/>
            </a:endParaRPr>
          </a:p>
          <a:p>
            <a:pPr marL="0" indent="0">
              <a:buNone/>
            </a:pPr>
            <a:r>
              <a:rPr lang="en" altLang="ja-JP" sz="800" dirty="0"/>
              <a:t>Nye, Joseph S. 2010. “Cyber Power.” </a:t>
            </a:r>
            <a:r>
              <a:rPr lang="en" altLang="ja-JP" sz="800" i="1" dirty="0" err="1"/>
              <a:t>Belfer</a:t>
            </a:r>
            <a:r>
              <a:rPr lang="en" altLang="ja-JP" sz="800" i="1" dirty="0"/>
              <a:t> Center for Science and International Affairs</a:t>
            </a:r>
            <a:r>
              <a:rPr lang="en" altLang="ja-JP" sz="800" dirty="0"/>
              <a:t> (May):1–31.</a:t>
            </a:r>
          </a:p>
          <a:p>
            <a:pPr marL="0" indent="0">
              <a:buNone/>
            </a:pPr>
            <a:r>
              <a:rPr lang="en" altLang="ja-JP" sz="800" dirty="0"/>
              <a:t>Raymond, M. 2016. Managing decentralized cyber governance: the responsibility to troubleshoot. </a:t>
            </a:r>
            <a:r>
              <a:rPr lang="en" altLang="ja-JP" sz="800" i="1" dirty="0"/>
              <a:t>Strategic Studies Quarterly, </a:t>
            </a:r>
            <a:r>
              <a:rPr lang="en" altLang="ja-JP" sz="800" dirty="0"/>
              <a:t>10(4), 123-149.</a:t>
            </a:r>
          </a:p>
          <a:p>
            <a:pPr marL="0" indent="0">
              <a:buNone/>
            </a:pPr>
            <a:r>
              <a:rPr lang="en-US" altLang="ja-JP" sz="800" dirty="0" err="1"/>
              <a:t>Skierka</a:t>
            </a:r>
            <a:r>
              <a:rPr lang="en-US" altLang="ja-JP" sz="800" dirty="0"/>
              <a:t>, Isabel, Robert </a:t>
            </a:r>
            <a:r>
              <a:rPr lang="en-US" altLang="ja-JP" sz="800" dirty="0" err="1"/>
              <a:t>Morgus</a:t>
            </a:r>
            <a:r>
              <a:rPr lang="en-US" altLang="ja-JP" sz="800" dirty="0"/>
              <a:t>, Mirko Hohmann, and Tim Maurer. 2015. CSIRT Basics for Policy-Makers -The History, Types &amp; Culture of Computer Security Incident Response Teams-.</a:t>
            </a:r>
            <a:endParaRPr lang="en" altLang="ja-JP" sz="800" dirty="0"/>
          </a:p>
          <a:p>
            <a:pPr marL="0" indent="0">
              <a:buNone/>
            </a:pPr>
            <a:r>
              <a:rPr lang="en" altLang="ja-JP" sz="800" dirty="0">
                <a:effectLst/>
              </a:rPr>
              <a:t>Stevens, Timothy, and David Betz. 2013. “Analogical Reasoning and Cyber Security.” </a:t>
            </a:r>
            <a:r>
              <a:rPr lang="en" altLang="ja-JP" sz="800" i="1" dirty="0">
                <a:effectLst/>
              </a:rPr>
              <a:t>Security Dialogue</a:t>
            </a:r>
            <a:r>
              <a:rPr lang="en" altLang="ja-JP" sz="800" dirty="0">
                <a:effectLst/>
              </a:rPr>
              <a:t> 44(2): 147–64.</a:t>
            </a:r>
          </a:p>
        </p:txBody>
      </p:sp>
      <p:sp>
        <p:nvSpPr>
          <p:cNvPr id="4" name="スライド番号プレースホルダー 3">
            <a:extLst>
              <a:ext uri="{FF2B5EF4-FFF2-40B4-BE49-F238E27FC236}">
                <a16:creationId xmlns:a16="http://schemas.microsoft.com/office/drawing/2014/main" id="{3CDC9301-D386-D643-BA5A-EBBA996A6627}"/>
              </a:ext>
            </a:extLst>
          </p:cNvPr>
          <p:cNvSpPr>
            <a:spLocks noGrp="1"/>
          </p:cNvSpPr>
          <p:nvPr>
            <p:ph type="sldNum" sz="quarter" idx="12"/>
          </p:nvPr>
        </p:nvSpPr>
        <p:spPr/>
        <p:txBody>
          <a:bodyPr/>
          <a:lstStyle/>
          <a:p>
            <a:fld id="{F5913070-F278-1340-809A-032486279543}" type="slidenum">
              <a:rPr kumimoji="1" lang="ja-JP" altLang="en-US" smtClean="0"/>
              <a:t>19</a:t>
            </a:fld>
            <a:endParaRPr kumimoji="1" lang="ja-JP" altLang="en-US"/>
          </a:p>
        </p:txBody>
      </p:sp>
      <p:sp>
        <p:nvSpPr>
          <p:cNvPr id="5" name="フッター プレースホルダー 4">
            <a:extLst>
              <a:ext uri="{FF2B5EF4-FFF2-40B4-BE49-F238E27FC236}">
                <a16:creationId xmlns:a16="http://schemas.microsoft.com/office/drawing/2014/main" id="{4662BC0E-AE9B-BB48-9E21-9121F4A3D5EF}"/>
              </a:ext>
            </a:extLst>
          </p:cNvPr>
          <p:cNvSpPr>
            <a:spLocks noGrp="1"/>
          </p:cNvSpPr>
          <p:nvPr>
            <p:ph type="ftr" sz="quarter" idx="11"/>
          </p:nvPr>
        </p:nvSpPr>
        <p:spPr/>
        <p:txBody>
          <a:bodyPr/>
          <a:lstStyle/>
          <a:p>
            <a:r>
              <a:rPr kumimoji="1" lang="en-US" altLang="ja-JP" dirty="0"/>
              <a:t>Thesis Proposal 2019/5/18</a:t>
            </a:r>
            <a:endParaRPr kumimoji="1" lang="ja-JP" altLang="en-US"/>
          </a:p>
        </p:txBody>
      </p:sp>
    </p:spTree>
    <p:extLst>
      <p:ext uri="{BB962C8B-B14F-4D97-AF65-F5344CB8AC3E}">
        <p14:creationId xmlns:p14="http://schemas.microsoft.com/office/powerpoint/2010/main" val="1897670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613F5-7F18-489E-B8F1-8ED54BF2A3BD}"/>
              </a:ext>
            </a:extLst>
          </p:cNvPr>
          <p:cNvSpPr>
            <a:spLocks noGrp="1"/>
          </p:cNvSpPr>
          <p:nvPr>
            <p:ph type="title"/>
          </p:nvPr>
        </p:nvSpPr>
        <p:spPr>
          <a:xfrm>
            <a:off x="838200" y="49817"/>
            <a:ext cx="10515600" cy="1019792"/>
          </a:xfrm>
        </p:spPr>
        <p:txBody>
          <a:bodyPr/>
          <a:lstStyle/>
          <a:p>
            <a:r>
              <a:rPr kumimoji="1" lang="ja-JP" altLang="en-US" b="1" dirty="0"/>
              <a:t>発表目次</a:t>
            </a:r>
          </a:p>
        </p:txBody>
      </p:sp>
      <p:sp>
        <p:nvSpPr>
          <p:cNvPr id="3" name="コンテンツ プレースホルダー 2">
            <a:extLst>
              <a:ext uri="{FF2B5EF4-FFF2-40B4-BE49-F238E27FC236}">
                <a16:creationId xmlns:a16="http://schemas.microsoft.com/office/drawing/2014/main" id="{683581BB-766B-49AC-8E03-2E07BF4D9290}"/>
              </a:ext>
            </a:extLst>
          </p:cNvPr>
          <p:cNvSpPr>
            <a:spLocks noGrp="1"/>
          </p:cNvSpPr>
          <p:nvPr>
            <p:ph idx="1"/>
          </p:nvPr>
        </p:nvSpPr>
        <p:spPr>
          <a:xfrm>
            <a:off x="449317" y="1245836"/>
            <a:ext cx="5562600" cy="4971432"/>
          </a:xfrm>
        </p:spPr>
        <p:txBody>
          <a:bodyPr>
            <a:normAutofit lnSpcReduction="10000"/>
          </a:bodyPr>
          <a:lstStyle/>
          <a:p>
            <a:pPr marL="0" indent="0">
              <a:buNone/>
            </a:pPr>
            <a:r>
              <a:rPr lang="en-US" altLang="ja-JP" dirty="0"/>
              <a:t>1. </a:t>
            </a:r>
            <a:r>
              <a:rPr lang="ja-JP" altLang="en-US" dirty="0"/>
              <a:t>簡単な自己紹介</a:t>
            </a:r>
          </a:p>
          <a:p>
            <a:pPr marL="0" indent="0">
              <a:buNone/>
            </a:pPr>
            <a:r>
              <a:rPr lang="en-US" altLang="ja-JP" dirty="0"/>
              <a:t>2. </a:t>
            </a:r>
            <a:r>
              <a:rPr lang="ja-JP" altLang="en-US" dirty="0"/>
              <a:t>本研究の目的</a:t>
            </a:r>
          </a:p>
          <a:p>
            <a:pPr marL="0" indent="0">
              <a:buNone/>
            </a:pPr>
            <a:r>
              <a:rPr lang="en-US" altLang="ja-JP" dirty="0"/>
              <a:t>3. </a:t>
            </a:r>
            <a:r>
              <a:rPr lang="ja-JP" altLang="en-US" dirty="0"/>
              <a:t>用語の定義</a:t>
            </a:r>
          </a:p>
          <a:p>
            <a:pPr marL="0" indent="0">
              <a:buNone/>
            </a:pPr>
            <a:r>
              <a:rPr lang="en-US" altLang="ja-JP" dirty="0"/>
              <a:t>4-1. </a:t>
            </a:r>
            <a:r>
              <a:rPr lang="ja-JP" altLang="en-US" dirty="0"/>
              <a:t>研究の背景 「レジームコンプレックス」</a:t>
            </a:r>
          </a:p>
          <a:p>
            <a:pPr marL="0" indent="0">
              <a:buNone/>
            </a:pPr>
            <a:r>
              <a:rPr lang="en-US" altLang="ja-JP" dirty="0"/>
              <a:t>4-2. </a:t>
            </a:r>
            <a:r>
              <a:rPr lang="ja-JP" altLang="en-US" dirty="0"/>
              <a:t>研究の背景 「勢力図の変化」</a:t>
            </a:r>
          </a:p>
          <a:p>
            <a:pPr marL="0" indent="0">
              <a:buNone/>
            </a:pPr>
            <a:r>
              <a:rPr lang="en-US" altLang="ja-JP" dirty="0"/>
              <a:t>5-1. </a:t>
            </a:r>
            <a:r>
              <a:rPr lang="ja-JP" altLang="en-US" dirty="0"/>
              <a:t>先行研究</a:t>
            </a:r>
          </a:p>
          <a:p>
            <a:pPr marL="0" indent="0">
              <a:buNone/>
            </a:pPr>
            <a:r>
              <a:rPr lang="en-US" altLang="ja-JP" dirty="0"/>
              <a:t>5-2. </a:t>
            </a:r>
            <a:r>
              <a:rPr lang="ja-JP" altLang="en-US" dirty="0"/>
              <a:t>先行研究</a:t>
            </a:r>
          </a:p>
          <a:p>
            <a:pPr marL="0" indent="0">
              <a:buNone/>
            </a:pPr>
            <a:r>
              <a:rPr lang="en-US" altLang="ja-JP" dirty="0"/>
              <a:t>6. </a:t>
            </a:r>
            <a:r>
              <a:rPr lang="ja-JP" altLang="en-US" dirty="0"/>
              <a:t>先行研究の課題と本研究の意義</a:t>
            </a:r>
          </a:p>
          <a:p>
            <a:pPr marL="0" indent="0">
              <a:buNone/>
            </a:pPr>
            <a:r>
              <a:rPr lang="en-US" altLang="ja-JP" dirty="0"/>
              <a:t>7. </a:t>
            </a:r>
            <a:r>
              <a:rPr lang="ja-JP" altLang="en-US" dirty="0"/>
              <a:t>分析の枠組み</a:t>
            </a:r>
          </a:p>
          <a:p>
            <a:pPr marL="0" indent="0">
              <a:buNone/>
            </a:pPr>
            <a:endParaRPr kumimoji="1" lang="ja-JP" altLang="en-US" dirty="0"/>
          </a:p>
        </p:txBody>
      </p:sp>
      <p:sp>
        <p:nvSpPr>
          <p:cNvPr id="4" name="フッター プレースホルダー 3">
            <a:extLst>
              <a:ext uri="{FF2B5EF4-FFF2-40B4-BE49-F238E27FC236}">
                <a16:creationId xmlns:a16="http://schemas.microsoft.com/office/drawing/2014/main" id="{F6162405-4EF6-4685-8E89-B66A2EE784F3}"/>
              </a:ext>
            </a:extLst>
          </p:cNvPr>
          <p:cNvSpPr>
            <a:spLocks noGrp="1"/>
          </p:cNvSpPr>
          <p:nvPr>
            <p:ph type="ftr" sz="quarter" idx="11"/>
          </p:nvPr>
        </p:nvSpPr>
        <p:spPr/>
        <p:txBody>
          <a:bodyPr/>
          <a:lstStyle/>
          <a:p>
            <a:r>
              <a:rPr kumimoji="1" lang="en-US" altLang="ja-JP"/>
              <a:t>Thesis Proposal 2019/5/18</a:t>
            </a:r>
            <a:endParaRPr kumimoji="1" lang="ja-JP" altLang="en-US"/>
          </a:p>
        </p:txBody>
      </p:sp>
      <p:sp>
        <p:nvSpPr>
          <p:cNvPr id="5" name="スライド番号プレースホルダー 4">
            <a:extLst>
              <a:ext uri="{FF2B5EF4-FFF2-40B4-BE49-F238E27FC236}">
                <a16:creationId xmlns:a16="http://schemas.microsoft.com/office/drawing/2014/main" id="{45FC3BD0-9DB2-4685-B8F6-780595CA3E0F}"/>
              </a:ext>
            </a:extLst>
          </p:cNvPr>
          <p:cNvSpPr>
            <a:spLocks noGrp="1"/>
          </p:cNvSpPr>
          <p:nvPr>
            <p:ph type="sldNum" sz="quarter" idx="12"/>
          </p:nvPr>
        </p:nvSpPr>
        <p:spPr/>
        <p:txBody>
          <a:bodyPr/>
          <a:lstStyle/>
          <a:p>
            <a:fld id="{F5913070-F278-1340-809A-032486279543}" type="slidenum">
              <a:rPr kumimoji="1" lang="ja-JP" altLang="en-US" smtClean="0"/>
              <a:t>2</a:t>
            </a:fld>
            <a:endParaRPr kumimoji="1" lang="ja-JP" altLang="en-US"/>
          </a:p>
        </p:txBody>
      </p:sp>
      <p:sp>
        <p:nvSpPr>
          <p:cNvPr id="7" name="コンテンツ プレースホルダー 2">
            <a:extLst>
              <a:ext uri="{FF2B5EF4-FFF2-40B4-BE49-F238E27FC236}">
                <a16:creationId xmlns:a16="http://schemas.microsoft.com/office/drawing/2014/main" id="{ACD4837A-5CFD-452A-AC4E-4D3C339A5261}"/>
              </a:ext>
            </a:extLst>
          </p:cNvPr>
          <p:cNvSpPr txBox="1">
            <a:spLocks/>
          </p:cNvSpPr>
          <p:nvPr/>
        </p:nvSpPr>
        <p:spPr>
          <a:xfrm>
            <a:off x="6011917" y="1227263"/>
            <a:ext cx="5843752" cy="4971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8. </a:t>
            </a:r>
            <a:r>
              <a:rPr lang="ja-JP" altLang="en-US" dirty="0"/>
              <a:t>博論における重点と研究手法</a:t>
            </a:r>
          </a:p>
          <a:p>
            <a:pPr marL="0" indent="0">
              <a:buNone/>
            </a:pPr>
            <a:r>
              <a:rPr lang="en-US" altLang="ja-JP" dirty="0"/>
              <a:t>9-1. </a:t>
            </a:r>
            <a:r>
              <a:rPr lang="ja-JP" altLang="en-US" dirty="0"/>
              <a:t>民主主義国家</a:t>
            </a:r>
          </a:p>
          <a:p>
            <a:pPr marL="0" indent="0">
              <a:buNone/>
            </a:pPr>
            <a:r>
              <a:rPr lang="en-US" altLang="ja-JP" dirty="0"/>
              <a:t>9-2. </a:t>
            </a:r>
            <a:r>
              <a:rPr lang="ja-JP" altLang="en-US" dirty="0"/>
              <a:t>権威主義国家</a:t>
            </a:r>
          </a:p>
          <a:p>
            <a:pPr marL="0" indent="0">
              <a:buNone/>
            </a:pPr>
            <a:r>
              <a:rPr lang="en-US" altLang="ja-JP" dirty="0"/>
              <a:t>9-3. </a:t>
            </a:r>
            <a:r>
              <a:rPr lang="ja-JP" altLang="en-US" dirty="0"/>
              <a:t>グローバルテックカンパニー</a:t>
            </a:r>
          </a:p>
          <a:p>
            <a:pPr marL="0" indent="0">
              <a:buNone/>
            </a:pPr>
            <a:r>
              <a:rPr lang="en-US" altLang="ja-JP" dirty="0"/>
              <a:t>9-4. </a:t>
            </a:r>
            <a:r>
              <a:rPr lang="ja-JP" altLang="en-US" dirty="0"/>
              <a:t>その他の変容を迫られるアクター</a:t>
            </a:r>
            <a:endParaRPr lang="en-US" altLang="ja-JP" dirty="0"/>
          </a:p>
          <a:p>
            <a:pPr marL="0" indent="0">
              <a:buNone/>
            </a:pPr>
            <a:r>
              <a:rPr lang="en-US" altLang="ja-JP" dirty="0"/>
              <a:t>10. </a:t>
            </a:r>
            <a:r>
              <a:rPr lang="ja-JP" altLang="en-US" dirty="0"/>
              <a:t>まとめ</a:t>
            </a:r>
          </a:p>
          <a:p>
            <a:pPr marL="0" indent="0">
              <a:buNone/>
            </a:pPr>
            <a:r>
              <a:rPr lang="en-US" altLang="ja-JP" dirty="0"/>
              <a:t>11. </a:t>
            </a:r>
            <a:r>
              <a:rPr lang="ja-JP" altLang="en-US" dirty="0"/>
              <a:t>博論の章立て案と予定</a:t>
            </a:r>
          </a:p>
          <a:p>
            <a:pPr marL="0" indent="0">
              <a:buNone/>
            </a:pPr>
            <a:r>
              <a:rPr lang="en-US" altLang="ja-JP" dirty="0"/>
              <a:t>12-1. </a:t>
            </a:r>
            <a:r>
              <a:rPr lang="ja-JP" altLang="en-US" dirty="0"/>
              <a:t>参考文献 </a:t>
            </a:r>
            <a:r>
              <a:rPr lang="en-US" altLang="ja-JP" dirty="0"/>
              <a:t>(</a:t>
            </a:r>
            <a:r>
              <a:rPr lang="ja-JP" altLang="en-US" dirty="0"/>
              <a:t>英語</a:t>
            </a:r>
            <a:r>
              <a:rPr lang="en-US" altLang="ja-JP" dirty="0"/>
              <a:t>)</a:t>
            </a:r>
            <a:endParaRPr lang="ja-JP" altLang="en-US" dirty="0"/>
          </a:p>
          <a:p>
            <a:pPr marL="0" indent="0">
              <a:buNone/>
            </a:pPr>
            <a:r>
              <a:rPr lang="en-US" altLang="ja-JP" dirty="0"/>
              <a:t>12-2. </a:t>
            </a:r>
            <a:r>
              <a:rPr lang="ja-JP" altLang="en-US" dirty="0"/>
              <a:t>参考文献 </a:t>
            </a:r>
            <a:r>
              <a:rPr lang="en-US" altLang="ja-JP" dirty="0"/>
              <a:t>(</a:t>
            </a:r>
            <a:r>
              <a:rPr lang="ja-JP" altLang="en-US" dirty="0"/>
              <a:t>日本語</a:t>
            </a:r>
            <a:r>
              <a:rPr lang="en-US" altLang="ja-JP" dirty="0"/>
              <a:t>)</a:t>
            </a:r>
            <a:endParaRPr lang="ja-JP" altLang="en-US" dirty="0"/>
          </a:p>
        </p:txBody>
      </p:sp>
    </p:spTree>
    <p:extLst>
      <p:ext uri="{BB962C8B-B14F-4D97-AF65-F5344CB8AC3E}">
        <p14:creationId xmlns:p14="http://schemas.microsoft.com/office/powerpoint/2010/main" val="358252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58EEF-E949-BD42-9E41-4102562E4818}"/>
              </a:ext>
            </a:extLst>
          </p:cNvPr>
          <p:cNvSpPr>
            <a:spLocks noGrp="1"/>
          </p:cNvSpPr>
          <p:nvPr>
            <p:ph type="title"/>
          </p:nvPr>
        </p:nvSpPr>
        <p:spPr>
          <a:xfrm>
            <a:off x="838200" y="136525"/>
            <a:ext cx="10515600" cy="397380"/>
          </a:xfrm>
        </p:spPr>
        <p:txBody>
          <a:bodyPr>
            <a:normAutofit fontScale="90000"/>
          </a:bodyPr>
          <a:lstStyle/>
          <a:p>
            <a:r>
              <a:rPr lang="en-US" altLang="ja-JP" b="1" dirty="0"/>
              <a:t>12-2. </a:t>
            </a:r>
            <a:r>
              <a:rPr kumimoji="1" lang="ja-JP" altLang="en-US" b="1" dirty="0"/>
              <a:t>参考文献 </a:t>
            </a:r>
            <a:r>
              <a:rPr kumimoji="1" lang="en-US" altLang="ja-JP" b="1" dirty="0"/>
              <a:t>(</a:t>
            </a:r>
            <a:r>
              <a:rPr kumimoji="1" lang="ja-JP" altLang="en-US" b="1" dirty="0"/>
              <a:t>日本語</a:t>
            </a:r>
            <a:r>
              <a:rPr kumimoji="1" lang="en-US" altLang="ja-JP" b="1" dirty="0"/>
              <a:t>)</a:t>
            </a:r>
            <a:endParaRPr kumimoji="1" lang="ja-JP" altLang="en-US" b="1" dirty="0"/>
          </a:p>
        </p:txBody>
      </p:sp>
      <p:sp>
        <p:nvSpPr>
          <p:cNvPr id="3" name="コンテンツ プレースホルダー 2">
            <a:extLst>
              <a:ext uri="{FF2B5EF4-FFF2-40B4-BE49-F238E27FC236}">
                <a16:creationId xmlns:a16="http://schemas.microsoft.com/office/drawing/2014/main" id="{93AE496E-B30F-B14F-88D4-B2C6A524EA16}"/>
              </a:ext>
            </a:extLst>
          </p:cNvPr>
          <p:cNvSpPr>
            <a:spLocks noGrp="1"/>
          </p:cNvSpPr>
          <p:nvPr>
            <p:ph idx="1"/>
          </p:nvPr>
        </p:nvSpPr>
        <p:spPr>
          <a:xfrm>
            <a:off x="165462" y="688451"/>
            <a:ext cx="11861075" cy="6305839"/>
          </a:xfrm>
        </p:spPr>
        <p:txBody>
          <a:bodyPr>
            <a:normAutofit/>
          </a:bodyPr>
          <a:lstStyle/>
          <a:p>
            <a:pPr marL="0" indent="0">
              <a:buNone/>
            </a:pPr>
            <a:r>
              <a:rPr lang="ja-JP" altLang="en-US" sz="1200" dirty="0"/>
              <a:t>小川晃通</a:t>
            </a:r>
            <a:r>
              <a:rPr lang="en-US" altLang="ja-JP" sz="1200" dirty="0"/>
              <a:t>. 2014. </a:t>
            </a:r>
            <a:r>
              <a:rPr lang="ja-JP" altLang="en-US" sz="1200" i="1" dirty="0"/>
              <a:t>アカマイ</a:t>
            </a:r>
            <a:r>
              <a:rPr lang="en-US" altLang="ja-JP" sz="1200" i="1" dirty="0"/>
              <a:t>―</a:t>
            </a:r>
            <a:r>
              <a:rPr lang="ja-JP" altLang="en-US" sz="1200" i="1" dirty="0"/>
              <a:t>知られざるインターネットの巨人</a:t>
            </a:r>
            <a:r>
              <a:rPr lang="en-US" altLang="ja-JP" sz="1200" i="1" dirty="0"/>
              <a:t>. </a:t>
            </a:r>
            <a:r>
              <a:rPr lang="en-US" altLang="ja-JP" sz="1200" dirty="0"/>
              <a:t>KADOKAWA.</a:t>
            </a:r>
          </a:p>
          <a:p>
            <a:pPr marL="0" indent="0">
              <a:buNone/>
            </a:pPr>
            <a:r>
              <a:rPr lang="ja-JP" altLang="en-US" sz="1200" dirty="0"/>
              <a:t>加藤朗</a:t>
            </a:r>
            <a:r>
              <a:rPr lang="en-US" altLang="ja-JP" sz="1200" dirty="0"/>
              <a:t>. 2015. “</a:t>
            </a:r>
            <a:r>
              <a:rPr lang="ja-JP" altLang="en-US" sz="1200" dirty="0"/>
              <a:t>サイバー空間の安全保障戦略</a:t>
            </a:r>
            <a:r>
              <a:rPr lang="en-US" altLang="ja-JP" sz="1200" dirty="0"/>
              <a:t>.” </a:t>
            </a:r>
            <a:r>
              <a:rPr lang="ja-JP" altLang="en-US" sz="1200" dirty="0"/>
              <a:t>戦略研究 </a:t>
            </a:r>
            <a:r>
              <a:rPr lang="en-US" altLang="ja-JP" sz="1200" dirty="0"/>
              <a:t>15: 3–24.</a:t>
            </a:r>
          </a:p>
          <a:p>
            <a:pPr marL="0" indent="0">
              <a:buNone/>
            </a:pPr>
            <a:r>
              <a:rPr lang="ja-JP" altLang="en-US" sz="1200" dirty="0"/>
              <a:t>神里達博</a:t>
            </a:r>
            <a:r>
              <a:rPr lang="en-US" altLang="ja-JP" sz="1200" dirty="0"/>
              <a:t>. 2015. “</a:t>
            </a:r>
            <a:r>
              <a:rPr lang="ja-JP" altLang="en-US" sz="1200" dirty="0"/>
              <a:t>第</a:t>
            </a:r>
            <a:r>
              <a:rPr lang="en-US" altLang="ja-JP" sz="1200" dirty="0"/>
              <a:t>1</a:t>
            </a:r>
            <a:r>
              <a:rPr lang="ja-JP" altLang="en-US" sz="1200" dirty="0"/>
              <a:t>章 リスク社会における安全保障と専門知</a:t>
            </a:r>
            <a:r>
              <a:rPr lang="en-US" altLang="ja-JP" sz="1200" dirty="0"/>
              <a:t>.” </a:t>
            </a:r>
            <a:r>
              <a:rPr lang="ja-JP" altLang="en-US" sz="1200" i="1" dirty="0"/>
              <a:t>シリーズ日本の安全保障</a:t>
            </a:r>
            <a:r>
              <a:rPr lang="en-US" altLang="ja-JP" sz="1200" i="1" dirty="0"/>
              <a:t>7 </a:t>
            </a:r>
            <a:r>
              <a:rPr lang="ja-JP" altLang="en-US" sz="1200" i="1" dirty="0"/>
              <a:t>技術・環境・エネルギーの連動リスク</a:t>
            </a:r>
            <a:r>
              <a:rPr lang="en-US" altLang="ja-JP" sz="1200" dirty="0"/>
              <a:t>, 19–48.</a:t>
            </a:r>
          </a:p>
          <a:p>
            <a:pPr marL="0" indent="0">
              <a:buNone/>
            </a:pPr>
            <a:r>
              <a:rPr lang="ja-JP" altLang="en-US" sz="1200" dirty="0"/>
              <a:t>加茂具樹</a:t>
            </a:r>
            <a:r>
              <a:rPr lang="en-US" altLang="ja-JP" sz="1200" dirty="0"/>
              <a:t>. 2013. “</a:t>
            </a:r>
            <a:r>
              <a:rPr lang="ja-JP" altLang="en-US" sz="1200" dirty="0"/>
              <a:t>中国共産党の挑戦 一党体制を維持するための政治構造とその動揺</a:t>
            </a:r>
            <a:r>
              <a:rPr lang="en-US" altLang="ja-JP" sz="1200" dirty="0"/>
              <a:t>.” </a:t>
            </a:r>
            <a:r>
              <a:rPr lang="en-US" altLang="ja-JP" sz="1200" i="1" dirty="0"/>
              <a:t>JRI</a:t>
            </a:r>
            <a:r>
              <a:rPr lang="ja-JP" altLang="en-US" sz="1200" i="1" dirty="0"/>
              <a:t>レビュー</a:t>
            </a:r>
            <a:r>
              <a:rPr lang="ja-JP" altLang="en-US" sz="1200" dirty="0"/>
              <a:t> </a:t>
            </a:r>
            <a:r>
              <a:rPr lang="en-US" altLang="ja-JP" sz="1200" dirty="0"/>
              <a:t>3(4):60–76.</a:t>
            </a:r>
            <a:r>
              <a:rPr lang="ja-JP" altLang="en-US" sz="1200" dirty="0"/>
              <a:t> </a:t>
            </a:r>
            <a:endParaRPr lang="en-US" altLang="ja-JP" sz="1200" b="1" dirty="0"/>
          </a:p>
          <a:p>
            <a:pPr marL="0" indent="0">
              <a:buNone/>
            </a:pPr>
            <a:r>
              <a:rPr lang="ja-JP" altLang="en-US" sz="1200" dirty="0"/>
              <a:t>河野桂子</a:t>
            </a:r>
            <a:r>
              <a:rPr lang="en-US" altLang="ja-JP" sz="1200" dirty="0"/>
              <a:t>. 2015. “</a:t>
            </a:r>
            <a:r>
              <a:rPr lang="ja-JP" altLang="en-US" sz="1200" dirty="0"/>
              <a:t>サイバー・セキュリティに関する国際法の考察 ータリン・マニュアルを中心にー</a:t>
            </a:r>
            <a:r>
              <a:rPr lang="en-US" altLang="ja-JP" sz="1200" dirty="0"/>
              <a:t>.” </a:t>
            </a:r>
            <a:r>
              <a:rPr lang="ja-JP" altLang="en-US" sz="1200" i="1" dirty="0"/>
              <a:t>戦略研究</a:t>
            </a:r>
            <a:r>
              <a:rPr lang="ja-JP" altLang="en-US" sz="1200" dirty="0"/>
              <a:t> </a:t>
            </a:r>
            <a:r>
              <a:rPr lang="en-US" altLang="ja-JP" sz="1200" dirty="0"/>
              <a:t>15: 25–46.</a:t>
            </a:r>
          </a:p>
          <a:p>
            <a:pPr marL="0" indent="0">
              <a:buNone/>
            </a:pPr>
            <a:r>
              <a:rPr lang="ja-JP" altLang="en-US" sz="1200" dirty="0"/>
              <a:t>神田英宣</a:t>
            </a:r>
            <a:r>
              <a:rPr lang="en-US" altLang="ja-JP" sz="1200" dirty="0"/>
              <a:t>. 2018. “</a:t>
            </a:r>
            <a:r>
              <a:rPr lang="ja-JP" altLang="en-US" sz="1200" dirty="0"/>
              <a:t>海底ケーブルの海洋管轄権 － サイバー空間における防御機能の追求 －</a:t>
            </a:r>
            <a:r>
              <a:rPr lang="en-US" altLang="ja-JP" sz="1200" dirty="0"/>
              <a:t>.” </a:t>
            </a:r>
            <a:r>
              <a:rPr lang="ja-JP" altLang="en-US" sz="1200" i="1" dirty="0"/>
              <a:t>防衛大学校紀要</a:t>
            </a:r>
            <a:r>
              <a:rPr lang="en-US" altLang="ja-JP" sz="1200" i="1" dirty="0"/>
              <a:t>(</a:t>
            </a:r>
            <a:r>
              <a:rPr lang="ja-JP" altLang="en-US" sz="1200" i="1" dirty="0"/>
              <a:t>社会科学分冊</a:t>
            </a:r>
            <a:r>
              <a:rPr lang="en-US" altLang="ja-JP" sz="1200" i="1" dirty="0"/>
              <a:t>) </a:t>
            </a:r>
            <a:r>
              <a:rPr lang="en-US" altLang="ja-JP" sz="1200" dirty="0"/>
              <a:t>117.</a:t>
            </a:r>
          </a:p>
          <a:p>
            <a:pPr marL="0" indent="0">
              <a:buNone/>
            </a:pPr>
            <a:r>
              <a:rPr lang="ja-JP" altLang="en-US" sz="1200" dirty="0"/>
              <a:t>小宮山功一朗</a:t>
            </a:r>
            <a:r>
              <a:rPr lang="en-US" altLang="ja-JP" sz="1200" dirty="0"/>
              <a:t>,  </a:t>
            </a:r>
            <a:r>
              <a:rPr lang="ja-JP" altLang="en-US" sz="1200" dirty="0"/>
              <a:t>土屋大洋</a:t>
            </a:r>
            <a:r>
              <a:rPr lang="en-US" altLang="ja-JP" sz="1200" dirty="0"/>
              <a:t>. 2018. “</a:t>
            </a:r>
            <a:r>
              <a:rPr lang="ja-JP" altLang="en-US" sz="1200" dirty="0"/>
              <a:t>サイバーセキュリティ戦略の国際比較 </a:t>
            </a:r>
            <a:r>
              <a:rPr lang="en-US" altLang="ja-JP" sz="1200" dirty="0"/>
              <a:t>: </a:t>
            </a:r>
            <a:r>
              <a:rPr lang="ja-JP" altLang="en-US" sz="1200" dirty="0"/>
              <a:t>目的と対象範囲に基づく四類型</a:t>
            </a:r>
            <a:r>
              <a:rPr lang="en-US" altLang="ja-JP" sz="1200" dirty="0"/>
              <a:t>.” </a:t>
            </a:r>
            <a:r>
              <a:rPr lang="ja-JP" altLang="en-US" sz="1200" i="1" dirty="0"/>
              <a:t>グローバル・ガバナンス </a:t>
            </a:r>
            <a:r>
              <a:rPr lang="en-US" altLang="ja-JP" sz="1200" dirty="0"/>
              <a:t>3(4).</a:t>
            </a:r>
          </a:p>
          <a:p>
            <a:pPr marL="0" indent="0">
              <a:buNone/>
            </a:pPr>
            <a:r>
              <a:rPr lang="ja-JP" altLang="en-US" sz="1200" dirty="0"/>
              <a:t>小宮山功一朗</a:t>
            </a:r>
            <a:r>
              <a:rPr lang="en-US" altLang="ja-JP" sz="1200" dirty="0"/>
              <a:t>. 2019. “</a:t>
            </a:r>
            <a:r>
              <a:rPr lang="ja-JP" altLang="en-US" sz="1200" dirty="0"/>
              <a:t>北朝鮮の情報通信技術産業 </a:t>
            </a:r>
            <a:r>
              <a:rPr lang="en-US" altLang="ja-JP" sz="1200" dirty="0"/>
              <a:t>-</a:t>
            </a:r>
            <a:r>
              <a:rPr lang="ja-JP" altLang="en-US" sz="1200" dirty="0"/>
              <a:t>金正日がもたらしたいびつな成功と労働力余剰</a:t>
            </a:r>
            <a:r>
              <a:rPr lang="en-US" altLang="ja-JP" sz="1200" dirty="0"/>
              <a:t>-.” </a:t>
            </a:r>
            <a:r>
              <a:rPr lang="en-US" altLang="ja-JP" sz="1200" i="1" dirty="0" err="1"/>
              <a:t>InfoCom</a:t>
            </a:r>
            <a:r>
              <a:rPr lang="en-US" altLang="ja-JP" sz="1200" i="1" dirty="0"/>
              <a:t> REVIEW</a:t>
            </a:r>
            <a:r>
              <a:rPr lang="ja-JP" altLang="en-US" sz="1200" dirty="0"/>
              <a:t> </a:t>
            </a:r>
            <a:r>
              <a:rPr lang="en-US" altLang="ja-JP" sz="1200" dirty="0"/>
              <a:t>72: 17–29.</a:t>
            </a:r>
          </a:p>
          <a:p>
            <a:pPr marL="0" indent="0">
              <a:buNone/>
            </a:pPr>
            <a:r>
              <a:rPr lang="ja-JP" altLang="en-US" sz="1200" dirty="0"/>
              <a:t>塩原俊彦</a:t>
            </a:r>
            <a:r>
              <a:rPr lang="en-US" altLang="ja-JP" sz="1200" dirty="0"/>
              <a:t>. 2015. “</a:t>
            </a:r>
            <a:r>
              <a:rPr lang="ja-JP" altLang="en-US" sz="1200" dirty="0"/>
              <a:t>サイバー空間と国家主権</a:t>
            </a:r>
            <a:r>
              <a:rPr lang="en-US" altLang="ja-JP" sz="1200" dirty="0"/>
              <a:t>.” </a:t>
            </a:r>
            <a:r>
              <a:rPr lang="ja-JP" altLang="en-US" sz="1200" i="1" dirty="0"/>
              <a:t>境界研究</a:t>
            </a:r>
            <a:r>
              <a:rPr lang="ja-JP" altLang="en-US" sz="1200" dirty="0"/>
              <a:t> </a:t>
            </a:r>
            <a:r>
              <a:rPr lang="en-US" altLang="ja-JP" sz="1200" dirty="0"/>
              <a:t>(5): 29–56.</a:t>
            </a:r>
          </a:p>
          <a:p>
            <a:pPr marL="0" indent="0">
              <a:buNone/>
            </a:pPr>
            <a:r>
              <a:rPr lang="ja-JP" altLang="en-US" sz="1200" dirty="0"/>
              <a:t>朱紅穎</a:t>
            </a:r>
            <a:r>
              <a:rPr lang="en-US" altLang="ja-JP" sz="1200" dirty="0"/>
              <a:t>. 2018. “</a:t>
            </a:r>
            <a:r>
              <a:rPr lang="ja-JP" altLang="en-US" sz="1200" dirty="0"/>
              <a:t>中国のサイバー戦略をめぐる国内政治</a:t>
            </a:r>
            <a:r>
              <a:rPr lang="en-US" altLang="ja-JP" sz="1200" dirty="0"/>
              <a:t>.” </a:t>
            </a:r>
            <a:r>
              <a:rPr lang="ja-JP" altLang="en-US" sz="1200" dirty="0"/>
              <a:t>慶應義塾大学大学院修士論文</a:t>
            </a:r>
            <a:r>
              <a:rPr lang="en-US" altLang="ja-JP" sz="1200" dirty="0"/>
              <a:t>(</a:t>
            </a:r>
            <a:r>
              <a:rPr lang="ja-JP" altLang="en-US" sz="1200" dirty="0"/>
              <a:t>未公刊</a:t>
            </a:r>
            <a:r>
              <a:rPr lang="en-US" altLang="ja-JP" sz="1200" dirty="0"/>
              <a:t>).</a:t>
            </a:r>
            <a:r>
              <a:rPr lang="ja-JP" altLang="en-US" sz="1200" dirty="0"/>
              <a:t> </a:t>
            </a:r>
            <a:endParaRPr lang="en-US" altLang="ja-JP" sz="1200" b="1" dirty="0"/>
          </a:p>
          <a:p>
            <a:pPr marL="0" indent="0">
              <a:buNone/>
            </a:pPr>
            <a:r>
              <a:rPr lang="ja-JP" altLang="en-US" sz="1200" dirty="0"/>
              <a:t>原田有</a:t>
            </a:r>
            <a:r>
              <a:rPr lang="en-US" altLang="ja-JP" sz="1200" dirty="0"/>
              <a:t>. 2015. “</a:t>
            </a:r>
            <a:r>
              <a:rPr lang="ja-JP" altLang="en-US" sz="1200" dirty="0"/>
              <a:t>グローバル・コモンズのガバナンスが抱える難題</a:t>
            </a:r>
            <a:r>
              <a:rPr lang="en-US" altLang="ja-JP" sz="1200" dirty="0"/>
              <a:t>―</a:t>
            </a:r>
            <a:r>
              <a:rPr lang="ja-JP" altLang="en-US" sz="1200" dirty="0"/>
              <a:t>海洋とサイバー空間を事例として</a:t>
            </a:r>
            <a:r>
              <a:rPr lang="en-US" altLang="ja-JP" sz="1200" dirty="0"/>
              <a:t>―.” </a:t>
            </a:r>
            <a:r>
              <a:rPr lang="ja-JP" altLang="en-US" sz="1200" i="1" dirty="0"/>
              <a:t>防衛研究所紀要 </a:t>
            </a:r>
            <a:r>
              <a:rPr lang="en-US" altLang="ja-JP" sz="1200" dirty="0"/>
              <a:t>18(1):31–54.</a:t>
            </a:r>
          </a:p>
          <a:p>
            <a:pPr marL="0" indent="0">
              <a:buNone/>
            </a:pPr>
            <a:r>
              <a:rPr lang="ja-JP" altLang="en-US" sz="1200" dirty="0"/>
              <a:t>藤巻裕之</a:t>
            </a:r>
            <a:r>
              <a:rPr lang="en-US" altLang="ja-JP" sz="1200" dirty="0"/>
              <a:t>. 2018. “</a:t>
            </a:r>
            <a:r>
              <a:rPr lang="ja-JP" altLang="en-US" sz="1200" dirty="0"/>
              <a:t>旧ソ連圏における多国間主義とサイバーセキュリティ</a:t>
            </a:r>
            <a:r>
              <a:rPr lang="en-US" altLang="ja-JP" sz="1200" dirty="0"/>
              <a:t>.” </a:t>
            </a:r>
            <a:r>
              <a:rPr lang="ja-JP" altLang="en-US" sz="1200" i="1" dirty="0"/>
              <a:t>東海大学紀要政治経済学部 </a:t>
            </a:r>
            <a:r>
              <a:rPr lang="en-US" altLang="ja-JP" sz="1200" dirty="0"/>
              <a:t>50(1–14).</a:t>
            </a:r>
            <a:r>
              <a:rPr lang="ja-JP" altLang="en-US" sz="1200" dirty="0"/>
              <a:t> </a:t>
            </a:r>
            <a:endParaRPr lang="en-US" altLang="ja-JP" sz="1200" b="1" dirty="0"/>
          </a:p>
          <a:p>
            <a:pPr marL="0" indent="0">
              <a:buNone/>
            </a:pPr>
            <a:r>
              <a:rPr lang="ja-JP" altLang="en-US" sz="1200" dirty="0"/>
              <a:t>ブルース・シュナイアー</a:t>
            </a:r>
            <a:r>
              <a:rPr lang="en-US" altLang="ja-JP" sz="1200" dirty="0"/>
              <a:t>. 2016. </a:t>
            </a:r>
            <a:r>
              <a:rPr lang="ja-JP" altLang="en-US" sz="1200" i="1" dirty="0"/>
              <a:t>超監視社会</a:t>
            </a:r>
            <a:r>
              <a:rPr lang="en-US" altLang="ja-JP" sz="1200" i="1" dirty="0"/>
              <a:t>: </a:t>
            </a:r>
            <a:r>
              <a:rPr lang="ja-JP" altLang="en-US" sz="1200" i="1" dirty="0"/>
              <a:t>私たちのデータはどこまで見られているのか</a:t>
            </a:r>
            <a:r>
              <a:rPr lang="en-US" altLang="ja-JP" sz="1200" i="1" dirty="0"/>
              <a:t>? </a:t>
            </a:r>
            <a:r>
              <a:rPr lang="ja-JP" altLang="en-US" sz="1200" dirty="0"/>
              <a:t>草思社</a:t>
            </a:r>
            <a:r>
              <a:rPr lang="en-US" altLang="ja-JP" sz="1200" dirty="0"/>
              <a:t>.</a:t>
            </a:r>
          </a:p>
          <a:p>
            <a:pPr marL="0" indent="0">
              <a:buNone/>
            </a:pPr>
            <a:r>
              <a:rPr lang="ja-JP" altLang="en-US" sz="1200" dirty="0"/>
              <a:t>クラウス・シュワブ</a:t>
            </a:r>
            <a:r>
              <a:rPr lang="en-US" altLang="ja-JP" sz="1200" dirty="0"/>
              <a:t>. 2019. “</a:t>
            </a:r>
            <a:r>
              <a:rPr lang="ja-JP" altLang="en-US" sz="1200" dirty="0"/>
              <a:t>デジタル世界に即した統治システムを ー 社会・経済のデジタル化を恩恵とするには</a:t>
            </a:r>
            <a:r>
              <a:rPr lang="en-US" altLang="ja-JP" sz="1200" dirty="0"/>
              <a:t>.” </a:t>
            </a:r>
            <a:r>
              <a:rPr lang="ja-JP" altLang="en-US" sz="1200" i="1" dirty="0"/>
              <a:t>フォーリン・アフェアーズ・レポート </a:t>
            </a:r>
            <a:r>
              <a:rPr lang="en-US" altLang="ja-JP" sz="1200" i="1" dirty="0"/>
              <a:t>3</a:t>
            </a:r>
            <a:r>
              <a:rPr lang="ja-JP" altLang="en-US" sz="1200" i="1" dirty="0"/>
              <a:t>月号</a:t>
            </a:r>
            <a:r>
              <a:rPr lang="en-US" altLang="ja-JP" sz="1200" dirty="0"/>
              <a:t>: 6–14.</a:t>
            </a:r>
          </a:p>
          <a:p>
            <a:pPr marL="0" indent="0">
              <a:buNone/>
            </a:pPr>
            <a:r>
              <a:rPr lang="ja-JP" altLang="en-US" sz="1200" dirty="0"/>
              <a:t>土屋大洋</a:t>
            </a:r>
            <a:r>
              <a:rPr lang="en-US" altLang="ja-JP" sz="1200" dirty="0"/>
              <a:t>. 2007. </a:t>
            </a:r>
            <a:r>
              <a:rPr lang="ja-JP" altLang="en-US" sz="1200" i="1" dirty="0"/>
              <a:t>ネットワーク・パワー </a:t>
            </a:r>
            <a:r>
              <a:rPr lang="en-US" altLang="ja-JP" sz="1200" i="1" dirty="0"/>
              <a:t>―</a:t>
            </a:r>
            <a:r>
              <a:rPr lang="ja-JP" altLang="en-US" sz="1200" i="1" dirty="0"/>
              <a:t>情報時代の国際政治</a:t>
            </a:r>
            <a:r>
              <a:rPr lang="en-US" altLang="ja-JP" sz="1200" dirty="0"/>
              <a:t>. NTT</a:t>
            </a:r>
            <a:r>
              <a:rPr lang="ja-JP" altLang="en-US" sz="1200" dirty="0"/>
              <a:t>出版</a:t>
            </a:r>
            <a:r>
              <a:rPr lang="en-US" altLang="ja-JP" sz="1200" dirty="0"/>
              <a:t>. </a:t>
            </a:r>
          </a:p>
          <a:p>
            <a:pPr marL="0" indent="0">
              <a:buNone/>
            </a:pPr>
            <a:r>
              <a:rPr lang="ja-JP" altLang="en-US" sz="1200" dirty="0"/>
              <a:t>土屋大洋</a:t>
            </a:r>
            <a:r>
              <a:rPr lang="en-US" altLang="ja-JP" sz="1200" dirty="0"/>
              <a:t>. 2018a. “</a:t>
            </a:r>
            <a:r>
              <a:rPr lang="ja-JP" altLang="en-US" sz="1200" dirty="0"/>
              <a:t>第</a:t>
            </a:r>
            <a:r>
              <a:rPr lang="en-US" altLang="ja-JP" sz="1200" dirty="0"/>
              <a:t>11</a:t>
            </a:r>
            <a:r>
              <a:rPr lang="ja-JP" altLang="en-US" sz="1200" dirty="0"/>
              <a:t>章 サイバーセキュリティ</a:t>
            </a:r>
            <a:r>
              <a:rPr lang="en-US" altLang="ja-JP" sz="1200" dirty="0"/>
              <a:t>.”  </a:t>
            </a:r>
            <a:r>
              <a:rPr lang="ja-JP" altLang="en-US" sz="1200" i="1" dirty="0"/>
              <a:t>グローバル・ガバナンス学</a:t>
            </a:r>
            <a:r>
              <a:rPr lang="en-US" altLang="ja-JP" sz="1200" i="1" dirty="0"/>
              <a:t>II. </a:t>
            </a:r>
            <a:r>
              <a:rPr lang="ja-JP" altLang="en-US" sz="1200" dirty="0"/>
              <a:t>グローバル・ガバナンス学会編</a:t>
            </a:r>
            <a:r>
              <a:rPr lang="en-US" altLang="ja-JP" sz="1200" dirty="0"/>
              <a:t>. </a:t>
            </a:r>
            <a:r>
              <a:rPr lang="ja-JP" altLang="en-US" sz="1200" dirty="0"/>
              <a:t>渡邊啓貴・福田耕治・首藤もと子責任編集</a:t>
            </a:r>
            <a:r>
              <a:rPr lang="en-US" altLang="ja-JP" sz="1200" dirty="0"/>
              <a:t>. </a:t>
            </a:r>
            <a:r>
              <a:rPr lang="ja-JP" altLang="en-US" sz="1200" dirty="0"/>
              <a:t>法律文化社</a:t>
            </a:r>
            <a:r>
              <a:rPr lang="en-US" altLang="ja-JP" sz="1200" dirty="0"/>
              <a:t>. 203-220.</a:t>
            </a:r>
          </a:p>
          <a:p>
            <a:pPr marL="0" indent="0">
              <a:buNone/>
            </a:pPr>
            <a:r>
              <a:rPr lang="ja-JP" altLang="en-US" sz="1200" dirty="0"/>
              <a:t>土屋大洋</a:t>
            </a:r>
            <a:r>
              <a:rPr lang="en-US" altLang="ja-JP" sz="1200" dirty="0"/>
              <a:t>. 2018b. “</a:t>
            </a:r>
            <a:r>
              <a:rPr lang="ja-JP" altLang="en-US" sz="1200" dirty="0"/>
              <a:t>サイバーに関する安全保障上の課題</a:t>
            </a:r>
            <a:r>
              <a:rPr lang="en-US" altLang="ja-JP" sz="1200" dirty="0"/>
              <a:t>.” </a:t>
            </a:r>
            <a:r>
              <a:rPr lang="ja-JP" altLang="en-US" sz="1200" dirty="0"/>
              <a:t>首相官邸ホームページ</a:t>
            </a:r>
            <a:r>
              <a:rPr lang="en-US" altLang="ja-JP" sz="1200" dirty="0"/>
              <a:t>. Retrieved April 15, 2019 (https://</a:t>
            </a:r>
            <a:r>
              <a:rPr lang="en-US" altLang="ja-JP" sz="1200" dirty="0" err="1"/>
              <a:t>www.kantei.go.jp</a:t>
            </a:r>
            <a:r>
              <a:rPr lang="en-US" altLang="ja-JP" sz="1200" dirty="0"/>
              <a:t>/</a:t>
            </a:r>
            <a:r>
              <a:rPr lang="en-US" altLang="ja-JP" sz="1200" dirty="0" err="1"/>
              <a:t>jp</a:t>
            </a:r>
            <a:r>
              <a:rPr lang="en-US" altLang="ja-JP" sz="1200" dirty="0"/>
              <a:t>/</a:t>
            </a:r>
            <a:r>
              <a:rPr lang="en-US" altLang="ja-JP" sz="1200" dirty="0" err="1"/>
              <a:t>singi</a:t>
            </a:r>
            <a:r>
              <a:rPr lang="en-US" altLang="ja-JP" sz="1200" dirty="0"/>
              <a:t>/anzen_bouei2/dai2/siryou3.pdf).</a:t>
            </a:r>
          </a:p>
          <a:p>
            <a:pPr marL="0" indent="0">
              <a:buNone/>
            </a:pPr>
            <a:r>
              <a:rPr lang="ja-JP" altLang="en-US" sz="1200" dirty="0"/>
              <a:t>持永大</a:t>
            </a:r>
            <a:r>
              <a:rPr lang="en-US" altLang="ja-JP" sz="1200" dirty="0"/>
              <a:t>., </a:t>
            </a:r>
            <a:r>
              <a:rPr lang="ja-JP" altLang="en-US" sz="1200" dirty="0"/>
              <a:t>村野正泰</a:t>
            </a:r>
            <a:r>
              <a:rPr lang="en-US" altLang="ja-JP" sz="1200" dirty="0"/>
              <a:t>., and </a:t>
            </a:r>
            <a:r>
              <a:rPr lang="ja-JP" altLang="en-US" sz="1200" dirty="0"/>
              <a:t>土屋大洋</a:t>
            </a:r>
            <a:r>
              <a:rPr lang="en-US" altLang="ja-JP" sz="1200" dirty="0"/>
              <a:t>. 2018. </a:t>
            </a:r>
            <a:r>
              <a:rPr lang="ja-JP" altLang="en-US" sz="1200" i="1" dirty="0"/>
              <a:t>サイバー空間を支配する者 </a:t>
            </a:r>
            <a:r>
              <a:rPr lang="en-US" altLang="ja-JP" sz="1200" i="1" dirty="0"/>
              <a:t>-21</a:t>
            </a:r>
            <a:r>
              <a:rPr lang="ja-JP" altLang="en-US" sz="1200" i="1" dirty="0"/>
              <a:t>世紀の国家、組織、個人の戦略</a:t>
            </a:r>
            <a:r>
              <a:rPr lang="en-US" altLang="ja-JP" sz="1200" i="1" dirty="0"/>
              <a:t>-</a:t>
            </a:r>
            <a:r>
              <a:rPr lang="en-US" altLang="ja-JP" sz="1200" dirty="0"/>
              <a:t>.  </a:t>
            </a:r>
            <a:r>
              <a:rPr lang="ja-JP" altLang="en-US" sz="1200" dirty="0"/>
              <a:t>日本経済新聞出版社</a:t>
            </a:r>
            <a:r>
              <a:rPr lang="en-US" altLang="ja-JP" sz="1200" dirty="0"/>
              <a:t>.</a:t>
            </a:r>
            <a:endParaRPr lang="en" altLang="ja-JP" sz="1200" dirty="0"/>
          </a:p>
          <a:p>
            <a:pPr marL="0" indent="0">
              <a:buNone/>
            </a:pPr>
            <a:endParaRPr lang="en" altLang="ja-JP" sz="1200" dirty="0">
              <a:effectLst/>
            </a:endParaRPr>
          </a:p>
          <a:p>
            <a:pPr marL="0" indent="0">
              <a:buNone/>
            </a:pPr>
            <a:endParaRPr lang="en" altLang="ja-JP" sz="1200" dirty="0">
              <a:effectLst/>
            </a:endParaRPr>
          </a:p>
          <a:p>
            <a:pPr marL="0" indent="0">
              <a:buNone/>
            </a:pPr>
            <a:endParaRPr lang="en" altLang="ja-JP" sz="1200" dirty="0">
              <a:effectLst/>
            </a:endParaRPr>
          </a:p>
          <a:p>
            <a:pPr marL="0" indent="0">
              <a:buNone/>
            </a:pPr>
            <a:endParaRPr lang="en" altLang="ja-JP" sz="1200" dirty="0">
              <a:effectLst/>
            </a:endParaRPr>
          </a:p>
          <a:p>
            <a:pPr marL="0" indent="0">
              <a:buNone/>
            </a:pPr>
            <a:endParaRPr lang="en" altLang="ja-JP" sz="1200" dirty="0">
              <a:effectLst/>
            </a:endParaRPr>
          </a:p>
          <a:p>
            <a:pPr marL="0" indent="0">
              <a:buNone/>
            </a:pPr>
            <a:endParaRPr lang="en-US" altLang="ja-JP" sz="1200" dirty="0"/>
          </a:p>
          <a:p>
            <a:pPr marL="0" indent="0">
              <a:buNone/>
            </a:pPr>
            <a:endParaRPr lang="en" altLang="ja-JP" sz="1200" dirty="0"/>
          </a:p>
          <a:p>
            <a:pPr marL="0" indent="0">
              <a:buNone/>
            </a:pPr>
            <a:endParaRPr kumimoji="1" lang="ja-JP" altLang="en-US" sz="1200" dirty="0"/>
          </a:p>
        </p:txBody>
      </p:sp>
      <p:sp>
        <p:nvSpPr>
          <p:cNvPr id="4" name="スライド番号プレースホルダー 3">
            <a:extLst>
              <a:ext uri="{FF2B5EF4-FFF2-40B4-BE49-F238E27FC236}">
                <a16:creationId xmlns:a16="http://schemas.microsoft.com/office/drawing/2014/main" id="{3CDC9301-D386-D643-BA5A-EBBA996A6627}"/>
              </a:ext>
            </a:extLst>
          </p:cNvPr>
          <p:cNvSpPr>
            <a:spLocks noGrp="1"/>
          </p:cNvSpPr>
          <p:nvPr>
            <p:ph type="sldNum" sz="quarter" idx="12"/>
          </p:nvPr>
        </p:nvSpPr>
        <p:spPr/>
        <p:txBody>
          <a:bodyPr/>
          <a:lstStyle/>
          <a:p>
            <a:fld id="{F5913070-F278-1340-809A-032486279543}" type="slidenum">
              <a:rPr kumimoji="1" lang="ja-JP" altLang="en-US" smtClean="0">
                <a:solidFill>
                  <a:schemeClr val="tx1"/>
                </a:solidFill>
              </a:rPr>
              <a:t>20</a:t>
            </a:fld>
            <a:endParaRPr kumimoji="1" lang="ja-JP" altLang="en-US">
              <a:solidFill>
                <a:schemeClr val="tx1"/>
              </a:solidFill>
            </a:endParaRPr>
          </a:p>
        </p:txBody>
      </p:sp>
      <p:sp>
        <p:nvSpPr>
          <p:cNvPr id="5" name="フッター プレースホルダー 4">
            <a:extLst>
              <a:ext uri="{FF2B5EF4-FFF2-40B4-BE49-F238E27FC236}">
                <a16:creationId xmlns:a16="http://schemas.microsoft.com/office/drawing/2014/main" id="{4662BC0E-AE9B-BB48-9E21-9121F4A3D5EF}"/>
              </a:ext>
            </a:extLst>
          </p:cNvPr>
          <p:cNvSpPr>
            <a:spLocks noGrp="1"/>
          </p:cNvSpPr>
          <p:nvPr>
            <p:ph type="ftr" sz="quarter" idx="11"/>
          </p:nvPr>
        </p:nvSpPr>
        <p:spPr/>
        <p:txBody>
          <a:bodyPr/>
          <a:lstStyle/>
          <a:p>
            <a:r>
              <a:rPr kumimoji="1" lang="en-US" altLang="ja-JP" dirty="0">
                <a:solidFill>
                  <a:schemeClr val="tx1"/>
                </a:solidFill>
              </a:rPr>
              <a:t>Thesis Proposal 2019/5/18</a:t>
            </a:r>
            <a:endParaRPr kumimoji="1" lang="ja-JP" altLang="en-US">
              <a:solidFill>
                <a:schemeClr val="tx1"/>
              </a:solidFill>
            </a:endParaRPr>
          </a:p>
        </p:txBody>
      </p:sp>
    </p:spTree>
    <p:extLst>
      <p:ext uri="{BB962C8B-B14F-4D97-AF65-F5344CB8AC3E}">
        <p14:creationId xmlns:p14="http://schemas.microsoft.com/office/powerpoint/2010/main" val="2079758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D486A9-C302-E842-8499-4CC540585DB8}"/>
              </a:ext>
            </a:extLst>
          </p:cNvPr>
          <p:cNvSpPr>
            <a:spLocks noGrp="1"/>
          </p:cNvSpPr>
          <p:nvPr>
            <p:ph type="title"/>
          </p:nvPr>
        </p:nvSpPr>
        <p:spPr>
          <a:xfrm>
            <a:off x="838200" y="136525"/>
            <a:ext cx="10515600" cy="842786"/>
          </a:xfrm>
        </p:spPr>
        <p:txBody>
          <a:bodyPr/>
          <a:lstStyle/>
          <a:p>
            <a:r>
              <a:rPr kumimoji="1" lang="en-US" altLang="ja-JP" b="1" dirty="0"/>
              <a:t>1. </a:t>
            </a:r>
            <a:r>
              <a:rPr kumimoji="1" lang="ja-JP" altLang="en-US" b="1" dirty="0"/>
              <a:t>簡単な自己紹介</a:t>
            </a:r>
          </a:p>
        </p:txBody>
      </p:sp>
      <p:sp>
        <p:nvSpPr>
          <p:cNvPr id="3" name="コンテンツ プレースホルダー 2">
            <a:extLst>
              <a:ext uri="{FF2B5EF4-FFF2-40B4-BE49-F238E27FC236}">
                <a16:creationId xmlns:a16="http://schemas.microsoft.com/office/drawing/2014/main" id="{8C9D5813-7B0F-E646-8FB4-82FAFA146C49}"/>
              </a:ext>
            </a:extLst>
          </p:cNvPr>
          <p:cNvSpPr>
            <a:spLocks noGrp="1"/>
          </p:cNvSpPr>
          <p:nvPr>
            <p:ph idx="1"/>
          </p:nvPr>
        </p:nvSpPr>
        <p:spPr>
          <a:xfrm>
            <a:off x="838200" y="1095022"/>
            <a:ext cx="10515600" cy="5081941"/>
          </a:xfrm>
        </p:spPr>
        <p:txBody>
          <a:bodyPr>
            <a:normAutofit/>
          </a:bodyPr>
          <a:lstStyle/>
          <a:p>
            <a:r>
              <a:rPr lang="en-US" altLang="ja-JP" dirty="0"/>
              <a:t>2014</a:t>
            </a:r>
            <a:r>
              <a:rPr lang="ja-JP" altLang="en-US"/>
              <a:t>年春学期</a:t>
            </a:r>
            <a:r>
              <a:rPr lang="en-US" altLang="ja-JP" dirty="0"/>
              <a:t>〜</a:t>
            </a:r>
            <a:r>
              <a:rPr lang="ja-JP" altLang="en-US"/>
              <a:t>現在</a:t>
            </a:r>
            <a:endParaRPr lang="en-US" altLang="ja-JP" dirty="0"/>
          </a:p>
          <a:p>
            <a:pPr lvl="1"/>
            <a:r>
              <a:rPr lang="ja-JP" altLang="en-US"/>
              <a:t>後期博士課程社会人コース</a:t>
            </a:r>
            <a:endParaRPr lang="en-US" altLang="ja-JP" dirty="0"/>
          </a:p>
          <a:p>
            <a:endParaRPr lang="en-US" altLang="ja-JP" dirty="0"/>
          </a:p>
          <a:p>
            <a:r>
              <a:rPr lang="en-US" altLang="ja-JP" dirty="0"/>
              <a:t>2007</a:t>
            </a:r>
            <a:r>
              <a:rPr lang="ja-JP" altLang="en-US"/>
              <a:t>年</a:t>
            </a:r>
            <a:r>
              <a:rPr lang="en-US" altLang="ja-JP" dirty="0"/>
              <a:t>〜</a:t>
            </a:r>
            <a:r>
              <a:rPr lang="ja-JP" altLang="en-US"/>
              <a:t>現在</a:t>
            </a:r>
            <a:endParaRPr lang="en-US" altLang="ja-JP" dirty="0"/>
          </a:p>
          <a:p>
            <a:pPr lvl="1"/>
            <a:r>
              <a:rPr lang="en-US" altLang="ja-JP" dirty="0"/>
              <a:t>JPCERT/CC(</a:t>
            </a:r>
            <a:r>
              <a:rPr lang="ja-JP" altLang="en-US"/>
              <a:t>サイバーセキュリティインシデント対応組織</a:t>
            </a:r>
            <a:r>
              <a:rPr lang="en-US" altLang="ja-JP" dirty="0"/>
              <a:t>)</a:t>
            </a:r>
            <a:r>
              <a:rPr lang="ja-JP" altLang="en-US"/>
              <a:t>で諸外国の技術コミュニティと協力して問題解決に当たる。年間</a:t>
            </a:r>
            <a:r>
              <a:rPr lang="en-US" altLang="ja-JP" dirty="0"/>
              <a:t>20000</a:t>
            </a:r>
            <a:r>
              <a:rPr lang="ja-JP" altLang="en-US"/>
              <a:t>件のインシデントは約</a:t>
            </a:r>
            <a:r>
              <a:rPr lang="en-US" altLang="ja-JP" dirty="0"/>
              <a:t>70〜90</a:t>
            </a:r>
            <a:r>
              <a:rPr lang="ja-JP" altLang="en-US"/>
              <a:t>カ国との国際連携を要する</a:t>
            </a:r>
            <a:endParaRPr lang="en-US" altLang="ja-JP" dirty="0"/>
          </a:p>
          <a:p>
            <a:r>
              <a:rPr lang="en-US" altLang="ja-JP" dirty="0"/>
              <a:t>2014</a:t>
            </a:r>
            <a:r>
              <a:rPr lang="ja-JP" altLang="en-US"/>
              <a:t>年</a:t>
            </a:r>
            <a:r>
              <a:rPr lang="en-US" altLang="ja-JP" dirty="0"/>
              <a:t>〜2018</a:t>
            </a:r>
            <a:r>
              <a:rPr lang="ja-JP" altLang="en-US"/>
              <a:t>年</a:t>
            </a:r>
            <a:endParaRPr lang="en-US" altLang="ja-JP" dirty="0"/>
          </a:p>
          <a:p>
            <a:pPr lvl="1"/>
            <a:r>
              <a:rPr lang="ja-JP" altLang="en-US"/>
              <a:t>インシデント対応組織の国際団体「</a:t>
            </a:r>
            <a:r>
              <a:rPr lang="en-US" altLang="ja-JP" dirty="0" err="1"/>
              <a:t>FIRST.org</a:t>
            </a:r>
            <a:r>
              <a:rPr lang="ja-JP" altLang="en-US"/>
              <a:t>」の理事</a:t>
            </a:r>
            <a:endParaRPr lang="en-US" altLang="ja-JP" dirty="0"/>
          </a:p>
          <a:p>
            <a:r>
              <a:rPr lang="en-US" altLang="ja-JP" dirty="0"/>
              <a:t>2017</a:t>
            </a:r>
            <a:r>
              <a:rPr lang="ja-JP" altLang="en-US"/>
              <a:t>年</a:t>
            </a:r>
            <a:r>
              <a:rPr lang="en-US" altLang="ja-JP" dirty="0"/>
              <a:t>〜</a:t>
            </a:r>
            <a:r>
              <a:rPr lang="ja-JP" altLang="en-US"/>
              <a:t>現在</a:t>
            </a:r>
            <a:endParaRPr lang="en-US" altLang="ja-JP" dirty="0"/>
          </a:p>
          <a:p>
            <a:pPr lvl="1"/>
            <a:r>
              <a:rPr lang="ja-JP" altLang="en-US"/>
              <a:t>サイバー空間の規範を議論する「サイバー空間安定化委員会」の技術リサーチグループの副議長</a:t>
            </a:r>
            <a:r>
              <a:rPr lang="en-US" altLang="ja-JP" dirty="0"/>
              <a:t>(2017</a:t>
            </a:r>
            <a:r>
              <a:rPr lang="ja-JP" altLang="en-US"/>
              <a:t>年</a:t>
            </a:r>
            <a:r>
              <a:rPr lang="en-US" altLang="ja-JP" dirty="0"/>
              <a:t>〜</a:t>
            </a:r>
            <a:r>
              <a:rPr lang="ja-JP" altLang="en-US"/>
              <a:t>現在</a:t>
            </a:r>
            <a:r>
              <a:rPr lang="en-US" altLang="ja-JP" dirty="0"/>
              <a:t>)</a:t>
            </a:r>
          </a:p>
        </p:txBody>
      </p:sp>
      <p:sp>
        <p:nvSpPr>
          <p:cNvPr id="4" name="フッター プレースホルダー 3">
            <a:extLst>
              <a:ext uri="{FF2B5EF4-FFF2-40B4-BE49-F238E27FC236}">
                <a16:creationId xmlns:a16="http://schemas.microsoft.com/office/drawing/2014/main" id="{07F237F6-3C0D-8042-BB99-660458272339}"/>
              </a:ext>
            </a:extLst>
          </p:cNvPr>
          <p:cNvSpPr>
            <a:spLocks noGrp="1"/>
          </p:cNvSpPr>
          <p:nvPr>
            <p:ph type="ftr" sz="quarter" idx="11"/>
          </p:nvPr>
        </p:nvSpPr>
        <p:spPr/>
        <p:txBody>
          <a:bodyPr/>
          <a:lstStyle/>
          <a:p>
            <a:r>
              <a:rPr kumimoji="1" lang="en-US" altLang="ja-JP">
                <a:solidFill>
                  <a:schemeClr val="tx1"/>
                </a:solidFill>
              </a:rPr>
              <a:t>Thesis Proposal 2019/5/18</a:t>
            </a:r>
            <a:endParaRPr kumimoji="1" lang="ja-JP" altLang="en-US">
              <a:solidFill>
                <a:schemeClr val="tx1"/>
              </a:solidFill>
            </a:endParaRPr>
          </a:p>
        </p:txBody>
      </p:sp>
      <p:sp>
        <p:nvSpPr>
          <p:cNvPr id="5" name="スライド番号プレースホルダー 4">
            <a:extLst>
              <a:ext uri="{FF2B5EF4-FFF2-40B4-BE49-F238E27FC236}">
                <a16:creationId xmlns:a16="http://schemas.microsoft.com/office/drawing/2014/main" id="{B65C5FDD-0B85-5B42-812B-71CFECDFE58A}"/>
              </a:ext>
            </a:extLst>
          </p:cNvPr>
          <p:cNvSpPr>
            <a:spLocks noGrp="1"/>
          </p:cNvSpPr>
          <p:nvPr>
            <p:ph type="sldNum" sz="quarter" idx="12"/>
          </p:nvPr>
        </p:nvSpPr>
        <p:spPr/>
        <p:txBody>
          <a:bodyPr/>
          <a:lstStyle/>
          <a:p>
            <a:fld id="{F5913070-F278-1340-809A-032486279543}" type="slidenum">
              <a:rPr kumimoji="1" lang="ja-JP" altLang="en-US" smtClean="0">
                <a:solidFill>
                  <a:schemeClr val="tx1"/>
                </a:solidFill>
              </a:rPr>
              <a:t>3</a:t>
            </a:fld>
            <a:endParaRPr kumimoji="1" lang="ja-JP" altLang="en-US">
              <a:solidFill>
                <a:schemeClr val="tx1"/>
              </a:solidFill>
            </a:endParaRPr>
          </a:p>
        </p:txBody>
      </p:sp>
    </p:spTree>
    <p:extLst>
      <p:ext uri="{BB962C8B-B14F-4D97-AF65-F5344CB8AC3E}">
        <p14:creationId xmlns:p14="http://schemas.microsoft.com/office/powerpoint/2010/main" val="4106664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F6EB6-CA8C-334D-B2C8-E2715760ABA1}"/>
              </a:ext>
            </a:extLst>
          </p:cNvPr>
          <p:cNvSpPr>
            <a:spLocks noGrp="1"/>
          </p:cNvSpPr>
          <p:nvPr>
            <p:ph type="title"/>
          </p:nvPr>
        </p:nvSpPr>
        <p:spPr/>
        <p:txBody>
          <a:bodyPr/>
          <a:lstStyle/>
          <a:p>
            <a:r>
              <a:rPr kumimoji="1" lang="en-US" altLang="ja-JP" b="1" dirty="0"/>
              <a:t>2. </a:t>
            </a:r>
            <a:r>
              <a:rPr kumimoji="1" lang="ja-JP" altLang="en-US" b="1" dirty="0"/>
              <a:t>本研究の目的</a:t>
            </a:r>
          </a:p>
        </p:txBody>
      </p:sp>
      <p:sp>
        <p:nvSpPr>
          <p:cNvPr id="3" name="コンテンツ プレースホルダー 2">
            <a:extLst>
              <a:ext uri="{FF2B5EF4-FFF2-40B4-BE49-F238E27FC236}">
                <a16:creationId xmlns:a16="http://schemas.microsoft.com/office/drawing/2014/main" id="{7A0C8E6B-7900-714D-8EBB-40E162ED4822}"/>
              </a:ext>
            </a:extLst>
          </p:cNvPr>
          <p:cNvSpPr>
            <a:spLocks noGrp="1"/>
          </p:cNvSpPr>
          <p:nvPr>
            <p:ph idx="1"/>
          </p:nvPr>
        </p:nvSpPr>
        <p:spPr/>
        <p:txBody>
          <a:bodyPr>
            <a:normAutofit fontScale="92500" lnSpcReduction="20000"/>
          </a:bodyPr>
          <a:lstStyle/>
          <a:p>
            <a:pPr marL="0" indent="0">
              <a:buNone/>
            </a:pPr>
            <a:r>
              <a:rPr lang="ja-JP" altLang="en-US" dirty="0"/>
              <a:t>リサーチクエスチョン</a:t>
            </a:r>
            <a:endParaRPr lang="en-US" altLang="ja-JP" dirty="0"/>
          </a:p>
          <a:p>
            <a:pPr lvl="1"/>
            <a:r>
              <a:rPr kumimoji="1" lang="ja-JP" altLang="en-US" dirty="0"/>
              <a:t>サイバー空間を支配するのは誰なのか</a:t>
            </a:r>
            <a:r>
              <a:rPr kumimoji="1" lang="en-US" altLang="ja-JP" dirty="0"/>
              <a:t>?</a:t>
            </a:r>
          </a:p>
          <a:p>
            <a:pPr marL="0" indent="0">
              <a:buNone/>
            </a:pPr>
            <a:endParaRPr lang="en-US" altLang="ja-JP" dirty="0"/>
          </a:p>
          <a:p>
            <a:pPr marL="0" indent="0">
              <a:buNone/>
            </a:pPr>
            <a:r>
              <a:rPr kumimoji="1" lang="ja-JP" altLang="en-US" dirty="0"/>
              <a:t>派生するリサーチクエスチョン</a:t>
            </a:r>
            <a:endParaRPr kumimoji="1" lang="en-US" altLang="ja-JP" dirty="0"/>
          </a:p>
          <a:p>
            <a:pPr lvl="1"/>
            <a:r>
              <a:rPr lang="ja-JP" altLang="en-US" dirty="0"/>
              <a:t>サイバー空間は支配できるのか</a:t>
            </a:r>
            <a:r>
              <a:rPr lang="en-US" altLang="ja-JP" dirty="0"/>
              <a:t>?</a:t>
            </a:r>
            <a:r>
              <a:rPr lang="ja-JP" altLang="en-US" dirty="0"/>
              <a:t> その条件はなにか</a:t>
            </a:r>
            <a:r>
              <a:rPr lang="en-US" altLang="ja-JP" dirty="0"/>
              <a:t>?</a:t>
            </a:r>
          </a:p>
          <a:p>
            <a:pPr lvl="1"/>
            <a:r>
              <a:rPr lang="ja-JP" altLang="en-US" dirty="0"/>
              <a:t>力の拡散が起きているのだとすれば、相対的優位なのは誰か</a:t>
            </a:r>
            <a:r>
              <a:rPr lang="en-US" altLang="ja-JP" dirty="0"/>
              <a:t>?</a:t>
            </a:r>
          </a:p>
          <a:p>
            <a:pPr lvl="1"/>
            <a:r>
              <a:rPr kumimoji="1" lang="ja-JP" altLang="en-US" dirty="0"/>
              <a:t>乱立するガバナンスを模索する議論に法則を見いだせるか</a:t>
            </a:r>
            <a:r>
              <a:rPr kumimoji="1" lang="en-US" altLang="ja-JP" dirty="0"/>
              <a:t>?</a:t>
            </a:r>
          </a:p>
          <a:p>
            <a:pPr marL="0" indent="0">
              <a:buNone/>
            </a:pPr>
            <a:r>
              <a:rPr lang="en-US" altLang="ja-JP" dirty="0"/>
              <a:t>	</a:t>
            </a:r>
          </a:p>
          <a:p>
            <a:pPr marL="0" indent="0">
              <a:buNone/>
            </a:pPr>
            <a:r>
              <a:rPr kumimoji="1" lang="ja-JP" altLang="en-US" dirty="0"/>
              <a:t>作業仮説 </a:t>
            </a:r>
            <a:endParaRPr kumimoji="1" lang="en-US" altLang="ja-JP" dirty="0"/>
          </a:p>
          <a:p>
            <a:pPr lvl="1"/>
            <a:r>
              <a:rPr kumimoji="1" lang="ja-JP" altLang="en-US" dirty="0"/>
              <a:t>サイバー空間における力は民主主義国</a:t>
            </a:r>
            <a:r>
              <a:rPr lang="ja-JP" altLang="en-US" dirty="0"/>
              <a:t>と権威主義国とグローバルテックカンパニーの</a:t>
            </a:r>
            <a:r>
              <a:rPr lang="en-US" altLang="ja-JP" dirty="0"/>
              <a:t>3</a:t>
            </a:r>
            <a:r>
              <a:rPr lang="ja-JP" altLang="en-US" dirty="0"/>
              <a:t>アクターに集約されてゆく。ガバナンスはその</a:t>
            </a:r>
            <a:r>
              <a:rPr lang="en-US" altLang="ja-JP" dirty="0"/>
              <a:t>3</a:t>
            </a:r>
            <a:r>
              <a:rPr lang="ja-JP" altLang="en-US" dirty="0"/>
              <a:t>アクターの均衡に立脚するものとなる</a:t>
            </a: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1C4D584-3ACE-6D40-8FD1-21783465784D}"/>
              </a:ext>
            </a:extLst>
          </p:cNvPr>
          <p:cNvSpPr>
            <a:spLocks noGrp="1"/>
          </p:cNvSpPr>
          <p:nvPr>
            <p:ph type="sldNum" sz="quarter" idx="12"/>
          </p:nvPr>
        </p:nvSpPr>
        <p:spPr/>
        <p:txBody>
          <a:bodyPr/>
          <a:lstStyle/>
          <a:p>
            <a:fld id="{F5913070-F278-1340-809A-032486279543}" type="slidenum">
              <a:rPr kumimoji="1" lang="ja-JP" altLang="en-US" smtClean="0"/>
              <a:t>4</a:t>
            </a:fld>
            <a:endParaRPr kumimoji="1" lang="ja-JP" altLang="en-US"/>
          </a:p>
        </p:txBody>
      </p:sp>
      <p:sp>
        <p:nvSpPr>
          <p:cNvPr id="5" name="フッター プレースホルダー 4">
            <a:extLst>
              <a:ext uri="{FF2B5EF4-FFF2-40B4-BE49-F238E27FC236}">
                <a16:creationId xmlns:a16="http://schemas.microsoft.com/office/drawing/2014/main" id="{CC8DEE58-FF83-2C49-9F90-75C20E16895A}"/>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179196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A6D126-1405-7B47-B1FE-906BC1556638}"/>
              </a:ext>
            </a:extLst>
          </p:cNvPr>
          <p:cNvSpPr>
            <a:spLocks noGrp="1"/>
          </p:cNvSpPr>
          <p:nvPr>
            <p:ph type="title"/>
          </p:nvPr>
        </p:nvSpPr>
        <p:spPr>
          <a:xfrm>
            <a:off x="838200" y="0"/>
            <a:ext cx="10515600" cy="1325563"/>
          </a:xfrm>
        </p:spPr>
        <p:txBody>
          <a:bodyPr/>
          <a:lstStyle/>
          <a:p>
            <a:r>
              <a:rPr kumimoji="1" lang="en-US" altLang="ja-JP" b="1" dirty="0"/>
              <a:t>3. </a:t>
            </a:r>
            <a:r>
              <a:rPr kumimoji="1" lang="ja-JP" altLang="en-US" b="1" dirty="0"/>
              <a:t>用語の定義</a:t>
            </a:r>
          </a:p>
        </p:txBody>
      </p:sp>
      <p:sp>
        <p:nvSpPr>
          <p:cNvPr id="3" name="コンテンツ プレースホルダー 2">
            <a:extLst>
              <a:ext uri="{FF2B5EF4-FFF2-40B4-BE49-F238E27FC236}">
                <a16:creationId xmlns:a16="http://schemas.microsoft.com/office/drawing/2014/main" id="{24140B74-CEC5-D44B-9794-F330B3575416}"/>
              </a:ext>
            </a:extLst>
          </p:cNvPr>
          <p:cNvSpPr>
            <a:spLocks noGrp="1"/>
          </p:cNvSpPr>
          <p:nvPr>
            <p:ph idx="1"/>
          </p:nvPr>
        </p:nvSpPr>
        <p:spPr>
          <a:xfrm>
            <a:off x="838200" y="1110608"/>
            <a:ext cx="10515600" cy="5410200"/>
          </a:xfrm>
        </p:spPr>
        <p:txBody>
          <a:bodyPr>
            <a:normAutofit/>
          </a:bodyPr>
          <a:lstStyle/>
          <a:p>
            <a:r>
              <a:rPr kumimoji="1" lang="ja-JP" altLang="en-US" dirty="0"/>
              <a:t>サイバー空間</a:t>
            </a:r>
            <a:endParaRPr kumimoji="1" lang="en-US" altLang="ja-JP" dirty="0"/>
          </a:p>
          <a:p>
            <a:pPr lvl="1"/>
            <a:r>
              <a:rPr lang="ja-JP" altLang="en-US" dirty="0"/>
              <a:t>広がるサイバー空間</a:t>
            </a:r>
            <a:r>
              <a:rPr lang="en-US" altLang="ja-JP" dirty="0"/>
              <a:t>:</a:t>
            </a:r>
            <a:r>
              <a:rPr lang="ja-JP" altLang="en-US" dirty="0"/>
              <a:t> 人間、電磁スペクトラム、製品の供給路、文明や文化</a:t>
            </a:r>
            <a:endParaRPr lang="en-US" altLang="ja-JP" dirty="0"/>
          </a:p>
          <a:p>
            <a:pPr lvl="1"/>
            <a:r>
              <a:rPr lang="ja-JP" altLang="en-US" dirty="0"/>
              <a:t>本研究におけるサイバー空間は「</a:t>
            </a:r>
            <a:r>
              <a:rPr lang="en-US" altLang="ja-JP" b="1" dirty="0"/>
              <a:t>『</a:t>
            </a:r>
            <a:r>
              <a:rPr lang="ja-JP" altLang="en-US" b="1" dirty="0"/>
              <a:t>通信端末＋通信回線（有線・無線）＋記憶装置＋データ </a:t>
            </a:r>
            <a:r>
              <a:rPr lang="en-US" altLang="ja-JP" b="1" dirty="0"/>
              <a:t>(</a:t>
            </a:r>
            <a:r>
              <a:rPr lang="ja-JP" altLang="en-US" b="1" dirty="0"/>
              <a:t>土屋</a:t>
            </a:r>
            <a:r>
              <a:rPr lang="en-US" altLang="ja-JP" b="1" dirty="0"/>
              <a:t>2018b)</a:t>
            </a:r>
            <a:r>
              <a:rPr lang="ja-JP" altLang="en-US" b="1" dirty="0"/>
              <a:t> </a:t>
            </a:r>
            <a:r>
              <a:rPr lang="en-US" altLang="ja-JP" b="1" dirty="0"/>
              <a:t>』</a:t>
            </a:r>
            <a:r>
              <a:rPr lang="ja-JP" altLang="en-US" b="1" dirty="0"/>
              <a:t>しかしエラスティック</a:t>
            </a:r>
            <a:r>
              <a:rPr lang="en-US" altLang="ja-JP" b="1" dirty="0"/>
              <a:t>(</a:t>
            </a:r>
            <a:r>
              <a:rPr lang="ja-JP" altLang="en-US" b="1" dirty="0"/>
              <a:t>伸び縮みする</a:t>
            </a:r>
            <a:r>
              <a:rPr lang="en-US" altLang="ja-JP" b="1" dirty="0"/>
              <a:t>)</a:t>
            </a:r>
            <a:r>
              <a:rPr lang="ja-JP" altLang="en-US" b="1" dirty="0"/>
              <a:t>である」</a:t>
            </a:r>
            <a:endParaRPr lang="en-US" altLang="ja-JP" dirty="0"/>
          </a:p>
          <a:p>
            <a:r>
              <a:rPr kumimoji="1" lang="ja-JP" altLang="en-US" dirty="0"/>
              <a:t>サイバー空間における力</a:t>
            </a:r>
            <a:endParaRPr kumimoji="1" lang="en-US" altLang="ja-JP" dirty="0"/>
          </a:p>
          <a:p>
            <a:pPr lvl="1"/>
            <a:r>
              <a:rPr lang="ja-JP" altLang="en-US" b="1" dirty="0"/>
              <a:t>望んだときに望んだようにより多くのデータにアクセスできること</a:t>
            </a:r>
            <a:br>
              <a:rPr lang="en-US" altLang="ja-JP" b="1" dirty="0"/>
            </a:br>
            <a:r>
              <a:rPr lang="ja-JP" altLang="en-US" dirty="0"/>
              <a:t>サイバー空間を構成する各プレーヤーを意識的・無意識的により多くのデータにアクセスするための競争を行っている</a:t>
            </a:r>
            <a:endParaRPr kumimoji="1" lang="ja-JP" altLang="en-US" dirty="0"/>
          </a:p>
        </p:txBody>
      </p:sp>
      <p:sp>
        <p:nvSpPr>
          <p:cNvPr id="6" name="スライド番号プレースホルダー 5">
            <a:extLst>
              <a:ext uri="{FF2B5EF4-FFF2-40B4-BE49-F238E27FC236}">
                <a16:creationId xmlns:a16="http://schemas.microsoft.com/office/drawing/2014/main" id="{58BC1767-41F6-8242-B4A9-BA0294DB86D2}"/>
              </a:ext>
            </a:extLst>
          </p:cNvPr>
          <p:cNvSpPr>
            <a:spLocks noGrp="1"/>
          </p:cNvSpPr>
          <p:nvPr>
            <p:ph type="sldNum" sz="quarter" idx="12"/>
          </p:nvPr>
        </p:nvSpPr>
        <p:spPr/>
        <p:txBody>
          <a:bodyPr/>
          <a:lstStyle/>
          <a:p>
            <a:fld id="{F5913070-F278-1340-809A-032486279543}" type="slidenum">
              <a:rPr kumimoji="1" lang="ja-JP" altLang="en-US" smtClean="0"/>
              <a:t>5</a:t>
            </a:fld>
            <a:endParaRPr kumimoji="1" lang="ja-JP" altLang="en-US"/>
          </a:p>
        </p:txBody>
      </p:sp>
      <p:sp>
        <p:nvSpPr>
          <p:cNvPr id="4" name="フッター プレースホルダー 3">
            <a:extLst>
              <a:ext uri="{FF2B5EF4-FFF2-40B4-BE49-F238E27FC236}">
                <a16:creationId xmlns:a16="http://schemas.microsoft.com/office/drawing/2014/main" id="{A5D235C9-4579-C848-9C65-A94C949DB1BC}"/>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371739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FB7A52-3B39-1641-8134-9AC3E69D33C0}"/>
              </a:ext>
            </a:extLst>
          </p:cNvPr>
          <p:cNvSpPr>
            <a:spLocks noGrp="1"/>
          </p:cNvSpPr>
          <p:nvPr>
            <p:ph type="title"/>
          </p:nvPr>
        </p:nvSpPr>
        <p:spPr/>
        <p:txBody>
          <a:bodyPr>
            <a:normAutofit/>
          </a:bodyPr>
          <a:lstStyle/>
          <a:p>
            <a:r>
              <a:rPr kumimoji="1" lang="en-US" altLang="ja-JP" sz="4000" b="1" dirty="0"/>
              <a:t>4-1. </a:t>
            </a:r>
            <a:r>
              <a:rPr kumimoji="1" lang="ja-JP" altLang="en-US" sz="4000" b="1" dirty="0"/>
              <a:t>研究の背景 「レジームコンプレックス</a:t>
            </a:r>
            <a:r>
              <a:rPr lang="ja-JP" altLang="en-US" sz="4000" b="1" dirty="0"/>
              <a:t>」</a:t>
            </a:r>
            <a:endParaRPr kumimoji="1" lang="ja-JP" altLang="en-US" sz="4000" b="1" dirty="0"/>
          </a:p>
        </p:txBody>
      </p:sp>
      <p:sp>
        <p:nvSpPr>
          <p:cNvPr id="3" name="コンテンツ プレースホルダー 2">
            <a:extLst>
              <a:ext uri="{FF2B5EF4-FFF2-40B4-BE49-F238E27FC236}">
                <a16:creationId xmlns:a16="http://schemas.microsoft.com/office/drawing/2014/main" id="{3DD8FD03-4A46-2D47-9435-B04F634F5EFA}"/>
              </a:ext>
            </a:extLst>
          </p:cNvPr>
          <p:cNvSpPr>
            <a:spLocks noGrp="1"/>
          </p:cNvSpPr>
          <p:nvPr>
            <p:ph idx="1"/>
          </p:nvPr>
        </p:nvSpPr>
        <p:spPr/>
        <p:txBody>
          <a:bodyPr>
            <a:normAutofit fontScale="92500" lnSpcReduction="20000"/>
          </a:bodyPr>
          <a:lstStyle/>
          <a:p>
            <a:r>
              <a:rPr lang="ja-JP" altLang="en-US" dirty="0"/>
              <a:t>サイバー空間は、人々のコミュニケーションの手段であるだけでなく、電気水道ガスなどのインフラの神経系であり、あらゆる経済活動の土台であり、軍事行動の新領域である</a:t>
            </a:r>
            <a:endParaRPr lang="en-US" altLang="ja-JP" dirty="0"/>
          </a:p>
          <a:p>
            <a:r>
              <a:rPr lang="ja-JP" altLang="en-US" dirty="0"/>
              <a:t>無いもの尽くし</a:t>
            </a:r>
            <a:endParaRPr lang="en-US" altLang="ja-JP" dirty="0"/>
          </a:p>
          <a:p>
            <a:pPr lvl="1"/>
            <a:r>
              <a:rPr lang="ja-JP" altLang="en-US" dirty="0"/>
              <a:t>サイバー空間の定義、中央管理の仕組み、サイバー戦争の定義</a:t>
            </a:r>
            <a:r>
              <a:rPr lang="en-US" altLang="ja-JP" dirty="0"/>
              <a:t>(</a:t>
            </a:r>
            <a:r>
              <a:rPr lang="ja-JP" altLang="en-US" dirty="0"/>
              <a:t>河野</a:t>
            </a:r>
            <a:r>
              <a:rPr lang="en-US" altLang="ja-JP" dirty="0"/>
              <a:t>2015)</a:t>
            </a:r>
            <a:r>
              <a:rPr lang="ja-JP" altLang="en-US" dirty="0"/>
              <a:t>、秩序や弱者救済の仕組み</a:t>
            </a:r>
            <a:r>
              <a:rPr lang="en-US" altLang="ja-JP" dirty="0"/>
              <a:t>(Buchanan 2017)</a:t>
            </a:r>
            <a:r>
              <a:rPr lang="ja-JP" altLang="en-US" dirty="0"/>
              <a:t>、ルールのエンフォーサー</a:t>
            </a:r>
            <a:r>
              <a:rPr lang="en-US" altLang="ja-JP" dirty="0"/>
              <a:t>(Raymond</a:t>
            </a:r>
            <a:r>
              <a:rPr lang="ja-JP" altLang="en-US" dirty="0"/>
              <a:t> </a:t>
            </a:r>
            <a:r>
              <a:rPr lang="en-US" altLang="ja-JP" dirty="0"/>
              <a:t>2016)</a:t>
            </a:r>
          </a:p>
          <a:p>
            <a:r>
              <a:rPr lang="ja-JP" altLang="en-US" dirty="0"/>
              <a:t>乱立するレジーム</a:t>
            </a:r>
            <a:endParaRPr lang="en-US" altLang="ja-JP" dirty="0"/>
          </a:p>
          <a:p>
            <a:pPr lvl="1"/>
            <a:r>
              <a:rPr lang="ja-JP" altLang="en-US" dirty="0"/>
              <a:t>傘ではなくパッチワーク</a:t>
            </a:r>
            <a:r>
              <a:rPr lang="en-US" altLang="ja-JP" dirty="0"/>
              <a:t>(</a:t>
            </a:r>
            <a:r>
              <a:rPr lang="en-US" altLang="ja-JP" dirty="0" err="1"/>
              <a:t>Choucri</a:t>
            </a:r>
            <a:r>
              <a:rPr lang="ja-JP" altLang="en-US" dirty="0"/>
              <a:t> </a:t>
            </a:r>
            <a:r>
              <a:rPr lang="en-US" altLang="ja-JP" dirty="0"/>
              <a:t>2014)</a:t>
            </a:r>
            <a:r>
              <a:rPr lang="ja-JP" altLang="en-US" dirty="0"/>
              <a:t>と表現されるようにサイバーセキュリティガバナンスの議論の場は増加の一途</a:t>
            </a:r>
            <a:endParaRPr lang="en-US" altLang="ja-JP" dirty="0"/>
          </a:p>
          <a:p>
            <a:r>
              <a:rPr kumimoji="1" lang="ja-JP" altLang="en-US" dirty="0"/>
              <a:t>にも関わらず</a:t>
            </a:r>
            <a:r>
              <a:rPr kumimoji="1" lang="en-US" altLang="ja-JP" dirty="0"/>
              <a:t>『</a:t>
            </a:r>
            <a:r>
              <a:rPr lang="ja-JP" altLang="en-US" dirty="0"/>
              <a:t>サイバーセキュリティをめぐるグローバル・ガバナンスにおいて、決定的な場はいまだ設定されていない</a:t>
            </a:r>
            <a:r>
              <a:rPr lang="en-US" altLang="ja-JP" dirty="0"/>
              <a:t>(</a:t>
            </a:r>
            <a:r>
              <a:rPr lang="ja-JP" altLang="en-US" dirty="0"/>
              <a:t>土屋 </a:t>
            </a:r>
            <a:r>
              <a:rPr lang="en-US" altLang="ja-JP" dirty="0"/>
              <a:t>2018a)』</a:t>
            </a:r>
            <a:endParaRPr kumimoji="1" lang="ja-JP" altLang="en-US" dirty="0"/>
          </a:p>
        </p:txBody>
      </p:sp>
      <p:sp>
        <p:nvSpPr>
          <p:cNvPr id="4" name="スライド番号プレースホルダー 3">
            <a:extLst>
              <a:ext uri="{FF2B5EF4-FFF2-40B4-BE49-F238E27FC236}">
                <a16:creationId xmlns:a16="http://schemas.microsoft.com/office/drawing/2014/main" id="{50A12F2E-ABFF-6041-8E35-8FE02615C62F}"/>
              </a:ext>
            </a:extLst>
          </p:cNvPr>
          <p:cNvSpPr>
            <a:spLocks noGrp="1"/>
          </p:cNvSpPr>
          <p:nvPr>
            <p:ph type="sldNum" sz="quarter" idx="12"/>
          </p:nvPr>
        </p:nvSpPr>
        <p:spPr/>
        <p:txBody>
          <a:bodyPr/>
          <a:lstStyle/>
          <a:p>
            <a:fld id="{F5913070-F278-1340-809A-032486279543}" type="slidenum">
              <a:rPr kumimoji="1" lang="ja-JP" altLang="en-US" smtClean="0"/>
              <a:t>6</a:t>
            </a:fld>
            <a:endParaRPr kumimoji="1" lang="ja-JP" altLang="en-US"/>
          </a:p>
        </p:txBody>
      </p:sp>
      <p:sp>
        <p:nvSpPr>
          <p:cNvPr id="5" name="フッター プレースホルダー 4">
            <a:extLst>
              <a:ext uri="{FF2B5EF4-FFF2-40B4-BE49-F238E27FC236}">
                <a16:creationId xmlns:a16="http://schemas.microsoft.com/office/drawing/2014/main" id="{23D17E28-FEDD-BC48-AE68-DF1FEEA5CA15}"/>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293584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544C3-4E84-3741-9559-D9163DBF9E3E}"/>
              </a:ext>
            </a:extLst>
          </p:cNvPr>
          <p:cNvSpPr>
            <a:spLocks noGrp="1"/>
          </p:cNvSpPr>
          <p:nvPr>
            <p:ph type="title"/>
          </p:nvPr>
        </p:nvSpPr>
        <p:spPr>
          <a:xfrm>
            <a:off x="648930" y="5532"/>
            <a:ext cx="7961670" cy="1120904"/>
          </a:xfrm>
        </p:spPr>
        <p:txBody>
          <a:bodyPr>
            <a:normAutofit fontScale="90000"/>
          </a:bodyPr>
          <a:lstStyle/>
          <a:p>
            <a:r>
              <a:rPr lang="en-US" altLang="ja-JP" b="1" dirty="0"/>
              <a:t>4-2. </a:t>
            </a:r>
            <a:r>
              <a:rPr lang="ja-JP" altLang="en-US" b="1" dirty="0"/>
              <a:t>研究の背景 「勢力図の変化」</a:t>
            </a:r>
            <a:endParaRPr kumimoji="1" lang="ja-JP" altLang="en-US" b="1" dirty="0"/>
          </a:p>
        </p:txBody>
      </p:sp>
      <p:sp>
        <p:nvSpPr>
          <p:cNvPr id="3" name="コンテンツ プレースホルダー 2">
            <a:extLst>
              <a:ext uri="{FF2B5EF4-FFF2-40B4-BE49-F238E27FC236}">
                <a16:creationId xmlns:a16="http://schemas.microsoft.com/office/drawing/2014/main" id="{35585383-083B-5A49-BF92-84AE385A47C5}"/>
              </a:ext>
            </a:extLst>
          </p:cNvPr>
          <p:cNvSpPr>
            <a:spLocks noGrp="1"/>
          </p:cNvSpPr>
          <p:nvPr>
            <p:ph idx="1"/>
          </p:nvPr>
        </p:nvSpPr>
        <p:spPr>
          <a:xfrm>
            <a:off x="526711" y="1078693"/>
            <a:ext cx="6473185" cy="5773775"/>
          </a:xfrm>
        </p:spPr>
        <p:txBody>
          <a:bodyPr>
            <a:normAutofit/>
          </a:bodyPr>
          <a:lstStyle/>
          <a:p>
            <a:r>
              <a:rPr lang="ja-JP" altLang="en-US" sz="2000" dirty="0"/>
              <a:t>軍事力のバランスを変える技術革新</a:t>
            </a:r>
            <a:endParaRPr lang="en-US" altLang="ja-JP" sz="2000" dirty="0"/>
          </a:p>
          <a:p>
            <a:pPr lvl="1"/>
            <a:r>
              <a:rPr lang="ja-JP" altLang="en-US" sz="2000" dirty="0"/>
              <a:t>火薬、飛行機、潜水艦、ミサイルと核兵器、宇宙技術</a:t>
            </a:r>
            <a:endParaRPr lang="en-US" altLang="ja-JP" sz="2000" dirty="0"/>
          </a:p>
          <a:p>
            <a:r>
              <a:rPr lang="ja-JP" altLang="en-US" sz="2000" dirty="0"/>
              <a:t>情報社会の変容を招く通信技術の革新</a:t>
            </a:r>
            <a:endParaRPr lang="en-US" altLang="ja-JP" sz="2000" dirty="0"/>
          </a:p>
          <a:p>
            <a:pPr lvl="1"/>
            <a:r>
              <a:rPr lang="ja-JP" altLang="en-US" sz="2000" dirty="0"/>
              <a:t>アルファベット、活版印刷、腕木通信、電信、テレビ</a:t>
            </a:r>
            <a:endParaRPr lang="en-US" altLang="ja-JP" sz="2000" dirty="0"/>
          </a:p>
          <a:p>
            <a:r>
              <a:rPr lang="ja-JP" altLang="en-US" sz="2000" dirty="0"/>
              <a:t>サイバー空間は</a:t>
            </a:r>
            <a:r>
              <a:rPr lang="en-US" altLang="ja-JP" sz="2000" dirty="0"/>
              <a:t>2</a:t>
            </a:r>
            <a:r>
              <a:rPr lang="ja-JP" altLang="en-US" sz="2000" dirty="0"/>
              <a:t>つの点で異質である</a:t>
            </a:r>
            <a:endParaRPr lang="en-US" altLang="ja-JP" sz="2000" dirty="0"/>
          </a:p>
          <a:p>
            <a:pPr lvl="1"/>
            <a:r>
              <a:rPr lang="ja-JP" altLang="en-US" sz="2000" dirty="0"/>
              <a:t>「</a:t>
            </a:r>
            <a:r>
              <a:rPr lang="ja-JP" altLang="en-US" sz="2000" u="sng" dirty="0"/>
              <a:t>普及のスピードの早さ</a:t>
            </a:r>
            <a:r>
              <a:rPr lang="ja-JP" altLang="en-US" sz="2000" dirty="0"/>
              <a:t>」と「サイバー空間において</a:t>
            </a:r>
            <a:r>
              <a:rPr lang="ja-JP" altLang="en-US" sz="2000" u="sng" dirty="0"/>
              <a:t>コンテンツを提供しているのはユーザ自身</a:t>
            </a:r>
            <a:r>
              <a:rPr lang="ja-JP" altLang="en-US" sz="2000" dirty="0"/>
              <a:t>」であること</a:t>
            </a:r>
            <a:r>
              <a:rPr lang="en-US" altLang="ja-JP" sz="2000" dirty="0"/>
              <a:t>(</a:t>
            </a:r>
            <a:r>
              <a:rPr lang="en-US" altLang="ja-JP" sz="2000" dirty="0" err="1"/>
              <a:t>Deibert</a:t>
            </a:r>
            <a:r>
              <a:rPr lang="ja-JP" altLang="en-US" sz="2000" dirty="0"/>
              <a:t> </a:t>
            </a:r>
            <a:r>
              <a:rPr lang="en-US" altLang="ja-JP" sz="2000" dirty="0"/>
              <a:t>2013)</a:t>
            </a:r>
          </a:p>
          <a:p>
            <a:pPr lvl="1"/>
            <a:r>
              <a:rPr lang="ja-JP" altLang="en-US" sz="2000" u="sng" dirty="0"/>
              <a:t>サイバー空間は民主主義国家のみを脆弱にした</a:t>
            </a:r>
            <a:endParaRPr lang="en-US" altLang="ja-JP" sz="2000" u="sng" dirty="0"/>
          </a:p>
          <a:p>
            <a:pPr lvl="2"/>
            <a:r>
              <a:rPr lang="ja-JP" altLang="en-US" dirty="0"/>
              <a:t>技術が導くバラ色のデモクラシー論への懐疑</a:t>
            </a:r>
          </a:p>
          <a:p>
            <a:pPr lvl="2"/>
            <a:r>
              <a:rPr lang="ja-JP" altLang="en-US" dirty="0"/>
              <a:t>インターネットとソーシャルメディア、大規模データ収集、</a:t>
            </a:r>
            <a:r>
              <a:rPr lang="en-US" altLang="ja-JP" dirty="0"/>
              <a:t>AI</a:t>
            </a:r>
            <a:r>
              <a:rPr lang="ja-JP" altLang="en-US" dirty="0"/>
              <a:t>の活用は「自由主義のよくない前兆」</a:t>
            </a:r>
            <a:r>
              <a:rPr lang="en-US" altLang="ja-JP" dirty="0"/>
              <a:t>(Kagan</a:t>
            </a:r>
            <a:r>
              <a:rPr lang="ja-JP" altLang="en-US" dirty="0"/>
              <a:t> </a:t>
            </a:r>
            <a:r>
              <a:rPr lang="en-US" altLang="ja-JP" dirty="0"/>
              <a:t>2019)</a:t>
            </a:r>
          </a:p>
          <a:p>
            <a:pPr lvl="2"/>
            <a:r>
              <a:rPr lang="ja-JP" altLang="en-US" dirty="0"/>
              <a:t>パノプティコンの高度な現代版ではないかという疑い</a:t>
            </a:r>
            <a:r>
              <a:rPr lang="en-US" altLang="ja-JP" dirty="0"/>
              <a:t>(</a:t>
            </a:r>
            <a:r>
              <a:rPr lang="ja-JP" altLang="en-US" dirty="0"/>
              <a:t>神里</a:t>
            </a:r>
            <a:r>
              <a:rPr lang="en-US" altLang="ja-JP" dirty="0"/>
              <a:t>2015:</a:t>
            </a:r>
            <a:r>
              <a:rPr lang="ja-JP" altLang="en-US" dirty="0"/>
              <a:t> </a:t>
            </a:r>
            <a:r>
              <a:rPr lang="en-US" altLang="ja-JP" dirty="0"/>
              <a:t>29)</a:t>
            </a:r>
          </a:p>
        </p:txBody>
      </p:sp>
      <p:pic>
        <p:nvPicPr>
          <p:cNvPr id="1026" name="Picture 2" descr="https://upload.wikimedia.org/wikipedia/commons/thumb/1/11/Panopticon.jpg/1280px-Panopticon.jpg">
            <a:extLst>
              <a:ext uri="{FF2B5EF4-FFF2-40B4-BE49-F238E27FC236}">
                <a16:creationId xmlns:a16="http://schemas.microsoft.com/office/drawing/2014/main" id="{9ABBD852-8DFC-2843-9235-8304575F72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64"/>
          <a:stretch/>
        </p:blipFill>
        <p:spPr bwMode="auto">
          <a:xfrm>
            <a:off x="7406148" y="1032731"/>
            <a:ext cx="4599921" cy="5170335"/>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E991FBD-0864-C241-A7EA-FAE7EA255C57}"/>
              </a:ext>
            </a:extLst>
          </p:cNvPr>
          <p:cNvSpPr txBox="1"/>
          <p:nvPr/>
        </p:nvSpPr>
        <p:spPr>
          <a:xfrm>
            <a:off x="8112846" y="6203067"/>
            <a:ext cx="3796931" cy="307777"/>
          </a:xfrm>
          <a:prstGeom prst="rect">
            <a:avLst/>
          </a:prstGeom>
          <a:noFill/>
        </p:spPr>
        <p:txBody>
          <a:bodyPr wrap="square" rtlCol="0">
            <a:spAutoFit/>
          </a:bodyPr>
          <a:lstStyle/>
          <a:p>
            <a:r>
              <a:rPr kumimoji="1" lang="ja-JP" altLang="en-US" sz="1400"/>
              <a:t>図</a:t>
            </a:r>
            <a:r>
              <a:rPr kumimoji="1" lang="en-US" altLang="ja-JP" sz="1400" dirty="0"/>
              <a:t>1:</a:t>
            </a:r>
            <a:r>
              <a:rPr kumimoji="1" lang="ja-JP" altLang="en-US" sz="1400"/>
              <a:t> ベンサムによるパノプティコンの構想</a:t>
            </a:r>
          </a:p>
        </p:txBody>
      </p:sp>
      <p:sp>
        <p:nvSpPr>
          <p:cNvPr id="5" name="スライド番号プレースホルダー 4">
            <a:extLst>
              <a:ext uri="{FF2B5EF4-FFF2-40B4-BE49-F238E27FC236}">
                <a16:creationId xmlns:a16="http://schemas.microsoft.com/office/drawing/2014/main" id="{EF09121D-1475-D140-B270-B79F7A0C64B3}"/>
              </a:ext>
            </a:extLst>
          </p:cNvPr>
          <p:cNvSpPr>
            <a:spLocks noGrp="1"/>
          </p:cNvSpPr>
          <p:nvPr>
            <p:ph type="sldNum" sz="quarter" idx="12"/>
          </p:nvPr>
        </p:nvSpPr>
        <p:spPr/>
        <p:txBody>
          <a:bodyPr/>
          <a:lstStyle/>
          <a:p>
            <a:fld id="{F5913070-F278-1340-809A-032486279543}" type="slidenum">
              <a:rPr kumimoji="1" lang="ja-JP" altLang="en-US" smtClean="0"/>
              <a:t>7</a:t>
            </a:fld>
            <a:endParaRPr kumimoji="1" lang="ja-JP" altLang="en-US"/>
          </a:p>
        </p:txBody>
      </p:sp>
      <p:sp>
        <p:nvSpPr>
          <p:cNvPr id="6" name="フッター プレースホルダー 5">
            <a:extLst>
              <a:ext uri="{FF2B5EF4-FFF2-40B4-BE49-F238E27FC236}">
                <a16:creationId xmlns:a16="http://schemas.microsoft.com/office/drawing/2014/main" id="{883A9B9F-7DCD-5C48-BC62-52F68392E2A5}"/>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40685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3039D-3BBD-CC40-AA9A-6DD13E1198A7}"/>
              </a:ext>
            </a:extLst>
          </p:cNvPr>
          <p:cNvSpPr>
            <a:spLocks noGrp="1"/>
          </p:cNvSpPr>
          <p:nvPr>
            <p:ph type="title"/>
          </p:nvPr>
        </p:nvSpPr>
        <p:spPr>
          <a:xfrm>
            <a:off x="838200" y="18255"/>
            <a:ext cx="10515600" cy="869641"/>
          </a:xfrm>
        </p:spPr>
        <p:txBody>
          <a:bodyPr/>
          <a:lstStyle/>
          <a:p>
            <a:r>
              <a:rPr kumimoji="1" lang="en-US" altLang="ja-JP" b="1" dirty="0"/>
              <a:t>5-1. </a:t>
            </a:r>
            <a:r>
              <a:rPr kumimoji="1" lang="ja-JP" altLang="en-US" b="1" dirty="0"/>
              <a:t>先行研究</a:t>
            </a:r>
          </a:p>
        </p:txBody>
      </p:sp>
      <p:sp>
        <p:nvSpPr>
          <p:cNvPr id="3" name="コンテンツ プレースホルダー 2">
            <a:extLst>
              <a:ext uri="{FF2B5EF4-FFF2-40B4-BE49-F238E27FC236}">
                <a16:creationId xmlns:a16="http://schemas.microsoft.com/office/drawing/2014/main" id="{A8500393-9631-F04C-AF79-D67C41BC0EF1}"/>
              </a:ext>
            </a:extLst>
          </p:cNvPr>
          <p:cNvSpPr>
            <a:spLocks noGrp="1"/>
          </p:cNvSpPr>
          <p:nvPr>
            <p:ph idx="1"/>
          </p:nvPr>
        </p:nvSpPr>
        <p:spPr>
          <a:xfrm>
            <a:off x="838200" y="887896"/>
            <a:ext cx="10515600" cy="5565155"/>
          </a:xfrm>
        </p:spPr>
        <p:txBody>
          <a:bodyPr>
            <a:normAutofit/>
          </a:bodyPr>
          <a:lstStyle/>
          <a:p>
            <a:r>
              <a:rPr kumimoji="1" lang="ja-JP" altLang="en-US" dirty="0"/>
              <a:t>インターネット・ガバナンスの視座の限界</a:t>
            </a:r>
            <a:endParaRPr kumimoji="1" lang="en-US" altLang="ja-JP" dirty="0"/>
          </a:p>
          <a:p>
            <a:pPr lvl="1"/>
            <a:r>
              <a:rPr lang="ja-JP" altLang="en-US" dirty="0"/>
              <a:t>インターネットガバナンスは「インターネット資源管理」、「標準の策定」、「サイバーセキュリティガバナンス」、「相互接続に関する合意形成」、「情報仲介の政策的役割」、「システム化された知的財産保護」の集合 </a:t>
            </a:r>
            <a:r>
              <a:rPr lang="en-US" altLang="ja-JP" dirty="0"/>
              <a:t>(</a:t>
            </a:r>
            <a:r>
              <a:rPr lang="en-US" altLang="ja-JP" dirty="0" err="1"/>
              <a:t>Denardis</a:t>
            </a:r>
            <a:r>
              <a:rPr lang="en-US" altLang="ja-JP" dirty="0"/>
              <a:t> 2015)</a:t>
            </a:r>
          </a:p>
          <a:p>
            <a:pPr lvl="1"/>
            <a:r>
              <a:rPr lang="ja-JP" altLang="en-US" dirty="0"/>
              <a:t>「官・民・市民社会の対等な参加」 で「自律・分散・協調」のインターネットを保持できるか</a:t>
            </a:r>
            <a:r>
              <a:rPr lang="en-US" altLang="ja-JP" dirty="0"/>
              <a:t>?</a:t>
            </a:r>
          </a:p>
          <a:p>
            <a:r>
              <a:rPr lang="ja-JP" altLang="en-US" dirty="0"/>
              <a:t>サイバー空間のガバナンスに期待されるもの</a:t>
            </a:r>
            <a:endParaRPr lang="en-US" altLang="ja-JP" dirty="0"/>
          </a:p>
          <a:p>
            <a:pPr lvl="1"/>
            <a:r>
              <a:rPr lang="en-US" altLang="ja-JP" dirty="0"/>
              <a:t>『</a:t>
            </a:r>
            <a:r>
              <a:rPr lang="ja-JP" altLang="en-US" dirty="0"/>
              <a:t>多様なアクターの分散されたパワーの集合が、結局の所、既存の力関係</a:t>
            </a:r>
            <a:r>
              <a:rPr lang="en-US" altLang="ja-JP" dirty="0"/>
              <a:t>(</a:t>
            </a:r>
            <a:r>
              <a:rPr lang="ja-JP" altLang="en-US" dirty="0"/>
              <a:t>パワーダイナミクス</a:t>
            </a:r>
            <a:r>
              <a:rPr lang="en-US" altLang="ja-JP" dirty="0"/>
              <a:t>)</a:t>
            </a:r>
            <a:r>
              <a:rPr lang="ja-JP" altLang="en-US" dirty="0"/>
              <a:t>を強化してしまう</a:t>
            </a:r>
            <a:r>
              <a:rPr lang="en-US" altLang="ja-JP" dirty="0"/>
              <a:t>(</a:t>
            </a:r>
            <a:r>
              <a:rPr lang="en-US" altLang="ja-JP" dirty="0" err="1"/>
              <a:t>Carr</a:t>
            </a:r>
            <a:r>
              <a:rPr lang="ja-JP" altLang="en-US" dirty="0"/>
              <a:t> </a:t>
            </a:r>
            <a:r>
              <a:rPr lang="en-US" altLang="ja-JP" dirty="0"/>
              <a:t>2015)</a:t>
            </a:r>
            <a:r>
              <a:rPr lang="ja-JP" altLang="en-US" dirty="0"/>
              <a:t> </a:t>
            </a:r>
            <a:r>
              <a:rPr lang="en-US" altLang="ja-JP" dirty="0"/>
              <a:t>』</a:t>
            </a:r>
            <a:endParaRPr lang="ja-JP" altLang="en-US" dirty="0"/>
          </a:p>
          <a:p>
            <a:pPr lvl="1"/>
            <a:r>
              <a:rPr lang="en-US" altLang="ja-JP" dirty="0"/>
              <a:t>『</a:t>
            </a:r>
            <a:r>
              <a:rPr lang="ja-JP" altLang="en-US" dirty="0"/>
              <a:t>人間は自由だけを希求するわけではない</a:t>
            </a:r>
            <a:r>
              <a:rPr lang="en-US" altLang="ja-JP" dirty="0"/>
              <a:t>(Kagan)』</a:t>
            </a:r>
            <a:r>
              <a:rPr lang="ja-JP" altLang="en-US" dirty="0"/>
              <a:t>。</a:t>
            </a:r>
            <a:r>
              <a:rPr lang="ja-JP" altLang="en-US" u="sng" dirty="0"/>
              <a:t>身体の安全、家族の安全、民族の安全、宗教の安全は言論の自由と同等に重要であることを軽視</a:t>
            </a:r>
            <a:endParaRPr lang="ja-JP" altLang="en-US" dirty="0"/>
          </a:p>
        </p:txBody>
      </p:sp>
      <p:sp>
        <p:nvSpPr>
          <p:cNvPr id="4" name="スライド番号プレースホルダー 3">
            <a:extLst>
              <a:ext uri="{FF2B5EF4-FFF2-40B4-BE49-F238E27FC236}">
                <a16:creationId xmlns:a16="http://schemas.microsoft.com/office/drawing/2014/main" id="{808A641E-72D7-7747-B449-F82A7205A235}"/>
              </a:ext>
            </a:extLst>
          </p:cNvPr>
          <p:cNvSpPr>
            <a:spLocks noGrp="1"/>
          </p:cNvSpPr>
          <p:nvPr>
            <p:ph type="sldNum" sz="quarter" idx="12"/>
          </p:nvPr>
        </p:nvSpPr>
        <p:spPr/>
        <p:txBody>
          <a:bodyPr/>
          <a:lstStyle/>
          <a:p>
            <a:fld id="{F5913070-F278-1340-809A-032486279543}" type="slidenum">
              <a:rPr kumimoji="1" lang="ja-JP" altLang="en-US" smtClean="0"/>
              <a:t>8</a:t>
            </a:fld>
            <a:endParaRPr kumimoji="1" lang="ja-JP" altLang="en-US"/>
          </a:p>
        </p:txBody>
      </p:sp>
      <p:sp>
        <p:nvSpPr>
          <p:cNvPr id="5" name="フッター プレースホルダー 4">
            <a:extLst>
              <a:ext uri="{FF2B5EF4-FFF2-40B4-BE49-F238E27FC236}">
                <a16:creationId xmlns:a16="http://schemas.microsoft.com/office/drawing/2014/main" id="{6356D7DA-25EA-9347-9B27-47D62BDF922E}"/>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4255448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4CE220-CD41-734A-926A-B347B664B154}"/>
              </a:ext>
            </a:extLst>
          </p:cNvPr>
          <p:cNvSpPr>
            <a:spLocks noGrp="1"/>
          </p:cNvSpPr>
          <p:nvPr>
            <p:ph type="title"/>
          </p:nvPr>
        </p:nvSpPr>
        <p:spPr>
          <a:xfrm>
            <a:off x="838200" y="0"/>
            <a:ext cx="10515600" cy="861391"/>
          </a:xfrm>
        </p:spPr>
        <p:txBody>
          <a:bodyPr/>
          <a:lstStyle/>
          <a:p>
            <a:r>
              <a:rPr kumimoji="1" lang="en-US" altLang="ja-JP" b="1" dirty="0"/>
              <a:t>5-2. </a:t>
            </a:r>
            <a:r>
              <a:rPr kumimoji="1" lang="ja-JP" altLang="en-US" b="1" dirty="0"/>
              <a:t>先行研究</a:t>
            </a:r>
          </a:p>
        </p:txBody>
      </p:sp>
      <p:sp>
        <p:nvSpPr>
          <p:cNvPr id="3" name="コンテンツ プレースホルダー 2">
            <a:extLst>
              <a:ext uri="{FF2B5EF4-FFF2-40B4-BE49-F238E27FC236}">
                <a16:creationId xmlns:a16="http://schemas.microsoft.com/office/drawing/2014/main" id="{35EAF058-2CBC-604E-AAF6-6710D2504DAC}"/>
              </a:ext>
            </a:extLst>
          </p:cNvPr>
          <p:cNvSpPr>
            <a:spLocks noGrp="1"/>
          </p:cNvSpPr>
          <p:nvPr>
            <p:ph idx="1"/>
          </p:nvPr>
        </p:nvSpPr>
        <p:spPr>
          <a:xfrm>
            <a:off x="838200" y="861392"/>
            <a:ext cx="10515600" cy="5996608"/>
          </a:xfrm>
        </p:spPr>
        <p:txBody>
          <a:bodyPr>
            <a:normAutofit/>
          </a:bodyPr>
          <a:lstStyle/>
          <a:p>
            <a:r>
              <a:rPr lang="ja-JP" altLang="en-US" dirty="0"/>
              <a:t>安全保障論・国際関係論におけるサイバー空間の研究は、国家の戦略・能力・責任にフォーカス</a:t>
            </a:r>
            <a:endParaRPr lang="en-US" altLang="ja-JP" dirty="0"/>
          </a:p>
          <a:p>
            <a:pPr lvl="1"/>
            <a:r>
              <a:rPr lang="ja-JP" altLang="en-US" dirty="0"/>
              <a:t>冷戦、核兵器の不拡散、生物化学兵器の制限のアナロジー</a:t>
            </a:r>
            <a:endParaRPr lang="en-US" altLang="ja-JP" dirty="0"/>
          </a:p>
          <a:p>
            <a:pPr lvl="1"/>
            <a:r>
              <a:rPr lang="en-US" altLang="ja-JP" dirty="0">
                <a:effectLst/>
              </a:rPr>
              <a:t>『</a:t>
            </a:r>
            <a:r>
              <a:rPr lang="ja-JP" altLang="en-US" dirty="0">
                <a:effectLst/>
              </a:rPr>
              <a:t>国際的なパワーの源泉は武力であり、政府が武力行使の唯一のエージェント</a:t>
            </a:r>
            <a:r>
              <a:rPr lang="en-US" altLang="ja-JP" dirty="0">
                <a:effectLst/>
              </a:rPr>
              <a:t>』(Lewis</a:t>
            </a:r>
            <a:r>
              <a:rPr lang="ja-JP" altLang="en-US" dirty="0">
                <a:effectLst/>
              </a:rPr>
              <a:t> </a:t>
            </a:r>
            <a:r>
              <a:rPr lang="en-US" altLang="ja-JP" dirty="0">
                <a:effectLst/>
              </a:rPr>
              <a:t>2018)</a:t>
            </a:r>
            <a:r>
              <a:rPr lang="ja-JP" altLang="en-US" dirty="0">
                <a:effectLst/>
              </a:rPr>
              <a:t> </a:t>
            </a:r>
            <a:endParaRPr lang="en-US" altLang="ja-JP" dirty="0">
              <a:effectLst/>
            </a:endParaRPr>
          </a:p>
          <a:p>
            <a:r>
              <a:rPr lang="ja-JP" altLang="en-US" u="sng" dirty="0"/>
              <a:t>民間企業の力</a:t>
            </a:r>
            <a:r>
              <a:rPr kumimoji="1" lang="ja-JP" altLang="en-US" u="sng" dirty="0"/>
              <a:t>が死角になっている</a:t>
            </a:r>
            <a:endParaRPr kumimoji="1" lang="en-US" altLang="ja-JP" u="sng" dirty="0"/>
          </a:p>
          <a:p>
            <a:pPr lvl="1"/>
            <a:r>
              <a:rPr lang="ja-JP" altLang="en-US" dirty="0"/>
              <a:t>データの量</a:t>
            </a:r>
            <a:endParaRPr lang="en-US" altLang="ja-JP" dirty="0"/>
          </a:p>
          <a:p>
            <a:pPr lvl="2"/>
            <a:r>
              <a:rPr lang="ja-JP" altLang="en-US" dirty="0"/>
              <a:t>アメリカの</a:t>
            </a:r>
            <a:r>
              <a:rPr lang="en-US" altLang="ja-JP" dirty="0"/>
              <a:t>3</a:t>
            </a:r>
            <a:r>
              <a:rPr lang="ja-JP" altLang="en-US" dirty="0"/>
              <a:t>社</a:t>
            </a:r>
            <a:r>
              <a:rPr lang="en-US" altLang="ja-JP" dirty="0"/>
              <a:t>(</a:t>
            </a:r>
            <a:r>
              <a:rPr lang="ja-JP" altLang="en-US" dirty="0"/>
              <a:t>グーグル、フェースブック、マイクロソフト</a:t>
            </a:r>
            <a:r>
              <a:rPr lang="en-US" altLang="ja-JP" dirty="0"/>
              <a:t>)</a:t>
            </a:r>
            <a:r>
              <a:rPr lang="ja-JP" altLang="en-US" dirty="0"/>
              <a:t>と中国の</a:t>
            </a:r>
            <a:r>
              <a:rPr lang="en-US" altLang="ja-JP" dirty="0"/>
              <a:t>1</a:t>
            </a:r>
            <a:r>
              <a:rPr lang="ja-JP" altLang="en-US" dirty="0"/>
              <a:t>社</a:t>
            </a:r>
            <a:r>
              <a:rPr lang="en-US" altLang="ja-JP" dirty="0"/>
              <a:t>(</a:t>
            </a:r>
            <a:r>
              <a:rPr lang="ja-JP" altLang="en-US" dirty="0"/>
              <a:t>テンセント</a:t>
            </a:r>
            <a:r>
              <a:rPr lang="en-US" altLang="ja-JP" dirty="0"/>
              <a:t>)</a:t>
            </a:r>
            <a:r>
              <a:rPr lang="ja-JP" altLang="en-US" dirty="0"/>
              <a:t>が</a:t>
            </a:r>
            <a:r>
              <a:rPr lang="en-US" altLang="ja-JP" dirty="0"/>
              <a:t>10</a:t>
            </a:r>
            <a:r>
              <a:rPr lang="ja-JP" altLang="en-US" dirty="0"/>
              <a:t>億人以上のユーザを獲得</a:t>
            </a:r>
            <a:r>
              <a:rPr lang="en-US" altLang="ja-JP" dirty="0"/>
              <a:t>(</a:t>
            </a:r>
            <a:r>
              <a:rPr lang="ja-JP" altLang="en-US" dirty="0"/>
              <a:t>シュワブ </a:t>
            </a:r>
            <a:r>
              <a:rPr lang="en-US" altLang="ja-JP" dirty="0"/>
              <a:t>2019)</a:t>
            </a:r>
          </a:p>
          <a:p>
            <a:pPr lvl="2"/>
            <a:r>
              <a:rPr lang="ja-JP" altLang="en-US" dirty="0"/>
              <a:t>米国家安全保障局</a:t>
            </a:r>
            <a:r>
              <a:rPr lang="en-US" altLang="ja-JP" dirty="0"/>
              <a:t>(NSA)</a:t>
            </a:r>
            <a:r>
              <a:rPr lang="ja-JP" altLang="en-US" dirty="0"/>
              <a:t>のユタデータセンター</a:t>
            </a:r>
            <a:r>
              <a:rPr lang="en-US" altLang="ja-JP" dirty="0"/>
              <a:t>(</a:t>
            </a:r>
            <a:r>
              <a:rPr lang="ja-JP" altLang="en-US" dirty="0"/>
              <a:t>約</a:t>
            </a:r>
            <a:r>
              <a:rPr lang="en-US" altLang="ja-JP" dirty="0"/>
              <a:t>12</a:t>
            </a:r>
            <a:r>
              <a:rPr lang="ja-JP" altLang="en-US" dirty="0"/>
              <a:t>エクサバイトを保存</a:t>
            </a:r>
            <a:r>
              <a:rPr lang="en-US" altLang="ja-JP" dirty="0"/>
              <a:t>)</a:t>
            </a:r>
            <a:r>
              <a:rPr lang="ja-JP" altLang="en-US" dirty="0"/>
              <a:t>、グーグル社のデータセンター</a:t>
            </a:r>
            <a:r>
              <a:rPr lang="en-US" altLang="ja-JP" dirty="0"/>
              <a:t>(</a:t>
            </a:r>
            <a:r>
              <a:rPr lang="ja-JP" altLang="en-US" dirty="0"/>
              <a:t>約</a:t>
            </a:r>
            <a:r>
              <a:rPr lang="en-US" altLang="ja-JP" dirty="0"/>
              <a:t>15</a:t>
            </a:r>
            <a:r>
              <a:rPr lang="ja-JP" altLang="en-US" dirty="0"/>
              <a:t>エクサバイトを保存</a:t>
            </a:r>
            <a:r>
              <a:rPr lang="en-US" altLang="ja-JP" dirty="0"/>
              <a:t>)</a:t>
            </a:r>
            <a:r>
              <a:rPr lang="ja-JP" altLang="en-US" dirty="0"/>
              <a:t> </a:t>
            </a:r>
            <a:r>
              <a:rPr lang="en-US" altLang="ja-JP" dirty="0"/>
              <a:t>(</a:t>
            </a:r>
            <a:r>
              <a:rPr lang="ja-JP" altLang="en-US" dirty="0"/>
              <a:t>シュナイアー </a:t>
            </a:r>
            <a:r>
              <a:rPr lang="en-US" altLang="ja-JP" dirty="0"/>
              <a:t>2016)</a:t>
            </a:r>
            <a:endParaRPr kumimoji="1" lang="en-US" altLang="ja-JP" dirty="0"/>
          </a:p>
          <a:p>
            <a:pPr lvl="1"/>
            <a:r>
              <a:rPr kumimoji="1" lang="ja-JP" altLang="en-US" dirty="0"/>
              <a:t>物理、地理的制約からの独立</a:t>
            </a:r>
            <a:endParaRPr kumimoji="1" lang="en-US" altLang="ja-JP" dirty="0"/>
          </a:p>
          <a:p>
            <a:pPr lvl="2"/>
            <a:r>
              <a:rPr lang="ja-JP" altLang="en-US" dirty="0"/>
              <a:t>アカマイ社は世界の通信の</a:t>
            </a:r>
            <a:r>
              <a:rPr lang="en-US" altLang="ja-JP" dirty="0"/>
              <a:t>30%</a:t>
            </a:r>
            <a:r>
              <a:rPr lang="ja-JP" altLang="en-US" dirty="0"/>
              <a:t>をコントロール</a:t>
            </a:r>
            <a:r>
              <a:rPr lang="en-US" altLang="ja-JP" dirty="0"/>
              <a:t>(</a:t>
            </a:r>
            <a:r>
              <a:rPr lang="ja-JP" altLang="en-US" dirty="0"/>
              <a:t>小川 </a:t>
            </a:r>
            <a:r>
              <a:rPr lang="en-US" altLang="ja-JP" dirty="0"/>
              <a:t>2014)</a:t>
            </a:r>
          </a:p>
        </p:txBody>
      </p:sp>
      <p:sp>
        <p:nvSpPr>
          <p:cNvPr id="4" name="スライド番号プレースホルダー 3">
            <a:extLst>
              <a:ext uri="{FF2B5EF4-FFF2-40B4-BE49-F238E27FC236}">
                <a16:creationId xmlns:a16="http://schemas.microsoft.com/office/drawing/2014/main" id="{084E2EC7-3DBC-4046-9D19-E6729C8EFD72}"/>
              </a:ext>
            </a:extLst>
          </p:cNvPr>
          <p:cNvSpPr>
            <a:spLocks noGrp="1"/>
          </p:cNvSpPr>
          <p:nvPr>
            <p:ph type="sldNum" sz="quarter" idx="12"/>
          </p:nvPr>
        </p:nvSpPr>
        <p:spPr/>
        <p:txBody>
          <a:bodyPr/>
          <a:lstStyle/>
          <a:p>
            <a:fld id="{F5913070-F278-1340-809A-032486279543}" type="slidenum">
              <a:rPr kumimoji="1" lang="ja-JP" altLang="en-US" smtClean="0"/>
              <a:t>9</a:t>
            </a:fld>
            <a:endParaRPr kumimoji="1" lang="ja-JP" altLang="en-US"/>
          </a:p>
        </p:txBody>
      </p:sp>
      <p:sp>
        <p:nvSpPr>
          <p:cNvPr id="5" name="フッター プレースホルダー 4">
            <a:extLst>
              <a:ext uri="{FF2B5EF4-FFF2-40B4-BE49-F238E27FC236}">
                <a16:creationId xmlns:a16="http://schemas.microsoft.com/office/drawing/2014/main" id="{28A634C5-F720-1846-BC80-D0A2FD2560C5}"/>
              </a:ext>
            </a:extLst>
          </p:cNvPr>
          <p:cNvSpPr>
            <a:spLocks noGrp="1"/>
          </p:cNvSpPr>
          <p:nvPr>
            <p:ph type="ftr" sz="quarter" idx="11"/>
          </p:nvPr>
        </p:nvSpPr>
        <p:spPr/>
        <p:txBody>
          <a:bodyPr/>
          <a:lstStyle/>
          <a:p>
            <a:r>
              <a:rPr kumimoji="1" lang="en-US" altLang="ja-JP"/>
              <a:t>Thesis Proposal 2019/5/18</a:t>
            </a:r>
            <a:endParaRPr kumimoji="1" lang="ja-JP" altLang="en-US"/>
          </a:p>
        </p:txBody>
      </p:sp>
    </p:spTree>
    <p:extLst>
      <p:ext uri="{BB962C8B-B14F-4D97-AF65-F5344CB8AC3E}">
        <p14:creationId xmlns:p14="http://schemas.microsoft.com/office/powerpoint/2010/main" val="33767888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10856</TotalTime>
  <Words>4024</Words>
  <Application>Microsoft Office PowerPoint</Application>
  <PresentationFormat>ワイド画面</PresentationFormat>
  <Paragraphs>379</Paragraphs>
  <Slides>20</Slides>
  <Notes>9</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サイバーセキュリティの グローバル・ガバナンス</vt:lpstr>
      <vt:lpstr>発表目次</vt:lpstr>
      <vt:lpstr>1. 簡単な自己紹介</vt:lpstr>
      <vt:lpstr>2. 本研究の目的</vt:lpstr>
      <vt:lpstr>3. 用語の定義</vt:lpstr>
      <vt:lpstr>4-1. 研究の背景 「レジームコンプレックス」</vt:lpstr>
      <vt:lpstr>4-2. 研究の背景 「勢力図の変化」</vt:lpstr>
      <vt:lpstr>5-1. 先行研究</vt:lpstr>
      <vt:lpstr>5-2. 先行研究</vt:lpstr>
      <vt:lpstr>6. 先行研究の課題と本研究の意義</vt:lpstr>
      <vt:lpstr>7. 分析の枠組み</vt:lpstr>
      <vt:lpstr>8. 博論における重点と研究手法</vt:lpstr>
      <vt:lpstr>9-1. 民主主義国家</vt:lpstr>
      <vt:lpstr>9-2. 権威主義国家</vt:lpstr>
      <vt:lpstr>9-3. グローバルテックカンパニー</vt:lpstr>
      <vt:lpstr>9-4. その他の変容を迫られるアクター</vt:lpstr>
      <vt:lpstr>10. まとめ</vt:lpstr>
      <vt:lpstr>11. 博論の章立て案と予定</vt:lpstr>
      <vt:lpstr>12-1. 参考文献 (英語)</vt:lpstr>
      <vt:lpstr>12-2. 参考文献 (日本語)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サイバーセキュリティのグローバル・ガバナンス</dc:title>
  <dc:creator>kkomiyama</dc:creator>
  <cp:lastModifiedBy>kkomiyama</cp:lastModifiedBy>
  <cp:revision>98</cp:revision>
  <cp:lastPrinted>2019-04-25T23:53:35Z</cp:lastPrinted>
  <dcterms:created xsi:type="dcterms:W3CDTF">2019-04-11T08:59:14Z</dcterms:created>
  <dcterms:modified xsi:type="dcterms:W3CDTF">2019-05-18T05:16:27Z</dcterms:modified>
</cp:coreProperties>
</file>