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3" r:id="rId9"/>
    <p:sldId id="273" r:id="rId10"/>
    <p:sldId id="274" r:id="rId11"/>
    <p:sldId id="264" r:id="rId12"/>
    <p:sldId id="265" r:id="rId13"/>
    <p:sldId id="266" r:id="rId14"/>
    <p:sldId id="272" r:id="rId15"/>
    <p:sldId id="267" r:id="rId16"/>
    <p:sldId id="268" r:id="rId17"/>
    <p:sldId id="271" r:id="rId18"/>
    <p:sldId id="269" r:id="rId19"/>
    <p:sldId id="270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5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9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ABE8-7E06-4A3E-86C5-564D7C0A35B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6A21-8C3B-4ED2-904D-516F35F5A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2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power.github.io/72-implement-graph-in-cpp" TargetMode="External"/><Relationship Id="rId2" Type="http://schemas.openxmlformats.org/officeDocument/2006/relationships/hyperlink" Target="https://twpower.github.io/73-how-to-implement-dfs-and-bfs-in-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mlwjd9405.github.io/2018/08/13/data-structure-grap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AlCall</a:t>
            </a:r>
            <a:r>
              <a:rPr lang="en-US" altLang="ko-KR" dirty="0" smtClean="0"/>
              <a:t>-</a:t>
            </a:r>
            <a:r>
              <a:rPr lang="ko-KR" altLang="en-US" dirty="0" smtClean="0"/>
              <a:t>신바람 알고리즘 </a:t>
            </a:r>
            <a:r>
              <a:rPr lang="ko-KR" altLang="en-US" dirty="0" err="1" smtClean="0"/>
              <a:t>스터디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그래프</a:t>
            </a:r>
            <a:r>
              <a:rPr lang="en-US" altLang="ko-KR" dirty="0" smtClean="0"/>
              <a:t>/BFS,DFS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59624" y="5661248"/>
            <a:ext cx="2984376" cy="985664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2019.07.15</a:t>
            </a:r>
          </a:p>
          <a:p>
            <a:r>
              <a:rPr lang="ko-KR" altLang="en-US" sz="1400" dirty="0" smtClean="0"/>
              <a:t>부산대학교 전기컴퓨터공학부</a:t>
            </a:r>
            <a:endParaRPr lang="en-US" altLang="ko-KR" sz="1400" dirty="0" smtClean="0"/>
          </a:p>
          <a:p>
            <a:r>
              <a:rPr lang="ko-KR" altLang="en-US" sz="1400" dirty="0" smtClean="0"/>
              <a:t>박재홍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83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인접리스트</a:t>
            </a:r>
            <a:endParaRPr lang="ko-KR" altLang="en-US" dirty="0"/>
          </a:p>
        </p:txBody>
      </p:sp>
      <p:pic>
        <p:nvPicPr>
          <p:cNvPr id="8194" name="Picture 2" descr="C:\Users\박왕춘\Desktop\인접리스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738720" cy="31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인접리스트와 인접행렬의 비교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1823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인접리스트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인접행렬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간선의 존재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원소를 일일이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배열로 한번에 접근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메모리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O(|V|+|E|)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O(|V|*|V|)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321297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E&lt;V*V</a:t>
            </a:r>
            <a:r>
              <a:rPr lang="ko-KR" altLang="en-US" dirty="0" smtClean="0"/>
              <a:t>이면 희소그래프로 인접리스트가 적합</a:t>
            </a:r>
            <a:endParaRPr lang="en-US" altLang="ko-KR" dirty="0" smtClean="0"/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V*V</a:t>
            </a:r>
            <a:r>
              <a:rPr lang="ko-KR" altLang="en-US" dirty="0" smtClean="0"/>
              <a:t>와 거의 비례하면 밀집그래프로 인접행렬이 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그래프의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그래프의 모든 정점을 특정한 순서에 따라 방문하는 알고리즘으로 주로 </a:t>
            </a:r>
            <a:r>
              <a:rPr lang="en-US" altLang="ko-KR" sz="2800" dirty="0" smtClean="0"/>
              <a:t>DFS,BFS </a:t>
            </a:r>
            <a:r>
              <a:rPr lang="ko-KR" altLang="en-US" sz="2800" dirty="0" smtClean="0"/>
              <a:t>두 가지가 쓰인다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Picture 2" descr="C:\Users\박왕춘\Desktop\111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6096001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DFS(</a:t>
            </a:r>
            <a:r>
              <a:rPr lang="ko-KR" altLang="en-US" dirty="0" smtClean="0"/>
              <a:t>깊이 우선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탐색 방법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1.</a:t>
            </a:r>
            <a:r>
              <a:rPr lang="ko-KR" altLang="en-US" sz="2800" dirty="0" smtClean="0"/>
              <a:t>현재 정점과 인접한 간선들을 검색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2.</a:t>
            </a:r>
            <a:r>
              <a:rPr lang="ko-KR" altLang="en-US" sz="2800" dirty="0" smtClean="0"/>
              <a:t>아직 방문하지 않은 정점으로 향하는 간선이 있다면 그 간선을 따라가서 방문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주의</a:t>
            </a:r>
            <a:r>
              <a:rPr lang="en-US" altLang="ko-KR" sz="2800" dirty="0"/>
              <a:t>)</a:t>
            </a:r>
            <a:r>
              <a:rPr lang="ko-KR" altLang="en-US" sz="2800" dirty="0" smtClean="0"/>
              <a:t>현재 정점에서 방문하지 않은 간선이 없을 시 이전으로 돌아가야 함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이를 위해 경로를 저장해야 하는데 재귀를 사용하면 좋음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8774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박왕춘\Desktop\깊이 우선 탐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8" y="620688"/>
            <a:ext cx="678877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DFS(</a:t>
            </a:r>
            <a:r>
              <a:rPr lang="ko-KR" altLang="en-US" dirty="0" smtClean="0"/>
              <a:t>깊이 우선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시간 복잡도</a:t>
            </a:r>
            <a:r>
              <a:rPr lang="en-US" altLang="ko-KR" sz="2800" dirty="0" smtClean="0"/>
              <a:t>:</a:t>
            </a:r>
          </a:p>
          <a:p>
            <a:pPr marL="0" indent="0">
              <a:buNone/>
            </a:pPr>
            <a:r>
              <a:rPr lang="ko-KR" altLang="en-US" sz="2800" dirty="0" smtClean="0"/>
              <a:t>인접리스트 사용시 </a:t>
            </a:r>
            <a:r>
              <a:rPr lang="en-US" altLang="ko-KR" sz="2800" dirty="0" smtClean="0"/>
              <a:t>O(|V|+|E|)</a:t>
            </a:r>
          </a:p>
          <a:p>
            <a:pPr marL="0" indent="0">
              <a:buNone/>
            </a:pPr>
            <a:r>
              <a:rPr lang="en-US" altLang="ko-KR" sz="2800" dirty="0" smtClean="0"/>
              <a:t>-&gt;</a:t>
            </a:r>
            <a:r>
              <a:rPr lang="ko-KR" altLang="en-US" sz="2800" dirty="0" smtClean="0"/>
              <a:t>정점마다 한번 호출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모든 정점을 돌게 되면 간선을 한번 혹은 두 번 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인접 행렬 사용시 </a:t>
            </a:r>
            <a:r>
              <a:rPr lang="en-US" altLang="ko-KR" sz="2800" dirty="0" smtClean="0"/>
              <a:t>O(|V|*|V|)</a:t>
            </a:r>
          </a:p>
          <a:p>
            <a:pPr marL="0" indent="0">
              <a:buNone/>
            </a:pPr>
            <a:r>
              <a:rPr lang="en-US" altLang="ko-KR" sz="2800" dirty="0" smtClean="0"/>
              <a:t>-&gt;</a:t>
            </a:r>
            <a:r>
              <a:rPr lang="ko-KR" altLang="en-US" sz="2800" dirty="0" smtClean="0"/>
              <a:t>정점마다 한번 호출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간선을 찾는데 </a:t>
            </a:r>
            <a:r>
              <a:rPr lang="en-US" altLang="ko-KR" sz="2800" dirty="0" smtClean="0"/>
              <a:t>O(|V|)</a:t>
            </a:r>
            <a:r>
              <a:rPr lang="ko-KR" altLang="en-US" sz="2800" dirty="0" smtClean="0"/>
              <a:t>걸림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6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BFS(</a:t>
            </a:r>
            <a:r>
              <a:rPr lang="ko-KR" altLang="en-US" dirty="0" smtClean="0"/>
              <a:t>너비 우선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탐색 방법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시작점에 가까운 정점 순서대로 방문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1.</a:t>
            </a:r>
            <a:r>
              <a:rPr lang="ko-KR" altLang="en-US" sz="2800" dirty="0" smtClean="0"/>
              <a:t>인접한 정점 검사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1-1.</a:t>
            </a:r>
            <a:r>
              <a:rPr lang="ko-KR" altLang="en-US" sz="2800" dirty="0" smtClean="0"/>
              <a:t>방문하지 않은 정점이면 방문 목록에 넣음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2.</a:t>
            </a:r>
            <a:r>
              <a:rPr lang="ko-KR" altLang="en-US" sz="2800" dirty="0" smtClean="0"/>
              <a:t>방문 목록을 방문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방문 목록은 주로 큐를 사용하여 구현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가중치가 없는 그래프의 시작점과 끝점에서의 최단경로를 구할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399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박왕춘\Desktop\너비 우선탐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12068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BFS(</a:t>
            </a:r>
            <a:r>
              <a:rPr lang="ko-KR" altLang="en-US" dirty="0" smtClean="0"/>
              <a:t>너비 우선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시간 복잡도</a:t>
            </a:r>
            <a:r>
              <a:rPr lang="en-US" altLang="ko-KR" sz="2800" dirty="0" smtClean="0"/>
              <a:t>:DFS</a:t>
            </a:r>
            <a:r>
              <a:rPr lang="ko-KR" altLang="en-US" sz="2800" dirty="0" smtClean="0"/>
              <a:t>와 똑같다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ko-KR" altLang="en-US" sz="2800" dirty="0" smtClean="0"/>
              <a:t>인접리스트 사용시 </a:t>
            </a:r>
            <a:r>
              <a:rPr lang="en-US" altLang="ko-KR" sz="2800" dirty="0" smtClean="0"/>
              <a:t>O(|V|+|E|)</a:t>
            </a:r>
          </a:p>
          <a:p>
            <a:pPr marL="0" indent="0">
              <a:buNone/>
            </a:pPr>
            <a:r>
              <a:rPr lang="en-US" altLang="ko-KR" sz="2800" dirty="0" smtClean="0"/>
              <a:t>-&gt;</a:t>
            </a:r>
            <a:r>
              <a:rPr lang="ko-KR" altLang="en-US" sz="2800" dirty="0" smtClean="0"/>
              <a:t>정점마다 한번 호출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모든 정점을 돌게 되면 간선을 한번 혹은 두 번 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인접 행렬 사용시 </a:t>
            </a:r>
            <a:r>
              <a:rPr lang="en-US" altLang="ko-KR" sz="2800" dirty="0" smtClean="0"/>
              <a:t>O(|V|*|V|)</a:t>
            </a:r>
          </a:p>
          <a:p>
            <a:pPr marL="0" indent="0">
              <a:buNone/>
            </a:pPr>
            <a:r>
              <a:rPr lang="en-US" altLang="ko-KR" sz="2800" dirty="0" smtClean="0"/>
              <a:t>-&gt;</a:t>
            </a:r>
            <a:r>
              <a:rPr lang="ko-KR" altLang="en-US" sz="2800" dirty="0" smtClean="0"/>
              <a:t>정점마다 한번 호출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간선을 찾는데 </a:t>
            </a:r>
            <a:r>
              <a:rPr lang="en-US" altLang="ko-KR" sz="2800" dirty="0" smtClean="0"/>
              <a:t>O(|V|)</a:t>
            </a:r>
            <a:r>
              <a:rPr lang="ko-KR" altLang="en-US" sz="2800" dirty="0" smtClean="0"/>
              <a:t>걸림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</a:t>
            </a:r>
            <a:r>
              <a:rPr lang="ko-KR" altLang="en-US" dirty="0"/>
              <a:t>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https://twpower.github.io/73-how-to-implement-dfs-and-bfs-in-cpp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-&gt;BFS,DFS</a:t>
            </a:r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https://twpower.github.io/72-implement-graph-in-cpp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https://gmlwjd9405.github.io/2018/08/13/data-structure-graph.html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83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그래프란</a:t>
            </a:r>
            <a:endParaRPr lang="en-US" altLang="ko-KR" sz="2800" dirty="0"/>
          </a:p>
          <a:p>
            <a:r>
              <a:rPr lang="ko-KR" altLang="en-US" sz="2800" dirty="0" smtClean="0"/>
              <a:t>그래프의 정의</a:t>
            </a:r>
            <a:endParaRPr lang="en-US" altLang="ko-KR" sz="2800" dirty="0" smtClean="0"/>
          </a:p>
          <a:p>
            <a:r>
              <a:rPr lang="ko-KR" altLang="en-US" sz="2800" dirty="0" smtClean="0"/>
              <a:t>그래프의 종류</a:t>
            </a:r>
            <a:endParaRPr lang="en-US" altLang="ko-KR" sz="2800" dirty="0" smtClean="0"/>
          </a:p>
          <a:p>
            <a:r>
              <a:rPr lang="ko-KR" altLang="en-US" sz="2800" dirty="0" smtClean="0"/>
              <a:t>그래프의 경로</a:t>
            </a:r>
            <a:endParaRPr lang="en-US" altLang="ko-KR" sz="2800" dirty="0" smtClean="0"/>
          </a:p>
          <a:p>
            <a:r>
              <a:rPr lang="ko-KR" altLang="en-US" sz="2800" dirty="0" smtClean="0"/>
              <a:t>그래프의 표현 방법</a:t>
            </a:r>
            <a:endParaRPr lang="en-US" altLang="ko-KR" sz="2800" dirty="0" smtClean="0"/>
          </a:p>
          <a:p>
            <a:r>
              <a:rPr lang="en-US" altLang="ko-KR" sz="2800" dirty="0" smtClean="0"/>
              <a:t>BFS,DFS</a:t>
            </a:r>
          </a:p>
        </p:txBody>
      </p:sp>
    </p:spTree>
    <p:extLst>
      <p:ext uri="{BB962C8B-B14F-4D97-AF65-F5344CB8AC3E}">
        <p14:creationId xmlns:p14="http://schemas.microsoft.com/office/powerpoint/2010/main" val="1283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869160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Extra. 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그래프는 현실세계의 사물이나 추상적인 개념간의 연결관계를 표현하는 자료구조이다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Ex)</a:t>
            </a:r>
            <a:r>
              <a:rPr lang="ko-KR" altLang="en-US" sz="2800" dirty="0" smtClean="0"/>
              <a:t>여러 도시를 연결하는 도로망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사람들간의 관계</a:t>
            </a:r>
            <a:endParaRPr lang="ko-KR" altLang="en-US" sz="2800" dirty="0"/>
          </a:p>
        </p:txBody>
      </p:sp>
      <p:pic>
        <p:nvPicPr>
          <p:cNvPr id="2050" name="Picture 2" descr="C:\Users\박왕춘\Desktop\23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330517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박왕춘\Desktop\13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61048"/>
            <a:ext cx="3852465" cy="20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그래프 </a:t>
            </a:r>
            <a:r>
              <a:rPr lang="en-US" altLang="ko-KR" sz="2800" dirty="0" smtClean="0"/>
              <a:t>G(V,E)</a:t>
            </a:r>
            <a:r>
              <a:rPr lang="ko-KR" altLang="en-US" sz="2800" dirty="0" smtClean="0"/>
              <a:t>는 어떤 자료나 개념을 표현하는 정점</a:t>
            </a:r>
            <a:r>
              <a:rPr lang="en-US" altLang="ko-KR" sz="2800" dirty="0" smtClean="0"/>
              <a:t>(vertex)</a:t>
            </a:r>
            <a:r>
              <a:rPr lang="ko-KR" altLang="en-US" sz="2800" dirty="0" smtClean="0"/>
              <a:t>들의 집합 </a:t>
            </a:r>
            <a:r>
              <a:rPr lang="en-US" altLang="ko-KR" sz="2800" dirty="0" smtClean="0"/>
              <a:t>V</a:t>
            </a:r>
            <a:r>
              <a:rPr lang="ko-KR" altLang="en-US" sz="2800" dirty="0" smtClean="0"/>
              <a:t>와 이들을 연결하는 간선</a:t>
            </a:r>
            <a:r>
              <a:rPr lang="en-US" altLang="ko-KR" sz="2800" dirty="0" smtClean="0"/>
              <a:t>(edge)</a:t>
            </a:r>
            <a:r>
              <a:rPr lang="ko-KR" altLang="en-US" sz="2800" dirty="0" smtClean="0"/>
              <a:t>들의 집합 </a:t>
            </a:r>
            <a:r>
              <a:rPr lang="en-US" altLang="ko-KR" sz="2800" dirty="0" smtClean="0"/>
              <a:t>E</a:t>
            </a:r>
            <a:r>
              <a:rPr lang="ko-KR" altLang="en-US" sz="2800" dirty="0" smtClean="0"/>
              <a:t>로 구성된 자료구조이다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방향의 유무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방향 그래프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무 방향 그래프</a:t>
            </a:r>
            <a:endParaRPr lang="en-US" altLang="ko-KR" sz="2800" dirty="0" smtClean="0"/>
          </a:p>
          <a:p>
            <a:r>
              <a:rPr lang="ko-KR" altLang="en-US" sz="2800" dirty="0" smtClean="0"/>
              <a:t>가중치 그래프</a:t>
            </a:r>
            <a:endParaRPr lang="en-US" altLang="ko-KR" sz="2800" dirty="0" smtClean="0"/>
          </a:p>
          <a:p>
            <a:r>
              <a:rPr lang="ko-KR" altLang="en-US" sz="2800" dirty="0" smtClean="0"/>
              <a:t>간선의 수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다중 그래프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단순 그래프</a:t>
            </a:r>
            <a:endParaRPr lang="en-US" altLang="ko-KR" sz="2800" dirty="0" smtClean="0"/>
          </a:p>
          <a:p>
            <a:r>
              <a:rPr lang="ko-KR" altLang="en-US" sz="2800" dirty="0" smtClean="0"/>
              <a:t>이분 그래프</a:t>
            </a:r>
            <a:endParaRPr lang="en-US" altLang="ko-KR" sz="2800" dirty="0" smtClean="0"/>
          </a:p>
          <a:p>
            <a:r>
              <a:rPr lang="ko-KR" altLang="en-US" sz="2800" dirty="0" smtClean="0"/>
              <a:t>사이클 없는 방향 그래프</a:t>
            </a:r>
            <a:r>
              <a:rPr lang="en-US" altLang="ko-KR" sz="2800" dirty="0" smtClean="0"/>
              <a:t>(DAG)</a:t>
            </a:r>
          </a:p>
          <a:p>
            <a:endParaRPr lang="en-US" altLang="ko-KR" sz="2800" dirty="0" smtClean="0"/>
          </a:p>
        </p:txBody>
      </p:sp>
      <p:pic>
        <p:nvPicPr>
          <p:cNvPr id="3075" name="Picture 3" descr="C:\Users\박왕춘\Desktop\방향그래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088232" cy="129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박왕춘\Desktop\가중치 그래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2121410" cy="1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박왕춘\Desktop\다중 그래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박왕춘\Desktop\이분 그래프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65104"/>
            <a:ext cx="2664296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박왕춘\Desktop\D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1088"/>
            <a:ext cx="3456384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 smtClean="0"/>
              <a:t>정점</a:t>
            </a:r>
            <a:r>
              <a:rPr lang="en-US" altLang="ko-KR" sz="2600" dirty="0" smtClean="0"/>
              <a:t>(vertex): </a:t>
            </a:r>
            <a:r>
              <a:rPr lang="ko-KR" altLang="en-US" sz="2600" dirty="0" smtClean="0"/>
              <a:t>위치라는 개념</a:t>
            </a:r>
            <a:r>
              <a:rPr lang="en-US" altLang="ko-KR" sz="2600" dirty="0" smtClean="0"/>
              <a:t>. (node </a:t>
            </a:r>
            <a:r>
              <a:rPr lang="ko-KR" altLang="en-US" sz="2600" dirty="0" smtClean="0"/>
              <a:t>라고도 부름</a:t>
            </a:r>
            <a:r>
              <a:rPr lang="en-US" altLang="ko-KR" sz="2600" dirty="0" smtClean="0"/>
              <a:t>)</a:t>
            </a:r>
          </a:p>
          <a:p>
            <a:r>
              <a:rPr lang="ko-KR" altLang="en-US" sz="2600" dirty="0" smtClean="0"/>
              <a:t>간선</a:t>
            </a:r>
            <a:r>
              <a:rPr lang="en-US" altLang="ko-KR" sz="2600" dirty="0" smtClean="0"/>
              <a:t>(edge): </a:t>
            </a:r>
            <a:r>
              <a:rPr lang="ko-KR" altLang="en-US" sz="2600" dirty="0" smtClean="0"/>
              <a:t>위치 간의 관계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즉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노드를</a:t>
            </a:r>
            <a:r>
              <a:rPr lang="ko-KR" altLang="en-US" sz="2600" dirty="0" smtClean="0"/>
              <a:t> 연결하는 선 </a:t>
            </a:r>
            <a:r>
              <a:rPr lang="en-US" altLang="ko-KR" sz="2600" dirty="0" smtClean="0"/>
              <a:t>(link, branch </a:t>
            </a:r>
            <a:r>
              <a:rPr lang="ko-KR" altLang="en-US" sz="2600" dirty="0" smtClean="0"/>
              <a:t>라고도 부름</a:t>
            </a:r>
            <a:r>
              <a:rPr lang="en-US" altLang="ko-KR" sz="2600" dirty="0" smtClean="0"/>
              <a:t>)</a:t>
            </a:r>
          </a:p>
          <a:p>
            <a:r>
              <a:rPr lang="ko-KR" altLang="en-US" sz="2600" dirty="0" smtClean="0"/>
              <a:t>인접 정점</a:t>
            </a:r>
            <a:r>
              <a:rPr lang="en-US" altLang="ko-KR" sz="2600" dirty="0" smtClean="0"/>
              <a:t>(adjacent vertex): </a:t>
            </a:r>
            <a:r>
              <a:rPr lang="ko-KR" altLang="en-US" sz="2600" dirty="0" smtClean="0"/>
              <a:t>간선에 의 해 직접 연결된 정점</a:t>
            </a:r>
            <a:endParaRPr lang="en-US" altLang="ko-KR" sz="2600" dirty="0" smtClean="0"/>
          </a:p>
          <a:p>
            <a:r>
              <a:rPr lang="ko-KR" altLang="en-US" sz="2600" dirty="0" smtClean="0"/>
              <a:t>정점의 차수</a:t>
            </a:r>
            <a:r>
              <a:rPr lang="en-US" altLang="ko-KR" sz="2600" dirty="0" smtClean="0"/>
              <a:t>(degree): </a:t>
            </a:r>
            <a:r>
              <a:rPr lang="ko-KR" altLang="en-US" sz="2600" dirty="0" err="1" smtClean="0"/>
              <a:t>무방향</a:t>
            </a:r>
            <a:r>
              <a:rPr lang="ko-KR" altLang="en-US" sz="2600" dirty="0" smtClean="0"/>
              <a:t> 그래프에서 하나의 정점에 인접한 정점의 수</a:t>
            </a:r>
            <a:endParaRPr lang="en-US" altLang="ko-KR" sz="2600" dirty="0" smtClean="0"/>
          </a:p>
          <a:p>
            <a:r>
              <a:rPr lang="ko-KR" altLang="en-US" sz="2600" dirty="0" smtClean="0"/>
              <a:t>진입 차수</a:t>
            </a:r>
            <a:r>
              <a:rPr lang="en-US" altLang="ko-KR" sz="2600" dirty="0" smtClean="0"/>
              <a:t>(in-degree): </a:t>
            </a:r>
            <a:r>
              <a:rPr lang="ko-KR" altLang="en-US" sz="2600" dirty="0" smtClean="0"/>
              <a:t>방향 그래프에서 외부에서 오는 간선의 수 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내차수</a:t>
            </a:r>
            <a:r>
              <a:rPr lang="ko-KR" altLang="en-US" sz="2600" dirty="0" smtClean="0"/>
              <a:t> 라고도 부름</a:t>
            </a:r>
            <a:r>
              <a:rPr lang="en-US" altLang="ko-KR" sz="2600" dirty="0" smtClean="0"/>
              <a:t>)</a:t>
            </a:r>
          </a:p>
          <a:p>
            <a:r>
              <a:rPr lang="ko-KR" altLang="en-US" sz="2600" dirty="0" smtClean="0"/>
              <a:t>진출 차수</a:t>
            </a:r>
            <a:r>
              <a:rPr lang="en-US" altLang="ko-KR" sz="2600" dirty="0" smtClean="0"/>
              <a:t>(out-degree): </a:t>
            </a:r>
            <a:r>
              <a:rPr lang="ko-KR" altLang="en-US" sz="2600" dirty="0" smtClean="0"/>
              <a:t>방향 그래프에서 외부로 향하는 간선의 수 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외차수</a:t>
            </a:r>
            <a:r>
              <a:rPr lang="ko-KR" altLang="en-US" sz="2600" dirty="0" smtClean="0"/>
              <a:t> 라고도 부름</a:t>
            </a:r>
            <a:r>
              <a:rPr lang="en-US" altLang="ko-KR" sz="2600" dirty="0" smtClean="0"/>
              <a:t>)</a:t>
            </a:r>
          </a:p>
          <a:p>
            <a:r>
              <a:rPr lang="ko-KR" altLang="en-US" sz="2600" dirty="0" smtClean="0"/>
              <a:t>경로 길이</a:t>
            </a:r>
            <a:r>
              <a:rPr lang="en-US" altLang="ko-KR" sz="2600" dirty="0" smtClean="0"/>
              <a:t>(path length): </a:t>
            </a:r>
            <a:r>
              <a:rPr lang="ko-KR" altLang="en-US" sz="2600" dirty="0" smtClean="0"/>
              <a:t>경로를 구성하는 데 사용된 간선의 수</a:t>
            </a:r>
            <a:endParaRPr lang="en-US" altLang="ko-KR" sz="2600" dirty="0" smtClean="0"/>
          </a:p>
          <a:p>
            <a:r>
              <a:rPr lang="ko-KR" altLang="en-US" sz="2600" dirty="0" smtClean="0"/>
              <a:t>단순 경로</a:t>
            </a:r>
            <a:r>
              <a:rPr lang="en-US" altLang="ko-KR" sz="2600" dirty="0" smtClean="0"/>
              <a:t>(simple path): </a:t>
            </a:r>
            <a:r>
              <a:rPr lang="ko-KR" altLang="en-US" sz="2600" dirty="0" smtClean="0"/>
              <a:t>경로 중에서 반복되는 정점이 없는 경우</a:t>
            </a:r>
            <a:endParaRPr lang="en-US" altLang="ko-KR" sz="2600" dirty="0" smtClean="0"/>
          </a:p>
          <a:p>
            <a:r>
              <a:rPr lang="ko-KR" altLang="en-US" sz="2600" dirty="0" smtClean="0"/>
              <a:t>사이클</a:t>
            </a:r>
            <a:r>
              <a:rPr lang="en-US" altLang="ko-KR" sz="2600" dirty="0" smtClean="0"/>
              <a:t>(cycle): </a:t>
            </a:r>
            <a:r>
              <a:rPr lang="ko-KR" altLang="en-US" sz="2600" dirty="0" smtClean="0"/>
              <a:t>단순 경로의 시작 정점과 종료 정점이 동일한 경우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584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그래프의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경로란 끝과 끝이 서로 연결된 간선들을 순서대로 나열한 것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ex)(1,2)(2,3)(3,4)(4,5),1-2-3-4-5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경로 중 한 정점을 최대 한번만 지나가는 경로를 단순 경로라고 한다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ko-KR" altLang="en-US" sz="2800" dirty="0" smtClean="0"/>
              <a:t>시작한 점에서 끝나는 경로를 사이클 혹은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회로라고 부른다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8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그래프의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인접 리스트와 인접 행렬로 나뉜다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인접 리스트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각 정점마다 해당 정점에서 나가는 간선의 목록을 장성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C++)Vector&lt;list&lt;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&gt;&gt; adjacent;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인접 행렬</a:t>
            </a:r>
            <a:r>
              <a:rPr lang="en-US" altLang="ko-KR" sz="2800" dirty="0" smtClean="0"/>
              <a:t>:2</a:t>
            </a:r>
            <a:r>
              <a:rPr lang="ko-KR" altLang="en-US" sz="2800" dirty="0" smtClean="0"/>
              <a:t>차원 배열을 이용하여 간선정보를 저장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C++)Vector&lt;vector&lt;bool&gt;&gt; adjacent;</a:t>
            </a:r>
          </a:p>
        </p:txBody>
      </p:sp>
    </p:spTree>
    <p:extLst>
      <p:ext uri="{BB962C8B-B14F-4D97-AF65-F5344CB8AC3E}">
        <p14:creationId xmlns:p14="http://schemas.microsoft.com/office/powerpoint/2010/main" val="40187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 행렬</a:t>
            </a:r>
            <a:endParaRPr lang="ko-KR" altLang="en-US" dirty="0"/>
          </a:p>
        </p:txBody>
      </p:sp>
      <p:pic>
        <p:nvPicPr>
          <p:cNvPr id="7170" name="Picture 2" descr="C:\Users\박왕춘\Desktop\인접행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80234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6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595</Words>
  <Application>Microsoft Office PowerPoint</Application>
  <PresentationFormat>화면 슬라이드 쇼(4:3)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AlCall-신바람 알고리즘 스터디 2주차 그래프/BFS,DFS</vt:lpstr>
      <vt:lpstr>목차</vt:lpstr>
      <vt:lpstr>그래프란?</vt:lpstr>
      <vt:lpstr>그래프의 정의</vt:lpstr>
      <vt:lpstr>그래프의 종류</vt:lpstr>
      <vt:lpstr>PowerPoint 프레젠테이션</vt:lpstr>
      <vt:lpstr>그래프의 경로</vt:lpstr>
      <vt:lpstr>그래프의 표현 방법</vt:lpstr>
      <vt:lpstr>인접 행렬</vt:lpstr>
      <vt:lpstr>인접리스트</vt:lpstr>
      <vt:lpstr>인접리스트와 인접행렬의 비교</vt:lpstr>
      <vt:lpstr>그래프의 탐색</vt:lpstr>
      <vt:lpstr>DFS(깊이 우선 탐색)</vt:lpstr>
      <vt:lpstr>PowerPoint 프레젠테이션</vt:lpstr>
      <vt:lpstr>DFS(깊이 우선 탐색)</vt:lpstr>
      <vt:lpstr>BFS(너비 우선 탐색)</vt:lpstr>
      <vt:lpstr>PowerPoint 프레젠테이션</vt:lpstr>
      <vt:lpstr>BFS(너비 우선 탐색)</vt:lpstr>
      <vt:lpstr>소스코드</vt:lpstr>
      <vt:lpstr>Extra.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AlCall-신바람 알고리즘 스터디 2주차 STL/그래프/BFS,DFS</dc:title>
  <dc:creator>박왕춘</dc:creator>
  <cp:lastModifiedBy>박왕춘</cp:lastModifiedBy>
  <cp:revision>8</cp:revision>
  <dcterms:created xsi:type="dcterms:W3CDTF">2019-07-15T07:18:51Z</dcterms:created>
  <dcterms:modified xsi:type="dcterms:W3CDTF">2019-07-15T08:24:48Z</dcterms:modified>
</cp:coreProperties>
</file>