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57" r:id="rId3"/>
    <p:sldId id="359" r:id="rId4"/>
    <p:sldId id="358" r:id="rId5"/>
    <p:sldId id="361" r:id="rId6"/>
    <p:sldId id="36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BDD686-4CC2-4077-9357-A60CFBE940E8}">
          <p14:sldIdLst>
            <p14:sldId id="256"/>
            <p14:sldId id="357"/>
            <p14:sldId id="359"/>
            <p14:sldId id="358"/>
            <p14:sldId id="361"/>
            <p14:sldId id="36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제목 없는 구역" id="{BE1C7D53-3126-4595-911D-23C12B28A5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E3DDB-C7F1-48F0-BF27-EEE15F7D6DC3}" v="270" dt="2019-07-15T06:10:2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6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4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5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33EF8E3-48F4-4B72-AF4B-A69E6300AD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2BB6810-42FD-4757-BE04-C97032FB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3FA93-2562-418D-BFF9-4A5DEAF9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en-US" altLang="ko-KR" sz="7200"/>
              <a:t>C++ STL</a:t>
            </a:r>
            <a:endParaRPr lang="ko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491300-1580-47FB-B268-BE73640CE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anchor="ctr">
            <a:normAutofit/>
          </a:bodyPr>
          <a:lstStyle/>
          <a:p>
            <a:endParaRPr lang="ko-KR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7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C1B01C-4B23-4523-ABF5-D35D0FFF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Element access</a:t>
            </a:r>
            <a:endParaRPr lang="ko-KR" altLang="en-US" sz="40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A00C7-9A05-43D1-A435-1395160E9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operator[]</a:t>
            </a:r>
            <a:r>
              <a:rPr lang="en-US" altLang="ko-KR" sz="1800"/>
              <a:t> – Access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at</a:t>
            </a:r>
            <a:r>
              <a:rPr lang="en-US" altLang="ko-KR" sz="1800"/>
              <a:t> – Access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front</a:t>
            </a:r>
            <a:r>
              <a:rPr lang="en-US" altLang="ko-KR" sz="1800"/>
              <a:t> – Access first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back</a:t>
            </a:r>
            <a:r>
              <a:rPr lang="en-US" altLang="ko-KR" sz="1800"/>
              <a:t> – Access back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data</a:t>
            </a:r>
            <a:r>
              <a:rPr lang="en-US" altLang="ko-KR" sz="1800"/>
              <a:t> – Get pointer to data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1612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7CCC4A-6D24-40FE-83DB-D22A2C5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C90BE-AFB1-42AB-8BCE-05871FA5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unordered_map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1865783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3685A-CADB-4C58-90F4-A1140AE1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1EB0-B176-49FF-8858-00C91BCE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unordered_map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7660862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9A83-9674-460F-B936-27624B67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Elementary</a:t>
            </a:r>
            <a:r>
              <a:rPr lang="ko-KR" altLang="en-US" dirty="0"/>
              <a:t> </a:t>
            </a:r>
            <a:r>
              <a:rPr lang="en-US" altLang="ko-KR" dirty="0"/>
              <a:t>lookup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275D2-AB82-424F-9307-21BA6A41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unordered_map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360314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C5C6-B47F-418A-82DF-F1A5CD23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893D9-938E-428F-AB0C-A984C86E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unordered_map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5630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83E59-0C3B-4123-BA2E-06C6383E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Buckets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0568F-A500-4302-8D65-7A91C40D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unordered_map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7793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B0B7C-D74F-4ADF-9EBB-6ECB428A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F2635-2E88-4F59-9CDD-6E71F8C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unordered_map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6887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5CD7-FEED-43AE-9CD8-F3E40A92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8E071-5824-4FAC-BC2A-C38EAFE9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unordered_map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5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21E58C-9282-4CFC-8825-414BB5DE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Modifiers</a:t>
            </a:r>
            <a:endParaRPr lang="ko-KR" altLang="en-US" sz="40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0E715-A311-4319-9D33-CC725A8D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fill</a:t>
            </a:r>
            <a:r>
              <a:rPr lang="en-US" altLang="ko-KR" sz="1800"/>
              <a:t> – Fill array with value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swap</a:t>
            </a:r>
            <a:r>
              <a:rPr lang="en-US" altLang="ko-KR" sz="1800"/>
              <a:t> – Swap content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1480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354C9AB-291D-47BB-8C1A-9C056091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>
                <a:solidFill>
                  <a:schemeClr val="accent1">
                    <a:lumMod val="75000"/>
                  </a:schemeClr>
                </a:solidFill>
              </a:rPr>
              <a:t>Container-&lt;vector&gt;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061072-2208-4F37-8484-7DFFAE01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EFB6EA-C12B-43AF-A1F4-6570A914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&lt;array&gt;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219736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E59E83-EB55-49D2-BE60-48520A78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Capacity</a:t>
            </a:r>
            <a:endParaRPr lang="ko-KR" altLang="en-US" sz="40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5A9C7-28AB-4A3A-8FF8-0753331D0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size</a:t>
            </a:r>
            <a:r>
              <a:rPr lang="en-US" altLang="ko-KR" sz="1800"/>
              <a:t> – Return size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max_size</a:t>
            </a:r>
            <a:r>
              <a:rPr lang="en-US" altLang="ko-KR" sz="1800"/>
              <a:t> – Return maximum size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resize</a:t>
            </a:r>
            <a:r>
              <a:rPr lang="en-US" altLang="ko-KR" sz="1800"/>
              <a:t> – Change size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capacity</a:t>
            </a:r>
            <a:r>
              <a:rPr lang="en-US" altLang="ko-KR" sz="1800"/>
              <a:t> – Return size of allocated storage capacity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empty</a:t>
            </a:r>
            <a:r>
              <a:rPr lang="en-US" altLang="ko-KR" sz="1800"/>
              <a:t> – Test whether array is empty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reserve</a:t>
            </a:r>
            <a:r>
              <a:rPr lang="en-US" altLang="ko-KR" sz="1800"/>
              <a:t> – Request a change in capacity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shrink_to_fit </a:t>
            </a:r>
            <a:r>
              <a:rPr lang="en-US" altLang="ko-KR" sz="1800"/>
              <a:t>– Shrink to fit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8230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4CEF73-1A01-431A-8971-2B1FB6E5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Elementary access</a:t>
            </a:r>
            <a:endParaRPr lang="ko-KR" altLang="en-US" sz="400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43D46-2491-480D-ACF8-7C77E335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operator[]</a:t>
            </a:r>
            <a:r>
              <a:rPr lang="en-US" altLang="ko-KR" sz="1800"/>
              <a:t> – Access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at</a:t>
            </a:r>
            <a:r>
              <a:rPr lang="en-US" altLang="ko-KR" sz="1800"/>
              <a:t> – Access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front</a:t>
            </a:r>
            <a:r>
              <a:rPr lang="en-US" altLang="ko-KR" sz="1800"/>
              <a:t> – Access first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back</a:t>
            </a:r>
            <a:r>
              <a:rPr lang="en-US" altLang="ko-KR" sz="1800"/>
              <a:t> – Access last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data</a:t>
            </a:r>
            <a:r>
              <a:rPr lang="en-US" altLang="ko-KR" sz="1800"/>
              <a:t> – Access data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9892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EE98E5-3073-4F4B-8078-E59966CC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Modifiers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125FD-4DCD-4AE1-A05B-B1DFCBA8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assign</a:t>
            </a:r>
            <a:r>
              <a:rPr lang="en-US" altLang="ko-KR" sz="1800"/>
              <a:t> – Assign vector content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push_back</a:t>
            </a:r>
            <a:r>
              <a:rPr lang="en-US" altLang="ko-KR" sz="1800"/>
              <a:t> – Add element at the end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pop_back</a:t>
            </a:r>
            <a:r>
              <a:rPr lang="en-US" altLang="ko-KR" sz="1800"/>
              <a:t> – Delete last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insert</a:t>
            </a:r>
            <a:r>
              <a:rPr lang="en-US" altLang="ko-KR" sz="1800"/>
              <a:t> – Insert elements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erase</a:t>
            </a:r>
            <a:r>
              <a:rPr lang="en-US" altLang="ko-KR" sz="1800"/>
              <a:t> – Erase elements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swap</a:t>
            </a:r>
            <a:r>
              <a:rPr lang="en-US" altLang="ko-KR" sz="1800"/>
              <a:t> – Swap content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clear</a:t>
            </a:r>
            <a:r>
              <a:rPr lang="en-US" altLang="ko-KR" sz="1800"/>
              <a:t> – Clear content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</a:t>
            </a:r>
            <a:r>
              <a:rPr lang="en-US" altLang="ko-KR" sz="1800"/>
              <a:t> – Construct and insert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emplace_back</a:t>
            </a:r>
            <a:r>
              <a:rPr lang="en-US" altLang="ko-KR" sz="1800"/>
              <a:t> – Construct and insert element at the end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8252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DD08FA-79F6-4E9E-8C8E-72E2065A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Allocator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F81B4-423F-42DE-88FF-237C2BE4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get_allocator</a:t>
            </a:r>
            <a:r>
              <a:rPr lang="en-US" altLang="ko-KR" sz="1800"/>
              <a:t> – Get allocator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6784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C96D044-BEE0-4511-9C6F-C72C9390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>
                <a:solidFill>
                  <a:schemeClr val="accent1">
                    <a:lumMod val="75000"/>
                  </a:schemeClr>
                </a:solidFill>
              </a:rPr>
              <a:t>Container-&lt;deque&gt;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A9FAE-EF07-4657-B8EC-3CD935CE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B4772-D34C-4FE3-9642-0253EB4B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&lt;array&gt;</a:t>
            </a:r>
            <a:r>
              <a:rPr lang="ko-KR" altLang="en-US" dirty="0"/>
              <a:t>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4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80EF26A-1547-4030-8982-FCB630B2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en-US" altLang="ko-KR" sz="7200" dirty="0">
                <a:solidFill>
                  <a:srgbClr val="FFFFFF"/>
                </a:solidFill>
              </a:rPr>
              <a:t>STL</a:t>
            </a:r>
            <a:r>
              <a:rPr lang="ko-KR" altLang="en-US" sz="7200" dirty="0">
                <a:solidFill>
                  <a:srgbClr val="FFFFFF"/>
                </a:solidFill>
              </a:rPr>
              <a:t>이란</a:t>
            </a:r>
            <a:r>
              <a:rPr lang="en-US" altLang="ko-KR" sz="72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014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C8144-6E86-4771-B59B-7D77BFAE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D5734-D883-4DA3-B6F4-16E758AB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&lt;vector&gt;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360507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746A43-3035-49F4-939C-42286351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Elementary access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0A18-6248-449B-B1FD-78DD90FB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operator[]</a:t>
            </a:r>
            <a:r>
              <a:rPr lang="en-US" altLang="ko-KR" sz="1800"/>
              <a:t> – Access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at</a:t>
            </a:r>
            <a:r>
              <a:rPr lang="en-US" altLang="ko-KR" sz="1800"/>
              <a:t> – Access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front</a:t>
            </a:r>
            <a:r>
              <a:rPr lang="en-US" altLang="ko-KR" sz="1800"/>
              <a:t> – Access first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back</a:t>
            </a:r>
            <a:r>
              <a:rPr lang="en-US" altLang="ko-KR" sz="1800"/>
              <a:t> – Access last element</a:t>
            </a:r>
          </a:p>
        </p:txBody>
      </p:sp>
    </p:spTree>
    <p:extLst>
      <p:ext uri="{BB962C8B-B14F-4D97-AF65-F5344CB8AC3E}">
        <p14:creationId xmlns:p14="http://schemas.microsoft.com/office/powerpoint/2010/main" val="83710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2F446-AE8A-4426-ACD2-AA36F664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Modifiers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1CF07-D9B2-466E-B517-66D38F04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assgn</a:t>
            </a:r>
            <a:r>
              <a:rPr lang="en-US" altLang="ko-KR" sz="1800"/>
              <a:t> – Assign container contend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push_back</a:t>
            </a:r>
            <a:r>
              <a:rPr lang="en-US" altLang="ko-KR" sz="1800"/>
              <a:t> – Add element at the end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push_front</a:t>
            </a:r>
            <a:r>
              <a:rPr lang="en-US" altLang="ko-KR" sz="1800"/>
              <a:t> – Insert element at the beginning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pop_back</a:t>
            </a:r>
            <a:r>
              <a:rPr lang="en-US" altLang="ko-KR" sz="1800"/>
              <a:t> – Delete last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pop_front</a:t>
            </a:r>
            <a:r>
              <a:rPr lang="en-US" altLang="ko-KR" sz="1800"/>
              <a:t> – Delete first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insert</a:t>
            </a:r>
            <a:r>
              <a:rPr lang="en-US" altLang="ko-KR" sz="1800"/>
              <a:t> – Insert elements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erase</a:t>
            </a:r>
            <a:r>
              <a:rPr lang="en-US" altLang="ko-KR" sz="1800"/>
              <a:t> – Erase elements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swap</a:t>
            </a:r>
            <a:r>
              <a:rPr lang="en-US" altLang="ko-KR" sz="1800"/>
              <a:t> – Swap content</a:t>
            </a:r>
          </a:p>
        </p:txBody>
      </p:sp>
    </p:spTree>
    <p:extLst>
      <p:ext uri="{BB962C8B-B14F-4D97-AF65-F5344CB8AC3E}">
        <p14:creationId xmlns:p14="http://schemas.microsoft.com/office/powerpoint/2010/main" val="2233234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DBE26B-4E95-4C88-B121-0B2DF63B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0B844-A554-46F1-A4A8-5F7A7208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clear</a:t>
            </a:r>
            <a:r>
              <a:rPr lang="en-US" altLang="ko-KR" sz="1800"/>
              <a:t> – Clear content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</a:t>
            </a:r>
            <a:r>
              <a:rPr lang="en-US" altLang="ko-KR" sz="1800"/>
              <a:t> – Construct and insert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emplace_back</a:t>
            </a:r>
            <a:r>
              <a:rPr lang="en-US" altLang="ko-KR" sz="1800"/>
              <a:t> – Construct and insert element at beginning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emplace_front</a:t>
            </a:r>
            <a:r>
              <a:rPr lang="en-US" altLang="ko-KR" sz="1800"/>
              <a:t> – Construct and insert element at the end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6626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44E9DC8-CCC7-4BBA-BA19-F7358C7D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>
                <a:solidFill>
                  <a:schemeClr val="accent1">
                    <a:lumMod val="75000"/>
                  </a:schemeClr>
                </a:solidFill>
              </a:rPr>
              <a:t>Container-&lt;forward_list&gt;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6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F4C262-3E16-455E-95B5-5615C36A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Iterators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A59E7-FD3C-491D-9F33-3706A457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</a:rPr>
              <a:t>before_begin</a:t>
            </a:r>
            <a:r>
              <a:rPr lang="en-US" altLang="ko-KR" sz="1800" dirty="0"/>
              <a:t> – Return iterator before beginning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begin</a:t>
            </a:r>
            <a:r>
              <a:rPr lang="en-US" altLang="ko-KR" sz="1800" dirty="0"/>
              <a:t> - Return iterator to beginning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end</a:t>
            </a:r>
            <a:r>
              <a:rPr lang="en-US" altLang="ko-KR" sz="1800" dirty="0"/>
              <a:t> - Return iterator to end 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before_end</a:t>
            </a:r>
            <a:r>
              <a:rPr lang="en-US" altLang="ko-KR" sz="1800" dirty="0"/>
              <a:t> – Return iterator to end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cbegin</a:t>
            </a:r>
            <a:r>
              <a:rPr lang="en-US" altLang="ko-KR" sz="1800" dirty="0"/>
              <a:t> - Return </a:t>
            </a:r>
            <a:r>
              <a:rPr lang="en-US" altLang="ko-KR" sz="1800" dirty="0" err="1"/>
              <a:t>const_iterator</a:t>
            </a:r>
            <a:r>
              <a:rPr lang="en-US" altLang="ko-KR" sz="1800" dirty="0"/>
              <a:t> to beginning 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cend</a:t>
            </a:r>
            <a:r>
              <a:rPr lang="en-US" altLang="ko-KR" sz="1800" dirty="0"/>
              <a:t> - Return </a:t>
            </a:r>
            <a:r>
              <a:rPr lang="en-US" altLang="ko-KR" sz="1800" dirty="0" err="1"/>
              <a:t>const_iterator</a:t>
            </a:r>
            <a:r>
              <a:rPr lang="en-US" altLang="ko-KR" sz="1800" dirty="0"/>
              <a:t> to end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978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1C747A-485B-4C47-B25E-5A4F6731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Capacity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7254C-6199-455F-8CE6-49D53825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empty</a:t>
            </a:r>
            <a:r>
              <a:rPr lang="en-US" altLang="ko-KR" sz="1800"/>
              <a:t> – Test whether list is empty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max_size</a:t>
            </a:r>
            <a:r>
              <a:rPr lang="en-US" altLang="ko-KR" sz="1800"/>
              <a:t> – Return maximum size</a:t>
            </a:r>
          </a:p>
        </p:txBody>
      </p:sp>
    </p:spTree>
    <p:extLst>
      <p:ext uri="{BB962C8B-B14F-4D97-AF65-F5344CB8AC3E}">
        <p14:creationId xmlns:p14="http://schemas.microsoft.com/office/powerpoint/2010/main" val="109527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87F46A-872C-4A56-B30C-82702BBF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Elementary access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B6474-3AE8-4114-824D-72A544F4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front</a:t>
            </a:r>
            <a:r>
              <a:rPr lang="en-US" altLang="ko-KR" sz="1800" dirty="0"/>
              <a:t> – Access first element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847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6847-A7C7-4489-83CD-8FCD7379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Modifier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F3047-21E9-428D-8028-F2AADE45A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 dirty="0" err="1">
                <a:latin typeface="Consolas" panose="020B0609020204030204" pitchFamily="49" charset="0"/>
              </a:rPr>
              <a:t>assgn</a:t>
            </a:r>
            <a:r>
              <a:rPr lang="en-US" altLang="ko-KR" sz="1800" dirty="0"/>
              <a:t> – Assign container contend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push_back</a:t>
            </a:r>
            <a:r>
              <a:rPr lang="en-US" altLang="ko-KR" sz="1800" dirty="0"/>
              <a:t> – Add element at the end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push_front</a:t>
            </a:r>
            <a:r>
              <a:rPr lang="en-US" altLang="ko-KR" sz="1800" dirty="0"/>
              <a:t> – Insert element at the beginning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pop_back</a:t>
            </a:r>
            <a:r>
              <a:rPr lang="en-US" altLang="ko-KR" sz="1800" dirty="0"/>
              <a:t> – Delete last element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pop_front</a:t>
            </a:r>
            <a:r>
              <a:rPr lang="en-US" altLang="ko-KR" sz="1800" dirty="0"/>
              <a:t> – Delete first element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insert</a:t>
            </a:r>
            <a:r>
              <a:rPr lang="en-US" altLang="ko-KR" sz="1800" dirty="0"/>
              <a:t> – Insert elements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erase</a:t>
            </a:r>
            <a:r>
              <a:rPr lang="en-US" altLang="ko-KR" sz="1800" dirty="0"/>
              <a:t> – Erase elements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swap</a:t>
            </a:r>
            <a:r>
              <a:rPr lang="en-US" altLang="ko-KR" sz="1800" dirty="0"/>
              <a:t> – Swap content</a:t>
            </a:r>
          </a:p>
        </p:txBody>
      </p:sp>
    </p:spTree>
    <p:extLst>
      <p:ext uri="{BB962C8B-B14F-4D97-AF65-F5344CB8AC3E}">
        <p14:creationId xmlns:p14="http://schemas.microsoft.com/office/powerpoint/2010/main" val="2013460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1CF9FA-4D02-45D0-8FB9-76679386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F692E-D2AD-4425-962D-63F06634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clear</a:t>
            </a:r>
            <a:r>
              <a:rPr lang="en-US" altLang="ko-KR" sz="1800" dirty="0"/>
              <a:t> – Clear content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emplace</a:t>
            </a:r>
            <a:r>
              <a:rPr lang="en-US" altLang="ko-KR" sz="1800" dirty="0"/>
              <a:t> – Construct and insert element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emplace_back</a:t>
            </a:r>
            <a:r>
              <a:rPr lang="en-US" altLang="ko-KR" sz="1800" dirty="0"/>
              <a:t> – Construct and insert element at beginning</a:t>
            </a:r>
          </a:p>
          <a:p>
            <a:r>
              <a:rPr lang="en-US" altLang="ko-KR" sz="1800" dirty="0" err="1">
                <a:latin typeface="Consolas" panose="020B0609020204030204" pitchFamily="49" charset="0"/>
              </a:rPr>
              <a:t>emplace_front</a:t>
            </a:r>
            <a:r>
              <a:rPr lang="en-US" altLang="ko-KR" sz="1800" dirty="0"/>
              <a:t> – Construct and insert element at the end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998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FFF21D2-202C-400B-BFE2-C2C007B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443A0F-B9E4-4418-831F-E2452315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</a:t>
            </a:r>
            <a:r>
              <a:rPr lang="ko-KR" altLang="en-US" dirty="0"/>
              <a:t> </a:t>
            </a:r>
            <a:r>
              <a:rPr lang="en-US" altLang="ko-KR" dirty="0"/>
              <a:t>Template Library</a:t>
            </a:r>
            <a:r>
              <a:rPr lang="ko-KR" altLang="en-US" dirty="0"/>
              <a:t>의 줄임말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템플릿들 중 자주 쓰이는 템플릿 집합체</a:t>
            </a:r>
          </a:p>
        </p:txBody>
      </p:sp>
    </p:spTree>
    <p:extLst>
      <p:ext uri="{BB962C8B-B14F-4D97-AF65-F5344CB8AC3E}">
        <p14:creationId xmlns:p14="http://schemas.microsoft.com/office/powerpoint/2010/main" val="2604712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375EEB-FAE9-406F-8773-C79A31B0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Container-&lt;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forward_list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6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4E2457-A9B6-4682-88C9-37B05E4E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 dirty="0"/>
              <a:t>Iterators</a:t>
            </a:r>
            <a:endParaRPr lang="ko-KR" altLang="en-US" sz="4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A9221-2FF5-4929-A85C-A78F416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&lt;array&gt;</a:t>
            </a:r>
            <a:r>
              <a:rPr lang="ko-KR" altLang="en-US" sz="1800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2426819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A16D1-9F51-4F7F-A9DB-51D1D4A1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98067-6DD7-41D1-AAFD-68BACE83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&lt;array&gt;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284659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36DA6B-F4E1-4ABC-B828-49F0D448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Elementary access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E50C1-EB19-419F-A068-236CF133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front</a:t>
            </a:r>
            <a:r>
              <a:rPr lang="en-US" altLang="ko-KR" sz="1800"/>
              <a:t> – Access first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back</a:t>
            </a:r>
            <a:r>
              <a:rPr lang="en-US" altLang="ko-KR" sz="1800"/>
              <a:t> – Access last element</a:t>
            </a:r>
          </a:p>
        </p:txBody>
      </p:sp>
    </p:spTree>
    <p:extLst>
      <p:ext uri="{BB962C8B-B14F-4D97-AF65-F5344CB8AC3E}">
        <p14:creationId xmlns:p14="http://schemas.microsoft.com/office/powerpoint/2010/main" val="991582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A988E-44A2-4BC2-9807-4B0EB7E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Modifiers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7D9B3-4290-4920-9847-95945A50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assgn</a:t>
            </a:r>
            <a:r>
              <a:rPr lang="en-US" altLang="ko-KR" sz="1800"/>
              <a:t> – Assign container contend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push_back</a:t>
            </a:r>
            <a:r>
              <a:rPr lang="en-US" altLang="ko-KR" sz="1800"/>
              <a:t> – Add element at the end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push_front</a:t>
            </a:r>
            <a:r>
              <a:rPr lang="en-US" altLang="ko-KR" sz="1800"/>
              <a:t> – Insert element at the beginning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pop_back</a:t>
            </a:r>
            <a:r>
              <a:rPr lang="en-US" altLang="ko-KR" sz="1800"/>
              <a:t> – Delete last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pop_front</a:t>
            </a:r>
            <a:r>
              <a:rPr lang="en-US" altLang="ko-KR" sz="1800"/>
              <a:t> – Delete first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insert</a:t>
            </a:r>
            <a:r>
              <a:rPr lang="en-US" altLang="ko-KR" sz="1800"/>
              <a:t> – Insert elements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erase</a:t>
            </a:r>
            <a:r>
              <a:rPr lang="en-US" altLang="ko-KR" sz="1800"/>
              <a:t> – Erase elements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swap</a:t>
            </a:r>
            <a:r>
              <a:rPr lang="en-US" altLang="ko-KR" sz="1800"/>
              <a:t> – Swap content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01783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3D2439-F925-49AA-98CA-7B323437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9DCDD-0086-4DED-8151-234D305F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clear</a:t>
            </a:r>
            <a:r>
              <a:rPr lang="en-US" altLang="ko-KR" sz="1800"/>
              <a:t> – Clear content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</a:t>
            </a:r>
            <a:r>
              <a:rPr lang="en-US" altLang="ko-KR" sz="1800"/>
              <a:t> – Construct and insert element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emplace_back</a:t>
            </a:r>
            <a:r>
              <a:rPr lang="en-US" altLang="ko-KR" sz="1800"/>
              <a:t> – Construct and insert element at beginning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emplace_front</a:t>
            </a:r>
            <a:r>
              <a:rPr lang="en-US" altLang="ko-KR" sz="1800"/>
              <a:t> – Construct and insert element at the end</a:t>
            </a:r>
            <a:endParaRPr lang="ko-KR" altLang="en-US" sz="1800"/>
          </a:p>
          <a:p>
            <a:r>
              <a:rPr lang="en-US" altLang="ko-KR" sz="1800">
                <a:latin typeface="Consolas" panose="020B0609020204030204" pitchFamily="49" charset="0"/>
              </a:rPr>
              <a:t>resize</a:t>
            </a:r>
            <a:r>
              <a:rPr lang="en-US" altLang="ko-KR" sz="1800"/>
              <a:t> – Change size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9106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8A8411-2126-47FB-97FE-4A847B54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Operations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62096-6C0D-4AA1-865F-0AD7D134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splice</a:t>
            </a:r>
            <a:r>
              <a:rPr lang="en-US" altLang="ko-KR" sz="1800"/>
              <a:t> – Transfer elements from list to list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remove</a:t>
            </a:r>
            <a:r>
              <a:rPr lang="en-US" altLang="ko-KR" sz="1800"/>
              <a:t> – Remove elements with specific value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remove_if</a:t>
            </a:r>
            <a:r>
              <a:rPr lang="en-US" altLang="ko-KR" sz="1800"/>
              <a:t> – Remove elements fulfilling condition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unique</a:t>
            </a:r>
            <a:r>
              <a:rPr lang="en-US" altLang="ko-KR" sz="1800"/>
              <a:t> – Remove duplicate values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merge</a:t>
            </a:r>
            <a:r>
              <a:rPr lang="en-US" altLang="ko-KR" sz="1800"/>
              <a:t> – Merge sorted lists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sort</a:t>
            </a:r>
            <a:r>
              <a:rPr lang="en-US" altLang="ko-KR" sz="1800"/>
              <a:t> – Sort elements in container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reverse</a:t>
            </a:r>
            <a:r>
              <a:rPr lang="en-US" altLang="ko-KR" sz="1800"/>
              <a:t> – Reverse the order of elements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3969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16B9AF-627F-4B33-8E45-366DBA6E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Observers</a:t>
            </a:r>
            <a:endParaRPr lang="ko-KR" altLang="en-US" sz="4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551F0-330E-46BB-BAA9-1CFB91A53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get_allocator</a:t>
            </a:r>
            <a:r>
              <a:rPr lang="en-US" altLang="ko-KR" sz="1800"/>
              <a:t> – Get allocator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0942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B57223-0880-4B76-8F18-209A8261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Container 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adoptors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-&lt;stack&gt;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7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A4F3A0-CFD1-4CF0-A562-B0E3D2C1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Member functions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AA298C-FF1C-4D5F-9E2D-A80127B8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empty</a:t>
            </a:r>
            <a:r>
              <a:rPr lang="en-US" altLang="ko-KR" dirty="0"/>
              <a:t> – Test whether container is empty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size</a:t>
            </a:r>
            <a:r>
              <a:rPr lang="en-US" altLang="ko-KR" dirty="0"/>
              <a:t> – Return size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top</a:t>
            </a:r>
            <a:r>
              <a:rPr lang="en-US" altLang="ko-KR" dirty="0"/>
              <a:t> – Access next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push</a:t>
            </a:r>
            <a:r>
              <a:rPr lang="en-US" altLang="ko-KR" dirty="0"/>
              <a:t> - Insert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emplace</a:t>
            </a:r>
            <a:r>
              <a:rPr lang="en-US" altLang="ko-KR" dirty="0"/>
              <a:t> – Construct and insert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pop</a:t>
            </a:r>
            <a:r>
              <a:rPr lang="en-US" altLang="ko-KR" dirty="0"/>
              <a:t> – Remove top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Swap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918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80574B87-291D-42D5-849E-368485E0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AE19A-9B5F-40B7-97F3-606A756B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8000">
                <a:solidFill>
                  <a:srgbClr val="FFFFFF"/>
                </a:solidFill>
              </a:rPr>
              <a:t>STL </a:t>
            </a:r>
            <a:r>
              <a:rPr lang="ko-KR" altLang="en-US" sz="8000">
                <a:solidFill>
                  <a:srgbClr val="FFFFFF"/>
                </a:solidFill>
              </a:rPr>
              <a:t>사용 예시</a:t>
            </a: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DDBB8A1B-F478-46E3-B3D4-FC7E87D5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내용 개체 틀 3">
            <a:extLst>
              <a:ext uri="{FF2B5EF4-FFF2-40B4-BE49-F238E27FC236}">
                <a16:creationId xmlns:a16="http://schemas.microsoft.com/office/drawing/2014/main" id="{44AF8450-C0BE-4FA0-8E26-86712C56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279238"/>
            <a:ext cx="3616222" cy="2034754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7219E383-06D2-4278-92CF-6DFE3C94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8" y="2940658"/>
            <a:ext cx="10842842" cy="8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4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09D725-EE04-42A1-941F-DDA28CB1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Container 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adoptors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-&lt;queue&gt;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4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ECD72DE-53F2-45A7-9C5D-0F86E337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Member functions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E673C-2388-46FB-9BC5-FE48B307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empty</a:t>
            </a:r>
            <a:r>
              <a:rPr lang="en-US" altLang="ko-KR" dirty="0"/>
              <a:t> – Test whether container is empty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size</a:t>
            </a:r>
            <a:r>
              <a:rPr lang="en-US" altLang="ko-KR" dirty="0"/>
              <a:t> – Return size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front</a:t>
            </a:r>
            <a:r>
              <a:rPr lang="en-US" altLang="ko-KR" dirty="0"/>
              <a:t> – Access first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back</a:t>
            </a:r>
            <a:r>
              <a:rPr lang="en-US" altLang="ko-KR" dirty="0"/>
              <a:t> – Access last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push</a:t>
            </a:r>
            <a:r>
              <a:rPr lang="en-US" altLang="ko-KR" dirty="0"/>
              <a:t> - Insert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emplace</a:t>
            </a:r>
            <a:r>
              <a:rPr lang="en-US" altLang="ko-KR" dirty="0"/>
              <a:t> – Construct and insert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pop</a:t>
            </a:r>
            <a:r>
              <a:rPr lang="en-US" altLang="ko-KR" dirty="0"/>
              <a:t> – Remove top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Swap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350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76E65A-FE4D-46E7-BB13-405EA59F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Container 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adoptors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-&lt;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2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4B8ACE-9FFA-4D34-AA8A-675A99A2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 functions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544B8-D90D-4444-8263-5FDFA53D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&lt;stack&gt;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248037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C755121-4AB4-41DA-B40C-4C913CF6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Associative</a:t>
            </a:r>
            <a:r>
              <a:rPr lang="ko-KR" altLang="en-US" sz="9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contaniers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-&lt;set&gt;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7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BBB95-8F1F-479C-8645-D60453B9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9AAC9-B27A-4166-9191-811E2B1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&lt;array&gt;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303585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50967-B213-437F-B11B-50D7837D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93EAC-4008-4E8F-865C-FF33C7C7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&lt;array&gt;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4205103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E60E5-85BF-4467-92E5-EC50DBDD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682389-3007-4C40-8822-A603A837F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51" y="2104216"/>
            <a:ext cx="3383936" cy="338393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8B462-7A86-4DB8-80D3-7C16BC57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011680"/>
            <a:ext cx="6789044" cy="376618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insert</a:t>
            </a:r>
            <a:r>
              <a:rPr lang="en-US" altLang="ko-KR" dirty="0"/>
              <a:t> – Insert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erase</a:t>
            </a:r>
            <a:r>
              <a:rPr lang="en-US" altLang="ko-KR" dirty="0"/>
              <a:t> – Erase elements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swap</a:t>
            </a:r>
            <a:r>
              <a:rPr lang="en-US" altLang="ko-KR" dirty="0"/>
              <a:t> – Swap content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clear</a:t>
            </a:r>
            <a:r>
              <a:rPr lang="en-US" altLang="ko-KR" dirty="0"/>
              <a:t> – Clear content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emplace</a:t>
            </a:r>
            <a:r>
              <a:rPr lang="en-US" altLang="ko-KR" dirty="0"/>
              <a:t> – Construct and insert element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emplace_hint</a:t>
            </a:r>
            <a:r>
              <a:rPr lang="en-US" altLang="ko-KR" dirty="0"/>
              <a:t> – Construct and insert element with hint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205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7D7981-6FFC-4DC0-805F-FE6005B2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Observers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60115-A13A-42A2-A640-1530E0CC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key_comp</a:t>
            </a:r>
            <a:r>
              <a:rPr lang="en-US" altLang="ko-KR" dirty="0"/>
              <a:t> – Return comparison object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value_comp</a:t>
            </a:r>
            <a:r>
              <a:rPr lang="en-US" altLang="ko-KR" dirty="0"/>
              <a:t> – Return comparison object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둘 다 동치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34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71655E-C9A9-4E82-AD46-FDF8960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Operations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8049B-4249-42E2-BB31-54BD1F6A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find</a:t>
            </a:r>
            <a:r>
              <a:rPr lang="en-US" altLang="ko-KR" dirty="0"/>
              <a:t> – Get iterator to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count</a:t>
            </a:r>
            <a:r>
              <a:rPr lang="en-US" altLang="ko-KR" dirty="0"/>
              <a:t> – Counter elements with a specific value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lower_bound</a:t>
            </a:r>
            <a:r>
              <a:rPr lang="en-US" altLang="ko-KR" dirty="0"/>
              <a:t> – Return iterator to lower bound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upper_bound</a:t>
            </a:r>
            <a:r>
              <a:rPr lang="en-US" altLang="ko-KR" dirty="0"/>
              <a:t> – Return iterator to upper bound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equal_range</a:t>
            </a:r>
            <a:r>
              <a:rPr lang="en-US" altLang="ko-KR" dirty="0"/>
              <a:t> – Get range of equal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70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157D34-9A41-4C90-8BC1-6DE56C3B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80000"/>
              </a:lnSpc>
            </a:pPr>
            <a:r>
              <a:rPr lang="ko-KR" altLang="en-US" sz="7200" dirty="0">
                <a:solidFill>
                  <a:srgbClr val="FFFFFF"/>
                </a:solidFill>
              </a:rPr>
              <a:t>들어가기 전에</a:t>
            </a:r>
            <a:r>
              <a:rPr lang="en-US" altLang="ko-KR" sz="7200" dirty="0">
                <a:solidFill>
                  <a:srgbClr val="FFFFFF"/>
                </a:solidFill>
              </a:rPr>
              <a:t>-hash function</a:t>
            </a:r>
          </a:p>
        </p:txBody>
      </p:sp>
    </p:spTree>
    <p:extLst>
      <p:ext uri="{BB962C8B-B14F-4D97-AF65-F5344CB8AC3E}">
        <p14:creationId xmlns:p14="http://schemas.microsoft.com/office/powerpoint/2010/main" val="1433201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4FCA7B-EC89-4063-9D86-30820E85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Allocator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E3C15-C61E-40B1-B15E-D535F366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get_allocator</a:t>
            </a:r>
            <a:r>
              <a:rPr lang="en-US" altLang="ko-KR" dirty="0"/>
              <a:t> – Get allocator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82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83215F9-4E8E-461D-8011-1852409D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Associative 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contaniers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-&lt;multiset&gt;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9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92881-2724-4C37-8B21-84F3151C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B005E-170B-445E-877F-3C8D4A1B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40943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7BE5E-0AC6-4F5A-8E22-60DB394C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C62D5-FCD0-41B3-BA7F-A8038AF3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807068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7928F-4CDB-49D1-B75E-CA0889DD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FE062-BCF7-43E2-917E-9E6C4859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72550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F207D-0D12-4648-A2A9-12225CC8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9BF97-86F5-427F-9356-C5C812F2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976831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F35AD-B5CC-4688-8C20-5AC0BBA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D700A-9C43-43A3-9ADE-913724B9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265112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A03A6-349D-4648-BC90-9AAB2FED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1E6C4-1EEA-4F25-9B4D-D653BD54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417305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670D54-9E0E-4BF2-8DCC-FB88070A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Associative 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contaniers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-&lt;map&gt;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2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D267D47-EC26-4024-BF79-2B78EFA3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535F3-FEC5-415F-9BB7-9DA7875A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57734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4AA0C77-4ECE-4BEE-B093-4D8E915D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227224-646C-4537-A441-996ADF21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7200">
                <a:solidFill>
                  <a:srgbClr val="FFFFFF"/>
                </a:solidFill>
              </a:rPr>
              <a:t>hash function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E81C0-D842-43EE-88AC-61500F71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12" y="4206876"/>
            <a:ext cx="4141559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800" dirty="0">
                <a:solidFill>
                  <a:srgbClr val="FFFFFF"/>
                </a:solidFill>
                <a:latin typeface="+mj-lt"/>
              </a:rPr>
              <a:t>임의의 길이를 가진 </a:t>
            </a:r>
            <a:r>
              <a:rPr lang="en-US" altLang="ko-KR" sz="2800" dirty="0">
                <a:solidFill>
                  <a:srgbClr val="FFFFFF"/>
                </a:solidFill>
                <a:latin typeface="+mj-lt"/>
              </a:rPr>
              <a:t>data</a:t>
            </a:r>
            <a:r>
              <a:rPr lang="ko-KR" altLang="en-US" sz="2800" dirty="0">
                <a:solidFill>
                  <a:srgbClr val="FFFFFF"/>
                </a:solidFill>
                <a:latin typeface="+mj-lt"/>
              </a:rPr>
              <a:t>를 고정 길이 </a:t>
            </a:r>
            <a:r>
              <a:rPr lang="en-US" altLang="ko-KR" sz="2800" dirty="0">
                <a:solidFill>
                  <a:srgbClr val="FFFFFF"/>
                </a:solidFill>
                <a:latin typeface="+mj-lt"/>
              </a:rPr>
              <a:t>data</a:t>
            </a:r>
            <a:r>
              <a:rPr lang="ko-KR" altLang="en-US" sz="2800" dirty="0">
                <a:solidFill>
                  <a:srgbClr val="FFFFFF"/>
                </a:solidFill>
                <a:latin typeface="+mj-lt"/>
              </a:rPr>
              <a:t>로 </a:t>
            </a:r>
            <a:r>
              <a:rPr lang="en-US" altLang="ko-KR" sz="2800" dirty="0">
                <a:solidFill>
                  <a:srgbClr val="FFFFFF"/>
                </a:solidFill>
                <a:latin typeface="+mj-lt"/>
              </a:rPr>
              <a:t>mapping</a:t>
            </a:r>
            <a:r>
              <a:rPr lang="ko-KR" altLang="en-US" sz="2800" dirty="0">
                <a:solidFill>
                  <a:srgbClr val="FFFFFF"/>
                </a:solidFill>
                <a:latin typeface="+mj-lt"/>
              </a:rPr>
              <a:t>하는 </a:t>
            </a:r>
            <a:r>
              <a:rPr lang="en-US" altLang="ko-KR" sz="2800" dirty="0">
                <a:solidFill>
                  <a:srgbClr val="FFFFFF"/>
                </a:solidFill>
                <a:latin typeface="+mj-lt"/>
              </a:rPr>
              <a:t>function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F5586C31-848B-4D51-83B1-B9FD594E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 descr="표지판, 실외, 하늘, 거리이(가) 표시된 사진&#10;&#10;자동 생성된 설명">
            <a:extLst>
              <a:ext uri="{FF2B5EF4-FFF2-40B4-BE49-F238E27FC236}">
                <a16:creationId xmlns:a16="http://schemas.microsoft.com/office/drawing/2014/main" id="{7B398631-6093-497E-894A-32C9321DE3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2203225"/>
            <a:ext cx="5452536" cy="2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2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A38E-5132-4442-B974-5F8134DB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51CE5-870A-4DE0-A216-8EC259C4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427508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4F8B5-C144-421A-9573-1B4736ED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Element access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454FA-D21A-4269-A96E-9DBF52BE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operator </a:t>
            </a:r>
            <a:r>
              <a:rPr lang="en-US" altLang="ko-KR" dirty="0">
                <a:latin typeface="Consolas" panose="020B0609020204030204" pitchFamily="49" charset="0"/>
              </a:rPr>
              <a:t>[]</a:t>
            </a:r>
            <a:r>
              <a:rPr lang="en-US" altLang="ko-KR" dirty="0"/>
              <a:t> – Access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at</a:t>
            </a:r>
            <a:r>
              <a:rPr lang="en-US" altLang="ko-KR" dirty="0"/>
              <a:t> – Access element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3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53D5D-F074-426E-A70D-FB8C34FC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5DF59-306A-42B0-B989-8ECFC023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42906893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78FA-2EF7-4012-9853-F8E1765E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4FC81-0026-471C-B76F-F597C2C7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263819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109C-0C8B-4808-8223-55ECA700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022B9-FF4C-4B21-992F-F1F20B5E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887380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631D0-CD4E-4F65-8492-C0CFDF4B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3FF8A-C702-4BC0-A445-774981B6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503040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1490F8-D775-4192-B00E-9BCFC194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Associative containers-&lt;multimap&gt;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63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D267D47-EC26-4024-BF79-2B78EFA3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535F3-FEC5-415F-9BB7-9DA7875A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622840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A38E-5132-4442-B974-5F8134DB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51CE5-870A-4DE0-A216-8EC259C4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863251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4F8B5-C144-421A-9573-1B4736ED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Element access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454FA-D21A-4269-A96E-9DBF52BE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operator </a:t>
            </a:r>
            <a:r>
              <a:rPr lang="en-US" altLang="ko-KR" dirty="0">
                <a:latin typeface="Consolas" panose="020B0609020204030204" pitchFamily="49" charset="0"/>
              </a:rPr>
              <a:t>[]</a:t>
            </a:r>
            <a:r>
              <a:rPr lang="en-US" altLang="ko-KR" dirty="0"/>
              <a:t> – Access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at</a:t>
            </a:r>
            <a:r>
              <a:rPr lang="en-US" altLang="ko-KR" dirty="0"/>
              <a:t> – Access element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9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77F3607-94BC-4DC0-93BF-6EC1AD42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>
                <a:solidFill>
                  <a:schemeClr val="accent1">
                    <a:lumMod val="75000"/>
                  </a:schemeClr>
                </a:solidFill>
              </a:rPr>
              <a:t>Container-&lt;array&gt;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95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53D5D-F074-426E-A70D-FB8C34FC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5DF59-306A-42B0-B989-8ECFC023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143619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78FA-2EF7-4012-9853-F8E1765E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4FC81-0026-471C-B76F-F597C2C7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6314817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109C-0C8B-4808-8223-55ECA700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022B9-FF4C-4B21-992F-F1F20B5E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97041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631D0-CD4E-4F65-8492-C0CFDF4B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Allocator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3FF8A-C702-4BC0-A445-774981B6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104517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4C5790-ADB1-4B71-9D35-BC6BA6C6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>
              <a:lnSpc>
                <a:spcPct val="80000"/>
              </a:lnSpc>
            </a:pPr>
            <a:b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Unordered associative containers-</a:t>
            </a:r>
            <a:b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unordered_set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12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1720D-0710-410D-B375-B350C698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C8551-12B3-4283-95FB-8463C52B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8188593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1D17C7-53B5-420A-93F7-E5722E86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Iterators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C7178-59CC-47F7-97D9-9271FAE5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begin</a:t>
            </a:r>
            <a:r>
              <a:rPr lang="en-US" altLang="ko-KR" dirty="0"/>
              <a:t> - Return iterator to beginning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end</a:t>
            </a:r>
            <a:r>
              <a:rPr lang="en-US" altLang="ko-KR" dirty="0"/>
              <a:t> - Return iterator to end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cbegin</a:t>
            </a:r>
            <a:r>
              <a:rPr lang="en-US" altLang="ko-KR" dirty="0"/>
              <a:t> - Return </a:t>
            </a:r>
            <a:r>
              <a:rPr lang="en-US" altLang="ko-KR" dirty="0" err="1"/>
              <a:t>const_iterator</a:t>
            </a:r>
            <a:r>
              <a:rPr lang="en-US" altLang="ko-KR" dirty="0"/>
              <a:t> to beginning 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cend</a:t>
            </a:r>
            <a:r>
              <a:rPr lang="en-US" altLang="ko-KR" dirty="0"/>
              <a:t> - Return </a:t>
            </a:r>
            <a:r>
              <a:rPr lang="en-US" altLang="ko-KR" dirty="0" err="1"/>
              <a:t>const_iterator</a:t>
            </a:r>
            <a:r>
              <a:rPr lang="en-US" altLang="ko-KR" dirty="0"/>
              <a:t> to end</a:t>
            </a:r>
          </a:p>
        </p:txBody>
      </p:sp>
    </p:spTree>
    <p:extLst>
      <p:ext uri="{BB962C8B-B14F-4D97-AF65-F5344CB8AC3E}">
        <p14:creationId xmlns:p14="http://schemas.microsoft.com/office/powerpoint/2010/main" val="3018113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CAC864-A49B-4A7E-80A4-80D29C12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Elementary lookup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7D4F3-749D-45BF-83B8-9B13EE90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find</a:t>
            </a:r>
            <a:r>
              <a:rPr lang="en-US" altLang="ko-KR" dirty="0"/>
              <a:t> – Get iterator to element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count</a:t>
            </a:r>
            <a:r>
              <a:rPr lang="en-US" altLang="ko-KR" dirty="0"/>
              <a:t> – Count elements with a specific key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equal_range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– Get range of elements with a specific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29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EFD5B-47FB-4ADA-AA6E-F9890FBF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84ED1-04AE-41F8-9CEB-47E67B11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697050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FBC9FD-260B-4171-B8E0-E901882A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Buckets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AB651-9CC6-494C-889B-1311C53D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bucket_count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– Return number of buckets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max_bucket_count</a:t>
            </a:r>
            <a:r>
              <a:rPr lang="en-US" altLang="ko-KR" dirty="0"/>
              <a:t> – Return maximum number of buckets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bucket_size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– Return bucket size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bucket</a:t>
            </a:r>
            <a:r>
              <a:rPr lang="en-US" altLang="ko-KR" dirty="0"/>
              <a:t> – Locate element’s bucket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385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5AE667-42F2-4CFE-A07F-A5EF1179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Iterators</a:t>
            </a:r>
            <a:endParaRPr lang="ko-KR" altLang="en-US" sz="4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30F115-5E68-4E13-9C96-1B341C27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begin</a:t>
            </a:r>
            <a:r>
              <a:rPr lang="en-US" altLang="ko-KR" sz="1800"/>
              <a:t> - Return iterator to beginning 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end</a:t>
            </a:r>
            <a:r>
              <a:rPr lang="en-US" altLang="ko-KR" sz="1800"/>
              <a:t> - Return iterator to end 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rbegin</a:t>
            </a:r>
            <a:r>
              <a:rPr lang="en-US" altLang="ko-KR" sz="1800"/>
              <a:t> - Return reverse iterator to reverse beginning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rend</a:t>
            </a:r>
            <a:r>
              <a:rPr lang="en-US" altLang="ko-KR" sz="1800"/>
              <a:t> - Return reverse iterator to reverse end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cbegin</a:t>
            </a:r>
            <a:r>
              <a:rPr lang="en-US" altLang="ko-KR" sz="1800"/>
              <a:t> - Return const_iterator to beginning 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cend</a:t>
            </a:r>
            <a:r>
              <a:rPr lang="en-US" altLang="ko-KR" sz="1800"/>
              <a:t> - Return const_iterator to end 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crbegin</a:t>
            </a:r>
            <a:r>
              <a:rPr lang="en-US" altLang="ko-KR" sz="1800"/>
              <a:t> - Return const_reverse_iterator to reverse beginning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crend</a:t>
            </a:r>
            <a:r>
              <a:rPr lang="en-US" altLang="ko-KR" sz="1800"/>
              <a:t> - Return const_reverse_iterator to reverse end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698196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2C4538-CD5E-4934-A5C0-CEBB25C7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Hash policy</a:t>
            </a:r>
            <a:endParaRPr lang="ko-KR" altLang="en-US" sz="60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0A180-13CA-4250-AEA3-A1ECF692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load_factor</a:t>
            </a:r>
            <a:r>
              <a:rPr lang="en-US" altLang="ko-KR" dirty="0"/>
              <a:t> – Return load factor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max_load_factor</a:t>
            </a:r>
            <a:r>
              <a:rPr lang="en-US" altLang="ko-KR" dirty="0"/>
              <a:t> – Get or set maximum load factor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rehash</a:t>
            </a:r>
            <a:r>
              <a:rPr lang="en-US" altLang="ko-KR" dirty="0"/>
              <a:t> – Set number of buckets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reserve</a:t>
            </a:r>
            <a:r>
              <a:rPr lang="en-US" altLang="ko-KR" dirty="0"/>
              <a:t> – Request a capacity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316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72A595-6FB7-4A6D-BA8A-0D91A6B4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ko-KR" sz="5600">
                <a:solidFill>
                  <a:srgbClr val="FFFFFF"/>
                </a:solidFill>
              </a:rPr>
              <a:t>Observations</a:t>
            </a:r>
            <a:endParaRPr lang="ko-KR" altLang="en-US" sz="560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65FC8-ACC6-4901-BB39-3520EE9F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hash_function</a:t>
            </a:r>
            <a:r>
              <a:rPr lang="en-US" altLang="ko-KR" dirty="0"/>
              <a:t> – Get hash function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key_eq</a:t>
            </a:r>
            <a:r>
              <a:rPr lang="en-US" altLang="ko-KR" dirty="0"/>
              <a:t> – Get key equivalence predicate</a:t>
            </a:r>
          </a:p>
          <a:p>
            <a:r>
              <a:rPr lang="en-US" altLang="ko-KR" dirty="0" err="1">
                <a:latin typeface="Consolas" panose="020B0609020204030204" pitchFamily="49" charset="0"/>
              </a:rPr>
              <a:t>get_allocator</a:t>
            </a:r>
            <a:r>
              <a:rPr lang="en-US" altLang="ko-KR" dirty="0"/>
              <a:t> – Get allocator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407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1163C93-860E-4B38-B3FB-4A92D41B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Unordered associative containers - </a:t>
            </a:r>
            <a:b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8000" dirty="0" err="1">
                <a:solidFill>
                  <a:schemeClr val="accent1">
                    <a:lumMod val="75000"/>
                  </a:schemeClr>
                </a:solidFill>
              </a:rPr>
              <a:t>unordered_multiset</a:t>
            </a:r>
            <a:r>
              <a:rPr lang="en-US" altLang="ko-KR" sz="80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99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21F345-01CC-4006-A1E3-467492F3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EF07C-3B86-4601-B1F9-10F31CE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68372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F8A9F-5A24-48E5-9D2A-E22CBE1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E77D7-C6B6-4CA8-B9AD-2AB17985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4356266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12E35-48E5-4CDD-893F-94DC5BC5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Elementary lookup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22B79-3C21-4865-8181-816519EC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222380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3FDB-59A8-48D5-9AE2-E018B05D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CDFAD-6DD1-447C-8101-F3937BD8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928684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049B-F3F2-47AF-9E5E-4ABEC0CE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Buckets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8FC8C-FC6D-49B1-A987-84855F7F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9749708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8C80-200F-4FE5-A1C9-9859F5F4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81091-0FCD-432E-AA4F-5730DBE2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&lt;unordered set&gt;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9714472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FBA3A-E778-497B-AD43-D627DAFB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7AD5C-A5EE-408F-A890-A0FFA5D2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64092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52ABB6-5C6B-461C-B7FD-B939753E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4000"/>
              <a:t>Capacity</a:t>
            </a:r>
            <a:endParaRPr lang="ko-KR" altLang="en-US" sz="40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30D5E-E1EB-47E6-81B7-93F1327D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Consolas" panose="020B0609020204030204" pitchFamily="49" charset="0"/>
              </a:rPr>
              <a:t>size</a:t>
            </a:r>
            <a:r>
              <a:rPr lang="en-US" altLang="ko-KR" sz="1800"/>
              <a:t> – Return size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max_size</a:t>
            </a:r>
            <a:r>
              <a:rPr lang="en-US" altLang="ko-KR" sz="1800"/>
              <a:t> – Return maximum size</a:t>
            </a:r>
          </a:p>
          <a:p>
            <a:r>
              <a:rPr lang="en-US" altLang="ko-KR" sz="1800">
                <a:latin typeface="Consolas" panose="020B0609020204030204" pitchFamily="49" charset="0"/>
              </a:rPr>
              <a:t>empty</a:t>
            </a:r>
            <a:r>
              <a:rPr lang="en-US" altLang="ko-KR" sz="1800"/>
              <a:t> – Test whether array is empty</a:t>
            </a:r>
          </a:p>
        </p:txBody>
      </p:sp>
    </p:spTree>
    <p:extLst>
      <p:ext uri="{BB962C8B-B14F-4D97-AF65-F5344CB8AC3E}">
        <p14:creationId xmlns:p14="http://schemas.microsoft.com/office/powerpoint/2010/main" val="179185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D5F1A0-2B3A-4281-97FF-5E7FF6BF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Unordered associative containers - </a:t>
            </a:r>
            <a:b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9600" dirty="0" err="1">
                <a:solidFill>
                  <a:schemeClr val="accent1">
                    <a:lumMod val="75000"/>
                  </a:schemeClr>
                </a:solidFill>
              </a:rPr>
              <a:t>unordered_map</a:t>
            </a:r>
            <a:r>
              <a:rPr lang="en-US" altLang="ko-KR" sz="96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68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2179159-6147-48E2-BFB0-84CDA80D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419CF0-6F3E-4D20-A19A-D72EBC4A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&lt;map&gt;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7754980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0D47-A4F1-4E87-A6A4-2BFDBDD4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00BF8-6172-408D-B00D-D78EC374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6964675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002E7-CFDE-4BC1-B236-8B8A47F8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Elementary access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52E29-8C62-460D-AC28-A2FA10EC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&lt;map&gt;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2554430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9A593-B742-4F94-8A3F-0645F87C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Elementary lookup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1D2A9-F517-4069-98EC-484BF5D7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0524644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060E-0438-4911-BF63-522F8EAC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88356-764F-4E3B-85BA-E6277E73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19520804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90AC-1386-4FBF-AE49-AC578AA1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Buckets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50528-D8CA-40CA-B71A-B9852FD7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0498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4E12-A260-4F06-85F0-FCE26C63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 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2A3BF-132C-442B-9833-8FE00B7F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1542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3585-600C-4135-BF63-D431F9B6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Observers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8431B-FDF0-4C49-AFAD-03E8D773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unordered_set</a:t>
            </a:r>
            <a:r>
              <a:rPr lang="en-US" altLang="ko-KR" dirty="0"/>
              <a:t>&gt;</a:t>
            </a:r>
            <a:r>
              <a:rPr lang="ko-KR" altLang="en-US" dirty="0"/>
              <a:t>과 동일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124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F63D77-8926-472C-99BD-E1A42BFE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8200" dirty="0">
                <a:solidFill>
                  <a:schemeClr val="accent1">
                    <a:lumMod val="75000"/>
                  </a:schemeClr>
                </a:solidFill>
              </a:rPr>
              <a:t>Unordered associative containers - </a:t>
            </a:r>
            <a:br>
              <a:rPr lang="en-US" altLang="ko-KR" sz="8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82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8200" dirty="0" err="1">
                <a:solidFill>
                  <a:schemeClr val="accent1">
                    <a:lumMod val="75000"/>
                  </a:schemeClr>
                </a:solidFill>
              </a:rPr>
              <a:t>unordered_multimap</a:t>
            </a:r>
            <a:r>
              <a:rPr lang="en-US" altLang="ko-KR" sz="82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667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Microsoft Office PowerPoint</Application>
  <PresentationFormat>와이드스크린</PresentationFormat>
  <Paragraphs>308</Paragraphs>
  <Slides>106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0" baseType="lpstr">
      <vt:lpstr>Arial</vt:lpstr>
      <vt:lpstr>Calibri Light</vt:lpstr>
      <vt:lpstr>Consolas</vt:lpstr>
      <vt:lpstr>메트로폴리탄</vt:lpstr>
      <vt:lpstr>C++ STL</vt:lpstr>
      <vt:lpstr>STL이란?</vt:lpstr>
      <vt:lpstr>STL은</vt:lpstr>
      <vt:lpstr>STL 사용 예시</vt:lpstr>
      <vt:lpstr>들어가기 전에-hash function</vt:lpstr>
      <vt:lpstr>hash function</vt:lpstr>
      <vt:lpstr>Container-&lt;array&gt;</vt:lpstr>
      <vt:lpstr>Iterators</vt:lpstr>
      <vt:lpstr>Capacity</vt:lpstr>
      <vt:lpstr>Element access</vt:lpstr>
      <vt:lpstr>Modifiers</vt:lpstr>
      <vt:lpstr>Container-&lt;vector&gt;</vt:lpstr>
      <vt:lpstr>Iterators</vt:lpstr>
      <vt:lpstr>Capacity</vt:lpstr>
      <vt:lpstr>Elementary access</vt:lpstr>
      <vt:lpstr>Modifiers</vt:lpstr>
      <vt:lpstr>Allocator</vt:lpstr>
      <vt:lpstr>Container-&lt;deque&gt;</vt:lpstr>
      <vt:lpstr>Iterators</vt:lpstr>
      <vt:lpstr>Capacity</vt:lpstr>
      <vt:lpstr>Elementary access</vt:lpstr>
      <vt:lpstr>Modifiers</vt:lpstr>
      <vt:lpstr>PowerPoint 프레젠테이션</vt:lpstr>
      <vt:lpstr>Container-&lt;forward_list&gt;</vt:lpstr>
      <vt:lpstr>Iterators</vt:lpstr>
      <vt:lpstr>Capacity</vt:lpstr>
      <vt:lpstr>Elementary access</vt:lpstr>
      <vt:lpstr>Modifier</vt:lpstr>
      <vt:lpstr>PowerPoint 프레젠테이션</vt:lpstr>
      <vt:lpstr>Container-&lt;forward_list&gt;</vt:lpstr>
      <vt:lpstr>Iterators</vt:lpstr>
      <vt:lpstr>Capacity</vt:lpstr>
      <vt:lpstr>Elementary access</vt:lpstr>
      <vt:lpstr>Modifiers</vt:lpstr>
      <vt:lpstr>PowerPoint 프레젠테이션</vt:lpstr>
      <vt:lpstr>Operations</vt:lpstr>
      <vt:lpstr>Observers</vt:lpstr>
      <vt:lpstr>Container adoptors-&lt;stack&gt;</vt:lpstr>
      <vt:lpstr>Member functions</vt:lpstr>
      <vt:lpstr>Container adoptors-&lt;queue&gt;</vt:lpstr>
      <vt:lpstr>Member functions</vt:lpstr>
      <vt:lpstr>Container adoptors-&lt;priority_queue&gt;</vt:lpstr>
      <vt:lpstr>Member functions</vt:lpstr>
      <vt:lpstr>Associative contaniers-&lt;set&gt;</vt:lpstr>
      <vt:lpstr>Iterators</vt:lpstr>
      <vt:lpstr>Capacity</vt:lpstr>
      <vt:lpstr>Modifiers</vt:lpstr>
      <vt:lpstr>Observers</vt:lpstr>
      <vt:lpstr>Operations</vt:lpstr>
      <vt:lpstr>Allocator</vt:lpstr>
      <vt:lpstr>Associative contaniers-&lt;multiset&gt;</vt:lpstr>
      <vt:lpstr>Iterators</vt:lpstr>
      <vt:lpstr>Capacity</vt:lpstr>
      <vt:lpstr>Modifiers</vt:lpstr>
      <vt:lpstr>Observers</vt:lpstr>
      <vt:lpstr>Operations</vt:lpstr>
      <vt:lpstr>Allocator</vt:lpstr>
      <vt:lpstr>Associative contaniers-&lt;map&gt;</vt:lpstr>
      <vt:lpstr>Iterators</vt:lpstr>
      <vt:lpstr>Capacity</vt:lpstr>
      <vt:lpstr>Element access</vt:lpstr>
      <vt:lpstr>Modifiers</vt:lpstr>
      <vt:lpstr>Observers</vt:lpstr>
      <vt:lpstr>Operations</vt:lpstr>
      <vt:lpstr>Allocator</vt:lpstr>
      <vt:lpstr>Associative containers-&lt;multimap&gt;</vt:lpstr>
      <vt:lpstr>Iterators</vt:lpstr>
      <vt:lpstr>Capacity</vt:lpstr>
      <vt:lpstr>Element access</vt:lpstr>
      <vt:lpstr>Modifiers</vt:lpstr>
      <vt:lpstr>Observers</vt:lpstr>
      <vt:lpstr>Operations</vt:lpstr>
      <vt:lpstr>Allocator</vt:lpstr>
      <vt:lpstr> Unordered associative containers- &lt;unordered_set&gt;</vt:lpstr>
      <vt:lpstr>Capacity</vt:lpstr>
      <vt:lpstr>Iterators</vt:lpstr>
      <vt:lpstr>Elementary lookup</vt:lpstr>
      <vt:lpstr>Modifiers</vt:lpstr>
      <vt:lpstr>Buckets</vt:lpstr>
      <vt:lpstr>Hash policy</vt:lpstr>
      <vt:lpstr>Observations</vt:lpstr>
      <vt:lpstr>Unordered associative containers -  &lt;unordered_multiset&gt;</vt:lpstr>
      <vt:lpstr>Capacity</vt:lpstr>
      <vt:lpstr>Iterators</vt:lpstr>
      <vt:lpstr>Elementary lookup</vt:lpstr>
      <vt:lpstr>Modifiers</vt:lpstr>
      <vt:lpstr>Buckets</vt:lpstr>
      <vt:lpstr>Hash policy</vt:lpstr>
      <vt:lpstr>Observers</vt:lpstr>
      <vt:lpstr>Unordered associative containers -  &lt;unordered_map&gt;</vt:lpstr>
      <vt:lpstr>Capacity</vt:lpstr>
      <vt:lpstr>Iterators</vt:lpstr>
      <vt:lpstr>Elementary access</vt:lpstr>
      <vt:lpstr>Elementary lookup</vt:lpstr>
      <vt:lpstr>Modifiers</vt:lpstr>
      <vt:lpstr>Buckets</vt:lpstr>
      <vt:lpstr>Hash policy</vt:lpstr>
      <vt:lpstr>Observers</vt:lpstr>
      <vt:lpstr>Unordered associative containers -  &lt;unordered_multimap&gt;</vt:lpstr>
      <vt:lpstr>Capacity</vt:lpstr>
      <vt:lpstr>Iterators</vt:lpstr>
      <vt:lpstr>Elementary lookup</vt:lpstr>
      <vt:lpstr>Modifiers</vt:lpstr>
      <vt:lpstr>Buckets</vt:lpstr>
      <vt:lpstr>Hash policy</vt:lpstr>
      <vt:lpstr>Observers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</dc:title>
  <dc:creator>홍명신</dc:creator>
  <cp:lastModifiedBy>홍명신</cp:lastModifiedBy>
  <cp:revision>1</cp:revision>
  <dcterms:created xsi:type="dcterms:W3CDTF">2019-07-15T08:12:20Z</dcterms:created>
  <dcterms:modified xsi:type="dcterms:W3CDTF">2019-07-15T08:12:55Z</dcterms:modified>
</cp:coreProperties>
</file>