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A222E0-293B-4D19-96EF-27C9927601BF}">
  <a:tblStyle styleId="{2EA222E0-293B-4D19-96EF-27C9927601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2e85dfc2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2e85dfc2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13a7e3f8a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13a7e3f8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13a7e3f8a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13a7e3f8a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13a7e3f8a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13a7e3f8a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7582d4d5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7582d4d5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13a7e3f8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13a7e3f8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13a7e3f8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13a7e3f8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13a7e3f8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13a7e3f8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3a7e3f8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13a7e3f8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13a7e3f8a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13a7e3f8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13a7e3f8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13a7e3f8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2e85dfc2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2e85dfc2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400" y="1248713"/>
            <a:ext cx="8449200" cy="20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80"/>
              <a:t>Курсовая работа на тему</a:t>
            </a:r>
            <a:endParaRPr sz="3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80"/>
              <a:t>«Разработка базы данных для хранения и обработки данных сайта, посвященного сериалам»</a:t>
            </a:r>
            <a:endParaRPr sz="3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8425" y="3504838"/>
            <a:ext cx="84492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720">
                <a:solidFill>
                  <a:schemeClr val="dk1"/>
                </a:solidFill>
              </a:rPr>
              <a:t>Студент: Жаворонкова Алина Андреевна ИУ7-66Б</a:t>
            </a:r>
            <a:endParaRPr sz="17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720">
                <a:solidFill>
                  <a:schemeClr val="dk1"/>
                </a:solidFill>
              </a:rPr>
              <a:t>Руководитель: Кострицкий Александр Сергеевич</a:t>
            </a:r>
            <a:endParaRPr sz="172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90050" y="94125"/>
            <a:ext cx="7844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Министерство науки и высшего образования Российской Федерации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Федеральное государственное бюджетное образовательное учреждение высшего образования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«Московский государственный технический университет имени Н.Э. Баумана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(национальный исследовательский университет)»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(МГТУ им. Н.Э. Баумана)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17666" l="21896" r="15309" t="21309"/>
          <a:stretch/>
        </p:blipFill>
        <p:spPr>
          <a:xfrm>
            <a:off x="338425" y="0"/>
            <a:ext cx="919050" cy="101597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733200" y="4486850"/>
            <a:ext cx="1677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Москва, 2024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системы управления базами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средств реализации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{2EA222E0-293B-4D19-96EF-27C9927601BF}</a:tableStyleId>
              </a:tblPr>
              <a:tblGrid>
                <a:gridCol w="1809750"/>
                <a:gridCol w="1623700"/>
                <a:gridCol w="1995800"/>
                <a:gridCol w="1809750"/>
              </a:tblGrid>
              <a:tr h="2218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СУБД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Критерий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 hMerge="1"/>
                <a:tc hMerge="1"/>
              </a:tr>
              <a:tr h="3877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Является бесплатной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Производительность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Наличие опыта работы с СУБД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</a:tr>
              <a:tr h="22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Oracle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</a:tr>
              <a:tr h="22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MySQL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</a:tr>
              <a:tr h="22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Microsoft SQL Server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</a:tr>
              <a:tr h="2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PostgreSQL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0" marL="0" anchor="ctr"/>
                </a:tc>
              </a:tr>
            </a:tbl>
          </a:graphicData>
        </a:graphic>
      </p:graphicFrame>
      <p:sp>
        <p:nvSpPr>
          <p:cNvPr id="119" name="Google Shape;119;p22"/>
          <p:cNvSpPr txBox="1"/>
          <p:nvPr/>
        </p:nvSpPr>
        <p:spPr>
          <a:xfrm>
            <a:off x="952500" y="3572000"/>
            <a:ext cx="36879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Средства реализации: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СУБД: PostgreSQL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Язык программирования: Golang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Язык разметки: HTML5, CSS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экрана сравнения сериалов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850" y="1126714"/>
            <a:ext cx="7500749" cy="3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времени выполнения запросов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175" y="1500325"/>
            <a:ext cx="6204576" cy="314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363325" y="1170125"/>
            <a:ext cx="30102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Условия исследования: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ー"/>
            </a:pPr>
            <a:r>
              <a:rPr lang="ru" sz="1500">
                <a:solidFill>
                  <a:schemeClr val="dk1"/>
                </a:solidFill>
              </a:rPr>
              <a:t>данные генерируются произвольно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ー"/>
            </a:pPr>
            <a:r>
              <a:rPr lang="ru" sz="1500">
                <a:solidFill>
                  <a:schemeClr val="dk1"/>
                </a:solidFill>
              </a:rPr>
              <a:t>время выполнения запроса анализируется с помощью </a:t>
            </a:r>
            <a:r>
              <a:rPr b="1" lang="ru" sz="1500">
                <a:solidFill>
                  <a:schemeClr val="dk1"/>
                </a:solidFill>
              </a:rPr>
              <a:t>EXPLAIN ANALYSE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ー"/>
            </a:pPr>
            <a:r>
              <a:rPr lang="ru" sz="1500">
                <a:solidFill>
                  <a:schemeClr val="dk1"/>
                </a:solidFill>
              </a:rPr>
              <a:t>время выполнения запроса замеряется 100 раз, результирующим временем является среднее арифметическое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Интерполянты: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y</a:t>
            </a:r>
            <a:r>
              <a:rPr baseline="-25000" lang="ru" sz="1500">
                <a:solidFill>
                  <a:schemeClr val="dk1"/>
                </a:solidFill>
              </a:rPr>
              <a:t>1</a:t>
            </a:r>
            <a:r>
              <a:rPr lang="ru" sz="1500">
                <a:solidFill>
                  <a:schemeClr val="dk1"/>
                </a:solidFill>
              </a:rPr>
              <a:t> = 0,0040x - 8,25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y</a:t>
            </a:r>
            <a:r>
              <a:rPr baseline="-25000" lang="ru" sz="1500">
                <a:solidFill>
                  <a:schemeClr val="dk1"/>
                </a:solidFill>
              </a:rPr>
              <a:t>2</a:t>
            </a:r>
            <a:r>
              <a:rPr lang="ru" sz="1500">
                <a:solidFill>
                  <a:schemeClr val="dk1"/>
                </a:solidFill>
              </a:rPr>
              <a:t> = 0,0005x - 1,28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Цель была достигнута:</a:t>
            </a:r>
            <a:r>
              <a:rPr lang="ru">
                <a:solidFill>
                  <a:schemeClr val="dk1"/>
                </a:solidFill>
              </a:rPr>
              <a:t> разработана база данных для хранения и обработки данных сайта, посвященного сериалам.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Все задачи были решены: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проведен сравнительный анализ известных решений;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формализована задача и информация, хранящаяся в базе данных;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спроектирована база данных;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реализовано программное обеспечение, предоставляющее интерфейс для доступа к базе данных;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исследовано влияние наличия индекса на время выполнения запроса в базе данных.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Цель </a:t>
            </a:r>
            <a:r>
              <a:rPr lang="ru">
                <a:solidFill>
                  <a:schemeClr val="dk1"/>
                </a:solidFill>
              </a:rPr>
              <a:t>一 </a:t>
            </a:r>
            <a:r>
              <a:rPr lang="ru">
                <a:solidFill>
                  <a:schemeClr val="dk1"/>
                </a:solidFill>
              </a:rPr>
              <a:t>разработка базы данных для хранения и обработки данных сайта, посвященного сериалам.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Задачи: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провести сравнительный анализ известных решений;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формализовать задачу и информацию, которая будет храниться в проектируемой базе данных;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спроектировать базу данных;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программное обеспечение, предоставляющее интерфейс для доступа к базе данных;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исследовать влияние наличия индекса на время выполнения запроса в базе данных.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 сериалов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5296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{2EA222E0-293B-4D19-96EF-27C9927601BF}</a:tableStyleId>
              </a:tblPr>
              <a:tblGrid>
                <a:gridCol w="868375"/>
                <a:gridCol w="1136700"/>
                <a:gridCol w="1333625"/>
                <a:gridCol w="1716625"/>
                <a:gridCol w="1202325"/>
                <a:gridCol w="2044975"/>
              </a:tblGrid>
              <a:tr h="2453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Решение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Критерий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  <a:tc hMerge="1"/>
              </a:tr>
              <a:tr h="575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Возможность п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оиска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Наличие и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стории просмотров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Возможность д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обавления сериала в избранное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Возможность сравнения сериалов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Возможность просмотра о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бщей длительности сериала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3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myshows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3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shikimori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3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tvguru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3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kinorium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529675" y="3205675"/>
            <a:ext cx="3931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Основные сущности: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ー"/>
            </a:pPr>
            <a:r>
              <a:rPr lang="ru">
                <a:solidFill>
                  <a:schemeClr val="dk1"/>
                </a:solidFill>
              </a:rPr>
              <a:t>сериал;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ー"/>
            </a:pPr>
            <a:r>
              <a:rPr lang="ru">
                <a:solidFill>
                  <a:schemeClr val="dk1"/>
                </a:solidFill>
              </a:rPr>
              <a:t>сезон;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ー"/>
            </a:pPr>
            <a:r>
              <a:rPr lang="ru">
                <a:solidFill>
                  <a:schemeClr val="dk1"/>
                </a:solidFill>
              </a:rPr>
              <a:t>серия;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ー"/>
            </a:pPr>
            <a:r>
              <a:rPr lang="ru">
                <a:solidFill>
                  <a:schemeClr val="dk1"/>
                </a:solidFill>
              </a:rPr>
              <a:t>актер;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ー"/>
            </a:pPr>
            <a:r>
              <a:rPr lang="ru">
                <a:solidFill>
                  <a:schemeClr val="dk1"/>
                </a:solidFill>
              </a:rPr>
              <a:t>режиссер;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ー"/>
            </a:pPr>
            <a:r>
              <a:rPr lang="ru">
                <a:solidFill>
                  <a:schemeClr val="dk1"/>
                </a:solidFill>
              </a:rPr>
              <a:t>отзыв;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ー"/>
            </a:pPr>
            <a:r>
              <a:rPr lang="ru">
                <a:solidFill>
                  <a:schemeClr val="dk1"/>
                </a:solidFill>
              </a:rPr>
              <a:t>избранное.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970600" y="3236425"/>
            <a:ext cx="386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Основные участники: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ー"/>
            </a:pPr>
            <a:r>
              <a:rPr lang="ru">
                <a:solidFill>
                  <a:schemeClr val="dk1"/>
                </a:solidFill>
              </a:rPr>
              <a:t>незарегистрированный пользователь;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ー"/>
            </a:pPr>
            <a:r>
              <a:rPr lang="ru">
                <a:solidFill>
                  <a:schemeClr val="dk1"/>
                </a:solidFill>
              </a:rPr>
              <a:t>зарегистрированный пользователь;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ー"/>
            </a:pPr>
            <a:r>
              <a:rPr lang="ru">
                <a:solidFill>
                  <a:schemeClr val="dk1"/>
                </a:solidFill>
              </a:rPr>
              <a:t>администратор.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Формализованная постановка задачи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3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сущностей и связей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850" y="1017725"/>
            <a:ext cx="59322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Таблицы разрабатываемой базы данных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150" y="1017725"/>
            <a:ext cx="652350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34050" y="1087800"/>
            <a:ext cx="18351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Обозначения: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ー"/>
            </a:pPr>
            <a:r>
              <a:rPr lang="ru" sz="1300">
                <a:solidFill>
                  <a:schemeClr val="dk1"/>
                </a:solidFill>
              </a:rPr>
              <a:t>I 一 INT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ー"/>
            </a:pPr>
            <a:r>
              <a:rPr lang="ru" sz="1300">
                <a:solidFill>
                  <a:schemeClr val="dk1"/>
                </a:solidFill>
              </a:rPr>
              <a:t>V 一 VARCHAR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ー"/>
            </a:pPr>
            <a:r>
              <a:rPr lang="ru" sz="1300">
                <a:solidFill>
                  <a:schemeClr val="dk1"/>
                </a:solidFill>
              </a:rPr>
              <a:t>F 一 FLOAT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ー"/>
            </a:pPr>
            <a:r>
              <a:rPr lang="ru" sz="1300">
                <a:solidFill>
                  <a:schemeClr val="dk1"/>
                </a:solidFill>
              </a:rPr>
              <a:t>D 一 DATE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ー"/>
            </a:pPr>
            <a:r>
              <a:rPr lang="ru" sz="1300">
                <a:solidFill>
                  <a:schemeClr val="dk1"/>
                </a:solidFill>
              </a:rPr>
              <a:t>T 一 TIME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Ролевая модель</a:t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15933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{2EA222E0-293B-4D19-96EF-27C9927601BF}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978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Таблица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Роль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</a:tr>
              <a:tr h="297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Гость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Авторизованный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пользователь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Администратор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Serials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C, R, U,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Actors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C, R, U,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Producers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C, R, U,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Seasons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C, R, U,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Episodes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C, R, U,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Users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R, U,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R, U,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Favourites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R, U,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Comments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C, R, U,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Serials_Users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C, R,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Serials_Actors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C, R, U,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Serials_Favourites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C, R, 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98" name="Google Shape;98;p19"/>
          <p:cNvSpPr txBox="1"/>
          <p:nvPr/>
        </p:nvSpPr>
        <p:spPr>
          <a:xfrm>
            <a:off x="-65650" y="1017725"/>
            <a:ext cx="18189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Обозначения: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ー"/>
            </a:pPr>
            <a:r>
              <a:rPr lang="ru" sz="1300">
                <a:solidFill>
                  <a:schemeClr val="dk1"/>
                </a:solidFill>
              </a:rPr>
              <a:t>C 一 CREATE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ー"/>
            </a:pPr>
            <a:r>
              <a:rPr lang="ru" sz="1300">
                <a:solidFill>
                  <a:schemeClr val="dk1"/>
                </a:solidFill>
              </a:rPr>
              <a:t>R 一 READ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ー"/>
            </a:pPr>
            <a:r>
              <a:rPr lang="ru" sz="1300">
                <a:solidFill>
                  <a:schemeClr val="dk1"/>
                </a:solidFill>
              </a:rPr>
              <a:t>U 一 UPDATE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ー"/>
            </a:pPr>
            <a:r>
              <a:rPr lang="ru" sz="1300">
                <a:solidFill>
                  <a:schemeClr val="dk1"/>
                </a:solidFill>
              </a:rPr>
              <a:t>D 一 DELETE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375" y="1322525"/>
            <a:ext cx="481143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поиска сериалов из избранного, которые можно посмотреть за выходные 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11700" y="1630675"/>
            <a:ext cx="31833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Необходимость:</a:t>
            </a:r>
            <a:r>
              <a:rPr lang="ru" sz="1800">
                <a:solidFill>
                  <a:schemeClr val="dk1"/>
                </a:solidFill>
              </a:rPr>
              <a:t> при постановке задачи было выделено действие авторизованного пользователя «Просмотр сериалов из избранного, которые можно посмотреть за выходные»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150" y="1017725"/>
            <a:ext cx="580184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11700" y="1230050"/>
            <a:ext cx="31269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Классы эквивалентности: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ー"/>
            </a:pPr>
            <a:r>
              <a:rPr lang="ru" sz="1500">
                <a:solidFill>
                  <a:schemeClr val="dk1"/>
                </a:solidFill>
              </a:rPr>
              <a:t>результат: 1 сериал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ー"/>
            </a:pPr>
            <a:r>
              <a:rPr lang="ru" sz="1500">
                <a:solidFill>
                  <a:schemeClr val="dk1"/>
                </a:solidFill>
              </a:rPr>
              <a:t>результат: несколько сериалов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ー"/>
            </a:pPr>
            <a:r>
              <a:rPr lang="ru" sz="1500">
                <a:solidFill>
                  <a:schemeClr val="dk1"/>
                </a:solidFill>
              </a:rPr>
              <a:t>результат: нет сериалов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ー"/>
            </a:pPr>
            <a:r>
              <a:rPr lang="ru" sz="1500">
                <a:solidFill>
                  <a:schemeClr val="dk1"/>
                </a:solidFill>
              </a:rPr>
              <a:t>результат: сериал из 1 сезона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ー"/>
            </a:pPr>
            <a:r>
              <a:rPr lang="ru" sz="1500">
                <a:solidFill>
                  <a:schemeClr val="dk1"/>
                </a:solidFill>
              </a:rPr>
              <a:t>результат: сериал из 1 сезона и 1 серии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