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Assistant" pitchFamily="2" charset="-79"/>
      <p:regular r:id="rId4"/>
      <p:bold r:id="rId5"/>
    </p:embeddedFont>
    <p:embeddedFont>
      <p:font typeface="Assistant SemiBold" pitchFamily="2" charset="-79"/>
      <p:regular r:id="rId6"/>
      <p:bold r:id="rId7"/>
    </p:embeddedFont>
    <p:embeddedFont>
      <p:font typeface="Figtree" panose="020B0604020202020204" charset="0"/>
      <p:regular r:id="rId8"/>
      <p:bold r:id="rId9"/>
      <p:italic r:id="rId10"/>
      <p:boldItalic r:id="rId11"/>
    </p:embeddedFont>
    <p:embeddedFont>
      <p:font typeface="Figtree SemiBold" panose="020B0604020202020204" charset="0"/>
      <p:regular r:id="rId12"/>
      <p:bold r:id="rId13"/>
      <p:italic r:id="rId14"/>
      <p:boldItalic r:id="rId15"/>
    </p:embeddedFont>
    <p:embeddedFont>
      <p:font typeface="Tahoma" panose="020B0604030504040204" pitchFamily="3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GjuG9F/ifd2z4nB0hAdlOj8c9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" d="100"/>
          <a:sy n="14" d="100"/>
        </p:scale>
        <p:origin x="1260" y="1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b5583d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35b5583d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center column">
  <p:cSld name="Wide center colum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83354" y="7154635"/>
            <a:ext cx="10607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body" idx="2"/>
          </p:nvPr>
        </p:nvSpPr>
        <p:spPr>
          <a:xfrm>
            <a:off x="583354" y="5874475"/>
            <a:ext cx="10607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3"/>
          </p:nvPr>
        </p:nvSpPr>
        <p:spPr>
          <a:xfrm>
            <a:off x="583354" y="15270479"/>
            <a:ext cx="10607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4"/>
          </p:nvPr>
        </p:nvSpPr>
        <p:spPr>
          <a:xfrm>
            <a:off x="583354" y="13970601"/>
            <a:ext cx="10607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5"/>
          </p:nvPr>
        </p:nvSpPr>
        <p:spPr>
          <a:xfrm>
            <a:off x="11891965" y="7154635"/>
            <a:ext cx="201168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6"/>
          </p:nvPr>
        </p:nvSpPr>
        <p:spPr>
          <a:xfrm>
            <a:off x="11891965" y="5874475"/>
            <a:ext cx="20116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7"/>
          </p:nvPr>
        </p:nvSpPr>
        <p:spPr>
          <a:xfrm>
            <a:off x="11891965" y="28346400"/>
            <a:ext cx="201168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8"/>
          </p:nvPr>
        </p:nvSpPr>
        <p:spPr>
          <a:xfrm>
            <a:off x="11891965" y="27066240"/>
            <a:ext cx="201168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9"/>
          </p:nvPr>
        </p:nvSpPr>
        <p:spPr>
          <a:xfrm>
            <a:off x="32689800" y="5874475"/>
            <a:ext cx="10607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3"/>
          </p:nvPr>
        </p:nvSpPr>
        <p:spPr>
          <a:xfrm>
            <a:off x="32689800" y="7154635"/>
            <a:ext cx="10607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4"/>
          </p:nvPr>
        </p:nvSpPr>
        <p:spPr>
          <a:xfrm>
            <a:off x="32689800" y="17287756"/>
            <a:ext cx="10607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5"/>
          </p:nvPr>
        </p:nvSpPr>
        <p:spPr>
          <a:xfrm>
            <a:off x="32689800" y="18562320"/>
            <a:ext cx="10607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6"/>
          </p:nvPr>
        </p:nvSpPr>
        <p:spPr>
          <a:xfrm>
            <a:off x="32689800" y="25421379"/>
            <a:ext cx="10607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7"/>
          </p:nvPr>
        </p:nvSpPr>
        <p:spPr>
          <a:xfrm>
            <a:off x="32689800" y="26700481"/>
            <a:ext cx="106071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8"/>
          </p:nvPr>
        </p:nvSpPr>
        <p:spPr>
          <a:xfrm>
            <a:off x="11891975" y="3087087"/>
            <a:ext cx="201168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center column 1">
  <p:cSld name="Wide center column_1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4e3608bbf2_1_27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9pPr>
          </a:lstStyle>
          <a:p>
            <a:endParaRPr/>
          </a:p>
        </p:txBody>
      </p:sp>
      <p:pic>
        <p:nvPicPr>
          <p:cNvPr id="29" name="Google Shape;29;g34e3608bbf2_1_27" title="BE_Horizontal-Lockup_RGB_color.png"/>
          <p:cNvPicPr preferRelativeResize="0"/>
          <p:nvPr/>
        </p:nvPicPr>
        <p:blipFill rotWithShape="1">
          <a:blip r:embed="rId2">
            <a:alphaModFix/>
          </a:blip>
          <a:srcRect l="55325"/>
          <a:stretch/>
        </p:blipFill>
        <p:spPr>
          <a:xfrm>
            <a:off x="1935712" y="827538"/>
            <a:ext cx="7902377" cy="27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34e3608bbf2_1_27" title="ArsenalBio_inline_fullcolor_rgb_3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800" y="1430875"/>
            <a:ext cx="10607099" cy="14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center column 1 1">
  <p:cSld name="Wide center column_1_1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4e4ef1c07e_0_19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9pPr>
          </a:lstStyle>
          <a:p>
            <a:endParaRPr/>
          </a:p>
        </p:txBody>
      </p:sp>
      <p:pic>
        <p:nvPicPr>
          <p:cNvPr id="33" name="Google Shape;33;g34e4ef1c07e_0_19" title="BE_Horizontal-Lockup_RGB_color.png"/>
          <p:cNvPicPr preferRelativeResize="0"/>
          <p:nvPr/>
        </p:nvPicPr>
        <p:blipFill rotWithShape="1">
          <a:blip r:embed="rId2">
            <a:alphaModFix/>
          </a:blip>
          <a:srcRect l="55325"/>
          <a:stretch/>
        </p:blipFill>
        <p:spPr>
          <a:xfrm>
            <a:off x="1935712" y="827538"/>
            <a:ext cx="7902377" cy="27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g34e4ef1c07e_0_19" title="ArsenalBio_inline_fullcolor_rgb_3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800" y="1430875"/>
            <a:ext cx="10607099" cy="1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34e4ef1c07e_0_19"/>
          <p:cNvSpPr/>
          <p:nvPr/>
        </p:nvSpPr>
        <p:spPr>
          <a:xfrm>
            <a:off x="11783225" y="5404250"/>
            <a:ext cx="20334300" cy="27225000"/>
          </a:xfrm>
          <a:prstGeom prst="roundRect">
            <a:avLst>
              <a:gd name="adj" fmla="val 2213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g34e4ef1c07e_0_19"/>
          <p:cNvSpPr/>
          <p:nvPr/>
        </p:nvSpPr>
        <p:spPr>
          <a:xfrm>
            <a:off x="375250" y="5404175"/>
            <a:ext cx="11064300" cy="27225000"/>
          </a:xfrm>
          <a:prstGeom prst="roundRect">
            <a:avLst>
              <a:gd name="adj" fmla="val 446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4e4ef1c07e_0_19"/>
          <p:cNvSpPr/>
          <p:nvPr/>
        </p:nvSpPr>
        <p:spPr>
          <a:xfrm>
            <a:off x="32461200" y="5404250"/>
            <a:ext cx="11064300" cy="27225000"/>
          </a:xfrm>
          <a:prstGeom prst="roundRect">
            <a:avLst>
              <a:gd name="adj" fmla="val 446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center column 1 1 3">
  <p:cSld name="Wide center column_1_1_3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e4ef1c07e_0_270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9pPr>
          </a:lstStyle>
          <a:p>
            <a:endParaRPr/>
          </a:p>
        </p:txBody>
      </p:sp>
      <p:pic>
        <p:nvPicPr>
          <p:cNvPr id="40" name="Google Shape;40;g34e4ef1c07e_0_270" title="BE_Horizontal-Lockup_RGB_color.png"/>
          <p:cNvPicPr preferRelativeResize="0"/>
          <p:nvPr/>
        </p:nvPicPr>
        <p:blipFill rotWithShape="1">
          <a:blip r:embed="rId2">
            <a:alphaModFix/>
          </a:blip>
          <a:srcRect l="55325"/>
          <a:stretch/>
        </p:blipFill>
        <p:spPr>
          <a:xfrm>
            <a:off x="1547174" y="1221014"/>
            <a:ext cx="8720451" cy="29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34e4ef1c07e_0_270" title="ArsenalBio_inline_fullcolor_rgb_3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8063" y="2071287"/>
            <a:ext cx="9090586" cy="12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34e4ef1c07e_0_270"/>
          <p:cNvSpPr/>
          <p:nvPr/>
        </p:nvSpPr>
        <p:spPr>
          <a:xfrm>
            <a:off x="11783225" y="5404250"/>
            <a:ext cx="20334300" cy="27225000"/>
          </a:xfrm>
          <a:prstGeom prst="roundRect">
            <a:avLst>
              <a:gd name="adj" fmla="val 2213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34e4ef1c07e_0_270"/>
          <p:cNvSpPr/>
          <p:nvPr/>
        </p:nvSpPr>
        <p:spPr>
          <a:xfrm>
            <a:off x="375250" y="5404175"/>
            <a:ext cx="11064300" cy="27225000"/>
          </a:xfrm>
          <a:prstGeom prst="roundRect">
            <a:avLst>
              <a:gd name="adj" fmla="val 446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34e4ef1c07e_0_270"/>
          <p:cNvSpPr/>
          <p:nvPr/>
        </p:nvSpPr>
        <p:spPr>
          <a:xfrm>
            <a:off x="32461200" y="5404250"/>
            <a:ext cx="11064300" cy="27225000"/>
          </a:xfrm>
          <a:prstGeom prst="roundRect">
            <a:avLst>
              <a:gd name="adj" fmla="val 446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34e4ef1c07e_0_270"/>
          <p:cNvSpPr/>
          <p:nvPr/>
        </p:nvSpPr>
        <p:spPr>
          <a:xfrm>
            <a:off x="18273725" y="0"/>
            <a:ext cx="7353300" cy="1282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center column 1 1 2">
  <p:cSld name="Wide center column_1_1_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4e4ef1c07e_0_248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9pPr>
          </a:lstStyle>
          <a:p>
            <a:endParaRPr/>
          </a:p>
        </p:txBody>
      </p:sp>
      <p:pic>
        <p:nvPicPr>
          <p:cNvPr id="48" name="Google Shape;48;g34e4ef1c07e_0_248" title="BE_Horizontal-Lockup_RGB_color.png"/>
          <p:cNvPicPr preferRelativeResize="0"/>
          <p:nvPr/>
        </p:nvPicPr>
        <p:blipFill rotWithShape="1">
          <a:blip r:embed="rId2">
            <a:alphaModFix/>
          </a:blip>
          <a:srcRect l="55325"/>
          <a:stretch/>
        </p:blipFill>
        <p:spPr>
          <a:xfrm>
            <a:off x="1935712" y="827538"/>
            <a:ext cx="7902377" cy="27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g34e4ef1c07e_0_248" title="ArsenalBio_inline_fullcolor_rgb_3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800" y="1430875"/>
            <a:ext cx="10607099" cy="1496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g34e4ef1c07e_0_248"/>
          <p:cNvGrpSpPr/>
          <p:nvPr/>
        </p:nvGrpSpPr>
        <p:grpSpPr>
          <a:xfrm>
            <a:off x="10448400" y="224257"/>
            <a:ext cx="3055830" cy="2430089"/>
            <a:chOff x="5898025" y="1440475"/>
            <a:chExt cx="796100" cy="633050"/>
          </a:xfrm>
        </p:grpSpPr>
        <p:sp>
          <p:nvSpPr>
            <p:cNvPr id="51" name="Google Shape;51;g34e4ef1c07e_0_248"/>
            <p:cNvSpPr/>
            <p:nvPr/>
          </p:nvSpPr>
          <p:spPr>
            <a:xfrm>
              <a:off x="5978325" y="1512050"/>
              <a:ext cx="224800" cy="168200"/>
            </a:xfrm>
            <a:custGeom>
              <a:avLst/>
              <a:gdLst/>
              <a:ahLst/>
              <a:cxnLst/>
              <a:rect l="l" t="t" r="r" b="b"/>
              <a:pathLst>
                <a:path w="8992" h="6728" extrusionOk="0">
                  <a:moveTo>
                    <a:pt x="1371" y="0"/>
                  </a:moveTo>
                  <a:cubicBezTo>
                    <a:pt x="989" y="0"/>
                    <a:pt x="613" y="181"/>
                    <a:pt x="382" y="517"/>
                  </a:cubicBezTo>
                  <a:cubicBezTo>
                    <a:pt x="0" y="1070"/>
                    <a:pt x="138" y="1818"/>
                    <a:pt x="691" y="2192"/>
                  </a:cubicBezTo>
                  <a:lnTo>
                    <a:pt x="6934" y="6517"/>
                  </a:lnTo>
                  <a:cubicBezTo>
                    <a:pt x="7146" y="6659"/>
                    <a:pt x="7386" y="6728"/>
                    <a:pt x="7622" y="6728"/>
                  </a:cubicBezTo>
                  <a:cubicBezTo>
                    <a:pt x="7913" y="6728"/>
                    <a:pt x="8198" y="6625"/>
                    <a:pt x="8422" y="6427"/>
                  </a:cubicBezTo>
                  <a:cubicBezTo>
                    <a:pt x="8495" y="6362"/>
                    <a:pt x="8560" y="6289"/>
                    <a:pt x="8609" y="6208"/>
                  </a:cubicBezTo>
                  <a:cubicBezTo>
                    <a:pt x="8991" y="5663"/>
                    <a:pt x="8853" y="4907"/>
                    <a:pt x="8308" y="4533"/>
                  </a:cubicBezTo>
                  <a:lnTo>
                    <a:pt x="2057" y="217"/>
                  </a:lnTo>
                  <a:cubicBezTo>
                    <a:pt x="1848" y="70"/>
                    <a:pt x="1608" y="0"/>
                    <a:pt x="137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g34e4ef1c07e_0_248"/>
            <p:cNvSpPr/>
            <p:nvPr/>
          </p:nvSpPr>
          <p:spPr>
            <a:xfrm>
              <a:off x="6128300" y="1799425"/>
              <a:ext cx="131525" cy="228875"/>
            </a:xfrm>
            <a:custGeom>
              <a:avLst/>
              <a:gdLst/>
              <a:ahLst/>
              <a:cxnLst/>
              <a:rect l="l" t="t" r="r" b="b"/>
              <a:pathLst>
                <a:path w="5261" h="9155" extrusionOk="0">
                  <a:moveTo>
                    <a:pt x="3895" y="0"/>
                  </a:moveTo>
                  <a:cubicBezTo>
                    <a:pt x="3409" y="0"/>
                    <a:pt x="2949" y="299"/>
                    <a:pt x="2773" y="778"/>
                  </a:cubicBezTo>
                  <a:lnTo>
                    <a:pt x="236" y="7525"/>
                  </a:lnTo>
                  <a:cubicBezTo>
                    <a:pt x="1" y="8151"/>
                    <a:pt x="318" y="8842"/>
                    <a:pt x="935" y="9078"/>
                  </a:cubicBezTo>
                  <a:cubicBezTo>
                    <a:pt x="1076" y="9130"/>
                    <a:pt x="1219" y="9154"/>
                    <a:pt x="1359" y="9154"/>
                  </a:cubicBezTo>
                  <a:cubicBezTo>
                    <a:pt x="1657" y="9154"/>
                    <a:pt x="1942" y="9044"/>
                    <a:pt x="2163" y="8850"/>
                  </a:cubicBezTo>
                  <a:cubicBezTo>
                    <a:pt x="2301" y="8728"/>
                    <a:pt x="2415" y="8566"/>
                    <a:pt x="2488" y="8370"/>
                  </a:cubicBezTo>
                  <a:lnTo>
                    <a:pt x="5025" y="1631"/>
                  </a:lnTo>
                  <a:cubicBezTo>
                    <a:pt x="5260" y="1005"/>
                    <a:pt x="4943" y="306"/>
                    <a:pt x="4317" y="78"/>
                  </a:cubicBezTo>
                  <a:cubicBezTo>
                    <a:pt x="4178" y="25"/>
                    <a:pt x="4036" y="0"/>
                    <a:pt x="389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g34e4ef1c07e_0_248"/>
            <p:cNvSpPr/>
            <p:nvPr/>
          </p:nvSpPr>
          <p:spPr>
            <a:xfrm>
              <a:off x="6108800" y="1572675"/>
              <a:ext cx="343900" cy="308750"/>
            </a:xfrm>
            <a:custGeom>
              <a:avLst/>
              <a:gdLst/>
              <a:ahLst/>
              <a:cxnLst/>
              <a:rect l="l" t="t" r="r" b="b"/>
              <a:pathLst>
                <a:path w="13756" h="12350" extrusionOk="0">
                  <a:moveTo>
                    <a:pt x="6880" y="0"/>
                  </a:moveTo>
                  <a:cubicBezTo>
                    <a:pt x="5422" y="0"/>
                    <a:pt x="3958" y="513"/>
                    <a:pt x="2780" y="1556"/>
                  </a:cubicBezTo>
                  <a:cubicBezTo>
                    <a:pt x="228" y="3816"/>
                    <a:pt x="0" y="7718"/>
                    <a:pt x="2260" y="10270"/>
                  </a:cubicBezTo>
                  <a:cubicBezTo>
                    <a:pt x="3479" y="11647"/>
                    <a:pt x="5174" y="12349"/>
                    <a:pt x="6879" y="12349"/>
                  </a:cubicBezTo>
                  <a:cubicBezTo>
                    <a:pt x="8336" y="12349"/>
                    <a:pt x="9799" y="11836"/>
                    <a:pt x="10975" y="10791"/>
                  </a:cubicBezTo>
                  <a:cubicBezTo>
                    <a:pt x="13528" y="8531"/>
                    <a:pt x="13755" y="4628"/>
                    <a:pt x="11495" y="2076"/>
                  </a:cubicBezTo>
                  <a:cubicBezTo>
                    <a:pt x="10278" y="700"/>
                    <a:pt x="8583" y="0"/>
                    <a:pt x="6880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g34e4ef1c07e_0_248"/>
            <p:cNvSpPr/>
            <p:nvPr/>
          </p:nvSpPr>
          <p:spPr>
            <a:xfrm>
              <a:off x="5898025" y="1440475"/>
              <a:ext cx="173400" cy="155625"/>
            </a:xfrm>
            <a:custGeom>
              <a:avLst/>
              <a:gdLst/>
              <a:ahLst/>
              <a:cxnLst/>
              <a:rect l="l" t="t" r="r" b="b"/>
              <a:pathLst>
                <a:path w="6936" h="6225" extrusionOk="0">
                  <a:moveTo>
                    <a:pt x="3466" y="0"/>
                  </a:moveTo>
                  <a:cubicBezTo>
                    <a:pt x="2732" y="0"/>
                    <a:pt x="1995" y="259"/>
                    <a:pt x="1399" y="787"/>
                  </a:cubicBezTo>
                  <a:cubicBezTo>
                    <a:pt x="115" y="1925"/>
                    <a:pt x="1" y="3893"/>
                    <a:pt x="1139" y="5177"/>
                  </a:cubicBezTo>
                  <a:cubicBezTo>
                    <a:pt x="1757" y="5870"/>
                    <a:pt x="2614" y="6224"/>
                    <a:pt x="3474" y="6224"/>
                  </a:cubicBezTo>
                  <a:cubicBezTo>
                    <a:pt x="4208" y="6224"/>
                    <a:pt x="4945" y="5965"/>
                    <a:pt x="5537" y="5437"/>
                  </a:cubicBezTo>
                  <a:cubicBezTo>
                    <a:pt x="6822" y="4299"/>
                    <a:pt x="6935" y="2332"/>
                    <a:pt x="5797" y="1047"/>
                  </a:cubicBezTo>
                  <a:cubicBezTo>
                    <a:pt x="5179" y="355"/>
                    <a:pt x="4325" y="0"/>
                    <a:pt x="3466" y="0"/>
                  </a:cubicBezTo>
                  <a:close/>
                </a:path>
              </a:pathLst>
            </a:custGeom>
            <a:solidFill>
              <a:srgbClr val="53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g34e4ef1c07e_0_248"/>
            <p:cNvSpPr/>
            <p:nvPr/>
          </p:nvSpPr>
          <p:spPr>
            <a:xfrm>
              <a:off x="6072625" y="1920475"/>
              <a:ext cx="170725" cy="153050"/>
            </a:xfrm>
            <a:custGeom>
              <a:avLst/>
              <a:gdLst/>
              <a:ahLst/>
              <a:cxnLst/>
              <a:rect l="l" t="t" r="r" b="b"/>
              <a:pathLst>
                <a:path w="6829" h="6122" extrusionOk="0">
                  <a:moveTo>
                    <a:pt x="3413" y="1"/>
                  </a:moveTo>
                  <a:cubicBezTo>
                    <a:pt x="2689" y="1"/>
                    <a:pt x="1963" y="255"/>
                    <a:pt x="1382" y="773"/>
                  </a:cubicBezTo>
                  <a:cubicBezTo>
                    <a:pt x="114" y="1894"/>
                    <a:pt x="0" y="3829"/>
                    <a:pt x="1122" y="5097"/>
                  </a:cubicBezTo>
                  <a:cubicBezTo>
                    <a:pt x="1726" y="5776"/>
                    <a:pt x="2565" y="6122"/>
                    <a:pt x="3410" y="6122"/>
                  </a:cubicBezTo>
                  <a:cubicBezTo>
                    <a:pt x="4134" y="6122"/>
                    <a:pt x="4861" y="5867"/>
                    <a:pt x="5447" y="5349"/>
                  </a:cubicBezTo>
                  <a:cubicBezTo>
                    <a:pt x="6707" y="4228"/>
                    <a:pt x="6829" y="2293"/>
                    <a:pt x="5707" y="1033"/>
                  </a:cubicBezTo>
                  <a:cubicBezTo>
                    <a:pt x="5102" y="349"/>
                    <a:pt x="4259" y="1"/>
                    <a:pt x="3413" y="1"/>
                  </a:cubicBezTo>
                  <a:close/>
                </a:path>
              </a:pathLst>
            </a:custGeom>
            <a:solidFill>
              <a:srgbClr val="53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g34e4ef1c07e_0_248"/>
            <p:cNvSpPr/>
            <p:nvPr/>
          </p:nvSpPr>
          <p:spPr>
            <a:xfrm>
              <a:off x="6307750" y="1586825"/>
              <a:ext cx="292075" cy="134850"/>
            </a:xfrm>
            <a:custGeom>
              <a:avLst/>
              <a:gdLst/>
              <a:ahLst/>
              <a:cxnLst/>
              <a:rect l="l" t="t" r="r" b="b"/>
              <a:pathLst>
                <a:path w="11683" h="5394" extrusionOk="0">
                  <a:moveTo>
                    <a:pt x="10379" y="1"/>
                  </a:moveTo>
                  <a:cubicBezTo>
                    <a:pt x="10254" y="1"/>
                    <a:pt x="10126" y="21"/>
                    <a:pt x="10000" y="63"/>
                  </a:cubicBezTo>
                  <a:lnTo>
                    <a:pt x="976" y="3046"/>
                  </a:lnTo>
                  <a:cubicBezTo>
                    <a:pt x="342" y="3250"/>
                    <a:pt x="1" y="3932"/>
                    <a:pt x="204" y="4566"/>
                  </a:cubicBezTo>
                  <a:cubicBezTo>
                    <a:pt x="373" y="5073"/>
                    <a:pt x="843" y="5393"/>
                    <a:pt x="1345" y="5393"/>
                  </a:cubicBezTo>
                  <a:cubicBezTo>
                    <a:pt x="1471" y="5393"/>
                    <a:pt x="1599" y="5373"/>
                    <a:pt x="1724" y="5331"/>
                  </a:cubicBezTo>
                  <a:lnTo>
                    <a:pt x="10756" y="2347"/>
                  </a:lnTo>
                  <a:cubicBezTo>
                    <a:pt x="10919" y="2298"/>
                    <a:pt x="11065" y="2217"/>
                    <a:pt x="11179" y="2111"/>
                  </a:cubicBezTo>
                  <a:cubicBezTo>
                    <a:pt x="11528" y="1802"/>
                    <a:pt x="11683" y="1298"/>
                    <a:pt x="11528" y="827"/>
                  </a:cubicBezTo>
                  <a:cubicBezTo>
                    <a:pt x="11359" y="325"/>
                    <a:pt x="10887" y="1"/>
                    <a:pt x="10379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g34e4ef1c07e_0_248"/>
            <p:cNvSpPr/>
            <p:nvPr/>
          </p:nvSpPr>
          <p:spPr>
            <a:xfrm>
              <a:off x="6520750" y="1535375"/>
              <a:ext cx="173375" cy="155625"/>
            </a:xfrm>
            <a:custGeom>
              <a:avLst/>
              <a:gdLst/>
              <a:ahLst/>
              <a:cxnLst/>
              <a:rect l="l" t="t" r="r" b="b"/>
              <a:pathLst>
                <a:path w="6935" h="6225" extrusionOk="0">
                  <a:moveTo>
                    <a:pt x="3469" y="0"/>
                  </a:moveTo>
                  <a:cubicBezTo>
                    <a:pt x="2736" y="0"/>
                    <a:pt x="1999" y="259"/>
                    <a:pt x="1407" y="788"/>
                  </a:cubicBezTo>
                  <a:cubicBezTo>
                    <a:pt x="122" y="1926"/>
                    <a:pt x="1" y="3893"/>
                    <a:pt x="1147" y="5177"/>
                  </a:cubicBezTo>
                  <a:cubicBezTo>
                    <a:pt x="1761" y="5870"/>
                    <a:pt x="2615" y="6225"/>
                    <a:pt x="3474" y="6225"/>
                  </a:cubicBezTo>
                  <a:cubicBezTo>
                    <a:pt x="4208" y="6225"/>
                    <a:pt x="4945" y="5966"/>
                    <a:pt x="5537" y="5438"/>
                  </a:cubicBezTo>
                  <a:cubicBezTo>
                    <a:pt x="6821" y="4299"/>
                    <a:pt x="6935" y="2332"/>
                    <a:pt x="5797" y="1048"/>
                  </a:cubicBezTo>
                  <a:cubicBezTo>
                    <a:pt x="5183" y="355"/>
                    <a:pt x="4328" y="0"/>
                    <a:pt x="3469" y="0"/>
                  </a:cubicBezTo>
                  <a:close/>
                </a:path>
              </a:pathLst>
            </a:custGeom>
            <a:solidFill>
              <a:srgbClr val="53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g34e4ef1c07e_0_248"/>
          <p:cNvSpPr/>
          <p:nvPr/>
        </p:nvSpPr>
        <p:spPr>
          <a:xfrm>
            <a:off x="11783225" y="5336450"/>
            <a:ext cx="20334300" cy="27292800"/>
          </a:xfrm>
          <a:prstGeom prst="roundRect">
            <a:avLst>
              <a:gd name="adj" fmla="val 2213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34e4ef1c07e_0_248"/>
          <p:cNvSpPr/>
          <p:nvPr/>
        </p:nvSpPr>
        <p:spPr>
          <a:xfrm>
            <a:off x="375250" y="5336525"/>
            <a:ext cx="11064300" cy="27292800"/>
          </a:xfrm>
          <a:prstGeom prst="roundRect">
            <a:avLst>
              <a:gd name="adj" fmla="val 446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34e4ef1c07e_0_248"/>
          <p:cNvSpPr/>
          <p:nvPr/>
        </p:nvSpPr>
        <p:spPr>
          <a:xfrm>
            <a:off x="32461200" y="5336450"/>
            <a:ext cx="11064300" cy="27292800"/>
          </a:xfrm>
          <a:prstGeom prst="roundRect">
            <a:avLst>
              <a:gd name="adj" fmla="val 446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center column 1 1 1">
  <p:cSld name="Wide center column_1_1_1">
    <p:bg>
      <p:bgPr>
        <a:solidFill>
          <a:srgbClr val="F2F2F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e4ef1c07e_0_115"/>
          <p:cNvSpPr txBox="1">
            <a:spLocks noGrp="1"/>
          </p:cNvSpPr>
          <p:nvPr>
            <p:ph type="title"/>
          </p:nvPr>
        </p:nvSpPr>
        <p:spPr>
          <a:xfrm>
            <a:off x="11200625" y="1271475"/>
            <a:ext cx="214995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  <a:defRPr sz="10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Arial"/>
              <a:buNone/>
              <a:defRPr sz="10000" b="1"/>
            </a:lvl9pPr>
          </a:lstStyle>
          <a:p>
            <a:endParaRPr/>
          </a:p>
        </p:txBody>
      </p:sp>
      <p:pic>
        <p:nvPicPr>
          <p:cNvPr id="63" name="Google Shape;63;g34e4ef1c07e_0_115" title="BE_Horizontal-Lockup_RGB_color.png"/>
          <p:cNvPicPr preferRelativeResize="0"/>
          <p:nvPr/>
        </p:nvPicPr>
        <p:blipFill rotWithShape="1">
          <a:blip r:embed="rId2">
            <a:alphaModFix/>
          </a:blip>
          <a:srcRect l="55325"/>
          <a:stretch/>
        </p:blipFill>
        <p:spPr>
          <a:xfrm>
            <a:off x="1935712" y="827538"/>
            <a:ext cx="7902377" cy="27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34e4ef1c07e_0_115" title="ArsenalBio_inline_fullcolor_rgb_3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9800" y="1430875"/>
            <a:ext cx="10607099" cy="14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34e4ef1c07e_0_115"/>
          <p:cNvSpPr/>
          <p:nvPr/>
        </p:nvSpPr>
        <p:spPr>
          <a:xfrm>
            <a:off x="11783225" y="5336450"/>
            <a:ext cx="20334300" cy="27292800"/>
          </a:xfrm>
          <a:prstGeom prst="roundRect">
            <a:avLst>
              <a:gd name="adj" fmla="val 22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34e4ef1c07e_0_115"/>
          <p:cNvSpPr/>
          <p:nvPr/>
        </p:nvSpPr>
        <p:spPr>
          <a:xfrm>
            <a:off x="375250" y="4436525"/>
            <a:ext cx="11064300" cy="28192800"/>
          </a:xfrm>
          <a:prstGeom prst="roundRect">
            <a:avLst>
              <a:gd name="adj" fmla="val 446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4e4ef1c07e_0_115"/>
          <p:cNvSpPr/>
          <p:nvPr/>
        </p:nvSpPr>
        <p:spPr>
          <a:xfrm>
            <a:off x="32461200" y="4436525"/>
            <a:ext cx="11064300" cy="28192800"/>
          </a:xfrm>
          <a:prstGeom prst="roundRect">
            <a:avLst>
              <a:gd name="adj" fmla="val 446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548639" y="5836919"/>
            <a:ext cx="10698600" cy="26700600"/>
          </a:xfrm>
          <a:prstGeom prst="roundRect">
            <a:avLst>
              <a:gd name="adj" fmla="val 2713"/>
            </a:avLst>
          </a:prstGeom>
          <a:solidFill>
            <a:srgbClr val="F2F2F2"/>
          </a:solidFill>
          <a:ln w="9525" cap="flat" cmpd="sng">
            <a:solidFill>
              <a:schemeClr val="dk1">
                <a:alpha val="5725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32644081" y="5836919"/>
            <a:ext cx="10698600" cy="26700600"/>
          </a:xfrm>
          <a:prstGeom prst="roundRect">
            <a:avLst>
              <a:gd name="adj" fmla="val 2263"/>
            </a:avLst>
          </a:prstGeom>
          <a:solidFill>
            <a:srgbClr val="F2F2F2"/>
          </a:solidFill>
          <a:ln w="9525" cap="flat" cmpd="sng">
            <a:solidFill>
              <a:schemeClr val="dk1">
                <a:alpha val="5725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1887200" y="5836919"/>
            <a:ext cx="20116800" cy="26700600"/>
          </a:xfrm>
          <a:prstGeom prst="roundRect">
            <a:avLst>
              <a:gd name="adj" fmla="val 1298"/>
            </a:avLst>
          </a:prstGeom>
          <a:solidFill>
            <a:srgbClr val="F2F2F2"/>
          </a:solidFill>
          <a:ln w="9525" cap="flat" cmpd="sng">
            <a:solidFill>
              <a:schemeClr val="dk1">
                <a:alpha val="5725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2"/>
          <p:cNvSpPr txBox="1"/>
          <p:nvPr/>
        </p:nvSpPr>
        <p:spPr>
          <a:xfrm>
            <a:off x="0" y="0"/>
            <a:ext cx="438912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45574" marR="0" lvl="0" indent="-164557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ahoma"/>
              <a:buNone/>
            </a:pPr>
            <a:r>
              <a:rPr lang="en-US" sz="5400" b="1" i="0" u="none" strike="noStrike" cap="none">
                <a:solidFill>
                  <a:srgbClr val="00467F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b5583dab3_1_0"/>
          <p:cNvSpPr/>
          <p:nvPr/>
        </p:nvSpPr>
        <p:spPr>
          <a:xfrm>
            <a:off x="17557461" y="21656078"/>
            <a:ext cx="14238900" cy="2974800"/>
          </a:xfrm>
          <a:prstGeom prst="roundRect">
            <a:avLst>
              <a:gd name="adj" fmla="val 7454"/>
            </a:avLst>
          </a:pr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35b5583dab3_1_0"/>
          <p:cNvSpPr/>
          <p:nvPr/>
        </p:nvSpPr>
        <p:spPr>
          <a:xfrm>
            <a:off x="29340714" y="22390201"/>
            <a:ext cx="2285700" cy="15405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35b5583dab3_1_0"/>
          <p:cNvSpPr/>
          <p:nvPr/>
        </p:nvSpPr>
        <p:spPr>
          <a:xfrm>
            <a:off x="27452538" y="21853028"/>
            <a:ext cx="1117800" cy="753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35b5583dab3_1_0"/>
          <p:cNvSpPr txBox="1">
            <a:spLocks noGrp="1"/>
          </p:cNvSpPr>
          <p:nvPr>
            <p:ph type="body" idx="1"/>
          </p:nvPr>
        </p:nvSpPr>
        <p:spPr>
          <a:xfrm>
            <a:off x="762150" y="7104286"/>
            <a:ext cx="10249500" cy="4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50" tIns="228550" rIns="228550" bIns="22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dk1"/>
              </a:buClr>
              <a:buSzPts val="7425"/>
              <a:buFont typeface="Arial"/>
              <a:buNone/>
            </a:pPr>
            <a:r>
              <a:rPr lang="en-US" sz="41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Our team developed an interactive tool to support scientists in </a:t>
            </a:r>
            <a:r>
              <a:rPr lang="en-US" sz="410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planning</a:t>
            </a:r>
            <a:r>
              <a:rPr lang="en-US" sz="4100" b="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, </a:t>
            </a:r>
            <a:r>
              <a:rPr lang="en-US" sz="410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visualizing</a:t>
            </a:r>
            <a:r>
              <a:rPr lang="en-US" sz="4100" b="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, </a:t>
            </a:r>
            <a:r>
              <a:rPr lang="en-US" sz="410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and managing biological experiments</a:t>
            </a:r>
            <a:r>
              <a:rPr lang="en-US" sz="41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. This tool is designed to replace time consuming and error prone manual visualization methods using Google Sheets or Lucidchart.</a:t>
            </a:r>
            <a:endParaRPr sz="5300" b="0" i="0" u="none" strike="noStrike" cap="none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6" name="Google Shape;76;g35b5583dab3_1_0"/>
          <p:cNvSpPr txBox="1">
            <a:spLocks noGrp="1"/>
          </p:cNvSpPr>
          <p:nvPr>
            <p:ph type="body" idx="2"/>
          </p:nvPr>
        </p:nvSpPr>
        <p:spPr>
          <a:xfrm>
            <a:off x="32729775" y="19293654"/>
            <a:ext cx="10567200" cy="6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50" tIns="228550" rIns="228550" bIns="22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25"/>
              <a:buFont typeface="Arial"/>
              <a:buNone/>
            </a:pPr>
            <a:r>
              <a:rPr lang="en-US" sz="41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Our experiment visualization platform empowers cancer researchers by providing a </a:t>
            </a:r>
            <a:r>
              <a:rPr lang="en-US" sz="410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graphical interface </a:t>
            </a:r>
            <a:r>
              <a:rPr lang="en-US" sz="41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to </a:t>
            </a:r>
            <a:r>
              <a:rPr lang="en-US" sz="410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visualize and manage </a:t>
            </a:r>
            <a:r>
              <a:rPr lang="en-US" sz="41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their experimental workflows. It </a:t>
            </a:r>
            <a:r>
              <a:rPr lang="en-US" sz="410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streamlines experiment management </a:t>
            </a:r>
            <a:r>
              <a:rPr lang="en-US" sz="41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and transforms complex processes into an </a:t>
            </a:r>
            <a:r>
              <a:rPr lang="en-US" sz="410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organized</a:t>
            </a:r>
            <a:r>
              <a:rPr lang="en-US" sz="41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, </a:t>
            </a:r>
            <a:r>
              <a:rPr lang="en-US" sz="410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intuitive system</a:t>
            </a:r>
            <a:r>
              <a:rPr lang="en-US" sz="41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. Looking ahead, there is still potential for more features, and our goal is to hand off this platform to </a:t>
            </a:r>
            <a:r>
              <a:rPr lang="en-US" sz="410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ArsenalBio </a:t>
            </a:r>
            <a:r>
              <a:rPr lang="en-US" sz="41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to continue development to meet their research needs.</a:t>
            </a:r>
            <a:endParaRPr sz="4100" b="0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7" name="Google Shape;77;g35b5583dab3_1_0"/>
          <p:cNvSpPr txBox="1">
            <a:spLocks noGrp="1"/>
          </p:cNvSpPr>
          <p:nvPr>
            <p:ph type="title"/>
          </p:nvPr>
        </p:nvSpPr>
        <p:spPr>
          <a:xfrm>
            <a:off x="11200625" y="928575"/>
            <a:ext cx="214995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1000">
                <a:latin typeface="Figtree"/>
                <a:ea typeface="Figtree"/>
                <a:cs typeface="Figtree"/>
                <a:sym typeface="Figtree"/>
              </a:rPr>
              <a:t>Experiment Visualization Tool</a:t>
            </a:r>
            <a:endParaRPr sz="110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8" name="Google Shape;78;g35b5583dab3_1_0"/>
          <p:cNvSpPr txBox="1">
            <a:spLocks noGrp="1"/>
          </p:cNvSpPr>
          <p:nvPr>
            <p:ph type="subTitle" idx="3"/>
          </p:nvPr>
        </p:nvSpPr>
        <p:spPr>
          <a:xfrm>
            <a:off x="11882125" y="2663825"/>
            <a:ext cx="9877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Arnav Nepal,  Diego Yanez,</a:t>
            </a:r>
            <a:endParaRPr sz="5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Eric Phuong,  Sakshi Konnur,</a:t>
            </a:r>
            <a:endParaRPr sz="5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Navaneeth Srinivasan</a:t>
            </a:r>
            <a:endParaRPr sz="5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9" name="Google Shape;79;g35b5583dab3_1_0"/>
          <p:cNvSpPr txBox="1">
            <a:spLocks noGrp="1"/>
          </p:cNvSpPr>
          <p:nvPr>
            <p:ph type="subTitle" idx="4"/>
          </p:nvPr>
        </p:nvSpPr>
        <p:spPr>
          <a:xfrm>
            <a:off x="21759600" y="2663825"/>
            <a:ext cx="10249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51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Jia Cheng Liu,  Kat Kosolapova, Maggie Heathcote,  Simon Zhao, Violet Solorio Gaitan</a:t>
            </a:r>
            <a:endParaRPr sz="51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0" name="Google Shape;80;g35b5583dab3_1_0"/>
          <p:cNvSpPr txBox="1">
            <a:spLocks noGrp="1"/>
          </p:cNvSpPr>
          <p:nvPr>
            <p:ph type="title"/>
          </p:nvPr>
        </p:nvSpPr>
        <p:spPr>
          <a:xfrm>
            <a:off x="16115350" y="45480"/>
            <a:ext cx="10176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5500">
                <a:solidFill>
                  <a:srgbClr val="53BFBF"/>
                </a:solidFill>
                <a:latin typeface="Figtree"/>
                <a:ea typeface="Figtree"/>
                <a:cs typeface="Figtree"/>
                <a:sym typeface="Figtree"/>
              </a:rPr>
              <a:t>CSE 115C - Capstone Project</a:t>
            </a:r>
            <a:endParaRPr sz="5500">
              <a:solidFill>
                <a:srgbClr val="53BFBF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1" name="Google Shape;81;g35b5583dab3_1_0"/>
          <p:cNvSpPr txBox="1"/>
          <p:nvPr/>
        </p:nvSpPr>
        <p:spPr>
          <a:xfrm>
            <a:off x="33642825" y="30200204"/>
            <a:ext cx="87411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The				                    Staff:</a:t>
            </a:r>
            <a:endParaRPr sz="4300" b="1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4100"/>
              <a:buFont typeface="Assistant"/>
              <a:buChar char="○"/>
            </a:pPr>
            <a:r>
              <a:rPr lang="en-US" sz="41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Instructor Richard Jullig</a:t>
            </a:r>
            <a:endParaRPr sz="41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100"/>
              <a:buFont typeface="Assistant"/>
              <a:buChar char="○"/>
            </a:pPr>
            <a:r>
              <a:rPr lang="en-US" sz="41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TA Pranay Mundra</a:t>
            </a:r>
            <a:endParaRPr sz="43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82" name="Google Shape;82;g35b5583dab3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37484" y="30073286"/>
            <a:ext cx="3326650" cy="8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35b5583dab3_1_0"/>
          <p:cNvSpPr txBox="1"/>
          <p:nvPr/>
        </p:nvSpPr>
        <p:spPr>
          <a:xfrm>
            <a:off x="33622800" y="27716011"/>
            <a:ext cx="87411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The                                  Software Team:</a:t>
            </a:r>
            <a:endParaRPr sz="4300" b="1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4100"/>
              <a:buFont typeface="Assistant"/>
              <a:buChar char="○"/>
            </a:pPr>
            <a:r>
              <a:rPr lang="en-US" sz="41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Fabio Ingrao</a:t>
            </a:r>
            <a:endParaRPr sz="41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100"/>
              <a:buFont typeface="Assistant"/>
              <a:buChar char="○"/>
            </a:pPr>
            <a:r>
              <a:rPr lang="en-US" sz="41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Mary Chua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g35b5583dab3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48509" y="27893645"/>
            <a:ext cx="3392835" cy="47876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35b5583dab3_1_0"/>
          <p:cNvSpPr/>
          <p:nvPr/>
        </p:nvSpPr>
        <p:spPr>
          <a:xfrm>
            <a:off x="798750" y="5798275"/>
            <a:ext cx="10176300" cy="1200300"/>
          </a:xfrm>
          <a:prstGeom prst="roundRect">
            <a:avLst>
              <a:gd name="adj" fmla="val 16667"/>
            </a:avLst>
          </a:prstGeom>
          <a:solidFill>
            <a:srgbClr val="53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Abstract</a:t>
            </a:r>
            <a:endParaRPr sz="6600" b="0" i="0" u="none" strike="noStrike" cap="none">
              <a:solidFill>
                <a:srgbClr val="000000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86" name="Google Shape;86;g35b5583dab3_1_0"/>
          <p:cNvSpPr/>
          <p:nvPr/>
        </p:nvSpPr>
        <p:spPr>
          <a:xfrm>
            <a:off x="798750" y="11475217"/>
            <a:ext cx="10176300" cy="1125600"/>
          </a:xfrm>
          <a:prstGeom prst="roundRect">
            <a:avLst>
              <a:gd name="adj" fmla="val 16667"/>
            </a:avLst>
          </a:prstGeom>
          <a:solidFill>
            <a:srgbClr val="53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Approach</a:t>
            </a:r>
            <a:endParaRPr sz="6600" b="0" i="0" u="none" strike="noStrike" cap="none">
              <a:solidFill>
                <a:srgbClr val="000000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87" name="Google Shape;87;g35b5583dab3_1_0"/>
          <p:cNvSpPr/>
          <p:nvPr/>
        </p:nvSpPr>
        <p:spPr>
          <a:xfrm>
            <a:off x="798750" y="24595467"/>
            <a:ext cx="10176300" cy="1200300"/>
          </a:xfrm>
          <a:prstGeom prst="roundRect">
            <a:avLst>
              <a:gd name="adj" fmla="val 16667"/>
            </a:avLst>
          </a:prstGeom>
          <a:solidFill>
            <a:srgbClr val="53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Architecture</a:t>
            </a:r>
            <a:endParaRPr sz="6600" b="0" i="0" u="none" strike="noStrike" cap="none">
              <a:solidFill>
                <a:srgbClr val="000000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88" name="Google Shape;88;g35b5583dab3_1_0"/>
          <p:cNvSpPr/>
          <p:nvPr/>
        </p:nvSpPr>
        <p:spPr>
          <a:xfrm>
            <a:off x="12293325" y="5798275"/>
            <a:ext cx="19293600" cy="1200300"/>
          </a:xfrm>
          <a:prstGeom prst="roundRect">
            <a:avLst>
              <a:gd name="adj" fmla="val 16667"/>
            </a:avLst>
          </a:prstGeom>
          <a:solidFill>
            <a:srgbClr val="53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Overview</a:t>
            </a:r>
            <a:endParaRPr sz="6600" b="0" i="0" u="none" strike="noStrike" cap="none">
              <a:solidFill>
                <a:srgbClr val="000000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89" name="Google Shape;89;g35b5583dab3_1_0"/>
          <p:cNvSpPr/>
          <p:nvPr/>
        </p:nvSpPr>
        <p:spPr>
          <a:xfrm>
            <a:off x="32905200" y="5789300"/>
            <a:ext cx="10176300" cy="1200300"/>
          </a:xfrm>
          <a:prstGeom prst="roundRect">
            <a:avLst>
              <a:gd name="adj" fmla="val 16667"/>
            </a:avLst>
          </a:prstGeom>
          <a:solidFill>
            <a:srgbClr val="53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Results</a:t>
            </a:r>
            <a:endParaRPr sz="6600" b="0" i="0" u="none" strike="noStrike" cap="none">
              <a:solidFill>
                <a:srgbClr val="000000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90" name="Google Shape;90;g35b5583dab3_1_0"/>
          <p:cNvSpPr/>
          <p:nvPr/>
        </p:nvSpPr>
        <p:spPr>
          <a:xfrm>
            <a:off x="32905200" y="18022637"/>
            <a:ext cx="10176300" cy="1200300"/>
          </a:xfrm>
          <a:prstGeom prst="roundRect">
            <a:avLst>
              <a:gd name="adj" fmla="val 16667"/>
            </a:avLst>
          </a:prstGeom>
          <a:solidFill>
            <a:srgbClr val="53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Conclusion</a:t>
            </a:r>
            <a:endParaRPr sz="6600" b="0" i="0" u="none" strike="noStrike" cap="none">
              <a:solidFill>
                <a:srgbClr val="000000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91" name="Google Shape;91;g35b5583dab3_1_0"/>
          <p:cNvSpPr/>
          <p:nvPr/>
        </p:nvSpPr>
        <p:spPr>
          <a:xfrm>
            <a:off x="32905200" y="26324975"/>
            <a:ext cx="10176300" cy="1200300"/>
          </a:xfrm>
          <a:prstGeom prst="roundRect">
            <a:avLst>
              <a:gd name="adj" fmla="val 16667"/>
            </a:avLst>
          </a:prstGeom>
          <a:solidFill>
            <a:srgbClr val="53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Figtree SemiBold"/>
                <a:ea typeface="Figtree SemiBold"/>
                <a:cs typeface="Figtree SemiBold"/>
                <a:sym typeface="Figtree SemiBold"/>
              </a:rPr>
              <a:t>Acknowledgements</a:t>
            </a:r>
            <a:endParaRPr sz="6600" b="0" i="0" u="none" strike="noStrike" cap="none">
              <a:solidFill>
                <a:srgbClr val="000000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grpSp>
        <p:nvGrpSpPr>
          <p:cNvPr id="92" name="Google Shape;92;g35b5583dab3_1_0"/>
          <p:cNvGrpSpPr/>
          <p:nvPr/>
        </p:nvGrpSpPr>
        <p:grpSpPr>
          <a:xfrm>
            <a:off x="33132981" y="7475918"/>
            <a:ext cx="908796" cy="891654"/>
            <a:chOff x="-26993200" y="1961775"/>
            <a:chExt cx="301675" cy="295975"/>
          </a:xfrm>
        </p:grpSpPr>
        <p:sp>
          <p:nvSpPr>
            <p:cNvPr id="93" name="Google Shape;93;g35b5583dab3_1_0"/>
            <p:cNvSpPr/>
            <p:nvPr/>
          </p:nvSpPr>
          <p:spPr>
            <a:xfrm>
              <a:off x="-26993200" y="1961775"/>
              <a:ext cx="301675" cy="295975"/>
            </a:xfrm>
            <a:custGeom>
              <a:avLst/>
              <a:gdLst/>
              <a:ahLst/>
              <a:cxnLst/>
              <a:rect l="l" t="t" r="r" b="b"/>
              <a:pathLst>
                <a:path w="12067" h="11839" extrusionOk="0">
                  <a:moveTo>
                    <a:pt x="8601" y="685"/>
                  </a:moveTo>
                  <a:cubicBezTo>
                    <a:pt x="8664" y="685"/>
                    <a:pt x="8790" y="717"/>
                    <a:pt x="8822" y="811"/>
                  </a:cubicBezTo>
                  <a:lnTo>
                    <a:pt x="11279" y="3237"/>
                  </a:lnTo>
                  <a:cubicBezTo>
                    <a:pt x="11342" y="3332"/>
                    <a:pt x="11374" y="3395"/>
                    <a:pt x="11374" y="3489"/>
                  </a:cubicBezTo>
                  <a:cubicBezTo>
                    <a:pt x="11374" y="3552"/>
                    <a:pt x="11342" y="3647"/>
                    <a:pt x="11279" y="3710"/>
                  </a:cubicBezTo>
                  <a:cubicBezTo>
                    <a:pt x="11216" y="3773"/>
                    <a:pt x="11122" y="3804"/>
                    <a:pt x="11031" y="3804"/>
                  </a:cubicBezTo>
                  <a:cubicBezTo>
                    <a:pt x="10941" y="3804"/>
                    <a:pt x="10854" y="3773"/>
                    <a:pt x="10807" y="3710"/>
                  </a:cubicBezTo>
                  <a:lnTo>
                    <a:pt x="8349" y="1284"/>
                  </a:lnTo>
                  <a:cubicBezTo>
                    <a:pt x="8286" y="1189"/>
                    <a:pt x="8223" y="1126"/>
                    <a:pt x="8223" y="1032"/>
                  </a:cubicBezTo>
                  <a:cubicBezTo>
                    <a:pt x="8223" y="969"/>
                    <a:pt x="8286" y="843"/>
                    <a:pt x="8349" y="811"/>
                  </a:cubicBezTo>
                  <a:cubicBezTo>
                    <a:pt x="8444" y="717"/>
                    <a:pt x="8507" y="685"/>
                    <a:pt x="8601" y="685"/>
                  </a:cubicBezTo>
                  <a:close/>
                  <a:moveTo>
                    <a:pt x="7971" y="2103"/>
                  </a:moveTo>
                  <a:lnTo>
                    <a:pt x="8759" y="2891"/>
                  </a:lnTo>
                  <a:lnTo>
                    <a:pt x="9925" y="4056"/>
                  </a:lnTo>
                  <a:lnTo>
                    <a:pt x="7058" y="6955"/>
                  </a:lnTo>
                  <a:cubicBezTo>
                    <a:pt x="6617" y="6545"/>
                    <a:pt x="5986" y="6356"/>
                    <a:pt x="5325" y="6356"/>
                  </a:cubicBezTo>
                  <a:lnTo>
                    <a:pt x="5293" y="6356"/>
                  </a:lnTo>
                  <a:cubicBezTo>
                    <a:pt x="5256" y="6359"/>
                    <a:pt x="5219" y="6360"/>
                    <a:pt x="5182" y="6360"/>
                  </a:cubicBezTo>
                  <a:cubicBezTo>
                    <a:pt x="4779" y="6360"/>
                    <a:pt x="4385" y="6206"/>
                    <a:pt x="4096" y="5947"/>
                  </a:cubicBezTo>
                  <a:lnTo>
                    <a:pt x="5136" y="4939"/>
                  </a:lnTo>
                  <a:lnTo>
                    <a:pt x="5356" y="5159"/>
                  </a:lnTo>
                  <a:cubicBezTo>
                    <a:pt x="5451" y="5254"/>
                    <a:pt x="5514" y="5285"/>
                    <a:pt x="5608" y="5285"/>
                  </a:cubicBezTo>
                  <a:cubicBezTo>
                    <a:pt x="5671" y="5285"/>
                    <a:pt x="5797" y="5254"/>
                    <a:pt x="5829" y="5159"/>
                  </a:cubicBezTo>
                  <a:cubicBezTo>
                    <a:pt x="5955" y="5065"/>
                    <a:pt x="5955" y="4813"/>
                    <a:pt x="5829" y="4687"/>
                  </a:cubicBezTo>
                  <a:lnTo>
                    <a:pt x="5608" y="4466"/>
                  </a:lnTo>
                  <a:lnTo>
                    <a:pt x="6081" y="3993"/>
                  </a:lnTo>
                  <a:lnTo>
                    <a:pt x="6302" y="4214"/>
                  </a:lnTo>
                  <a:cubicBezTo>
                    <a:pt x="6396" y="4308"/>
                    <a:pt x="6459" y="4340"/>
                    <a:pt x="6554" y="4340"/>
                  </a:cubicBezTo>
                  <a:cubicBezTo>
                    <a:pt x="6617" y="4340"/>
                    <a:pt x="6743" y="4308"/>
                    <a:pt x="6774" y="4214"/>
                  </a:cubicBezTo>
                  <a:cubicBezTo>
                    <a:pt x="6900" y="4119"/>
                    <a:pt x="6900" y="3867"/>
                    <a:pt x="6774" y="3741"/>
                  </a:cubicBezTo>
                  <a:lnTo>
                    <a:pt x="6554" y="3521"/>
                  </a:lnTo>
                  <a:lnTo>
                    <a:pt x="7026" y="3048"/>
                  </a:lnTo>
                  <a:lnTo>
                    <a:pt x="7247" y="3269"/>
                  </a:lnTo>
                  <a:cubicBezTo>
                    <a:pt x="7341" y="3363"/>
                    <a:pt x="7404" y="3395"/>
                    <a:pt x="7499" y="3395"/>
                  </a:cubicBezTo>
                  <a:cubicBezTo>
                    <a:pt x="7562" y="3395"/>
                    <a:pt x="7688" y="3363"/>
                    <a:pt x="7719" y="3269"/>
                  </a:cubicBezTo>
                  <a:cubicBezTo>
                    <a:pt x="7845" y="3174"/>
                    <a:pt x="7845" y="2922"/>
                    <a:pt x="7719" y="2796"/>
                  </a:cubicBezTo>
                  <a:lnTo>
                    <a:pt x="7499" y="2576"/>
                  </a:lnTo>
                  <a:lnTo>
                    <a:pt x="7971" y="2103"/>
                  </a:lnTo>
                  <a:close/>
                  <a:moveTo>
                    <a:pt x="3592" y="6482"/>
                  </a:moveTo>
                  <a:cubicBezTo>
                    <a:pt x="4038" y="6839"/>
                    <a:pt x="4596" y="7084"/>
                    <a:pt x="5213" y="7084"/>
                  </a:cubicBezTo>
                  <a:cubicBezTo>
                    <a:pt x="5250" y="7084"/>
                    <a:pt x="5288" y="7083"/>
                    <a:pt x="5325" y="7081"/>
                  </a:cubicBezTo>
                  <a:cubicBezTo>
                    <a:pt x="5797" y="7081"/>
                    <a:pt x="6239" y="7175"/>
                    <a:pt x="6554" y="7459"/>
                  </a:cubicBezTo>
                  <a:lnTo>
                    <a:pt x="3277" y="10735"/>
                  </a:lnTo>
                  <a:cubicBezTo>
                    <a:pt x="2993" y="11003"/>
                    <a:pt x="2639" y="11137"/>
                    <a:pt x="2285" y="11137"/>
                  </a:cubicBezTo>
                  <a:cubicBezTo>
                    <a:pt x="1930" y="11137"/>
                    <a:pt x="1576" y="11003"/>
                    <a:pt x="1292" y="10735"/>
                  </a:cubicBezTo>
                  <a:cubicBezTo>
                    <a:pt x="757" y="10168"/>
                    <a:pt x="757" y="9318"/>
                    <a:pt x="1292" y="8751"/>
                  </a:cubicBezTo>
                  <a:lnTo>
                    <a:pt x="3592" y="6482"/>
                  </a:lnTo>
                  <a:close/>
                  <a:moveTo>
                    <a:pt x="8582" y="0"/>
                  </a:moveTo>
                  <a:cubicBezTo>
                    <a:pt x="8318" y="0"/>
                    <a:pt x="8050" y="103"/>
                    <a:pt x="7845" y="307"/>
                  </a:cubicBezTo>
                  <a:cubicBezTo>
                    <a:pt x="7656" y="496"/>
                    <a:pt x="7530" y="780"/>
                    <a:pt x="7530" y="1032"/>
                  </a:cubicBezTo>
                  <a:cubicBezTo>
                    <a:pt x="7530" y="1189"/>
                    <a:pt x="7562" y="1347"/>
                    <a:pt x="7656" y="1473"/>
                  </a:cubicBezTo>
                  <a:lnTo>
                    <a:pt x="6869" y="2261"/>
                  </a:lnTo>
                  <a:lnTo>
                    <a:pt x="4884" y="4245"/>
                  </a:lnTo>
                  <a:lnTo>
                    <a:pt x="820" y="8278"/>
                  </a:lnTo>
                  <a:cubicBezTo>
                    <a:pt x="1" y="9097"/>
                    <a:pt x="1" y="10420"/>
                    <a:pt x="820" y="11240"/>
                  </a:cubicBezTo>
                  <a:cubicBezTo>
                    <a:pt x="1229" y="11649"/>
                    <a:pt x="1796" y="11838"/>
                    <a:pt x="2300" y="11838"/>
                  </a:cubicBezTo>
                  <a:cubicBezTo>
                    <a:pt x="2836" y="11838"/>
                    <a:pt x="3340" y="11649"/>
                    <a:pt x="3750" y="11240"/>
                  </a:cubicBezTo>
                  <a:lnTo>
                    <a:pt x="10555" y="4434"/>
                  </a:lnTo>
                  <a:cubicBezTo>
                    <a:pt x="10712" y="4497"/>
                    <a:pt x="10838" y="4560"/>
                    <a:pt x="10996" y="4560"/>
                  </a:cubicBezTo>
                  <a:cubicBezTo>
                    <a:pt x="11279" y="4560"/>
                    <a:pt x="11531" y="4434"/>
                    <a:pt x="11752" y="4245"/>
                  </a:cubicBezTo>
                  <a:cubicBezTo>
                    <a:pt x="11941" y="4025"/>
                    <a:pt x="12067" y="3773"/>
                    <a:pt x="12067" y="3489"/>
                  </a:cubicBezTo>
                  <a:cubicBezTo>
                    <a:pt x="12067" y="3206"/>
                    <a:pt x="11941" y="2922"/>
                    <a:pt x="11752" y="2733"/>
                  </a:cubicBezTo>
                  <a:lnTo>
                    <a:pt x="9294" y="307"/>
                  </a:lnTo>
                  <a:cubicBezTo>
                    <a:pt x="9105" y="103"/>
                    <a:pt x="8846" y="0"/>
                    <a:pt x="8582" y="0"/>
                  </a:cubicBezTo>
                  <a:close/>
                </a:path>
              </a:pathLst>
            </a:custGeom>
            <a:solidFill>
              <a:srgbClr val="054469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35b5583dab3_1_0"/>
            <p:cNvSpPr/>
            <p:nvPr/>
          </p:nvSpPr>
          <p:spPr>
            <a:xfrm>
              <a:off x="-26900250" y="21647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054469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35b5583dab3_1_0"/>
            <p:cNvSpPr/>
            <p:nvPr/>
          </p:nvSpPr>
          <p:spPr>
            <a:xfrm>
              <a:off x="-26938075" y="217737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375" y="1"/>
                  </a:moveTo>
                  <a:cubicBezTo>
                    <a:pt x="292" y="1"/>
                    <a:pt x="206" y="32"/>
                    <a:pt x="127" y="95"/>
                  </a:cubicBezTo>
                  <a:cubicBezTo>
                    <a:pt x="1" y="221"/>
                    <a:pt x="1" y="442"/>
                    <a:pt x="127" y="568"/>
                  </a:cubicBezTo>
                  <a:cubicBezTo>
                    <a:pt x="190" y="631"/>
                    <a:pt x="277" y="662"/>
                    <a:pt x="363" y="662"/>
                  </a:cubicBezTo>
                  <a:cubicBezTo>
                    <a:pt x="450" y="662"/>
                    <a:pt x="536" y="631"/>
                    <a:pt x="599" y="568"/>
                  </a:cubicBezTo>
                  <a:cubicBezTo>
                    <a:pt x="725" y="442"/>
                    <a:pt x="725" y="221"/>
                    <a:pt x="599" y="95"/>
                  </a:cubicBezTo>
                  <a:cubicBezTo>
                    <a:pt x="536" y="32"/>
                    <a:pt x="458" y="1"/>
                    <a:pt x="375" y="1"/>
                  </a:cubicBezTo>
                  <a:close/>
                </a:path>
              </a:pathLst>
            </a:custGeom>
            <a:solidFill>
              <a:srgbClr val="054469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g35b5583dab3_1_0"/>
          <p:cNvSpPr/>
          <p:nvPr/>
        </p:nvSpPr>
        <p:spPr>
          <a:xfrm>
            <a:off x="33111368" y="9370953"/>
            <a:ext cx="950755" cy="945835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rgbClr val="054469"/>
          </a:solidFill>
          <a:ln w="9525" cap="flat" cmpd="sng">
            <a:solidFill>
              <a:srgbClr val="0544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g35b5583dab3_1_0"/>
          <p:cNvGrpSpPr/>
          <p:nvPr/>
        </p:nvGrpSpPr>
        <p:grpSpPr>
          <a:xfrm>
            <a:off x="33054553" y="16044570"/>
            <a:ext cx="1060265" cy="1051665"/>
            <a:chOff x="-31166825" y="1939525"/>
            <a:chExt cx="293800" cy="291425"/>
          </a:xfrm>
        </p:grpSpPr>
        <p:sp>
          <p:nvSpPr>
            <p:cNvPr id="98" name="Google Shape;98;g35b5583dab3_1_0"/>
            <p:cNvSpPr/>
            <p:nvPr/>
          </p:nvSpPr>
          <p:spPr>
            <a:xfrm>
              <a:off x="-31166825" y="1939525"/>
              <a:ext cx="224500" cy="291425"/>
            </a:xfrm>
            <a:custGeom>
              <a:avLst/>
              <a:gdLst/>
              <a:ahLst/>
              <a:cxnLst/>
              <a:rect l="l" t="t" r="r" b="b"/>
              <a:pathLst>
                <a:path w="8980" h="11657" extrusionOk="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5b5583dab3_1_0"/>
            <p:cNvSpPr/>
            <p:nvPr/>
          </p:nvSpPr>
          <p:spPr>
            <a:xfrm>
              <a:off x="-31131375" y="2145075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35b5583dab3_1_0"/>
            <p:cNvSpPr/>
            <p:nvPr/>
          </p:nvSpPr>
          <p:spPr>
            <a:xfrm>
              <a:off x="-31131375" y="207655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5b5583dab3_1_0"/>
            <p:cNvSpPr/>
            <p:nvPr/>
          </p:nvSpPr>
          <p:spPr>
            <a:xfrm>
              <a:off x="-31131375" y="20072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35b5583dab3_1_0"/>
            <p:cNvSpPr/>
            <p:nvPr/>
          </p:nvSpPr>
          <p:spPr>
            <a:xfrm>
              <a:off x="-31062075" y="2007250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35b5583dab3_1_0"/>
            <p:cNvSpPr/>
            <p:nvPr/>
          </p:nvSpPr>
          <p:spPr>
            <a:xfrm>
              <a:off x="-31062075" y="2041900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35b5583dab3_1_0"/>
            <p:cNvSpPr/>
            <p:nvPr/>
          </p:nvSpPr>
          <p:spPr>
            <a:xfrm>
              <a:off x="-31062075" y="2076550"/>
              <a:ext cx="85875" cy="17375"/>
            </a:xfrm>
            <a:custGeom>
              <a:avLst/>
              <a:gdLst/>
              <a:ahLst/>
              <a:cxnLst/>
              <a:rect l="l" t="t" r="r" b="b"/>
              <a:pathLst>
                <a:path w="3435" h="695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5b5583dab3_1_0"/>
            <p:cNvSpPr/>
            <p:nvPr/>
          </p:nvSpPr>
          <p:spPr>
            <a:xfrm>
              <a:off x="-31062075" y="2110425"/>
              <a:ext cx="52025" cy="18150"/>
            </a:xfrm>
            <a:custGeom>
              <a:avLst/>
              <a:gdLst/>
              <a:ahLst/>
              <a:cxnLst/>
              <a:rect l="l" t="t" r="r" b="b"/>
              <a:pathLst>
                <a:path w="2081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5b5583dab3_1_0"/>
            <p:cNvSpPr/>
            <p:nvPr/>
          </p:nvSpPr>
          <p:spPr>
            <a:xfrm>
              <a:off x="-31062075" y="2145075"/>
              <a:ext cx="85875" cy="18150"/>
            </a:xfrm>
            <a:custGeom>
              <a:avLst/>
              <a:gdLst/>
              <a:ahLst/>
              <a:cxnLst/>
              <a:rect l="l" t="t" r="r" b="b"/>
              <a:pathLst>
                <a:path w="343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5b5583dab3_1_0"/>
            <p:cNvSpPr/>
            <p:nvPr/>
          </p:nvSpPr>
          <p:spPr>
            <a:xfrm>
              <a:off x="-31062075" y="2179750"/>
              <a:ext cx="52025" cy="18125"/>
            </a:xfrm>
            <a:custGeom>
              <a:avLst/>
              <a:gdLst/>
              <a:ahLst/>
              <a:cxnLst/>
              <a:rect l="l" t="t" r="r" b="b"/>
              <a:pathLst>
                <a:path w="2081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5b5583dab3_1_0"/>
            <p:cNvSpPr/>
            <p:nvPr/>
          </p:nvSpPr>
          <p:spPr>
            <a:xfrm>
              <a:off x="-30924225" y="1974175"/>
              <a:ext cx="51200" cy="240250"/>
            </a:xfrm>
            <a:custGeom>
              <a:avLst/>
              <a:gdLst/>
              <a:ahLst/>
              <a:cxnLst/>
              <a:rect l="l" t="t" r="r" b="b"/>
              <a:pathLst>
                <a:path w="2048" h="9610" extrusionOk="0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g35b5583dab3_1_0"/>
          <p:cNvGrpSpPr/>
          <p:nvPr/>
        </p:nvGrpSpPr>
        <p:grpSpPr>
          <a:xfrm>
            <a:off x="33063125" y="12778155"/>
            <a:ext cx="1060193" cy="806957"/>
            <a:chOff x="-47527350" y="2747625"/>
            <a:chExt cx="300100" cy="228425"/>
          </a:xfrm>
        </p:grpSpPr>
        <p:sp>
          <p:nvSpPr>
            <p:cNvPr id="110" name="Google Shape;110;g35b5583dab3_1_0"/>
            <p:cNvSpPr/>
            <p:nvPr/>
          </p:nvSpPr>
          <p:spPr>
            <a:xfrm>
              <a:off x="-47475350" y="2782275"/>
              <a:ext cx="124450" cy="124475"/>
            </a:xfrm>
            <a:custGeom>
              <a:avLst/>
              <a:gdLst/>
              <a:ahLst/>
              <a:cxnLst/>
              <a:rect l="l" t="t" r="r" b="b"/>
              <a:pathLst>
                <a:path w="4978" h="4979" extrusionOk="0">
                  <a:moveTo>
                    <a:pt x="2804" y="2080"/>
                  </a:moveTo>
                  <a:cubicBezTo>
                    <a:pt x="2678" y="2395"/>
                    <a:pt x="2457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7" y="725"/>
                  </a:moveTo>
                  <a:cubicBezTo>
                    <a:pt x="2300" y="725"/>
                    <a:pt x="2678" y="977"/>
                    <a:pt x="2804" y="1418"/>
                  </a:cubicBezTo>
                  <a:lnTo>
                    <a:pt x="1827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73"/>
                  </a:lnTo>
                  <a:cubicBezTo>
                    <a:pt x="1071" y="2615"/>
                    <a:pt x="756" y="2206"/>
                    <a:pt x="756" y="1765"/>
                  </a:cubicBezTo>
                  <a:cubicBezTo>
                    <a:pt x="756" y="1197"/>
                    <a:pt x="1229" y="725"/>
                    <a:pt x="1827" y="725"/>
                  </a:cubicBezTo>
                  <a:close/>
                  <a:moveTo>
                    <a:pt x="4253" y="2080"/>
                  </a:moveTo>
                  <a:lnTo>
                    <a:pt x="4253" y="4222"/>
                  </a:lnTo>
                  <a:lnTo>
                    <a:pt x="2142" y="4222"/>
                  </a:lnTo>
                  <a:lnTo>
                    <a:pt x="2142" y="3466"/>
                  </a:lnTo>
                  <a:cubicBezTo>
                    <a:pt x="2804" y="3308"/>
                    <a:pt x="3371" y="2804"/>
                    <a:pt x="3529" y="2080"/>
                  </a:cubicBezTo>
                  <a:close/>
                  <a:moveTo>
                    <a:pt x="1764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47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821"/>
                    <a:pt x="1575" y="4978"/>
                    <a:pt x="1764" y="4978"/>
                  </a:cubicBezTo>
                  <a:lnTo>
                    <a:pt x="4568" y="4978"/>
                  </a:lnTo>
                  <a:cubicBezTo>
                    <a:pt x="4757" y="4978"/>
                    <a:pt x="4915" y="4821"/>
                    <a:pt x="4915" y="4600"/>
                  </a:cubicBezTo>
                  <a:lnTo>
                    <a:pt x="4915" y="1828"/>
                  </a:lnTo>
                  <a:cubicBezTo>
                    <a:pt x="4978" y="1576"/>
                    <a:pt x="4820" y="1418"/>
                    <a:pt x="4600" y="1418"/>
                  </a:cubicBezTo>
                  <a:lnTo>
                    <a:pt x="3497" y="1418"/>
                  </a:lnTo>
                  <a:cubicBezTo>
                    <a:pt x="3340" y="630"/>
                    <a:pt x="2646" y="0"/>
                    <a:pt x="1764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5b5583dab3_1_0"/>
            <p:cNvSpPr/>
            <p:nvPr/>
          </p:nvSpPr>
          <p:spPr>
            <a:xfrm>
              <a:off x="-47333600" y="278227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5b5583dab3_1_0"/>
            <p:cNvSpPr/>
            <p:nvPr/>
          </p:nvSpPr>
          <p:spPr>
            <a:xfrm>
              <a:off x="-47333600" y="2817725"/>
              <a:ext cx="53600" cy="18125"/>
            </a:xfrm>
            <a:custGeom>
              <a:avLst/>
              <a:gdLst/>
              <a:ahLst/>
              <a:cxnLst/>
              <a:rect l="l" t="t" r="r" b="b"/>
              <a:pathLst>
                <a:path w="214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97" y="725"/>
                  </a:lnTo>
                  <a:cubicBezTo>
                    <a:pt x="1986" y="725"/>
                    <a:pt x="2143" y="567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35b5583dab3_1_0"/>
            <p:cNvSpPr/>
            <p:nvPr/>
          </p:nvSpPr>
          <p:spPr>
            <a:xfrm>
              <a:off x="-47333600" y="2852375"/>
              <a:ext cx="53600" cy="17350"/>
            </a:xfrm>
            <a:custGeom>
              <a:avLst/>
              <a:gdLst/>
              <a:ahLst/>
              <a:cxnLst/>
              <a:rect l="l" t="t" r="r" b="b"/>
              <a:pathLst>
                <a:path w="214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1797" y="693"/>
                  </a:lnTo>
                  <a:cubicBezTo>
                    <a:pt x="1986" y="693"/>
                    <a:pt x="2143" y="536"/>
                    <a:pt x="2143" y="347"/>
                  </a:cubicBezTo>
                  <a:cubicBezTo>
                    <a:pt x="2143" y="158"/>
                    <a:pt x="1986" y="0"/>
                    <a:pt x="1797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5b5583dab3_1_0"/>
            <p:cNvSpPr/>
            <p:nvPr/>
          </p:nvSpPr>
          <p:spPr>
            <a:xfrm>
              <a:off x="-47333600" y="2887800"/>
              <a:ext cx="53600" cy="17375"/>
            </a:xfrm>
            <a:custGeom>
              <a:avLst/>
              <a:gdLst/>
              <a:ahLst/>
              <a:cxnLst/>
              <a:rect l="l" t="t" r="r" b="b"/>
              <a:pathLst>
                <a:path w="2144" h="695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1797" y="694"/>
                  </a:lnTo>
                  <a:cubicBezTo>
                    <a:pt x="1986" y="694"/>
                    <a:pt x="2143" y="537"/>
                    <a:pt x="2143" y="347"/>
                  </a:cubicBezTo>
                  <a:cubicBezTo>
                    <a:pt x="2143" y="158"/>
                    <a:pt x="1986" y="1"/>
                    <a:pt x="1797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35b5583dab3_1_0"/>
            <p:cNvSpPr/>
            <p:nvPr/>
          </p:nvSpPr>
          <p:spPr>
            <a:xfrm>
              <a:off x="-47527350" y="2747625"/>
              <a:ext cx="300100" cy="228425"/>
            </a:xfrm>
            <a:custGeom>
              <a:avLst/>
              <a:gdLst/>
              <a:ahLst/>
              <a:cxnLst/>
              <a:rect l="l" t="t" r="r" b="b"/>
              <a:pathLst>
                <a:path w="12004" h="9137" extrusionOk="0">
                  <a:moveTo>
                    <a:pt x="10586" y="693"/>
                  </a:moveTo>
                  <a:lnTo>
                    <a:pt x="10586" y="7026"/>
                  </a:lnTo>
                  <a:lnTo>
                    <a:pt x="1418" y="7026"/>
                  </a:lnTo>
                  <a:lnTo>
                    <a:pt x="1418" y="693"/>
                  </a:lnTo>
                  <a:close/>
                  <a:moveTo>
                    <a:pt x="11311" y="7687"/>
                  </a:moveTo>
                  <a:lnTo>
                    <a:pt x="11311" y="8412"/>
                  </a:lnTo>
                  <a:lnTo>
                    <a:pt x="725" y="8412"/>
                  </a:lnTo>
                  <a:lnTo>
                    <a:pt x="725" y="7687"/>
                  </a:lnTo>
                  <a:close/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026"/>
                  </a:lnTo>
                  <a:lnTo>
                    <a:pt x="347" y="7026"/>
                  </a:lnTo>
                  <a:cubicBezTo>
                    <a:pt x="158" y="7026"/>
                    <a:pt x="1" y="7183"/>
                    <a:pt x="1" y="7372"/>
                  </a:cubicBezTo>
                  <a:lnTo>
                    <a:pt x="1" y="8790"/>
                  </a:lnTo>
                  <a:cubicBezTo>
                    <a:pt x="1" y="8979"/>
                    <a:pt x="158" y="9136"/>
                    <a:pt x="347" y="9136"/>
                  </a:cubicBezTo>
                  <a:lnTo>
                    <a:pt x="11658" y="9136"/>
                  </a:lnTo>
                  <a:cubicBezTo>
                    <a:pt x="11847" y="9136"/>
                    <a:pt x="12004" y="8979"/>
                    <a:pt x="12004" y="8790"/>
                  </a:cubicBezTo>
                  <a:lnTo>
                    <a:pt x="12004" y="7372"/>
                  </a:lnTo>
                  <a:cubicBezTo>
                    <a:pt x="12004" y="7183"/>
                    <a:pt x="11847" y="7026"/>
                    <a:pt x="11658" y="7026"/>
                  </a:cubicBezTo>
                  <a:lnTo>
                    <a:pt x="11311" y="7026"/>
                  </a:lnTo>
                  <a:lnTo>
                    <a:pt x="11311" y="378"/>
                  </a:lnTo>
                  <a:cubicBezTo>
                    <a:pt x="11311" y="158"/>
                    <a:pt x="11153" y="0"/>
                    <a:pt x="10964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35b5583dab3_1_0"/>
          <p:cNvGrpSpPr/>
          <p:nvPr/>
        </p:nvGrpSpPr>
        <p:grpSpPr>
          <a:xfrm>
            <a:off x="33205873" y="14750507"/>
            <a:ext cx="769549" cy="764665"/>
            <a:chOff x="-45665400" y="2703250"/>
            <a:chExt cx="301500" cy="299575"/>
          </a:xfrm>
        </p:grpSpPr>
        <p:sp>
          <p:nvSpPr>
            <p:cNvPr id="117" name="Google Shape;117;g35b5583dab3_1_0"/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rgbClr val="054469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35b5583dab3_1_0"/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rgbClr val="054469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35b5583dab3_1_0"/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rgbClr val="054469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35b5583dab3_1_0"/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rgbClr val="054469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35b5583dab3_1_0"/>
          <p:cNvSpPr txBox="1"/>
          <p:nvPr/>
        </p:nvSpPr>
        <p:spPr>
          <a:xfrm>
            <a:off x="34416573" y="14566580"/>
            <a:ext cx="81420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Data Import / Export</a:t>
            </a:r>
            <a:endParaRPr sz="4600" b="1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2" name="Google Shape;122;g35b5583dab3_1_0"/>
          <p:cNvSpPr txBox="1"/>
          <p:nvPr/>
        </p:nvSpPr>
        <p:spPr>
          <a:xfrm>
            <a:off x="34416573" y="15227477"/>
            <a:ext cx="81420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CSV and PDF</a:t>
            </a:r>
            <a:endParaRPr sz="37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3" name="Google Shape;123;g35b5583dab3_1_0"/>
          <p:cNvSpPr txBox="1"/>
          <p:nvPr/>
        </p:nvSpPr>
        <p:spPr>
          <a:xfrm>
            <a:off x="34416550" y="9149426"/>
            <a:ext cx="81420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Condition Tracking</a:t>
            </a:r>
            <a:endParaRPr sz="4600" b="1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4" name="Google Shape;124;g35b5583dab3_1_0"/>
          <p:cNvSpPr txBox="1"/>
          <p:nvPr/>
        </p:nvSpPr>
        <p:spPr>
          <a:xfrm>
            <a:off x="34416562" y="9838891"/>
            <a:ext cx="81420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Track attributes and properties of wells</a:t>
            </a:r>
            <a:endParaRPr sz="37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5" name="Google Shape;125;g35b5583dab3_1_0"/>
          <p:cNvSpPr txBox="1"/>
          <p:nvPr/>
        </p:nvSpPr>
        <p:spPr>
          <a:xfrm>
            <a:off x="34416551" y="7254779"/>
            <a:ext cx="81420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Plate Visualization</a:t>
            </a:r>
            <a:endParaRPr sz="4600" b="1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6" name="Google Shape;126;g35b5583dab3_1_0"/>
          <p:cNvSpPr txBox="1"/>
          <p:nvPr/>
        </p:nvSpPr>
        <p:spPr>
          <a:xfrm>
            <a:off x="34416550" y="7944254"/>
            <a:ext cx="81420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Interface to visualize 96/384-well plates of test tubes</a:t>
            </a:r>
            <a:endParaRPr sz="37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7" name="Google Shape;127;g35b5583dab3_1_0"/>
          <p:cNvSpPr txBox="1"/>
          <p:nvPr/>
        </p:nvSpPr>
        <p:spPr>
          <a:xfrm>
            <a:off x="34416562" y="12665658"/>
            <a:ext cx="81420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Automation</a:t>
            </a:r>
            <a:endParaRPr sz="4600" b="1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8" name="Google Shape;128;g35b5583dab3_1_0"/>
          <p:cNvSpPr txBox="1"/>
          <p:nvPr/>
        </p:nvSpPr>
        <p:spPr>
          <a:xfrm>
            <a:off x="34416562" y="13326555"/>
            <a:ext cx="81420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Automate repetitive tasks to reduce</a:t>
            </a:r>
            <a:endParaRPr sz="37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manual entry errors and save time</a:t>
            </a:r>
            <a:endParaRPr sz="37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29" name="Google Shape;129;g35b5583dab3_1_0"/>
          <p:cNvSpPr txBox="1"/>
          <p:nvPr/>
        </p:nvSpPr>
        <p:spPr>
          <a:xfrm>
            <a:off x="34416562" y="15948156"/>
            <a:ext cx="81420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Management &amp; Collaboration</a:t>
            </a:r>
            <a:endParaRPr sz="4600" b="1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0" name="Google Shape;130;g35b5583dab3_1_0"/>
          <p:cNvSpPr txBox="1"/>
          <p:nvPr/>
        </p:nvSpPr>
        <p:spPr>
          <a:xfrm>
            <a:off x="34416562" y="16609054"/>
            <a:ext cx="81420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Organize by p</a:t>
            </a: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rograms</a:t>
            </a:r>
            <a:r>
              <a:rPr lang="en-US" sz="37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 and</a:t>
            </a: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 teams, shar</a:t>
            </a:r>
            <a:r>
              <a:rPr lang="en-US" sz="37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ing features</a:t>
            </a: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-US" sz="37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and</a:t>
            </a:r>
            <a:r>
              <a:rPr lang="en-US" sz="37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 an </a:t>
            </a: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audit log</a:t>
            </a:r>
            <a:endParaRPr sz="37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1" name="Google Shape;131;g35b5583dab3_1_0"/>
          <p:cNvSpPr txBox="1"/>
          <p:nvPr/>
        </p:nvSpPr>
        <p:spPr>
          <a:xfrm>
            <a:off x="34416550" y="10675786"/>
            <a:ext cx="81420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 b="1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Lineage Tracking</a:t>
            </a:r>
            <a:endParaRPr sz="4600" b="1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2" name="Google Shape;132;g35b5583dab3_1_0"/>
          <p:cNvSpPr txBox="1"/>
          <p:nvPr/>
        </p:nvSpPr>
        <p:spPr>
          <a:xfrm>
            <a:off x="34416562" y="11365242"/>
            <a:ext cx="81420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Visualize plate relationships through different processes</a:t>
            </a:r>
            <a:endParaRPr sz="37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33" name="Google Shape;133;g35b5583dab3_1_0"/>
          <p:cNvGrpSpPr/>
          <p:nvPr/>
        </p:nvGrpSpPr>
        <p:grpSpPr>
          <a:xfrm>
            <a:off x="33132560" y="10808207"/>
            <a:ext cx="908855" cy="904112"/>
            <a:chOff x="2081650" y="2050750"/>
            <a:chExt cx="483125" cy="424625"/>
          </a:xfrm>
        </p:grpSpPr>
        <p:sp>
          <p:nvSpPr>
            <p:cNvPr id="134" name="Google Shape;134;g35b5583dab3_1_0"/>
            <p:cNvSpPr/>
            <p:nvPr/>
          </p:nvSpPr>
          <p:spPr>
            <a:xfrm>
              <a:off x="2081650" y="205075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5662" y="1402"/>
                  </a:moveTo>
                  <a:lnTo>
                    <a:pt x="5662" y="13770"/>
                  </a:lnTo>
                  <a:lnTo>
                    <a:pt x="1133" y="15581"/>
                  </a:lnTo>
                  <a:lnTo>
                    <a:pt x="1133" y="3214"/>
                  </a:lnTo>
                  <a:lnTo>
                    <a:pt x="5662" y="1402"/>
                  </a:lnTo>
                  <a:close/>
                  <a:moveTo>
                    <a:pt x="18192" y="1402"/>
                  </a:moveTo>
                  <a:lnTo>
                    <a:pt x="18192" y="13770"/>
                  </a:lnTo>
                  <a:lnTo>
                    <a:pt x="13663" y="15581"/>
                  </a:lnTo>
                  <a:lnTo>
                    <a:pt x="13663" y="3214"/>
                  </a:lnTo>
                  <a:lnTo>
                    <a:pt x="18192" y="1402"/>
                  </a:lnTo>
                  <a:close/>
                  <a:moveTo>
                    <a:pt x="6794" y="1348"/>
                  </a:moveTo>
                  <a:lnTo>
                    <a:pt x="12531" y="3241"/>
                  </a:lnTo>
                  <a:lnTo>
                    <a:pt x="12531" y="9464"/>
                  </a:lnTo>
                  <a:lnTo>
                    <a:pt x="12510" y="9461"/>
                  </a:lnTo>
                  <a:cubicBezTo>
                    <a:pt x="12205" y="9437"/>
                    <a:pt x="11903" y="9364"/>
                    <a:pt x="11619" y="9244"/>
                  </a:cubicBezTo>
                  <a:cubicBezTo>
                    <a:pt x="11548" y="9214"/>
                    <a:pt x="11474" y="9200"/>
                    <a:pt x="11401" y="9200"/>
                  </a:cubicBezTo>
                  <a:cubicBezTo>
                    <a:pt x="11181" y="9200"/>
                    <a:pt x="10970" y="9330"/>
                    <a:pt x="10879" y="9546"/>
                  </a:cubicBezTo>
                  <a:cubicBezTo>
                    <a:pt x="10759" y="9832"/>
                    <a:pt x="10891" y="10165"/>
                    <a:pt x="11178" y="10288"/>
                  </a:cubicBezTo>
                  <a:cubicBezTo>
                    <a:pt x="11574" y="10454"/>
                    <a:pt x="11994" y="10557"/>
                    <a:pt x="12422" y="10590"/>
                  </a:cubicBezTo>
                  <a:lnTo>
                    <a:pt x="12468" y="10590"/>
                  </a:lnTo>
                  <a:cubicBezTo>
                    <a:pt x="12489" y="10590"/>
                    <a:pt x="12510" y="10587"/>
                    <a:pt x="12531" y="10584"/>
                  </a:cubicBezTo>
                  <a:lnTo>
                    <a:pt x="12531" y="15633"/>
                  </a:lnTo>
                  <a:lnTo>
                    <a:pt x="6794" y="13746"/>
                  </a:lnTo>
                  <a:lnTo>
                    <a:pt x="6794" y="6774"/>
                  </a:lnTo>
                  <a:cubicBezTo>
                    <a:pt x="6951" y="6777"/>
                    <a:pt x="7105" y="6795"/>
                    <a:pt x="7259" y="6822"/>
                  </a:cubicBezTo>
                  <a:cubicBezTo>
                    <a:pt x="7295" y="6828"/>
                    <a:pt x="7331" y="6834"/>
                    <a:pt x="7368" y="6834"/>
                  </a:cubicBezTo>
                  <a:cubicBezTo>
                    <a:pt x="7658" y="6831"/>
                    <a:pt x="7902" y="6611"/>
                    <a:pt x="7929" y="6321"/>
                  </a:cubicBezTo>
                  <a:cubicBezTo>
                    <a:pt x="7957" y="6028"/>
                    <a:pt x="7760" y="5765"/>
                    <a:pt x="7473" y="5711"/>
                  </a:cubicBezTo>
                  <a:cubicBezTo>
                    <a:pt x="7250" y="5669"/>
                    <a:pt x="7020" y="5644"/>
                    <a:pt x="6794" y="5641"/>
                  </a:cubicBezTo>
                  <a:lnTo>
                    <a:pt x="6794" y="1348"/>
                  </a:lnTo>
                  <a:close/>
                  <a:moveTo>
                    <a:pt x="18757" y="0"/>
                  </a:moveTo>
                  <a:cubicBezTo>
                    <a:pt x="18687" y="0"/>
                    <a:pt x="18616" y="13"/>
                    <a:pt x="18549" y="40"/>
                  </a:cubicBezTo>
                  <a:lnTo>
                    <a:pt x="13077" y="2229"/>
                  </a:lnTo>
                  <a:lnTo>
                    <a:pt x="6405" y="28"/>
                  </a:lnTo>
                  <a:cubicBezTo>
                    <a:pt x="6395" y="25"/>
                    <a:pt x="6386" y="25"/>
                    <a:pt x="6380" y="22"/>
                  </a:cubicBezTo>
                  <a:cubicBezTo>
                    <a:pt x="6371" y="19"/>
                    <a:pt x="6359" y="16"/>
                    <a:pt x="6347" y="13"/>
                  </a:cubicBezTo>
                  <a:lnTo>
                    <a:pt x="6311" y="7"/>
                  </a:lnTo>
                  <a:cubicBezTo>
                    <a:pt x="6302" y="7"/>
                    <a:pt x="6290" y="4"/>
                    <a:pt x="6281" y="4"/>
                  </a:cubicBezTo>
                  <a:lnTo>
                    <a:pt x="6211" y="4"/>
                  </a:lnTo>
                  <a:cubicBezTo>
                    <a:pt x="6199" y="4"/>
                    <a:pt x="6187" y="4"/>
                    <a:pt x="6172" y="7"/>
                  </a:cubicBezTo>
                  <a:cubicBezTo>
                    <a:pt x="6166" y="9"/>
                    <a:pt x="6161" y="9"/>
                    <a:pt x="6157" y="9"/>
                  </a:cubicBezTo>
                  <a:cubicBezTo>
                    <a:pt x="6152" y="9"/>
                    <a:pt x="6148" y="9"/>
                    <a:pt x="6142" y="10"/>
                  </a:cubicBezTo>
                  <a:cubicBezTo>
                    <a:pt x="6133" y="13"/>
                    <a:pt x="6118" y="13"/>
                    <a:pt x="6106" y="16"/>
                  </a:cubicBezTo>
                  <a:lnTo>
                    <a:pt x="6075" y="22"/>
                  </a:lnTo>
                  <a:cubicBezTo>
                    <a:pt x="6063" y="28"/>
                    <a:pt x="6048" y="31"/>
                    <a:pt x="6036" y="37"/>
                  </a:cubicBezTo>
                  <a:cubicBezTo>
                    <a:pt x="6027" y="40"/>
                    <a:pt x="6021" y="40"/>
                    <a:pt x="6015" y="43"/>
                  </a:cubicBezTo>
                  <a:lnTo>
                    <a:pt x="354" y="2308"/>
                  </a:lnTo>
                  <a:cubicBezTo>
                    <a:pt x="139" y="2396"/>
                    <a:pt x="0" y="2601"/>
                    <a:pt x="0" y="2830"/>
                  </a:cubicBezTo>
                  <a:lnTo>
                    <a:pt x="0" y="16418"/>
                  </a:lnTo>
                  <a:cubicBezTo>
                    <a:pt x="0" y="16744"/>
                    <a:pt x="267" y="16984"/>
                    <a:pt x="566" y="16984"/>
                  </a:cubicBezTo>
                  <a:cubicBezTo>
                    <a:pt x="635" y="16984"/>
                    <a:pt x="706" y="16971"/>
                    <a:pt x="776" y="16943"/>
                  </a:cubicBezTo>
                  <a:lnTo>
                    <a:pt x="6248" y="14754"/>
                  </a:lnTo>
                  <a:lnTo>
                    <a:pt x="12917" y="16952"/>
                  </a:lnTo>
                  <a:cubicBezTo>
                    <a:pt x="12933" y="16958"/>
                    <a:pt x="12951" y="16964"/>
                    <a:pt x="12966" y="16967"/>
                  </a:cubicBezTo>
                  <a:cubicBezTo>
                    <a:pt x="13008" y="16976"/>
                    <a:pt x="13050" y="16983"/>
                    <a:pt x="13096" y="16983"/>
                  </a:cubicBezTo>
                  <a:lnTo>
                    <a:pt x="13099" y="16983"/>
                  </a:lnTo>
                  <a:cubicBezTo>
                    <a:pt x="13156" y="16983"/>
                    <a:pt x="13213" y="16973"/>
                    <a:pt x="13271" y="16955"/>
                  </a:cubicBezTo>
                  <a:cubicBezTo>
                    <a:pt x="13283" y="16952"/>
                    <a:pt x="13295" y="16946"/>
                    <a:pt x="13307" y="16940"/>
                  </a:cubicBezTo>
                  <a:lnTo>
                    <a:pt x="18965" y="14676"/>
                  </a:lnTo>
                  <a:cubicBezTo>
                    <a:pt x="19183" y="14591"/>
                    <a:pt x="19325" y="14386"/>
                    <a:pt x="19325" y="14153"/>
                  </a:cubicBezTo>
                  <a:lnTo>
                    <a:pt x="19325" y="566"/>
                  </a:lnTo>
                  <a:cubicBezTo>
                    <a:pt x="19325" y="379"/>
                    <a:pt x="19231" y="203"/>
                    <a:pt x="19077" y="98"/>
                  </a:cubicBezTo>
                  <a:cubicBezTo>
                    <a:pt x="18981" y="33"/>
                    <a:pt x="18869" y="0"/>
                    <a:pt x="18757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35b5583dab3_1_0"/>
            <p:cNvSpPr/>
            <p:nvPr/>
          </p:nvSpPr>
          <p:spPr>
            <a:xfrm>
              <a:off x="2136375" y="2292025"/>
              <a:ext cx="36400" cy="41975"/>
            </a:xfrm>
            <a:custGeom>
              <a:avLst/>
              <a:gdLst/>
              <a:ahLst/>
              <a:cxnLst/>
              <a:rect l="l" t="t" r="r" b="b"/>
              <a:pathLst>
                <a:path w="1456" h="1679" extrusionOk="0">
                  <a:moveTo>
                    <a:pt x="820" y="1"/>
                  </a:moveTo>
                  <a:cubicBezTo>
                    <a:pt x="583" y="1"/>
                    <a:pt x="361" y="151"/>
                    <a:pt x="284" y="390"/>
                  </a:cubicBezTo>
                  <a:lnTo>
                    <a:pt x="103" y="927"/>
                  </a:lnTo>
                  <a:cubicBezTo>
                    <a:pt x="0" y="1223"/>
                    <a:pt x="160" y="1549"/>
                    <a:pt x="459" y="1649"/>
                  </a:cubicBezTo>
                  <a:cubicBezTo>
                    <a:pt x="519" y="1669"/>
                    <a:pt x="579" y="1678"/>
                    <a:pt x="639" y="1678"/>
                  </a:cubicBezTo>
                  <a:cubicBezTo>
                    <a:pt x="878" y="1678"/>
                    <a:pt x="1101" y="1525"/>
                    <a:pt x="1178" y="1284"/>
                  </a:cubicBezTo>
                  <a:lnTo>
                    <a:pt x="1356" y="746"/>
                  </a:lnTo>
                  <a:cubicBezTo>
                    <a:pt x="1456" y="450"/>
                    <a:pt x="1296" y="130"/>
                    <a:pt x="1000" y="30"/>
                  </a:cubicBezTo>
                  <a:cubicBezTo>
                    <a:pt x="940" y="10"/>
                    <a:pt x="880" y="1"/>
                    <a:pt x="820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35b5583dab3_1_0"/>
            <p:cNvSpPr/>
            <p:nvPr/>
          </p:nvSpPr>
          <p:spPr>
            <a:xfrm>
              <a:off x="2296850" y="2220800"/>
              <a:ext cx="46075" cy="51650"/>
            </a:xfrm>
            <a:custGeom>
              <a:avLst/>
              <a:gdLst/>
              <a:ahLst/>
              <a:cxnLst/>
              <a:rect l="l" t="t" r="r" b="b"/>
              <a:pathLst>
                <a:path w="1843" h="2066" extrusionOk="0">
                  <a:moveTo>
                    <a:pt x="634" y="1"/>
                  </a:moveTo>
                  <a:cubicBezTo>
                    <a:pt x="506" y="1"/>
                    <a:pt x="378" y="44"/>
                    <a:pt x="272" y="132"/>
                  </a:cubicBezTo>
                  <a:cubicBezTo>
                    <a:pt x="37" y="331"/>
                    <a:pt x="1" y="681"/>
                    <a:pt x="194" y="920"/>
                  </a:cubicBezTo>
                  <a:cubicBezTo>
                    <a:pt x="354" y="1113"/>
                    <a:pt x="487" y="1327"/>
                    <a:pt x="593" y="1557"/>
                  </a:cubicBezTo>
                  <a:cubicBezTo>
                    <a:pt x="626" y="1626"/>
                    <a:pt x="662" y="1696"/>
                    <a:pt x="698" y="1765"/>
                  </a:cubicBezTo>
                  <a:cubicBezTo>
                    <a:pt x="798" y="1957"/>
                    <a:pt x="993" y="2065"/>
                    <a:pt x="1195" y="2065"/>
                  </a:cubicBezTo>
                  <a:cubicBezTo>
                    <a:pt x="1285" y="2065"/>
                    <a:pt x="1377" y="2044"/>
                    <a:pt x="1462" y="1998"/>
                  </a:cubicBezTo>
                  <a:cubicBezTo>
                    <a:pt x="1740" y="1853"/>
                    <a:pt x="1843" y="1509"/>
                    <a:pt x="1698" y="1234"/>
                  </a:cubicBezTo>
                  <a:cubicBezTo>
                    <a:pt x="1670" y="1183"/>
                    <a:pt x="1643" y="1131"/>
                    <a:pt x="1622" y="1083"/>
                  </a:cubicBezTo>
                  <a:cubicBezTo>
                    <a:pt x="1474" y="763"/>
                    <a:pt x="1287" y="464"/>
                    <a:pt x="1061" y="195"/>
                  </a:cubicBezTo>
                  <a:cubicBezTo>
                    <a:pt x="949" y="67"/>
                    <a:pt x="792" y="1"/>
                    <a:pt x="634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35b5583dab3_1_0"/>
            <p:cNvSpPr/>
            <p:nvPr/>
          </p:nvSpPr>
          <p:spPr>
            <a:xfrm>
              <a:off x="2158650" y="2216775"/>
              <a:ext cx="47275" cy="51425"/>
            </a:xfrm>
            <a:custGeom>
              <a:avLst/>
              <a:gdLst/>
              <a:ahLst/>
              <a:cxnLst/>
              <a:rect l="l" t="t" r="r" b="b"/>
              <a:pathLst>
                <a:path w="1891" h="2057" extrusionOk="0">
                  <a:moveTo>
                    <a:pt x="1264" y="1"/>
                  </a:moveTo>
                  <a:cubicBezTo>
                    <a:pt x="1109" y="1"/>
                    <a:pt x="955" y="63"/>
                    <a:pt x="843" y="187"/>
                  </a:cubicBezTo>
                  <a:lnTo>
                    <a:pt x="846" y="184"/>
                  </a:lnTo>
                  <a:lnTo>
                    <a:pt x="846" y="184"/>
                  </a:lnTo>
                  <a:cubicBezTo>
                    <a:pt x="547" y="498"/>
                    <a:pt x="305" y="860"/>
                    <a:pt x="130" y="1256"/>
                  </a:cubicBezTo>
                  <a:cubicBezTo>
                    <a:pt x="0" y="1543"/>
                    <a:pt x="127" y="1878"/>
                    <a:pt x="414" y="2005"/>
                  </a:cubicBezTo>
                  <a:cubicBezTo>
                    <a:pt x="486" y="2038"/>
                    <a:pt x="565" y="2056"/>
                    <a:pt x="643" y="2056"/>
                  </a:cubicBezTo>
                  <a:cubicBezTo>
                    <a:pt x="867" y="2056"/>
                    <a:pt x="1069" y="1923"/>
                    <a:pt x="1163" y="1721"/>
                  </a:cubicBezTo>
                  <a:cubicBezTo>
                    <a:pt x="1286" y="1443"/>
                    <a:pt x="1455" y="1187"/>
                    <a:pt x="1664" y="966"/>
                  </a:cubicBezTo>
                  <a:cubicBezTo>
                    <a:pt x="1890" y="740"/>
                    <a:pt x="1884" y="374"/>
                    <a:pt x="1655" y="157"/>
                  </a:cubicBezTo>
                  <a:cubicBezTo>
                    <a:pt x="1544" y="52"/>
                    <a:pt x="1404" y="1"/>
                    <a:pt x="1264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35b5583dab3_1_0"/>
            <p:cNvSpPr/>
            <p:nvPr/>
          </p:nvSpPr>
          <p:spPr>
            <a:xfrm>
              <a:off x="2426475" y="2255725"/>
              <a:ext cx="55875" cy="46900"/>
            </a:xfrm>
            <a:custGeom>
              <a:avLst/>
              <a:gdLst/>
              <a:ahLst/>
              <a:cxnLst/>
              <a:rect l="l" t="t" r="r" b="b"/>
              <a:pathLst>
                <a:path w="2235" h="1876" extrusionOk="0">
                  <a:moveTo>
                    <a:pt x="1592" y="1"/>
                  </a:moveTo>
                  <a:cubicBezTo>
                    <a:pt x="1423" y="1"/>
                    <a:pt x="1257" y="76"/>
                    <a:pt x="1144" y="220"/>
                  </a:cubicBezTo>
                  <a:cubicBezTo>
                    <a:pt x="960" y="462"/>
                    <a:pt x="734" y="667"/>
                    <a:pt x="477" y="830"/>
                  </a:cubicBezTo>
                  <a:cubicBezTo>
                    <a:pt x="0" y="1135"/>
                    <a:pt x="218" y="1875"/>
                    <a:pt x="782" y="1875"/>
                  </a:cubicBezTo>
                  <a:cubicBezTo>
                    <a:pt x="891" y="1875"/>
                    <a:pt x="997" y="1845"/>
                    <a:pt x="1087" y="1784"/>
                  </a:cubicBezTo>
                  <a:cubicBezTo>
                    <a:pt x="1452" y="1552"/>
                    <a:pt x="1776" y="1256"/>
                    <a:pt x="2041" y="912"/>
                  </a:cubicBezTo>
                  <a:cubicBezTo>
                    <a:pt x="2234" y="667"/>
                    <a:pt x="2186" y="311"/>
                    <a:pt x="1939" y="121"/>
                  </a:cubicBezTo>
                  <a:cubicBezTo>
                    <a:pt x="1835" y="40"/>
                    <a:pt x="1713" y="1"/>
                    <a:pt x="1592" y="1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35b5583dab3_1_0"/>
            <p:cNvSpPr/>
            <p:nvPr/>
          </p:nvSpPr>
          <p:spPr>
            <a:xfrm>
              <a:off x="2473050" y="2192325"/>
              <a:ext cx="37000" cy="41500"/>
            </a:xfrm>
            <a:custGeom>
              <a:avLst/>
              <a:gdLst/>
              <a:ahLst/>
              <a:cxnLst/>
              <a:rect l="l" t="t" r="r" b="b"/>
              <a:pathLst>
                <a:path w="1480" h="1660" extrusionOk="0">
                  <a:moveTo>
                    <a:pt x="838" y="0"/>
                  </a:moveTo>
                  <a:cubicBezTo>
                    <a:pt x="609" y="0"/>
                    <a:pt x="393" y="140"/>
                    <a:pt x="308" y="368"/>
                  </a:cubicBezTo>
                  <a:lnTo>
                    <a:pt x="109" y="896"/>
                  </a:lnTo>
                  <a:cubicBezTo>
                    <a:pt x="0" y="1189"/>
                    <a:pt x="148" y="1515"/>
                    <a:pt x="441" y="1624"/>
                  </a:cubicBezTo>
                  <a:cubicBezTo>
                    <a:pt x="506" y="1648"/>
                    <a:pt x="573" y="1660"/>
                    <a:pt x="639" y="1660"/>
                  </a:cubicBezTo>
                  <a:cubicBezTo>
                    <a:pt x="868" y="1660"/>
                    <a:pt x="1084" y="1520"/>
                    <a:pt x="1169" y="1292"/>
                  </a:cubicBezTo>
                  <a:lnTo>
                    <a:pt x="1368" y="764"/>
                  </a:lnTo>
                  <a:cubicBezTo>
                    <a:pt x="1480" y="471"/>
                    <a:pt x="1329" y="145"/>
                    <a:pt x="1036" y="36"/>
                  </a:cubicBezTo>
                  <a:cubicBezTo>
                    <a:pt x="971" y="12"/>
                    <a:pt x="904" y="0"/>
                    <a:pt x="838" y="0"/>
                  </a:cubicBezTo>
                  <a:close/>
                </a:path>
              </a:pathLst>
            </a:custGeom>
            <a:solidFill>
              <a:srgbClr val="0544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g35b5583dab3_1_0"/>
          <p:cNvSpPr txBox="1">
            <a:spLocks noGrp="1"/>
          </p:cNvSpPr>
          <p:nvPr>
            <p:ph type="body" idx="5"/>
          </p:nvPr>
        </p:nvSpPr>
        <p:spPr>
          <a:xfrm>
            <a:off x="948150" y="12608766"/>
            <a:ext cx="9877500" cy="11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50" tIns="228550" rIns="228550" bIns="228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425"/>
              <a:buFont typeface="Arial"/>
              <a:buNone/>
            </a:pPr>
            <a:r>
              <a:rPr lang="en-US" sz="4200" b="1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Team Management</a:t>
            </a:r>
            <a:endParaRPr sz="4200" b="1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425"/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Formed 2 sub-teams (Experiment / Plate) to each focus on a portion of the tool</a:t>
            </a:r>
            <a:endParaRPr sz="4200" b="0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425"/>
              <a:buFont typeface="Arial"/>
              <a:buNone/>
            </a:pPr>
            <a:r>
              <a:rPr lang="en-US" sz="4200" b="1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Experiment View</a:t>
            </a:r>
            <a:endParaRPr sz="4200" b="1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ssistant"/>
              <a:buChar char="○"/>
            </a:pPr>
            <a:r>
              <a:rPr lang="en-US" sz="4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View plate nodes in columns for each timestamped process</a:t>
            </a:r>
            <a:endParaRPr sz="4200" b="0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ssistant"/>
              <a:buChar char="○"/>
            </a:pPr>
            <a:r>
              <a:rPr lang="en-US" sz="4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Graph structure displays connections between parent and child plates</a:t>
            </a:r>
            <a:endParaRPr sz="4200" b="0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ssistant"/>
              <a:buChar char="○"/>
            </a:pPr>
            <a:r>
              <a:rPr lang="en-US" sz="4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Option to add a child plate branching off of an existing plate</a:t>
            </a:r>
            <a:endParaRPr sz="4200" b="0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 b="1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Plate View</a:t>
            </a:r>
            <a:endParaRPr sz="4200" b="1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ssistant"/>
              <a:buChar char="○"/>
            </a:pPr>
            <a:r>
              <a:rPr lang="en-US" sz="4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Click into a plate to view well grid</a:t>
            </a:r>
            <a:endParaRPr sz="4200" b="0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ssistant"/>
              <a:buChar char="○"/>
            </a:pPr>
            <a:r>
              <a:rPr lang="en-US" sz="4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Color coded by well groups defined by scientists</a:t>
            </a:r>
            <a:endParaRPr sz="4200" b="0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4200"/>
              <a:buFont typeface="Assistant"/>
              <a:buChar char="○"/>
            </a:pPr>
            <a:r>
              <a:rPr lang="en-US" sz="4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View and edit well attributes in sidebar or alternate table views</a:t>
            </a:r>
            <a:endParaRPr sz="4200" b="0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41" name="Google Shape;141;g35b5583dab3_1_0"/>
          <p:cNvCxnSpPr>
            <a:stCxn id="142" idx="2"/>
            <a:endCxn id="143" idx="0"/>
          </p:cNvCxnSpPr>
          <p:nvPr/>
        </p:nvCxnSpPr>
        <p:spPr>
          <a:xfrm>
            <a:off x="6987087" y="28642714"/>
            <a:ext cx="4200" cy="471900"/>
          </a:xfrm>
          <a:prstGeom prst="straightConnector1">
            <a:avLst/>
          </a:prstGeom>
          <a:noFill/>
          <a:ln w="9525" cap="flat" cmpd="sng">
            <a:solidFill>
              <a:srgbClr val="054469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4" name="Google Shape;144;g35b5583dab3_1_0"/>
          <p:cNvSpPr/>
          <p:nvPr/>
        </p:nvSpPr>
        <p:spPr>
          <a:xfrm>
            <a:off x="2870621" y="26584102"/>
            <a:ext cx="2377500" cy="4819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544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145" name="Google Shape;145;g35b5583dab3_1_0"/>
          <p:cNvCxnSpPr>
            <a:stCxn id="144" idx="3"/>
            <a:endCxn id="142" idx="1"/>
          </p:cNvCxnSpPr>
          <p:nvPr/>
        </p:nvCxnSpPr>
        <p:spPr>
          <a:xfrm rot="10800000" flipH="1">
            <a:off x="5248121" y="27371452"/>
            <a:ext cx="574500" cy="1622400"/>
          </a:xfrm>
          <a:prstGeom prst="straightConnector1">
            <a:avLst/>
          </a:prstGeom>
          <a:noFill/>
          <a:ln w="9525" cap="flat" cmpd="sng">
            <a:solidFill>
              <a:srgbClr val="054469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46" name="Google Shape;146;g35b5583dab3_1_0"/>
          <p:cNvCxnSpPr>
            <a:stCxn id="144" idx="3"/>
            <a:endCxn id="143" idx="1"/>
          </p:cNvCxnSpPr>
          <p:nvPr/>
        </p:nvCxnSpPr>
        <p:spPr>
          <a:xfrm>
            <a:off x="5248121" y="28993852"/>
            <a:ext cx="578700" cy="1392000"/>
          </a:xfrm>
          <a:prstGeom prst="straightConnector1">
            <a:avLst/>
          </a:prstGeom>
          <a:noFill/>
          <a:ln w="9525" cap="flat" cmpd="sng">
            <a:solidFill>
              <a:srgbClr val="054469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147" name="Google Shape;147;g35b5583dab3_1_0"/>
          <p:cNvGrpSpPr/>
          <p:nvPr/>
        </p:nvGrpSpPr>
        <p:grpSpPr>
          <a:xfrm>
            <a:off x="3080713" y="26833028"/>
            <a:ext cx="1921434" cy="1858768"/>
            <a:chOff x="3095501" y="28520986"/>
            <a:chExt cx="1280700" cy="1229100"/>
          </a:xfrm>
        </p:grpSpPr>
        <p:sp>
          <p:nvSpPr>
            <p:cNvPr id="148" name="Google Shape;148;g35b5583dab3_1_0"/>
            <p:cNvSpPr/>
            <p:nvPr/>
          </p:nvSpPr>
          <p:spPr>
            <a:xfrm>
              <a:off x="3095501" y="28520986"/>
              <a:ext cx="1280700" cy="12291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pic>
          <p:nvPicPr>
            <p:cNvPr id="149" name="Google Shape;149;g35b5583dab3_1_0" title="Amazon-Web-Services-AWS-Logo-Transparent-PNG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58126" y="28789244"/>
              <a:ext cx="1154386" cy="6926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g35b5583dab3_1_0"/>
          <p:cNvGrpSpPr/>
          <p:nvPr/>
        </p:nvGrpSpPr>
        <p:grpSpPr>
          <a:xfrm>
            <a:off x="3101947" y="28829070"/>
            <a:ext cx="1921434" cy="1858768"/>
            <a:chOff x="3109655" y="29917054"/>
            <a:chExt cx="1280700" cy="1229100"/>
          </a:xfrm>
        </p:grpSpPr>
        <p:sp>
          <p:nvSpPr>
            <p:cNvPr id="151" name="Google Shape;151;g35b5583dab3_1_0"/>
            <p:cNvSpPr/>
            <p:nvPr/>
          </p:nvSpPr>
          <p:spPr>
            <a:xfrm>
              <a:off x="3109655" y="29917054"/>
              <a:ext cx="1280700" cy="12291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pic>
          <p:nvPicPr>
            <p:cNvPr id="152" name="Google Shape;152;g35b5583dab3_1_0" title="Docker-Symbol.png"/>
            <p:cNvPicPr preferRelativeResize="0"/>
            <p:nvPr/>
          </p:nvPicPr>
          <p:blipFill rotWithShape="1">
            <a:blip r:embed="rId6">
              <a:alphaModFix/>
            </a:blip>
            <a:srcRect l="16476" r="16436"/>
            <a:stretch/>
          </p:blipFill>
          <p:spPr>
            <a:xfrm>
              <a:off x="3172848" y="30047707"/>
              <a:ext cx="1154391" cy="96787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3" name="Google Shape;153;g35b5583dab3_1_0"/>
          <p:cNvCxnSpPr>
            <a:stCxn id="154" idx="3"/>
            <a:endCxn id="144" idx="1"/>
          </p:cNvCxnSpPr>
          <p:nvPr/>
        </p:nvCxnSpPr>
        <p:spPr>
          <a:xfrm>
            <a:off x="2330953" y="28990782"/>
            <a:ext cx="5397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grpSp>
        <p:nvGrpSpPr>
          <p:cNvPr id="155" name="Google Shape;155;g35b5583dab3_1_0"/>
          <p:cNvGrpSpPr/>
          <p:nvPr/>
        </p:nvGrpSpPr>
        <p:grpSpPr>
          <a:xfrm>
            <a:off x="5822650" y="26100077"/>
            <a:ext cx="2328874" cy="2542764"/>
            <a:chOff x="5487151" y="27102650"/>
            <a:chExt cx="1830300" cy="1998400"/>
          </a:xfrm>
        </p:grpSpPr>
        <p:sp>
          <p:nvSpPr>
            <p:cNvPr id="142" name="Google Shape;142;g35b5583dab3_1_0"/>
            <p:cNvSpPr/>
            <p:nvPr/>
          </p:nvSpPr>
          <p:spPr>
            <a:xfrm>
              <a:off x="5487151" y="27102650"/>
              <a:ext cx="1830300" cy="1998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56" name="Google Shape;156;g35b5583dab3_1_0"/>
            <p:cNvGrpSpPr/>
            <p:nvPr/>
          </p:nvGrpSpPr>
          <p:grpSpPr>
            <a:xfrm>
              <a:off x="5647373" y="27224142"/>
              <a:ext cx="1509827" cy="1460836"/>
              <a:chOff x="6849350" y="2178113"/>
              <a:chExt cx="844800" cy="810900"/>
            </a:xfrm>
          </p:grpSpPr>
          <p:sp>
            <p:nvSpPr>
              <p:cNvPr id="157" name="Google Shape;157;g35b5583dab3_1_0"/>
              <p:cNvSpPr/>
              <p:nvPr/>
            </p:nvSpPr>
            <p:spPr>
              <a:xfrm>
                <a:off x="6849350" y="2178113"/>
                <a:ext cx="844800" cy="810900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pic>
            <p:nvPicPr>
              <p:cNvPr id="158" name="Google Shape;158;g35b5583dab3_1_0" title="react-logo.png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899537" y="2224788"/>
                <a:ext cx="744438" cy="71753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8575" dist="9525" dir="8220000" algn="bl" rotWithShape="0">
                  <a:srgbClr val="00467F">
                    <a:alpha val="30980"/>
                  </a:srgbClr>
                </a:outerShdw>
              </a:effectLst>
            </p:spPr>
          </p:pic>
        </p:grpSp>
        <p:sp>
          <p:nvSpPr>
            <p:cNvPr id="159" name="Google Shape;159;g35b5583dab3_1_0"/>
            <p:cNvSpPr txBox="1"/>
            <p:nvPr/>
          </p:nvSpPr>
          <p:spPr>
            <a:xfrm>
              <a:off x="5487151" y="28681950"/>
              <a:ext cx="18303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333333"/>
                  </a:solidFill>
                  <a:latin typeface="Assistant SemiBold"/>
                  <a:ea typeface="Assistant SemiBold"/>
                  <a:cs typeface="Assistant SemiBold"/>
                  <a:sym typeface="Assistant SemiBold"/>
                </a:rPr>
                <a:t>Web Server</a:t>
              </a:r>
              <a:endParaRPr sz="2200" b="0" i="0" u="none" strike="noStrike" cap="none">
                <a:solidFill>
                  <a:srgbClr val="333333"/>
                </a:solidFill>
                <a:latin typeface="Assistant SemiBold"/>
                <a:ea typeface="Assistant SemiBold"/>
                <a:cs typeface="Assistant SemiBold"/>
                <a:sym typeface="Assistant SemiBold"/>
              </a:endParaRPr>
            </a:p>
          </p:txBody>
        </p:sp>
      </p:grpSp>
      <p:grpSp>
        <p:nvGrpSpPr>
          <p:cNvPr id="160" name="Google Shape;160;g35b5583dab3_1_0"/>
          <p:cNvGrpSpPr/>
          <p:nvPr/>
        </p:nvGrpSpPr>
        <p:grpSpPr>
          <a:xfrm>
            <a:off x="5826634" y="29114636"/>
            <a:ext cx="2329031" cy="2542637"/>
            <a:chOff x="5641851" y="29624850"/>
            <a:chExt cx="1830424" cy="1998300"/>
          </a:xfrm>
        </p:grpSpPr>
        <p:sp>
          <p:nvSpPr>
            <p:cNvPr id="143" name="Google Shape;143;g35b5583dab3_1_0"/>
            <p:cNvSpPr/>
            <p:nvPr/>
          </p:nvSpPr>
          <p:spPr>
            <a:xfrm>
              <a:off x="5641975" y="29624850"/>
              <a:ext cx="1830300" cy="1998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1" name="Google Shape;161;g35b5583dab3_1_0"/>
            <p:cNvGrpSpPr/>
            <p:nvPr/>
          </p:nvGrpSpPr>
          <p:grpSpPr>
            <a:xfrm>
              <a:off x="5801955" y="29771513"/>
              <a:ext cx="1510201" cy="1460908"/>
              <a:chOff x="5817989" y="29980038"/>
              <a:chExt cx="1280700" cy="1229100"/>
            </a:xfrm>
          </p:grpSpPr>
          <p:sp>
            <p:nvSpPr>
              <p:cNvPr id="162" name="Google Shape;162;g35b5583dab3_1_0"/>
              <p:cNvSpPr/>
              <p:nvPr/>
            </p:nvSpPr>
            <p:spPr>
              <a:xfrm>
                <a:off x="5817989" y="29980038"/>
                <a:ext cx="1280700" cy="1229100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pic>
            <p:nvPicPr>
              <p:cNvPr id="163" name="Google Shape;163;g35b5583dab3_1_0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5881051" y="30347282"/>
                <a:ext cx="1154430" cy="5244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" name="Google Shape;164;g35b5583dab3_1_0"/>
            <p:cNvSpPr txBox="1"/>
            <p:nvPr/>
          </p:nvSpPr>
          <p:spPr>
            <a:xfrm>
              <a:off x="5641851" y="31202200"/>
              <a:ext cx="18303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333333"/>
                  </a:solidFill>
                  <a:latin typeface="Assistant SemiBold"/>
                  <a:ea typeface="Assistant SemiBold"/>
                  <a:cs typeface="Assistant SemiBold"/>
                  <a:sym typeface="Assistant SemiBold"/>
                </a:rPr>
                <a:t>API Server</a:t>
              </a:r>
              <a:endParaRPr sz="2200" b="0" i="0" u="none" strike="noStrike" cap="none">
                <a:solidFill>
                  <a:srgbClr val="333333"/>
                </a:solidFill>
                <a:latin typeface="Assistant SemiBold"/>
                <a:ea typeface="Assistant SemiBold"/>
                <a:cs typeface="Assistant SemiBold"/>
                <a:sym typeface="Assistant SemiBold"/>
              </a:endParaRPr>
            </a:p>
          </p:txBody>
        </p:sp>
      </p:grpSp>
      <p:grpSp>
        <p:nvGrpSpPr>
          <p:cNvPr id="165" name="Google Shape;165;g35b5583dab3_1_0"/>
          <p:cNvGrpSpPr/>
          <p:nvPr/>
        </p:nvGrpSpPr>
        <p:grpSpPr>
          <a:xfrm>
            <a:off x="8633687" y="29114636"/>
            <a:ext cx="2377734" cy="2542637"/>
            <a:chOff x="8467724" y="29624525"/>
            <a:chExt cx="1868700" cy="1998300"/>
          </a:xfrm>
        </p:grpSpPr>
        <p:sp>
          <p:nvSpPr>
            <p:cNvPr id="166" name="Google Shape;166;g35b5583dab3_1_0"/>
            <p:cNvSpPr/>
            <p:nvPr/>
          </p:nvSpPr>
          <p:spPr>
            <a:xfrm>
              <a:off x="8467724" y="29624525"/>
              <a:ext cx="1868700" cy="1998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7" name="Google Shape;167;g35b5583dab3_1_0"/>
            <p:cNvGrpSpPr/>
            <p:nvPr/>
          </p:nvGrpSpPr>
          <p:grpSpPr>
            <a:xfrm>
              <a:off x="8646974" y="29733318"/>
              <a:ext cx="1510201" cy="1460908"/>
              <a:chOff x="8559900" y="29979143"/>
              <a:chExt cx="1280700" cy="1229100"/>
            </a:xfrm>
          </p:grpSpPr>
          <p:sp>
            <p:nvSpPr>
              <p:cNvPr id="168" name="Google Shape;168;g35b5583dab3_1_0"/>
              <p:cNvSpPr/>
              <p:nvPr/>
            </p:nvSpPr>
            <p:spPr>
              <a:xfrm>
                <a:off x="8559900" y="29979143"/>
                <a:ext cx="1280700" cy="1229100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pic>
            <p:nvPicPr>
              <p:cNvPr id="169" name="Google Shape;169;g35b5583dab3_1_0" title="postgresql-logo.png"/>
              <p:cNvPicPr preferRelativeResize="0"/>
              <p:nvPr/>
            </p:nvPicPr>
            <p:blipFill rotWithShape="1">
              <a:blip r:embed="rId9">
                <a:alphaModFix/>
              </a:blip>
              <a:srcRect t="7052" b="6524"/>
              <a:stretch/>
            </p:blipFill>
            <p:spPr>
              <a:xfrm>
                <a:off x="8623071" y="30046650"/>
                <a:ext cx="1154430" cy="11091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g35b5583dab3_1_0"/>
            <p:cNvSpPr txBox="1"/>
            <p:nvPr/>
          </p:nvSpPr>
          <p:spPr>
            <a:xfrm>
              <a:off x="8467724" y="31194225"/>
              <a:ext cx="18687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333333"/>
                  </a:solidFill>
                  <a:latin typeface="Assistant SemiBold"/>
                  <a:ea typeface="Assistant SemiBold"/>
                  <a:cs typeface="Assistant SemiBold"/>
                  <a:sym typeface="Assistant SemiBold"/>
                </a:rPr>
                <a:t>Database</a:t>
              </a:r>
              <a:endParaRPr sz="2200" b="0" i="0" u="none" strike="noStrike" cap="none">
                <a:solidFill>
                  <a:srgbClr val="333333"/>
                </a:solidFill>
                <a:latin typeface="Assistant SemiBold"/>
                <a:ea typeface="Assistant SemiBold"/>
                <a:cs typeface="Assistant SemiBold"/>
                <a:sym typeface="Assistant SemiBold"/>
              </a:endParaRPr>
            </a:p>
          </p:txBody>
        </p:sp>
      </p:grpSp>
      <p:sp>
        <p:nvSpPr>
          <p:cNvPr id="171" name="Google Shape;171;g35b5583dab3_1_0"/>
          <p:cNvSpPr txBox="1"/>
          <p:nvPr/>
        </p:nvSpPr>
        <p:spPr>
          <a:xfrm>
            <a:off x="2870625" y="30800350"/>
            <a:ext cx="2377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333333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Load Balancer</a:t>
            </a:r>
            <a:endParaRPr sz="2200" b="0" i="0" u="none" strike="noStrike" cap="none">
              <a:solidFill>
                <a:srgbClr val="333333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grpSp>
        <p:nvGrpSpPr>
          <p:cNvPr id="172" name="Google Shape;172;g35b5583dab3_1_0"/>
          <p:cNvGrpSpPr/>
          <p:nvPr/>
        </p:nvGrpSpPr>
        <p:grpSpPr>
          <a:xfrm>
            <a:off x="762381" y="28153127"/>
            <a:ext cx="1568572" cy="1675309"/>
            <a:chOff x="634150" y="28723003"/>
            <a:chExt cx="1515382" cy="1618500"/>
          </a:xfrm>
        </p:grpSpPr>
        <p:sp>
          <p:nvSpPr>
            <p:cNvPr id="154" name="Google Shape;154;g35b5583dab3_1_0"/>
            <p:cNvSpPr/>
            <p:nvPr/>
          </p:nvSpPr>
          <p:spPr>
            <a:xfrm>
              <a:off x="639332" y="28723003"/>
              <a:ext cx="1510200" cy="1618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rgbClr val="0544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pic>
          <p:nvPicPr>
            <p:cNvPr id="173" name="Google Shape;173;g35b5583dab3_1_0" title="74901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 flipH="1">
              <a:off x="850352" y="28812761"/>
              <a:ext cx="1088161" cy="10968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g35b5583dab3_1_0"/>
            <p:cNvSpPr txBox="1"/>
            <p:nvPr/>
          </p:nvSpPr>
          <p:spPr>
            <a:xfrm>
              <a:off x="634150" y="29909651"/>
              <a:ext cx="15102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0" i="0" u="none" strike="noStrike" cap="none">
                  <a:solidFill>
                    <a:srgbClr val="333333"/>
                  </a:solidFill>
                  <a:latin typeface="Assistant SemiBold"/>
                  <a:ea typeface="Assistant SemiBold"/>
                  <a:cs typeface="Assistant SemiBold"/>
                  <a:sym typeface="Assistant SemiBold"/>
                </a:rPr>
                <a:t>User</a:t>
              </a:r>
              <a:endParaRPr sz="2200" b="0" i="0" u="none" strike="noStrike" cap="none">
                <a:solidFill>
                  <a:srgbClr val="333333"/>
                </a:solidFill>
                <a:latin typeface="Assistant SemiBold"/>
                <a:ea typeface="Assistant SemiBold"/>
                <a:cs typeface="Assistant SemiBold"/>
                <a:sym typeface="Assistant SemiBold"/>
              </a:endParaRPr>
            </a:p>
          </p:txBody>
        </p:sp>
      </p:grpSp>
      <p:cxnSp>
        <p:nvCxnSpPr>
          <p:cNvPr id="175" name="Google Shape;175;g35b5583dab3_1_0"/>
          <p:cNvCxnSpPr/>
          <p:nvPr/>
        </p:nvCxnSpPr>
        <p:spPr>
          <a:xfrm rot="5400000">
            <a:off x="8389513" y="30150012"/>
            <a:ext cx="4200" cy="471900"/>
          </a:xfrm>
          <a:prstGeom prst="straightConnector1">
            <a:avLst/>
          </a:prstGeom>
          <a:noFill/>
          <a:ln w="9525" cap="flat" cmpd="sng">
            <a:solidFill>
              <a:srgbClr val="054469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76" name="Google Shape;176;g35b5583dab3_1_0"/>
          <p:cNvSpPr txBox="1"/>
          <p:nvPr/>
        </p:nvSpPr>
        <p:spPr>
          <a:xfrm>
            <a:off x="13878062" y="8464925"/>
            <a:ext cx="4493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200" b="1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Dashboard</a:t>
            </a:r>
            <a:endParaRPr sz="4200" b="1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7" name="Google Shape;177;g35b5583dab3_1_0"/>
          <p:cNvSpPr txBox="1"/>
          <p:nvPr/>
        </p:nvSpPr>
        <p:spPr>
          <a:xfrm>
            <a:off x="25729175" y="14459838"/>
            <a:ext cx="4493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200" b="1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Experiment View</a:t>
            </a:r>
            <a:endParaRPr sz="4200" b="1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" name="Google Shape;178;g35b5583dab3_1_0"/>
          <p:cNvSpPr txBox="1"/>
          <p:nvPr/>
        </p:nvSpPr>
        <p:spPr>
          <a:xfrm>
            <a:off x="13287275" y="24481173"/>
            <a:ext cx="4043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200" b="1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Plate View</a:t>
            </a:r>
            <a:endParaRPr sz="4200" b="1" i="0" u="none" strike="noStrike" cap="none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79" name="Google Shape;179;g35b5583dab3_1_0" title="dashboard - longer.png"/>
          <p:cNvPicPr preferRelativeResize="0"/>
          <p:nvPr/>
        </p:nvPicPr>
        <p:blipFill rotWithShape="1">
          <a:blip r:embed="rId11">
            <a:alphaModFix/>
          </a:blip>
          <a:srcRect t="534" b="534"/>
          <a:stretch/>
        </p:blipFill>
        <p:spPr>
          <a:xfrm>
            <a:off x="20723525" y="7413525"/>
            <a:ext cx="10269600" cy="5814900"/>
          </a:xfrm>
          <a:prstGeom prst="roundRect">
            <a:avLst>
              <a:gd name="adj" fmla="val 203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80" name="Google Shape;180;g35b5583dab3_1_0"/>
          <p:cNvSpPr/>
          <p:nvPr/>
        </p:nvSpPr>
        <p:spPr>
          <a:xfrm>
            <a:off x="21022966" y="8306312"/>
            <a:ext cx="534600" cy="5346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1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1" name="Google Shape;181;g35b5583dab3_1_0"/>
          <p:cNvSpPr/>
          <p:nvPr/>
        </p:nvSpPr>
        <p:spPr>
          <a:xfrm>
            <a:off x="12384975" y="9640765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1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2" name="Google Shape;182;g35b5583dab3_1_0"/>
          <p:cNvSpPr/>
          <p:nvPr/>
        </p:nvSpPr>
        <p:spPr>
          <a:xfrm>
            <a:off x="12384975" y="10898174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2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183" name="Google Shape;183;g35b5583dab3_1_0" title="create experiment smaller.png"/>
          <p:cNvPicPr preferRelativeResize="0"/>
          <p:nvPr/>
        </p:nvPicPr>
        <p:blipFill rotWithShape="1">
          <a:blip r:embed="rId12">
            <a:alphaModFix/>
          </a:blip>
          <a:srcRect t="-600" b="600"/>
          <a:stretch/>
        </p:blipFill>
        <p:spPr>
          <a:xfrm>
            <a:off x="27621953" y="9760062"/>
            <a:ext cx="3761400" cy="4348500"/>
          </a:xfrm>
          <a:prstGeom prst="roundRect">
            <a:avLst>
              <a:gd name="adj" fmla="val 346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84" name="Google Shape;184;g35b5583dab3_1_0"/>
          <p:cNvSpPr/>
          <p:nvPr/>
        </p:nvSpPr>
        <p:spPr>
          <a:xfrm>
            <a:off x="27845316" y="9704420"/>
            <a:ext cx="534600" cy="5346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2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5" name="Google Shape;185;g35b5583dab3_1_0"/>
          <p:cNvSpPr/>
          <p:nvPr/>
        </p:nvSpPr>
        <p:spPr>
          <a:xfrm rot="10800000" flipH="1">
            <a:off x="24849560" y="8035552"/>
            <a:ext cx="4234644" cy="1874580"/>
          </a:xfrm>
          <a:custGeom>
            <a:avLst/>
            <a:gdLst/>
            <a:ahLst/>
            <a:cxnLst/>
            <a:rect l="l" t="t" r="r" b="b"/>
            <a:pathLst>
              <a:path w="61521" h="29578" extrusionOk="0">
                <a:moveTo>
                  <a:pt x="60796" y="0"/>
                </a:moveTo>
                <a:cubicBezTo>
                  <a:pt x="60741" y="0"/>
                  <a:pt x="60686" y="7"/>
                  <a:pt x="60630" y="21"/>
                </a:cubicBezTo>
                <a:lnTo>
                  <a:pt x="53757" y="1729"/>
                </a:lnTo>
                <a:cubicBezTo>
                  <a:pt x="53242" y="1857"/>
                  <a:pt x="53066" y="2499"/>
                  <a:pt x="53446" y="2870"/>
                </a:cubicBezTo>
                <a:lnTo>
                  <a:pt x="54499" y="3905"/>
                </a:lnTo>
                <a:cubicBezTo>
                  <a:pt x="54415" y="3989"/>
                  <a:pt x="54330" y="4074"/>
                  <a:pt x="54241" y="4163"/>
                </a:cubicBezTo>
                <a:cubicBezTo>
                  <a:pt x="54088" y="4315"/>
                  <a:pt x="53928" y="4476"/>
                  <a:pt x="53760" y="4644"/>
                </a:cubicBezTo>
                <a:cubicBezTo>
                  <a:pt x="53586" y="4806"/>
                  <a:pt x="53404" y="4975"/>
                  <a:pt x="53214" y="5152"/>
                </a:cubicBezTo>
                <a:cubicBezTo>
                  <a:pt x="52834" y="5506"/>
                  <a:pt x="52424" y="5889"/>
                  <a:pt x="51985" y="6298"/>
                </a:cubicBezTo>
                <a:cubicBezTo>
                  <a:pt x="51764" y="6502"/>
                  <a:pt x="51541" y="6718"/>
                  <a:pt x="51302" y="6929"/>
                </a:cubicBezTo>
                <a:cubicBezTo>
                  <a:pt x="51061" y="7138"/>
                  <a:pt x="50813" y="7353"/>
                  <a:pt x="50559" y="7574"/>
                </a:cubicBezTo>
                <a:cubicBezTo>
                  <a:pt x="50050" y="8016"/>
                  <a:pt x="49514" y="8481"/>
                  <a:pt x="48955" y="8966"/>
                </a:cubicBezTo>
                <a:cubicBezTo>
                  <a:pt x="47802" y="9890"/>
                  <a:pt x="46572" y="10925"/>
                  <a:pt x="45201" y="11928"/>
                </a:cubicBezTo>
                <a:cubicBezTo>
                  <a:pt x="44861" y="12184"/>
                  <a:pt x="44518" y="12443"/>
                  <a:pt x="44170" y="12706"/>
                </a:cubicBezTo>
                <a:cubicBezTo>
                  <a:pt x="43813" y="12958"/>
                  <a:pt x="43452" y="13212"/>
                  <a:pt x="43087" y="13470"/>
                </a:cubicBezTo>
                <a:cubicBezTo>
                  <a:pt x="42357" y="13982"/>
                  <a:pt x="41615" y="14517"/>
                  <a:pt x="40831" y="15016"/>
                </a:cubicBezTo>
                <a:cubicBezTo>
                  <a:pt x="40052" y="15521"/>
                  <a:pt x="39271" y="16056"/>
                  <a:pt x="38447" y="16544"/>
                </a:cubicBezTo>
                <a:cubicBezTo>
                  <a:pt x="37628" y="17041"/>
                  <a:pt x="36808" y="17560"/>
                  <a:pt x="35952" y="18033"/>
                </a:cubicBezTo>
                <a:cubicBezTo>
                  <a:pt x="35527" y="18276"/>
                  <a:pt x="35100" y="18519"/>
                  <a:pt x="34671" y="18763"/>
                </a:cubicBezTo>
                <a:cubicBezTo>
                  <a:pt x="34245" y="19009"/>
                  <a:pt x="33802" y="19230"/>
                  <a:pt x="33366" y="19466"/>
                </a:cubicBezTo>
                <a:cubicBezTo>
                  <a:pt x="32928" y="19699"/>
                  <a:pt x="32489" y="19932"/>
                  <a:pt x="32050" y="20165"/>
                </a:cubicBezTo>
                <a:lnTo>
                  <a:pt x="30711" y="20827"/>
                </a:lnTo>
                <a:cubicBezTo>
                  <a:pt x="28927" y="21720"/>
                  <a:pt x="27100" y="22523"/>
                  <a:pt x="25287" y="23289"/>
                </a:cubicBezTo>
                <a:cubicBezTo>
                  <a:pt x="24833" y="23479"/>
                  <a:pt x="24376" y="23653"/>
                  <a:pt x="23923" y="23835"/>
                </a:cubicBezTo>
                <a:cubicBezTo>
                  <a:pt x="23468" y="24012"/>
                  <a:pt x="23020" y="24202"/>
                  <a:pt x="22566" y="24364"/>
                </a:cubicBezTo>
                <a:cubicBezTo>
                  <a:pt x="21659" y="24694"/>
                  <a:pt x="20766" y="25036"/>
                  <a:pt x="19874" y="25328"/>
                </a:cubicBezTo>
                <a:cubicBezTo>
                  <a:pt x="18101" y="25950"/>
                  <a:pt x="16355" y="26462"/>
                  <a:pt x="14696" y="26936"/>
                </a:cubicBezTo>
                <a:cubicBezTo>
                  <a:pt x="13030" y="27385"/>
                  <a:pt x="11445" y="27788"/>
                  <a:pt x="9969" y="28101"/>
                </a:cubicBezTo>
                <a:cubicBezTo>
                  <a:pt x="8493" y="28422"/>
                  <a:pt x="7132" y="28680"/>
                  <a:pt x="5920" y="28875"/>
                </a:cubicBezTo>
                <a:cubicBezTo>
                  <a:pt x="4707" y="29077"/>
                  <a:pt x="3644" y="29217"/>
                  <a:pt x="2767" y="29319"/>
                </a:cubicBezTo>
                <a:cubicBezTo>
                  <a:pt x="1013" y="29523"/>
                  <a:pt x="1" y="29557"/>
                  <a:pt x="1" y="29557"/>
                </a:cubicBezTo>
                <a:cubicBezTo>
                  <a:pt x="1" y="29557"/>
                  <a:pt x="252" y="29570"/>
                  <a:pt x="727" y="29576"/>
                </a:cubicBezTo>
                <a:cubicBezTo>
                  <a:pt x="868" y="29576"/>
                  <a:pt x="1029" y="29577"/>
                  <a:pt x="1209" y="29577"/>
                </a:cubicBezTo>
                <a:cubicBezTo>
                  <a:pt x="1633" y="29577"/>
                  <a:pt x="2161" y="29573"/>
                  <a:pt x="2784" y="29551"/>
                </a:cubicBezTo>
                <a:cubicBezTo>
                  <a:pt x="3670" y="29521"/>
                  <a:pt x="4747" y="29472"/>
                  <a:pt x="5979" y="29371"/>
                </a:cubicBezTo>
                <a:cubicBezTo>
                  <a:pt x="7212" y="29278"/>
                  <a:pt x="8602" y="29133"/>
                  <a:pt x="10113" y="28935"/>
                </a:cubicBezTo>
                <a:cubicBezTo>
                  <a:pt x="11626" y="28745"/>
                  <a:pt x="13256" y="28473"/>
                  <a:pt x="14979" y="28160"/>
                </a:cubicBezTo>
                <a:cubicBezTo>
                  <a:pt x="16695" y="27822"/>
                  <a:pt x="18507" y="27450"/>
                  <a:pt x="20360" y="26971"/>
                </a:cubicBezTo>
                <a:cubicBezTo>
                  <a:pt x="21291" y="26750"/>
                  <a:pt x="22226" y="26480"/>
                  <a:pt x="23178" y="26220"/>
                </a:cubicBezTo>
                <a:cubicBezTo>
                  <a:pt x="23655" y="26094"/>
                  <a:pt x="24125" y="25938"/>
                  <a:pt x="24604" y="25797"/>
                </a:cubicBezTo>
                <a:cubicBezTo>
                  <a:pt x="25081" y="25651"/>
                  <a:pt x="25563" y="25512"/>
                  <a:pt x="26042" y="25357"/>
                </a:cubicBezTo>
                <a:cubicBezTo>
                  <a:pt x="27956" y="24731"/>
                  <a:pt x="29896" y="24065"/>
                  <a:pt x="31801" y="23305"/>
                </a:cubicBezTo>
                <a:lnTo>
                  <a:pt x="33234" y="22739"/>
                </a:lnTo>
                <a:cubicBezTo>
                  <a:pt x="33704" y="22537"/>
                  <a:pt x="34176" y="22336"/>
                  <a:pt x="34646" y="22135"/>
                </a:cubicBezTo>
                <a:cubicBezTo>
                  <a:pt x="35114" y="21929"/>
                  <a:pt x="35590" y="21740"/>
                  <a:pt x="36051" y="21523"/>
                </a:cubicBezTo>
                <a:cubicBezTo>
                  <a:pt x="36513" y="21309"/>
                  <a:pt x="36975" y="21096"/>
                  <a:pt x="37434" y="20883"/>
                </a:cubicBezTo>
                <a:cubicBezTo>
                  <a:pt x="38359" y="20468"/>
                  <a:pt x="39250" y="20004"/>
                  <a:pt x="40139" y="19561"/>
                </a:cubicBezTo>
                <a:cubicBezTo>
                  <a:pt x="41035" y="19126"/>
                  <a:pt x="41889" y="18642"/>
                  <a:pt x="42741" y="18185"/>
                </a:cubicBezTo>
                <a:cubicBezTo>
                  <a:pt x="43599" y="17735"/>
                  <a:pt x="44414" y="17245"/>
                  <a:pt x="45218" y="16776"/>
                </a:cubicBezTo>
                <a:cubicBezTo>
                  <a:pt x="45621" y="16539"/>
                  <a:pt x="46019" y="16306"/>
                  <a:pt x="46411" y="16075"/>
                </a:cubicBezTo>
                <a:cubicBezTo>
                  <a:pt x="46797" y="15832"/>
                  <a:pt x="47178" y="15593"/>
                  <a:pt x="47553" y="15355"/>
                </a:cubicBezTo>
                <a:cubicBezTo>
                  <a:pt x="49071" y="14428"/>
                  <a:pt x="50444" y="13458"/>
                  <a:pt x="51734" y="12590"/>
                </a:cubicBezTo>
                <a:cubicBezTo>
                  <a:pt x="52362" y="12131"/>
                  <a:pt x="52963" y="11692"/>
                  <a:pt x="53536" y="11274"/>
                </a:cubicBezTo>
                <a:cubicBezTo>
                  <a:pt x="53821" y="11065"/>
                  <a:pt x="54101" y="10861"/>
                  <a:pt x="54372" y="10663"/>
                </a:cubicBezTo>
                <a:cubicBezTo>
                  <a:pt x="54641" y="10462"/>
                  <a:pt x="54894" y="10256"/>
                  <a:pt x="55143" y="10061"/>
                </a:cubicBezTo>
                <a:cubicBezTo>
                  <a:pt x="55641" y="9671"/>
                  <a:pt x="56105" y="9304"/>
                  <a:pt x="56536" y="8966"/>
                </a:cubicBezTo>
                <a:cubicBezTo>
                  <a:pt x="56751" y="8797"/>
                  <a:pt x="56957" y="8634"/>
                  <a:pt x="57155" y="8479"/>
                </a:cubicBezTo>
                <a:cubicBezTo>
                  <a:pt x="57346" y="8317"/>
                  <a:pt x="57529" y="8162"/>
                  <a:pt x="57703" y="8016"/>
                </a:cubicBezTo>
                <a:cubicBezTo>
                  <a:pt x="57891" y="7858"/>
                  <a:pt x="58066" y="7709"/>
                  <a:pt x="58230" y="7570"/>
                </a:cubicBezTo>
                <a:lnTo>
                  <a:pt x="59336" y="8657"/>
                </a:lnTo>
                <a:cubicBezTo>
                  <a:pt x="59473" y="8791"/>
                  <a:pt x="59642" y="8851"/>
                  <a:pt x="59808" y="8851"/>
                </a:cubicBezTo>
                <a:cubicBezTo>
                  <a:pt x="60128" y="8851"/>
                  <a:pt x="60437" y="8626"/>
                  <a:pt x="60484" y="8261"/>
                </a:cubicBezTo>
                <a:lnTo>
                  <a:pt x="61466" y="767"/>
                </a:lnTo>
                <a:cubicBezTo>
                  <a:pt x="61520" y="350"/>
                  <a:pt x="61191" y="0"/>
                  <a:pt x="60796" y="0"/>
                </a:cubicBezTo>
                <a:close/>
              </a:path>
            </a:pathLst>
          </a:custGeom>
          <a:solidFill>
            <a:srgbClr val="53BFBF"/>
          </a:solidFill>
          <a:ln w="2857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5b5583dab3_1_0"/>
          <p:cNvSpPr txBox="1"/>
          <p:nvPr/>
        </p:nvSpPr>
        <p:spPr>
          <a:xfrm>
            <a:off x="13206075" y="9400175"/>
            <a:ext cx="6890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iew a list of experiments organized by program and team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" name="Google Shape;187;g35b5583dab3_1_0"/>
          <p:cNvSpPr txBox="1"/>
          <p:nvPr/>
        </p:nvSpPr>
        <p:spPr>
          <a:xfrm>
            <a:off x="13206075" y="10633188"/>
            <a:ext cx="6890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U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sers can create a new experiment from scratch or from an existing CSV file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88" name="Google Shape;188;g35b5583dab3_1_0" title="admin cropped.png"/>
          <p:cNvPicPr preferRelativeResize="0"/>
          <p:nvPr/>
        </p:nvPicPr>
        <p:blipFill rotWithShape="1">
          <a:blip r:embed="rId13">
            <a:alphaModFix/>
          </a:blip>
          <a:srcRect b="36652"/>
          <a:stretch/>
        </p:blipFill>
        <p:spPr>
          <a:xfrm>
            <a:off x="21773345" y="10992932"/>
            <a:ext cx="5644500" cy="2548500"/>
          </a:xfrm>
          <a:prstGeom prst="roundRect">
            <a:avLst>
              <a:gd name="adj" fmla="val 346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189" name="Google Shape;189;g35b5583dab3_1_0" title="Asset 5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3283885">
            <a:off x="21552982" y="10130415"/>
            <a:ext cx="733918" cy="110335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90" name="Google Shape;190;g35b5583dab3_1_0"/>
          <p:cNvSpPr/>
          <p:nvPr/>
        </p:nvSpPr>
        <p:spPr>
          <a:xfrm>
            <a:off x="22970259" y="10723573"/>
            <a:ext cx="534600" cy="5346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3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1" name="Google Shape;191;g35b5583dab3_1_0"/>
          <p:cNvSpPr/>
          <p:nvPr/>
        </p:nvSpPr>
        <p:spPr>
          <a:xfrm>
            <a:off x="12384975" y="12026513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3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2" name="Google Shape;192;g35b5583dab3_1_0"/>
          <p:cNvSpPr txBox="1"/>
          <p:nvPr/>
        </p:nvSpPr>
        <p:spPr>
          <a:xfrm>
            <a:off x="13206075" y="11981233"/>
            <a:ext cx="68907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O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nly admins can approve new users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93" name="Google Shape;193;g35b5583dab3_1_0" title="experiment canvas 2 - moved up.png"/>
          <p:cNvPicPr preferRelativeResize="0"/>
          <p:nvPr/>
        </p:nvPicPr>
        <p:blipFill rotWithShape="1">
          <a:blip r:embed="rId15">
            <a:alphaModFix/>
          </a:blip>
          <a:srcRect t="347" b="357"/>
          <a:stretch/>
        </p:blipFill>
        <p:spPr>
          <a:xfrm>
            <a:off x="11966450" y="13922575"/>
            <a:ext cx="10567200" cy="7111200"/>
          </a:xfrm>
          <a:prstGeom prst="roundRect">
            <a:avLst>
              <a:gd name="adj" fmla="val 2231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194" name="Google Shape;194;g35b5583dab3_1_0"/>
          <p:cNvSpPr/>
          <p:nvPr/>
        </p:nvSpPr>
        <p:spPr>
          <a:xfrm>
            <a:off x="24196025" y="15826950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4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5" name="Google Shape;195;g35b5583dab3_1_0"/>
          <p:cNvSpPr/>
          <p:nvPr/>
        </p:nvSpPr>
        <p:spPr>
          <a:xfrm>
            <a:off x="24196025" y="17319850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5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6" name="Google Shape;196;g35b5583dab3_1_0"/>
          <p:cNvSpPr txBox="1"/>
          <p:nvPr/>
        </p:nvSpPr>
        <p:spPr>
          <a:xfrm>
            <a:off x="25017125" y="15385550"/>
            <a:ext cx="6890700" cy="1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iew plates in an experiment organized vertically by process - arrows represent parent-child relationships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7" name="Google Shape;197;g35b5583dab3_1_0"/>
          <p:cNvSpPr txBox="1"/>
          <p:nvPr/>
        </p:nvSpPr>
        <p:spPr>
          <a:xfrm>
            <a:off x="25017125" y="16999584"/>
            <a:ext cx="68907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C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reate new </a:t>
            </a: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‘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origin</a:t>
            </a: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’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 plates without parents - </a:t>
            </a: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user 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can fill out attribute data manually or via CSV upload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g35b5583dab3_1_0"/>
          <p:cNvSpPr/>
          <p:nvPr/>
        </p:nvSpPr>
        <p:spPr>
          <a:xfrm>
            <a:off x="24196025" y="18787967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6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9" name="Google Shape;199;g35b5583dab3_1_0"/>
          <p:cNvSpPr txBox="1"/>
          <p:nvPr/>
        </p:nvSpPr>
        <p:spPr>
          <a:xfrm>
            <a:off x="25017125" y="18576199"/>
            <a:ext cx="6890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A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dd new processes with associated names and dates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00" name="Google Shape;200;g35b5583dab3_1_0"/>
          <p:cNvSpPr/>
          <p:nvPr/>
        </p:nvSpPr>
        <p:spPr>
          <a:xfrm>
            <a:off x="21488363" y="20578563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6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01" name="Google Shape;201;g35b5583dab3_1_0"/>
          <p:cNvSpPr/>
          <p:nvPr/>
        </p:nvSpPr>
        <p:spPr>
          <a:xfrm>
            <a:off x="11806275" y="19370200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5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02" name="Google Shape;202;g35b5583dab3_1_0"/>
          <p:cNvSpPr/>
          <p:nvPr/>
        </p:nvSpPr>
        <p:spPr>
          <a:xfrm>
            <a:off x="12131600" y="14994750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4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203" name="Google Shape;203;g35b5583dab3_1_0" title="forward branch - hover stamp.png"/>
          <p:cNvPicPr preferRelativeResize="0"/>
          <p:nvPr/>
        </p:nvPicPr>
        <p:blipFill rotWithShape="1">
          <a:blip r:embed="rId16">
            <a:alphaModFix/>
          </a:blip>
          <a:srcRect l="6444" r="7281"/>
          <a:stretch/>
        </p:blipFill>
        <p:spPr>
          <a:xfrm>
            <a:off x="19633900" y="14663874"/>
            <a:ext cx="3392700" cy="2974800"/>
          </a:xfrm>
          <a:prstGeom prst="roundRect">
            <a:avLst>
              <a:gd name="adj" fmla="val 268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204" name="Google Shape;204;g35b5583dab3_1_0"/>
          <p:cNvSpPr/>
          <p:nvPr/>
        </p:nvSpPr>
        <p:spPr>
          <a:xfrm>
            <a:off x="22566538" y="14831513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7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205" name="Google Shape;205;g35b5583dab3_1_0" title="forward branch - stamp.png"/>
          <p:cNvPicPr preferRelativeResize="0"/>
          <p:nvPr/>
        </p:nvPicPr>
        <p:blipFill rotWithShape="1">
          <a:blip r:embed="rId17">
            <a:alphaModFix/>
          </a:blip>
          <a:srcRect l="1488" r="1196"/>
          <a:stretch/>
        </p:blipFill>
        <p:spPr>
          <a:xfrm>
            <a:off x="19910225" y="17094013"/>
            <a:ext cx="4043400" cy="3293700"/>
          </a:xfrm>
          <a:prstGeom prst="roundRect">
            <a:avLst>
              <a:gd name="adj" fmla="val 268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206" name="Google Shape;206;g35b5583dab3_1_0" title="new plate.png"/>
          <p:cNvPicPr preferRelativeResize="0"/>
          <p:nvPr/>
        </p:nvPicPr>
        <p:blipFill rotWithShape="1">
          <a:blip r:embed="rId18">
            <a:alphaModFix/>
          </a:blip>
          <a:srcRect t="-340" b="339"/>
          <a:stretch/>
        </p:blipFill>
        <p:spPr>
          <a:xfrm>
            <a:off x="12835300" y="19608050"/>
            <a:ext cx="3866100" cy="4348500"/>
          </a:xfrm>
          <a:prstGeom prst="roundRect">
            <a:avLst>
              <a:gd name="adj" fmla="val 346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207" name="Google Shape;207;g35b5583dab3_1_0" title="Asset 3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 rot="-6598912">
            <a:off x="12743209" y="19489768"/>
            <a:ext cx="555691" cy="971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208" name="Google Shape;208;g35b5583dab3_1_0" title="Asset 5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-6280758">
            <a:off x="19428358" y="14616198"/>
            <a:ext cx="870461" cy="117510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209" name="Google Shape;209;g35b5583dab3_1_0"/>
          <p:cNvSpPr/>
          <p:nvPr/>
        </p:nvSpPr>
        <p:spPr>
          <a:xfrm>
            <a:off x="24196025" y="20061375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7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10" name="Google Shape;210;g35b5583dab3_1_0"/>
          <p:cNvSpPr txBox="1"/>
          <p:nvPr/>
        </p:nvSpPr>
        <p:spPr>
          <a:xfrm>
            <a:off x="25017125" y="19717324"/>
            <a:ext cx="6890700" cy="16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he forward branch menu walks users through the key use cases for creating child plates </a:t>
            </a:r>
            <a:r>
              <a:rPr lang="en-US" sz="3000" b="0" i="1" u="none" strike="noStrike" cap="none">
                <a:solidFill>
                  <a:srgbClr val="999999"/>
                </a:solidFill>
                <a:latin typeface="Assistant"/>
                <a:ea typeface="Assistant"/>
                <a:cs typeface="Assistant"/>
                <a:sym typeface="Assistant"/>
              </a:rPr>
              <a:t>(see examples below)</a:t>
            </a:r>
            <a:endParaRPr sz="3000" b="0" i="1" u="none" strike="noStrike" cap="none">
              <a:solidFill>
                <a:srgbClr val="999999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11" name="Google Shape;211;g35b5583dab3_1_0" title="plate view - no lineage.png"/>
          <p:cNvPicPr preferRelativeResize="0"/>
          <p:nvPr/>
        </p:nvPicPr>
        <p:blipFill rotWithShape="1">
          <a:blip r:embed="rId20">
            <a:alphaModFix/>
          </a:blip>
          <a:srcRect r="10"/>
          <a:stretch/>
        </p:blipFill>
        <p:spPr>
          <a:xfrm>
            <a:off x="21227475" y="25080300"/>
            <a:ext cx="9235500" cy="6695100"/>
          </a:xfrm>
          <a:prstGeom prst="roundRect">
            <a:avLst>
              <a:gd name="adj" fmla="val 189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212" name="Google Shape;212;g35b5583dab3_1_0" title="audit log.png"/>
          <p:cNvPicPr preferRelativeResize="0"/>
          <p:nvPr/>
        </p:nvPicPr>
        <p:blipFill rotWithShape="1">
          <a:blip r:embed="rId21">
            <a:alphaModFix/>
          </a:blip>
          <a:srcRect l="329" r="-330"/>
          <a:stretch/>
        </p:blipFill>
        <p:spPr>
          <a:xfrm>
            <a:off x="29366058" y="25734200"/>
            <a:ext cx="2451600" cy="6599100"/>
          </a:xfrm>
          <a:prstGeom prst="roundRect">
            <a:avLst>
              <a:gd name="adj" fmla="val 517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213" name="Google Shape;213;g35b5583dab3_1_0" title="sidebar - settings.png"/>
          <p:cNvPicPr preferRelativeResize="0"/>
          <p:nvPr/>
        </p:nvPicPr>
        <p:blipFill rotWithShape="1">
          <a:blip r:embed="rId22">
            <a:alphaModFix/>
          </a:blip>
          <a:srcRect l="631" r="631"/>
          <a:stretch/>
        </p:blipFill>
        <p:spPr>
          <a:xfrm>
            <a:off x="18256638" y="25478900"/>
            <a:ext cx="2724300" cy="5962800"/>
          </a:xfrm>
          <a:prstGeom prst="roundRect">
            <a:avLst>
              <a:gd name="adj" fmla="val 424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sp>
        <p:nvSpPr>
          <p:cNvPr id="214" name="Google Shape;214;g35b5583dab3_1_0"/>
          <p:cNvSpPr/>
          <p:nvPr/>
        </p:nvSpPr>
        <p:spPr>
          <a:xfrm>
            <a:off x="19329450" y="25116922"/>
            <a:ext cx="578700" cy="578700"/>
          </a:xfrm>
          <a:prstGeom prst="ellipse">
            <a:avLst/>
          </a:prstGeom>
          <a:solidFill>
            <a:srgbClr val="53BFBF"/>
          </a:solidFill>
          <a:ln w="9525" cap="flat" cmpd="sng">
            <a:solidFill>
              <a:srgbClr val="53BFB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rPr>
              <a:t>9</a:t>
            </a:r>
            <a:endParaRPr sz="3300" b="1" i="0" u="none" strike="noStrike" cap="none">
              <a:solidFill>
                <a:srgbClr val="33333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215" name="Google Shape;215;g35b5583dab3_1_0" title="sidebar - attributes fixed 2.png"/>
          <p:cNvPicPr preferRelativeResize="0"/>
          <p:nvPr/>
        </p:nvPicPr>
        <p:blipFill rotWithShape="1">
          <a:blip r:embed="rId23">
            <a:alphaModFix/>
          </a:blip>
          <a:srcRect l="806" r="806"/>
          <a:stretch/>
        </p:blipFill>
        <p:spPr>
          <a:xfrm>
            <a:off x="20008225" y="26070433"/>
            <a:ext cx="2724300" cy="5962800"/>
          </a:xfrm>
          <a:prstGeom prst="roundRect">
            <a:avLst>
              <a:gd name="adj" fmla="val 424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grpSp>
        <p:nvGrpSpPr>
          <p:cNvPr id="216" name="Google Shape;216;g35b5583dab3_1_0"/>
          <p:cNvGrpSpPr/>
          <p:nvPr/>
        </p:nvGrpSpPr>
        <p:grpSpPr>
          <a:xfrm>
            <a:off x="20992075" y="25766671"/>
            <a:ext cx="909000" cy="578700"/>
            <a:chOff x="20749000" y="25849433"/>
            <a:chExt cx="909000" cy="578700"/>
          </a:xfrm>
        </p:grpSpPr>
        <p:sp>
          <p:nvSpPr>
            <p:cNvPr id="217" name="Google Shape;217;g35b5583dab3_1_0"/>
            <p:cNvSpPr/>
            <p:nvPr/>
          </p:nvSpPr>
          <p:spPr>
            <a:xfrm>
              <a:off x="20914150" y="25849433"/>
              <a:ext cx="578700" cy="578700"/>
            </a:xfrm>
            <a:prstGeom prst="ellipse">
              <a:avLst/>
            </a:prstGeom>
            <a:solidFill>
              <a:srgbClr val="53BFBF"/>
            </a:solidFill>
            <a:ln w="9525" cap="flat" cmpd="sng">
              <a:solidFill>
                <a:srgbClr val="53BFB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18" name="Google Shape;218;g35b5583dab3_1_0"/>
            <p:cNvSpPr/>
            <p:nvPr/>
          </p:nvSpPr>
          <p:spPr>
            <a:xfrm>
              <a:off x="20749000" y="25979325"/>
              <a:ext cx="909000" cy="318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1" i="0" u="none" strike="noStrike" cap="none">
                  <a:solidFill>
                    <a:srgbClr val="333333"/>
                  </a:solidFill>
                  <a:latin typeface="Figtree"/>
                  <a:ea typeface="Figtree"/>
                  <a:cs typeface="Figtree"/>
                  <a:sym typeface="Figtree"/>
                </a:rPr>
                <a:t>10</a:t>
              </a: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grpSp>
        <p:nvGrpSpPr>
          <p:cNvPr id="219" name="Google Shape;219;g35b5583dab3_1_0"/>
          <p:cNvGrpSpPr/>
          <p:nvPr/>
        </p:nvGrpSpPr>
        <p:grpSpPr>
          <a:xfrm>
            <a:off x="22846975" y="25862533"/>
            <a:ext cx="909000" cy="578700"/>
            <a:chOff x="20749000" y="25849433"/>
            <a:chExt cx="909000" cy="578700"/>
          </a:xfrm>
        </p:grpSpPr>
        <p:sp>
          <p:nvSpPr>
            <p:cNvPr id="220" name="Google Shape;220;g35b5583dab3_1_0"/>
            <p:cNvSpPr/>
            <p:nvPr/>
          </p:nvSpPr>
          <p:spPr>
            <a:xfrm>
              <a:off x="20914150" y="25849433"/>
              <a:ext cx="578700" cy="578700"/>
            </a:xfrm>
            <a:prstGeom prst="ellipse">
              <a:avLst/>
            </a:prstGeom>
            <a:solidFill>
              <a:srgbClr val="53BFBF"/>
            </a:solidFill>
            <a:ln w="9525" cap="flat" cmpd="sng">
              <a:solidFill>
                <a:srgbClr val="53BFB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21" name="Google Shape;221;g35b5583dab3_1_0"/>
            <p:cNvSpPr/>
            <p:nvPr/>
          </p:nvSpPr>
          <p:spPr>
            <a:xfrm>
              <a:off x="20749000" y="25979325"/>
              <a:ext cx="909000" cy="318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1" i="0" u="none" strike="noStrike" cap="none">
                  <a:solidFill>
                    <a:srgbClr val="333333"/>
                  </a:solidFill>
                  <a:latin typeface="Figtree"/>
                  <a:ea typeface="Figtree"/>
                  <a:cs typeface="Figtree"/>
                  <a:sym typeface="Figtree"/>
                </a:rPr>
                <a:t>8</a:t>
              </a: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grpSp>
        <p:nvGrpSpPr>
          <p:cNvPr id="222" name="Google Shape;222;g35b5583dab3_1_0"/>
          <p:cNvGrpSpPr/>
          <p:nvPr/>
        </p:nvGrpSpPr>
        <p:grpSpPr>
          <a:xfrm>
            <a:off x="24279375" y="30863008"/>
            <a:ext cx="909000" cy="578700"/>
            <a:chOff x="20749000" y="25849433"/>
            <a:chExt cx="909000" cy="578700"/>
          </a:xfrm>
        </p:grpSpPr>
        <p:sp>
          <p:nvSpPr>
            <p:cNvPr id="223" name="Google Shape;223;g35b5583dab3_1_0"/>
            <p:cNvSpPr/>
            <p:nvPr/>
          </p:nvSpPr>
          <p:spPr>
            <a:xfrm>
              <a:off x="20914150" y="25849433"/>
              <a:ext cx="578700" cy="578700"/>
            </a:xfrm>
            <a:prstGeom prst="ellipse">
              <a:avLst/>
            </a:prstGeom>
            <a:solidFill>
              <a:srgbClr val="53BFBF"/>
            </a:solidFill>
            <a:ln w="9525" cap="flat" cmpd="sng">
              <a:solidFill>
                <a:srgbClr val="53BFB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24" name="Google Shape;224;g35b5583dab3_1_0"/>
            <p:cNvSpPr/>
            <p:nvPr/>
          </p:nvSpPr>
          <p:spPr>
            <a:xfrm>
              <a:off x="20749000" y="25979325"/>
              <a:ext cx="909000" cy="318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1" i="0" u="none" strike="noStrike" cap="none">
                  <a:solidFill>
                    <a:srgbClr val="333333"/>
                  </a:solidFill>
                  <a:latin typeface="Figtree"/>
                  <a:ea typeface="Figtree"/>
                  <a:cs typeface="Figtree"/>
                  <a:sym typeface="Figtree"/>
                </a:rPr>
                <a:t>11</a:t>
              </a: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grpSp>
        <p:nvGrpSpPr>
          <p:cNvPr id="225" name="Google Shape;225;g35b5583dab3_1_0"/>
          <p:cNvGrpSpPr/>
          <p:nvPr/>
        </p:nvGrpSpPr>
        <p:grpSpPr>
          <a:xfrm>
            <a:off x="30204680" y="25461308"/>
            <a:ext cx="909000" cy="578700"/>
            <a:chOff x="20749000" y="25849433"/>
            <a:chExt cx="909000" cy="578700"/>
          </a:xfrm>
        </p:grpSpPr>
        <p:sp>
          <p:nvSpPr>
            <p:cNvPr id="226" name="Google Shape;226;g35b5583dab3_1_0"/>
            <p:cNvSpPr/>
            <p:nvPr/>
          </p:nvSpPr>
          <p:spPr>
            <a:xfrm>
              <a:off x="20914150" y="25849433"/>
              <a:ext cx="578700" cy="578700"/>
            </a:xfrm>
            <a:prstGeom prst="ellipse">
              <a:avLst/>
            </a:prstGeom>
            <a:solidFill>
              <a:srgbClr val="53BFBF"/>
            </a:solidFill>
            <a:ln w="9525" cap="flat" cmpd="sng">
              <a:solidFill>
                <a:srgbClr val="53BFB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27" name="Google Shape;227;g35b5583dab3_1_0"/>
            <p:cNvSpPr/>
            <p:nvPr/>
          </p:nvSpPr>
          <p:spPr>
            <a:xfrm>
              <a:off x="20749000" y="25979325"/>
              <a:ext cx="909000" cy="318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1" i="0" u="none" strike="noStrike" cap="none">
                  <a:solidFill>
                    <a:srgbClr val="333333"/>
                  </a:solidFill>
                  <a:latin typeface="Figtree"/>
                  <a:ea typeface="Figtree"/>
                  <a:cs typeface="Figtree"/>
                  <a:sym typeface="Figtree"/>
                </a:rPr>
                <a:t>12</a:t>
              </a: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228" name="Google Shape;228;g35b5583dab3_1_0"/>
          <p:cNvSpPr txBox="1"/>
          <p:nvPr/>
        </p:nvSpPr>
        <p:spPr>
          <a:xfrm>
            <a:off x="12911505" y="25392300"/>
            <a:ext cx="5152500" cy="1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isualize a plate with color coded well groups and selectable wells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29" name="Google Shape;229;g35b5583dab3_1_0"/>
          <p:cNvGrpSpPr/>
          <p:nvPr/>
        </p:nvGrpSpPr>
        <p:grpSpPr>
          <a:xfrm>
            <a:off x="11966450" y="25870358"/>
            <a:ext cx="909000" cy="578700"/>
            <a:chOff x="20749000" y="25849433"/>
            <a:chExt cx="909000" cy="578700"/>
          </a:xfrm>
        </p:grpSpPr>
        <p:sp>
          <p:nvSpPr>
            <p:cNvPr id="230" name="Google Shape;230;g35b5583dab3_1_0"/>
            <p:cNvSpPr/>
            <p:nvPr/>
          </p:nvSpPr>
          <p:spPr>
            <a:xfrm>
              <a:off x="20914150" y="25849433"/>
              <a:ext cx="578700" cy="578700"/>
            </a:xfrm>
            <a:prstGeom prst="ellipse">
              <a:avLst/>
            </a:prstGeom>
            <a:solidFill>
              <a:srgbClr val="53BFBF"/>
            </a:solidFill>
            <a:ln w="9525" cap="flat" cmpd="sng">
              <a:solidFill>
                <a:srgbClr val="53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31" name="Google Shape;231;g35b5583dab3_1_0"/>
            <p:cNvSpPr/>
            <p:nvPr/>
          </p:nvSpPr>
          <p:spPr>
            <a:xfrm>
              <a:off x="20749000" y="25979325"/>
              <a:ext cx="909000" cy="318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1" i="0" u="none" strike="noStrike" cap="none">
                  <a:solidFill>
                    <a:srgbClr val="333333"/>
                  </a:solidFill>
                  <a:latin typeface="Figtree"/>
                  <a:ea typeface="Figtree"/>
                  <a:cs typeface="Figtree"/>
                  <a:sym typeface="Figtree"/>
                </a:rPr>
                <a:t>8</a:t>
              </a: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232" name="Google Shape;232;g35b5583dab3_1_0"/>
          <p:cNvSpPr txBox="1"/>
          <p:nvPr/>
        </p:nvSpPr>
        <p:spPr>
          <a:xfrm>
            <a:off x="12911493" y="26954162"/>
            <a:ext cx="5152500" cy="1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P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late settings menu allows the user to manage well groups and custom attributes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33" name="Google Shape;233;g35b5583dab3_1_0"/>
          <p:cNvGrpSpPr/>
          <p:nvPr/>
        </p:nvGrpSpPr>
        <p:grpSpPr>
          <a:xfrm>
            <a:off x="11966438" y="27432221"/>
            <a:ext cx="909000" cy="578700"/>
            <a:chOff x="20749000" y="25849433"/>
            <a:chExt cx="909000" cy="578700"/>
          </a:xfrm>
        </p:grpSpPr>
        <p:sp>
          <p:nvSpPr>
            <p:cNvPr id="234" name="Google Shape;234;g35b5583dab3_1_0"/>
            <p:cNvSpPr/>
            <p:nvPr/>
          </p:nvSpPr>
          <p:spPr>
            <a:xfrm>
              <a:off x="20914150" y="25849433"/>
              <a:ext cx="578700" cy="578700"/>
            </a:xfrm>
            <a:prstGeom prst="ellipse">
              <a:avLst/>
            </a:prstGeom>
            <a:solidFill>
              <a:srgbClr val="53BFBF"/>
            </a:solidFill>
            <a:ln w="9525" cap="flat" cmpd="sng">
              <a:solidFill>
                <a:srgbClr val="53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35" name="Google Shape;235;g35b5583dab3_1_0"/>
            <p:cNvSpPr/>
            <p:nvPr/>
          </p:nvSpPr>
          <p:spPr>
            <a:xfrm>
              <a:off x="20749000" y="25979325"/>
              <a:ext cx="909000" cy="318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1" i="0" u="none" strike="noStrike" cap="none">
                  <a:solidFill>
                    <a:srgbClr val="333333"/>
                  </a:solidFill>
                  <a:latin typeface="Figtree"/>
                  <a:ea typeface="Figtree"/>
                  <a:cs typeface="Figtree"/>
                  <a:sym typeface="Figtree"/>
                </a:rPr>
                <a:t>9</a:t>
              </a: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236" name="Google Shape;236;g35b5583dab3_1_0"/>
          <p:cNvSpPr txBox="1"/>
          <p:nvPr/>
        </p:nvSpPr>
        <p:spPr>
          <a:xfrm>
            <a:off x="12914300" y="28613745"/>
            <a:ext cx="51525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V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iew and edit the attributes of selected wells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37" name="Google Shape;237;g35b5583dab3_1_0"/>
          <p:cNvGrpSpPr/>
          <p:nvPr/>
        </p:nvGrpSpPr>
        <p:grpSpPr>
          <a:xfrm>
            <a:off x="11966450" y="28853483"/>
            <a:ext cx="909000" cy="578700"/>
            <a:chOff x="20749000" y="25849433"/>
            <a:chExt cx="909000" cy="578700"/>
          </a:xfrm>
        </p:grpSpPr>
        <p:sp>
          <p:nvSpPr>
            <p:cNvPr id="238" name="Google Shape;238;g35b5583dab3_1_0"/>
            <p:cNvSpPr/>
            <p:nvPr/>
          </p:nvSpPr>
          <p:spPr>
            <a:xfrm>
              <a:off x="20914150" y="25849433"/>
              <a:ext cx="578700" cy="578700"/>
            </a:xfrm>
            <a:prstGeom prst="ellipse">
              <a:avLst/>
            </a:prstGeom>
            <a:solidFill>
              <a:srgbClr val="53BFBF"/>
            </a:solidFill>
            <a:ln w="9525" cap="flat" cmpd="sng">
              <a:solidFill>
                <a:srgbClr val="53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39" name="Google Shape;239;g35b5583dab3_1_0"/>
            <p:cNvSpPr/>
            <p:nvPr/>
          </p:nvSpPr>
          <p:spPr>
            <a:xfrm>
              <a:off x="20749000" y="25979325"/>
              <a:ext cx="909000" cy="318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1" i="0" u="none" strike="noStrike" cap="none">
                  <a:solidFill>
                    <a:srgbClr val="333333"/>
                  </a:solidFill>
                  <a:latin typeface="Figtree"/>
                  <a:ea typeface="Figtree"/>
                  <a:cs typeface="Figtree"/>
                  <a:sym typeface="Figtree"/>
                </a:rPr>
                <a:t>10</a:t>
              </a: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240" name="Google Shape;240;g35b5583dab3_1_0"/>
          <p:cNvSpPr txBox="1"/>
          <p:nvPr/>
        </p:nvSpPr>
        <p:spPr>
          <a:xfrm>
            <a:off x="12914300" y="29816544"/>
            <a:ext cx="51525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A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lternatively, view plate data in a table format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41" name="Google Shape;241;g35b5583dab3_1_0"/>
          <p:cNvGrpSpPr/>
          <p:nvPr/>
        </p:nvGrpSpPr>
        <p:grpSpPr>
          <a:xfrm>
            <a:off x="11966450" y="30056283"/>
            <a:ext cx="909000" cy="578700"/>
            <a:chOff x="20749000" y="25849433"/>
            <a:chExt cx="909000" cy="578700"/>
          </a:xfrm>
        </p:grpSpPr>
        <p:sp>
          <p:nvSpPr>
            <p:cNvPr id="242" name="Google Shape;242;g35b5583dab3_1_0"/>
            <p:cNvSpPr/>
            <p:nvPr/>
          </p:nvSpPr>
          <p:spPr>
            <a:xfrm>
              <a:off x="20914150" y="25849433"/>
              <a:ext cx="578700" cy="578700"/>
            </a:xfrm>
            <a:prstGeom prst="ellipse">
              <a:avLst/>
            </a:prstGeom>
            <a:solidFill>
              <a:srgbClr val="53BFBF"/>
            </a:solidFill>
            <a:ln w="9525" cap="flat" cmpd="sng">
              <a:solidFill>
                <a:srgbClr val="53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43" name="Google Shape;243;g35b5583dab3_1_0"/>
            <p:cNvSpPr/>
            <p:nvPr/>
          </p:nvSpPr>
          <p:spPr>
            <a:xfrm>
              <a:off x="20749000" y="25979325"/>
              <a:ext cx="909000" cy="318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1" i="0" u="none" strike="noStrike" cap="none">
                  <a:solidFill>
                    <a:srgbClr val="333333"/>
                  </a:solidFill>
                  <a:latin typeface="Figtree"/>
                  <a:ea typeface="Figtree"/>
                  <a:cs typeface="Figtree"/>
                  <a:sym typeface="Figtree"/>
                </a:rPr>
                <a:t>11</a:t>
              </a: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244" name="Google Shape;244;g35b5583dab3_1_0"/>
          <p:cNvSpPr txBox="1"/>
          <p:nvPr/>
        </p:nvSpPr>
        <p:spPr>
          <a:xfrm>
            <a:off x="12906275" y="31073350"/>
            <a:ext cx="51525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T</a:t>
            </a:r>
            <a:r>
              <a:rPr lang="en-US" sz="3200" b="0" i="0" u="none" strike="noStrike" cap="none">
                <a:solidFill>
                  <a:srgbClr val="333333"/>
                </a:solidFill>
                <a:latin typeface="Assistant"/>
                <a:ea typeface="Assistant"/>
                <a:cs typeface="Assistant"/>
                <a:sym typeface="Assistant"/>
              </a:rPr>
              <a:t>rack edits in an audit log</a:t>
            </a:r>
            <a:endParaRPr sz="3200" b="0" i="0" u="none" strike="noStrike" cap="none">
              <a:solidFill>
                <a:srgbClr val="333333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45" name="Google Shape;245;g35b5583dab3_1_0"/>
          <p:cNvGrpSpPr/>
          <p:nvPr/>
        </p:nvGrpSpPr>
        <p:grpSpPr>
          <a:xfrm>
            <a:off x="11966450" y="31118658"/>
            <a:ext cx="909000" cy="578700"/>
            <a:chOff x="20749000" y="25849433"/>
            <a:chExt cx="909000" cy="578700"/>
          </a:xfrm>
        </p:grpSpPr>
        <p:sp>
          <p:nvSpPr>
            <p:cNvPr id="246" name="Google Shape;246;g35b5583dab3_1_0"/>
            <p:cNvSpPr/>
            <p:nvPr/>
          </p:nvSpPr>
          <p:spPr>
            <a:xfrm>
              <a:off x="20914150" y="25849433"/>
              <a:ext cx="578700" cy="578700"/>
            </a:xfrm>
            <a:prstGeom prst="ellipse">
              <a:avLst/>
            </a:prstGeom>
            <a:solidFill>
              <a:srgbClr val="53BFBF"/>
            </a:solidFill>
            <a:ln w="9525" cap="flat" cmpd="sng">
              <a:solidFill>
                <a:srgbClr val="53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47" name="Google Shape;247;g35b5583dab3_1_0"/>
            <p:cNvSpPr/>
            <p:nvPr/>
          </p:nvSpPr>
          <p:spPr>
            <a:xfrm>
              <a:off x="20749000" y="25979325"/>
              <a:ext cx="909000" cy="318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300"/>
                <a:buFont typeface="Arial"/>
                <a:buNone/>
              </a:pPr>
              <a:r>
                <a:rPr lang="en-US" sz="3300" b="1" i="0" u="none" strike="noStrike" cap="none">
                  <a:solidFill>
                    <a:srgbClr val="333333"/>
                  </a:solidFill>
                  <a:latin typeface="Figtree"/>
                  <a:ea typeface="Figtree"/>
                  <a:cs typeface="Figtree"/>
                  <a:sym typeface="Figtree"/>
                </a:rPr>
                <a:t>12</a:t>
              </a:r>
              <a:endParaRPr sz="3300" b="1" i="0" u="none" strike="noStrike" cap="none">
                <a:solidFill>
                  <a:srgbClr val="333333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pic>
        <p:nvPicPr>
          <p:cNvPr id="248" name="Google Shape;248;g35b5583dab3_1_0" title="384w.png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9399676" y="22451623"/>
            <a:ext cx="2167945" cy="1417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5b5583dab3_1_0" title="96w1.png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7488766" y="21889697"/>
            <a:ext cx="1045109" cy="67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35b5583dab3_1_0"/>
          <p:cNvSpPr/>
          <p:nvPr/>
        </p:nvSpPr>
        <p:spPr>
          <a:xfrm>
            <a:off x="22390805" y="22318087"/>
            <a:ext cx="1349100" cy="909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35b5583dab3_1_0" title="partial1.png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2425618" y="22356347"/>
            <a:ext cx="1279514" cy="832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5b5583dab3_1_0"/>
          <p:cNvSpPr/>
          <p:nvPr/>
        </p:nvSpPr>
        <p:spPr>
          <a:xfrm>
            <a:off x="24519451" y="22904384"/>
            <a:ext cx="1349100" cy="909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35b5583dab3_1_0" title="partial3.png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4554256" y="22943586"/>
            <a:ext cx="1279514" cy="83092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35b5583dab3_1_0"/>
          <p:cNvSpPr/>
          <p:nvPr/>
        </p:nvSpPr>
        <p:spPr>
          <a:xfrm>
            <a:off x="22390805" y="23464161"/>
            <a:ext cx="1349100" cy="909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35b5583dab3_1_0"/>
          <p:cNvSpPr/>
          <p:nvPr/>
        </p:nvSpPr>
        <p:spPr>
          <a:xfrm>
            <a:off x="17757015" y="22707984"/>
            <a:ext cx="1349100" cy="909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35b5583dab3_1_0" title="stamp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17791814" y="22746258"/>
            <a:ext cx="1279514" cy="832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5b5583dab3_1_0"/>
          <p:cNvSpPr/>
          <p:nvPr/>
        </p:nvSpPr>
        <p:spPr>
          <a:xfrm>
            <a:off x="19879557" y="21938623"/>
            <a:ext cx="1349100" cy="909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35b5583dab3_1_0" title="stamp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19914356" y="21976898"/>
            <a:ext cx="1279514" cy="832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5b5583dab3_1_0"/>
          <p:cNvSpPr/>
          <p:nvPr/>
        </p:nvSpPr>
        <p:spPr>
          <a:xfrm>
            <a:off x="20064183" y="22706984"/>
            <a:ext cx="1349100" cy="909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35b5583dab3_1_0" title="stamp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20098981" y="22745259"/>
            <a:ext cx="1279514" cy="83281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5b5583dab3_1_0"/>
          <p:cNvSpPr/>
          <p:nvPr/>
        </p:nvSpPr>
        <p:spPr>
          <a:xfrm>
            <a:off x="20313374" y="23457922"/>
            <a:ext cx="1349100" cy="909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35b5583dab3_1_0" title="stamp.png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20348172" y="23496197"/>
            <a:ext cx="1279514" cy="83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35b5583dab3_1_0" title="partial2.png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2425590" y="23503381"/>
            <a:ext cx="1279514" cy="8309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g35b5583dab3_1_0"/>
          <p:cNvCxnSpPr>
            <a:stCxn id="250" idx="3"/>
            <a:endCxn id="252" idx="1"/>
          </p:cNvCxnSpPr>
          <p:nvPr/>
        </p:nvCxnSpPr>
        <p:spPr>
          <a:xfrm>
            <a:off x="23739905" y="22772737"/>
            <a:ext cx="779400" cy="5862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" name="Google Shape;265;g35b5583dab3_1_0"/>
          <p:cNvCxnSpPr>
            <a:stCxn id="254" idx="3"/>
            <a:endCxn id="252" idx="1"/>
          </p:cNvCxnSpPr>
          <p:nvPr/>
        </p:nvCxnSpPr>
        <p:spPr>
          <a:xfrm rot="10800000" flipH="1">
            <a:off x="23739905" y="23359011"/>
            <a:ext cx="779400" cy="5598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6" name="Google Shape;266;g35b5583dab3_1_0"/>
          <p:cNvCxnSpPr>
            <a:stCxn id="255" idx="3"/>
            <a:endCxn id="257" idx="1"/>
          </p:cNvCxnSpPr>
          <p:nvPr/>
        </p:nvCxnSpPr>
        <p:spPr>
          <a:xfrm rot="10800000" flipH="1">
            <a:off x="19106115" y="22393134"/>
            <a:ext cx="773400" cy="7695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" name="Google Shape;267;g35b5583dab3_1_0"/>
          <p:cNvCxnSpPr>
            <a:stCxn id="255" idx="3"/>
            <a:endCxn id="261" idx="1"/>
          </p:cNvCxnSpPr>
          <p:nvPr/>
        </p:nvCxnSpPr>
        <p:spPr>
          <a:xfrm>
            <a:off x="19106115" y="23162634"/>
            <a:ext cx="1207200" cy="7500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" name="Google Shape;268;g35b5583dab3_1_0"/>
          <p:cNvCxnSpPr>
            <a:endCxn id="259" idx="1"/>
          </p:cNvCxnSpPr>
          <p:nvPr/>
        </p:nvCxnSpPr>
        <p:spPr>
          <a:xfrm rot="10800000" flipH="1">
            <a:off x="19106283" y="23161634"/>
            <a:ext cx="957900" cy="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9" name="Google Shape;269;g35b5583dab3_1_0"/>
          <p:cNvCxnSpPr>
            <a:stCxn id="74" idx="3"/>
            <a:endCxn id="73" idx="1"/>
          </p:cNvCxnSpPr>
          <p:nvPr/>
        </p:nvCxnSpPr>
        <p:spPr>
          <a:xfrm>
            <a:off x="28570338" y="22229678"/>
            <a:ext cx="770400" cy="930900"/>
          </a:xfrm>
          <a:prstGeom prst="bentConnector3">
            <a:avLst>
              <a:gd name="adj1" fmla="val 5384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" name="Google Shape;270;g35b5583dab3_1_0"/>
          <p:cNvCxnSpPr>
            <a:stCxn id="271" idx="3"/>
            <a:endCxn id="73" idx="1"/>
          </p:cNvCxnSpPr>
          <p:nvPr/>
        </p:nvCxnSpPr>
        <p:spPr>
          <a:xfrm>
            <a:off x="28306725" y="22834658"/>
            <a:ext cx="1034100" cy="325800"/>
          </a:xfrm>
          <a:prstGeom prst="bentConnector3">
            <a:avLst>
              <a:gd name="adj1" fmla="val 5257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2" name="Google Shape;272;g35b5583dab3_1_0"/>
          <p:cNvCxnSpPr>
            <a:stCxn id="273" idx="3"/>
            <a:endCxn id="73" idx="1"/>
          </p:cNvCxnSpPr>
          <p:nvPr/>
        </p:nvCxnSpPr>
        <p:spPr>
          <a:xfrm rot="10800000" flipH="1">
            <a:off x="28415405" y="23160546"/>
            <a:ext cx="925200" cy="293700"/>
          </a:xfrm>
          <a:prstGeom prst="bentConnector3">
            <a:avLst>
              <a:gd name="adj1" fmla="val 46941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4" name="Google Shape;274;g35b5583dab3_1_0"/>
          <p:cNvCxnSpPr>
            <a:stCxn id="275" idx="3"/>
            <a:endCxn id="73" idx="1"/>
          </p:cNvCxnSpPr>
          <p:nvPr/>
        </p:nvCxnSpPr>
        <p:spPr>
          <a:xfrm rot="10800000" flipH="1">
            <a:off x="28630183" y="23160304"/>
            <a:ext cx="710400" cy="9177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1" name="Google Shape;271;g35b5583dab3_1_0"/>
          <p:cNvSpPr/>
          <p:nvPr/>
        </p:nvSpPr>
        <p:spPr>
          <a:xfrm>
            <a:off x="27188925" y="22458008"/>
            <a:ext cx="1117800" cy="753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35b5583dab3_1_0" title="96w3.png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27224457" y="22494683"/>
            <a:ext cx="1046508" cy="67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5b5583dab3_1_0"/>
          <p:cNvSpPr/>
          <p:nvPr/>
        </p:nvSpPr>
        <p:spPr>
          <a:xfrm>
            <a:off x="27297605" y="23077596"/>
            <a:ext cx="1117800" cy="753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35b5583dab3_1_0" title="96w4.png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27333825" y="23114254"/>
            <a:ext cx="1045109" cy="67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5b5583dab3_1_0"/>
          <p:cNvSpPr/>
          <p:nvPr/>
        </p:nvSpPr>
        <p:spPr>
          <a:xfrm>
            <a:off x="27548142" y="23701369"/>
            <a:ext cx="1117800" cy="753300"/>
          </a:xfrm>
          <a:prstGeom prst="roundRect">
            <a:avLst>
              <a:gd name="adj" fmla="val 16695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35b5583dab3_1_0" title="96w2.png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27583674" y="23738029"/>
            <a:ext cx="1046508" cy="67994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5b5583dab3_1_0"/>
          <p:cNvSpPr txBox="1"/>
          <p:nvPr/>
        </p:nvSpPr>
        <p:spPr>
          <a:xfrm>
            <a:off x="17791805" y="21850396"/>
            <a:ext cx="1847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Stamp</a:t>
            </a:r>
            <a:endParaRPr sz="3400" b="0" i="0" u="none" strike="noStrike" cap="none">
              <a:solidFill>
                <a:schemeClr val="dk2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280" name="Google Shape;280;g35b5583dab3_1_0"/>
          <p:cNvSpPr txBox="1"/>
          <p:nvPr/>
        </p:nvSpPr>
        <p:spPr>
          <a:xfrm>
            <a:off x="23890206" y="22066001"/>
            <a:ext cx="279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Consolidation</a:t>
            </a:r>
            <a:endParaRPr sz="3400" b="0" i="0" u="none" strike="noStrike" cap="none">
              <a:solidFill>
                <a:schemeClr val="dk2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281" name="Google Shape;281;g35b5583dab3_1_0"/>
          <p:cNvSpPr txBox="1"/>
          <p:nvPr/>
        </p:nvSpPr>
        <p:spPr>
          <a:xfrm>
            <a:off x="28807925" y="21662233"/>
            <a:ext cx="279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ssistant SemiBold"/>
                <a:ea typeface="Assistant SemiBold"/>
                <a:cs typeface="Assistant SemiBold"/>
                <a:sym typeface="Assistant SemiBold"/>
              </a:rPr>
              <a:t>96 → 384</a:t>
            </a:r>
            <a:endParaRPr sz="3400" b="0" i="0" u="none" strike="noStrike" cap="none">
              <a:solidFill>
                <a:schemeClr val="dk2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pic>
        <p:nvPicPr>
          <p:cNvPr id="282" name="Google Shape;282;g35b5583dab3_1_0" title="cursor-png-no-background-350x263.png"/>
          <p:cNvPicPr preferRelativeResize="0"/>
          <p:nvPr/>
        </p:nvPicPr>
        <p:blipFill rotWithShape="1">
          <a:blip r:embed="rId33">
            <a:alphaModFix/>
          </a:blip>
          <a:srcRect l="42363"/>
          <a:stretch/>
        </p:blipFill>
        <p:spPr>
          <a:xfrm>
            <a:off x="21678250" y="15395025"/>
            <a:ext cx="177725" cy="231725"/>
          </a:xfrm>
          <a:prstGeom prst="rect">
            <a:avLst/>
          </a:prstGeom>
          <a:noFill/>
          <a:ln>
            <a:noFill/>
          </a:ln>
          <a:effectLst>
            <a:outerShdw blurRad="28575" dist="9525" algn="bl" rotWithShape="0">
              <a:srgbClr val="000000">
                <a:alpha val="21960"/>
              </a:srgbClr>
            </a:outerShdw>
          </a:effectLst>
        </p:spPr>
      </p:pic>
      <p:pic>
        <p:nvPicPr>
          <p:cNvPr id="283" name="Google Shape;283;g35b5583dab3_1_0" title="plate view - tooltip.png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23133308" y="26567471"/>
            <a:ext cx="5711336" cy="401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35b5583dab3_1_0" title="cursor-png-no-background-350x263.png"/>
          <p:cNvPicPr preferRelativeResize="0"/>
          <p:nvPr/>
        </p:nvPicPr>
        <p:blipFill rotWithShape="1">
          <a:blip r:embed="rId33">
            <a:alphaModFix/>
          </a:blip>
          <a:srcRect l="42363"/>
          <a:stretch/>
        </p:blipFill>
        <p:spPr>
          <a:xfrm>
            <a:off x="23767338" y="27293700"/>
            <a:ext cx="177725" cy="231725"/>
          </a:xfrm>
          <a:prstGeom prst="rect">
            <a:avLst/>
          </a:prstGeom>
          <a:noFill/>
          <a:ln>
            <a:noFill/>
          </a:ln>
          <a:effectLst>
            <a:outerShdw blurRad="28575" dist="9525" algn="bl" rotWithShape="0">
              <a:srgbClr val="000000">
                <a:alpha val="21960"/>
              </a:srgbClr>
            </a:outerShdw>
          </a:effectLst>
        </p:spPr>
      </p:pic>
      <p:pic>
        <p:nvPicPr>
          <p:cNvPr id="285" name="Google Shape;285;g35b5583dab3_1_0" title="Screenshot 2025-05-20 002706.png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28929625" y="25370510"/>
            <a:ext cx="1075800" cy="2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5b5583dab3_1_0" title="Asset 8.png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 rot="5399995">
            <a:off x="28994038" y="25657438"/>
            <a:ext cx="465849" cy="41652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  <p:pic>
        <p:nvPicPr>
          <p:cNvPr id="287" name="Google Shape;287;g35b5583dab3_1_0" title="Asset 13.png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 rot="608753">
            <a:off x="20088736" y="15482041"/>
            <a:ext cx="1166027" cy="20635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assic - Wide Center">
  <a:themeElements>
    <a:clrScheme name="Metro">
      <a:dk1>
        <a:srgbClr val="1A1A1A"/>
      </a:dk1>
      <a:lt1>
        <a:srgbClr val="FFFFFF"/>
      </a:lt1>
      <a:dk2>
        <a:srgbClr val="434343"/>
      </a:dk2>
      <a:lt2>
        <a:srgbClr val="E9E9E9"/>
      </a:lt2>
      <a:accent1>
        <a:srgbClr val="054469"/>
      </a:accent1>
      <a:accent2>
        <a:srgbClr val="03293F"/>
      </a:accent2>
      <a:accent3>
        <a:srgbClr val="53BFBF"/>
      </a:accent3>
      <a:accent4>
        <a:srgbClr val="F1C232"/>
      </a:accent4>
      <a:accent5>
        <a:srgbClr val="738AC8"/>
      </a:accent5>
      <a:accent6>
        <a:srgbClr val="C27BA0"/>
      </a:accent6>
      <a:hlink>
        <a:srgbClr val="53BFBF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Assistant SemiBold</vt:lpstr>
      <vt:lpstr>Figtree</vt:lpstr>
      <vt:lpstr>Figtree SemiBold</vt:lpstr>
      <vt:lpstr>Arial</vt:lpstr>
      <vt:lpstr>Tahoma</vt:lpstr>
      <vt:lpstr>Assistant</vt:lpstr>
      <vt:lpstr>Classic - Wide Center</vt:lpstr>
      <vt:lpstr>Experiment Visualization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</dc:creator>
  <cp:lastModifiedBy>kkosolap</cp:lastModifiedBy>
  <cp:revision>1</cp:revision>
  <dcterms:modified xsi:type="dcterms:W3CDTF">2025-07-02T06:00:04Z</dcterms:modified>
</cp:coreProperties>
</file>