
<file path=[Content_Types].xml><?xml version="1.0" encoding="utf-8"?>
<Types xmlns="http://schemas.openxmlformats.org/package/2006/content-types">
  <Default Extension="m4a" ContentType="audio/mp4"/>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sldIdLst>
    <p:sldId id="278" r:id="rId5"/>
    <p:sldId id="279" r:id="rId6"/>
    <p:sldId id="294" r:id="rId7"/>
    <p:sldId id="301" r:id="rId8"/>
    <p:sldId id="298" r:id="rId9"/>
    <p:sldId id="302" r:id="rId10"/>
    <p:sldId id="299" r:id="rId11"/>
    <p:sldId id="310" r:id="rId12"/>
    <p:sldId id="300"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202C8F"/>
    <a:srgbClr val="FDFBF6"/>
    <a:srgbClr val="AAC4E9"/>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0CCDB9-5F66-4DD3-AA23-3DAD76ADF96D}" v="4" dt="2022-12-12T00:48:11.61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09" autoAdjust="0"/>
  </p:normalViewPr>
  <p:slideViewPr>
    <p:cSldViewPr snapToGrid="0" snapToObjects="1">
      <p:cViewPr varScale="1">
        <p:scale>
          <a:sx n="48" d="100"/>
          <a:sy n="48" d="100"/>
        </p:scale>
        <p:origin x="224" y="15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ft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4"/><Relationship Id="rId1" Type="http://schemas.microsoft.com/office/2007/relationships/media" Target="../media/media1.mp4"/><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4"/><Relationship Id="rId1" Type="http://schemas.microsoft.com/office/2007/relationships/media" Target="../media/media2.mp4"/><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3.mp4"/><Relationship Id="rId1" Type="http://schemas.microsoft.com/office/2007/relationships/media" Target="../media/media3.mp4"/><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4.mp4"/><Relationship Id="rId1" Type="http://schemas.microsoft.com/office/2007/relationships/media" Target="../media/media4.mp4"/><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audio" Target="../media/media6.m4a"/><Relationship Id="rId1" Type="http://schemas.microsoft.com/office/2007/relationships/media" Target="../media/media6.m4a"/><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545709"/>
            <a:ext cx="5385816" cy="1225296"/>
          </a:xfrm>
        </p:spPr>
        <p:txBody>
          <a:bodyPr/>
          <a:lstStyle/>
          <a:p>
            <a:r>
              <a:rPr lang="en-US" dirty="0"/>
              <a:t>Ba group project group-4</a:t>
            </a:r>
            <a:br>
              <a:rPr lang="en-US" dirty="0"/>
            </a:b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02597" y="3784806"/>
            <a:ext cx="4386805" cy="1319630"/>
          </a:xfrm>
        </p:spPr>
        <p:txBody>
          <a:bodyPr/>
          <a:lstStyle/>
          <a:p>
            <a:r>
              <a:rPr lang="en-US" dirty="0"/>
              <a:t>Churn Analysis</a:t>
            </a:r>
          </a:p>
          <a:p>
            <a:r>
              <a:rPr lang="en-US" dirty="0"/>
              <a:t>Instructor –Dr. Rouzbeh Razavi</a:t>
            </a:r>
          </a:p>
          <a:p>
            <a:endParaRPr lang="en-US" dirty="0"/>
          </a:p>
        </p:txBody>
      </p:sp>
      <p:pic>
        <p:nvPicPr>
          <p:cNvPr id="4" name="WhatsApp Audio 2022-12-11 at 18.07.36.mp4">
            <a:hlinkClick r:id="" action="ppaction://media"/>
            <a:extLst>
              <a:ext uri="{FF2B5EF4-FFF2-40B4-BE49-F238E27FC236}">
                <a16:creationId xmlns:a16="http://schemas.microsoft.com/office/drawing/2014/main" id="{FF47547D-8AD7-461A-A745-51FA011D37B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70618" y="6228738"/>
            <a:ext cx="700690" cy="629262"/>
          </a:xfrm>
          <a:prstGeom prst="rect">
            <a:avLst/>
          </a:prstGeom>
        </p:spPr>
      </p:pic>
    </p:spTree>
    <p:extLst>
      <p:ext uri="{BB962C8B-B14F-4D97-AF65-F5344CB8AC3E}">
        <p14:creationId xmlns:p14="http://schemas.microsoft.com/office/powerpoint/2010/main" val="213156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55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2336" y="325400"/>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402336" y="1183570"/>
            <a:ext cx="5693664" cy="3122168"/>
          </a:xfrm>
        </p:spPr>
        <p:txBody>
          <a:bodyPr/>
          <a:lstStyle/>
          <a:p>
            <a:r>
              <a:rPr lang="en-US" dirty="0"/>
              <a:t>Overview</a:t>
            </a:r>
          </a:p>
          <a:p>
            <a:r>
              <a:rPr lang="en-US" dirty="0"/>
              <a:t>Model Building</a:t>
            </a:r>
          </a:p>
          <a:p>
            <a:r>
              <a:rPr lang="en-US" dirty="0"/>
              <a:t>Performance Evaluation</a:t>
            </a:r>
          </a:p>
          <a:p>
            <a:r>
              <a:rPr lang="en-US" dirty="0"/>
              <a:t>Findings</a:t>
            </a:r>
          </a:p>
          <a:p>
            <a:r>
              <a:rPr lang="en-US" dirty="0"/>
              <a:t>​Conclusion</a:t>
            </a:r>
          </a:p>
          <a:p>
            <a:endParaRPr lang="en-US" dirty="0"/>
          </a:p>
        </p:txBody>
      </p:sp>
      <p:pic>
        <p:nvPicPr>
          <p:cNvPr id="4" name="WhatsApp Audio 2022-12-11 at 18.08.06.mp4">
            <a:hlinkClick r:id="" action="ppaction://media"/>
            <a:extLst>
              <a:ext uri="{FF2B5EF4-FFF2-40B4-BE49-F238E27FC236}">
                <a16:creationId xmlns:a16="http://schemas.microsoft.com/office/drawing/2014/main" id="{BEC47AC5-B47E-2034-45B4-AE31D7E8DBA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03458" y="6146292"/>
            <a:ext cx="479972" cy="559676"/>
          </a:xfrm>
          <a:prstGeom prst="rect">
            <a:avLst/>
          </a:prstGeom>
        </p:spPr>
      </p:pic>
    </p:spTree>
    <p:extLst>
      <p:ext uri="{BB962C8B-B14F-4D97-AF65-F5344CB8AC3E}">
        <p14:creationId xmlns:p14="http://schemas.microsoft.com/office/powerpoint/2010/main" val="38555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6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104DE51-93AA-8984-75D9-FE656716F9A9}"/>
              </a:ext>
            </a:extLst>
          </p:cNvPr>
          <p:cNvSpPr>
            <a:spLocks noGrp="1"/>
          </p:cNvSpPr>
          <p:nvPr>
            <p:ph type="title"/>
          </p:nvPr>
        </p:nvSpPr>
        <p:spPr>
          <a:xfrm>
            <a:off x="621792" y="347472"/>
            <a:ext cx="6766560" cy="768096"/>
          </a:xfrm>
        </p:spPr>
        <p:txBody>
          <a:bodyPr/>
          <a:lstStyle/>
          <a:p>
            <a:r>
              <a:rPr lang="en-US" dirty="0"/>
              <a:t>Overview</a:t>
            </a:r>
          </a:p>
        </p:txBody>
      </p:sp>
      <p:sp>
        <p:nvSpPr>
          <p:cNvPr id="12" name="Content Placeholder 2">
            <a:extLst>
              <a:ext uri="{FF2B5EF4-FFF2-40B4-BE49-F238E27FC236}">
                <a16:creationId xmlns:a16="http://schemas.microsoft.com/office/drawing/2014/main" id="{339B51AB-88D5-57F6-5593-CA25275BB8C5}"/>
              </a:ext>
            </a:extLst>
          </p:cNvPr>
          <p:cNvSpPr>
            <a:spLocks noGrp="1"/>
          </p:cNvSpPr>
          <p:nvPr>
            <p:ph idx="1"/>
          </p:nvPr>
        </p:nvSpPr>
        <p:spPr>
          <a:xfrm>
            <a:off x="621792" y="920706"/>
            <a:ext cx="8074340" cy="3935740"/>
          </a:xfrm>
        </p:spPr>
        <p:txBody>
          <a:bodyPr/>
          <a:lstStyle/>
          <a:p>
            <a:endParaRPr lang="en-US" sz="1600" dirty="0"/>
          </a:p>
          <a:p>
            <a:pPr marL="285750" indent="-285750" algn="just">
              <a:lnSpc>
                <a:spcPct val="150000"/>
              </a:lnSpc>
              <a:buFont typeface="Arial" panose="020B0604020202020204" pitchFamily="34" charset="0"/>
              <a:buChar char="•"/>
            </a:pPr>
            <a:r>
              <a:rPr lang="en-US" sz="1800" dirty="0"/>
              <a:t>Customer churn is the proportion of customers who shifted from one specific service provider to another service provider over a specific period of time.</a:t>
            </a:r>
          </a:p>
          <a:p>
            <a:pPr algn="just">
              <a:lnSpc>
                <a:spcPct val="150000"/>
              </a:lnSpc>
            </a:pPr>
            <a:endParaRPr lang="en-US" sz="1800" dirty="0"/>
          </a:p>
          <a:p>
            <a:pPr marL="285750" indent="-285750" algn="just">
              <a:lnSpc>
                <a:spcPct val="150000"/>
              </a:lnSpc>
              <a:buFont typeface="Arial" panose="020B0604020202020204" pitchFamily="34" charset="0"/>
              <a:buChar char="•"/>
            </a:pPr>
            <a:r>
              <a:rPr lang="en-US" sz="1800" dirty="0"/>
              <a:t>The goal is to develop a model that can forecast whether or not a client would discontinue their subscription in the future based on this historical data.</a:t>
            </a:r>
          </a:p>
          <a:p>
            <a:endParaRPr lang="en-US" sz="1600" dirty="0"/>
          </a:p>
          <a:p>
            <a:endParaRPr lang="en-US" sz="1600" dirty="0"/>
          </a:p>
        </p:txBody>
      </p:sp>
      <p:sp>
        <p:nvSpPr>
          <p:cNvPr id="2" name="Slide Number Placeholder 1">
            <a:extLst>
              <a:ext uri="{FF2B5EF4-FFF2-40B4-BE49-F238E27FC236}">
                <a16:creationId xmlns:a16="http://schemas.microsoft.com/office/drawing/2014/main" id="{CDEBF2DF-60AB-6520-F536-C53780B59E5F}"/>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3" name="WhatsApp Audio 2022-12-11 at 18.08.36.mp4">
            <a:hlinkClick r:id="" action="ppaction://media"/>
            <a:extLst>
              <a:ext uri="{FF2B5EF4-FFF2-40B4-BE49-F238E27FC236}">
                <a16:creationId xmlns:a16="http://schemas.microsoft.com/office/drawing/2014/main" id="{67454C07-FCAB-0814-099C-4F568904185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02184" y="6307328"/>
            <a:ext cx="564055" cy="406400"/>
          </a:xfrm>
          <a:prstGeom prst="rect">
            <a:avLst/>
          </a:prstGeom>
        </p:spPr>
      </p:pic>
    </p:spTree>
    <p:extLst>
      <p:ext uri="{BB962C8B-B14F-4D97-AF65-F5344CB8AC3E}">
        <p14:creationId xmlns:p14="http://schemas.microsoft.com/office/powerpoint/2010/main" val="125559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65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622A-2F8D-4E33-828E-F18EEE8CF1DD}"/>
              </a:ext>
            </a:extLst>
          </p:cNvPr>
          <p:cNvSpPr>
            <a:spLocks noGrp="1"/>
          </p:cNvSpPr>
          <p:nvPr>
            <p:ph type="title"/>
          </p:nvPr>
        </p:nvSpPr>
        <p:spPr>
          <a:xfrm>
            <a:off x="621791" y="210312"/>
            <a:ext cx="6766560" cy="768096"/>
          </a:xfrm>
        </p:spPr>
        <p:txBody>
          <a:bodyPr/>
          <a:lstStyle/>
          <a:p>
            <a:r>
              <a:rPr lang="en-IN" dirty="0"/>
              <a:t>MODEL BUILDING</a:t>
            </a:r>
          </a:p>
        </p:txBody>
      </p:sp>
      <p:sp>
        <p:nvSpPr>
          <p:cNvPr id="3" name="Content Placeholder 2">
            <a:extLst>
              <a:ext uri="{FF2B5EF4-FFF2-40B4-BE49-F238E27FC236}">
                <a16:creationId xmlns:a16="http://schemas.microsoft.com/office/drawing/2014/main" id="{041C8B65-FA9A-B255-4EC8-0E552B66BB3C}"/>
              </a:ext>
            </a:extLst>
          </p:cNvPr>
          <p:cNvSpPr>
            <a:spLocks noGrp="1"/>
          </p:cNvSpPr>
          <p:nvPr>
            <p:ph idx="1"/>
          </p:nvPr>
        </p:nvSpPr>
        <p:spPr>
          <a:xfrm>
            <a:off x="621791" y="1183379"/>
            <a:ext cx="7953041" cy="3683464"/>
          </a:xfrm>
        </p:spPr>
        <p:txBody>
          <a:bodyPr/>
          <a:lstStyle/>
          <a:p>
            <a:pPr algn="just">
              <a:lnSpc>
                <a:spcPct val="150000"/>
              </a:lnSpc>
            </a:pPr>
            <a:r>
              <a:rPr lang="en-IN" sz="1800" dirty="0"/>
              <a:t>Four Predictive Models for identifying the Churn Rate are,</a:t>
            </a:r>
          </a:p>
          <a:p>
            <a:pPr marL="342900" indent="-342900" algn="just">
              <a:lnSpc>
                <a:spcPct val="150000"/>
              </a:lnSpc>
              <a:buFont typeface="+mj-lt"/>
              <a:buAutoNum type="arabicPeriod"/>
            </a:pPr>
            <a:r>
              <a:rPr lang="en-IN" sz="1800" dirty="0"/>
              <a:t>Logistics Regression Model </a:t>
            </a:r>
          </a:p>
          <a:p>
            <a:pPr marL="342900" indent="-342900" algn="just">
              <a:lnSpc>
                <a:spcPct val="150000"/>
              </a:lnSpc>
              <a:buFont typeface="+mj-lt"/>
              <a:buAutoNum type="arabicPeriod"/>
            </a:pPr>
            <a:r>
              <a:rPr lang="en-IN" sz="1800" dirty="0"/>
              <a:t>K-NN </a:t>
            </a:r>
          </a:p>
          <a:p>
            <a:pPr marL="342900" indent="-342900" algn="just">
              <a:lnSpc>
                <a:spcPct val="150000"/>
              </a:lnSpc>
              <a:buFont typeface="+mj-lt"/>
              <a:buAutoNum type="arabicPeriod"/>
            </a:pPr>
            <a:r>
              <a:rPr lang="en-IN" sz="1800" dirty="0"/>
              <a:t>Naive Bayes</a:t>
            </a:r>
          </a:p>
          <a:p>
            <a:pPr marL="342900" indent="-342900" algn="just">
              <a:lnSpc>
                <a:spcPct val="150000"/>
              </a:lnSpc>
              <a:buFont typeface="+mj-lt"/>
              <a:buAutoNum type="arabicPeriod"/>
            </a:pPr>
            <a:r>
              <a:rPr lang="en-IN" sz="1800" dirty="0"/>
              <a:t>Decision tree</a:t>
            </a:r>
          </a:p>
          <a:p>
            <a:endParaRPr lang="en-IN" dirty="0"/>
          </a:p>
          <a:p>
            <a:pPr marL="342900" indent="-342900">
              <a:buFont typeface="+mj-lt"/>
              <a:buAutoNum type="arabicPeriod"/>
            </a:pPr>
            <a:endParaRPr lang="en-IN" dirty="0"/>
          </a:p>
        </p:txBody>
      </p:sp>
      <p:sp>
        <p:nvSpPr>
          <p:cNvPr id="7" name="Slide Number Placeholder 6">
            <a:extLst>
              <a:ext uri="{FF2B5EF4-FFF2-40B4-BE49-F238E27FC236}">
                <a16:creationId xmlns:a16="http://schemas.microsoft.com/office/drawing/2014/main" id="{F9D98579-C78B-A4DB-B45C-7D3297FF9CC2}"/>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4" name="WhatsApp Audio 2022-12-11 at 18.09.04.mp4">
            <a:hlinkClick r:id="" action="ppaction://media"/>
            <a:extLst>
              <a:ext uri="{FF2B5EF4-FFF2-40B4-BE49-F238E27FC236}">
                <a16:creationId xmlns:a16="http://schemas.microsoft.com/office/drawing/2014/main" id="{E8D17CE3-42E9-3C62-CE65-E64FF3F70B7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48816" y="6313303"/>
            <a:ext cx="595586" cy="508876"/>
          </a:xfrm>
          <a:prstGeom prst="rect">
            <a:avLst/>
          </a:prstGeom>
        </p:spPr>
      </p:pic>
    </p:spTree>
    <p:extLst>
      <p:ext uri="{BB962C8B-B14F-4D97-AF65-F5344CB8AC3E}">
        <p14:creationId xmlns:p14="http://schemas.microsoft.com/office/powerpoint/2010/main" val="29665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190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F622A-2F8D-4E33-828E-F18EEE8CF1DD}"/>
              </a:ext>
            </a:extLst>
          </p:cNvPr>
          <p:cNvSpPr>
            <a:spLocks noGrp="1"/>
          </p:cNvSpPr>
          <p:nvPr>
            <p:ph type="title"/>
          </p:nvPr>
        </p:nvSpPr>
        <p:spPr>
          <a:xfrm>
            <a:off x="793101" y="764145"/>
            <a:ext cx="9346321" cy="752139"/>
          </a:xfrm>
        </p:spPr>
        <p:txBody>
          <a:bodyPr/>
          <a:lstStyle/>
          <a:p>
            <a:r>
              <a:rPr lang="en-IN" dirty="0"/>
              <a:t>PERFORMANCE evaluation</a:t>
            </a:r>
          </a:p>
        </p:txBody>
      </p:sp>
      <p:graphicFrame>
        <p:nvGraphicFramePr>
          <p:cNvPr id="5" name="Table 6">
            <a:extLst>
              <a:ext uri="{FF2B5EF4-FFF2-40B4-BE49-F238E27FC236}">
                <a16:creationId xmlns:a16="http://schemas.microsoft.com/office/drawing/2014/main" id="{7CF64D4D-3BE0-1012-4844-FC96CD970723}"/>
              </a:ext>
            </a:extLst>
          </p:cNvPr>
          <p:cNvGraphicFramePr>
            <a:graphicFrameLocks noGrp="1"/>
          </p:cNvGraphicFramePr>
          <p:nvPr>
            <p:ph idx="1"/>
            <p:extLst>
              <p:ext uri="{D42A27DB-BD31-4B8C-83A1-F6EECF244321}">
                <p14:modId xmlns:p14="http://schemas.microsoft.com/office/powerpoint/2010/main" val="4289916457"/>
              </p:ext>
            </p:extLst>
          </p:nvPr>
        </p:nvGraphicFramePr>
        <p:xfrm>
          <a:off x="1752962" y="2501900"/>
          <a:ext cx="7740146" cy="1854200"/>
        </p:xfrm>
        <a:graphic>
          <a:graphicData uri="http://schemas.openxmlformats.org/drawingml/2006/table">
            <a:tbl>
              <a:tblPr firstRow="1" bandRow="1">
                <a:tableStyleId>{5C22544A-7EE6-4342-B048-85BDC9FD1C3A}</a:tableStyleId>
              </a:tblPr>
              <a:tblGrid>
                <a:gridCol w="2157730">
                  <a:extLst>
                    <a:ext uri="{9D8B030D-6E8A-4147-A177-3AD203B41FA5}">
                      <a16:colId xmlns:a16="http://schemas.microsoft.com/office/drawing/2014/main" val="1275483144"/>
                    </a:ext>
                  </a:extLst>
                </a:gridCol>
                <a:gridCol w="1176020">
                  <a:extLst>
                    <a:ext uri="{9D8B030D-6E8A-4147-A177-3AD203B41FA5}">
                      <a16:colId xmlns:a16="http://schemas.microsoft.com/office/drawing/2014/main" val="373631820"/>
                    </a:ext>
                  </a:extLst>
                </a:gridCol>
                <a:gridCol w="1296167">
                  <a:extLst>
                    <a:ext uri="{9D8B030D-6E8A-4147-A177-3AD203B41FA5}">
                      <a16:colId xmlns:a16="http://schemas.microsoft.com/office/drawing/2014/main" val="1678115535"/>
                    </a:ext>
                  </a:extLst>
                </a:gridCol>
                <a:gridCol w="1460938">
                  <a:extLst>
                    <a:ext uri="{9D8B030D-6E8A-4147-A177-3AD203B41FA5}">
                      <a16:colId xmlns:a16="http://schemas.microsoft.com/office/drawing/2014/main" val="3261969264"/>
                    </a:ext>
                  </a:extLst>
                </a:gridCol>
                <a:gridCol w="1649291">
                  <a:extLst>
                    <a:ext uri="{9D8B030D-6E8A-4147-A177-3AD203B41FA5}">
                      <a16:colId xmlns:a16="http://schemas.microsoft.com/office/drawing/2014/main" val="3143970231"/>
                    </a:ext>
                  </a:extLst>
                </a:gridCol>
              </a:tblGrid>
              <a:tr h="370840">
                <a:tc>
                  <a:txBody>
                    <a:bodyPr/>
                    <a:lstStyle/>
                    <a:p>
                      <a:r>
                        <a:rPr lang="en-US" b="1" dirty="0">
                          <a:solidFill>
                            <a:schemeClr val="tx1"/>
                          </a:solidFill>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chemeClr val="tx1"/>
                          </a:solidFill>
                        </a:rPr>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chemeClr val="tx1"/>
                          </a:solidFill>
                        </a:rPr>
                        <a:t>Sensitivity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chemeClr val="tx1"/>
                          </a:solidFill>
                        </a:rPr>
                        <a:t>Specificity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solidFill>
                            <a:schemeClr val="tx1"/>
                          </a:solidFill>
                        </a:rPr>
                        <a:t>Error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6104156"/>
                  </a:ext>
                </a:extLst>
              </a:tr>
              <a:tr h="370840">
                <a:tc>
                  <a:txBody>
                    <a:bodyPr/>
                    <a:lstStyle/>
                    <a:p>
                      <a:r>
                        <a:rPr lang="en-US" dirty="0"/>
                        <a:t>Logistic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87.13%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981980"/>
                  </a:ext>
                </a:extLst>
              </a:tr>
              <a:tr h="370840">
                <a:tc>
                  <a:txBody>
                    <a:bodyPr/>
                    <a:lstStyle/>
                    <a:p>
                      <a:r>
                        <a:rPr lang="en-US" dirty="0"/>
                        <a:t>K-NN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87.14%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15.83%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99.85%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5636971"/>
                  </a:ext>
                </a:extLst>
              </a:tr>
              <a:tr h="370840">
                <a:tc>
                  <a:txBody>
                    <a:bodyPr/>
                    <a:lstStyle/>
                    <a:p>
                      <a:r>
                        <a:rPr lang="en-US" dirty="0"/>
                        <a:t>Naive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dirty="0"/>
                        <a:t>87.13%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dirty="0"/>
                        <a:t>66.66%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dirty="0"/>
                        <a:t>90.58%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dirty="0"/>
                        <a:t>12.87%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4283295"/>
                  </a:ext>
                </a:extLst>
              </a:tr>
              <a:tr h="370840">
                <a:tc>
                  <a:txBody>
                    <a:bodyPr/>
                    <a:lstStyle/>
                    <a:p>
                      <a:r>
                        <a:rPr lang="en-US" b="1" i="1" dirty="0"/>
                        <a:t>Decision Trees</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b="1" i="1" dirty="0"/>
                        <a:t>93.99%</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b="1" i="1" dirty="0"/>
                        <a:t>76.66%</a:t>
                      </a:r>
                    </a:p>
                  </a:txBody>
                  <a:tcPr>
                    <a:lnL w="762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b="1" i="1" dirty="0"/>
                        <a:t>96.91%</a:t>
                      </a:r>
                    </a:p>
                  </a:txBody>
                  <a:tcPr>
                    <a:lnL w="762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tc>
                  <a:txBody>
                    <a:bodyPr/>
                    <a:lstStyle/>
                    <a:p>
                      <a:r>
                        <a:rPr lang="en-US" b="1" i="1" dirty="0"/>
                        <a:t>6.01%</a:t>
                      </a:r>
                    </a:p>
                  </a:txBody>
                  <a:tcPr>
                    <a:lnL w="12700" cap="flat" cmpd="sng" algn="ctr">
                      <a:solidFill>
                        <a:schemeClr val="tx1"/>
                      </a:solidFill>
                      <a:prstDash val="solid"/>
                      <a:round/>
                      <a:headEnd type="none" w="med" len="med"/>
                      <a:tailEnd type="none" w="med" len="med"/>
                    </a:lnL>
                    <a:lnR w="76200" cap="flat" cmpd="sng" algn="ctr">
                      <a:solidFill>
                        <a:schemeClr val="tx1"/>
                      </a:solidFill>
                      <a:prstDash val="solid"/>
                      <a:round/>
                      <a:headEnd type="none" w="med" len="med"/>
                      <a:tailEnd type="none" w="med" len="med"/>
                    </a:lnR>
                    <a:lnT w="76200" cap="flat" cmpd="sng" algn="ctr">
                      <a:solidFill>
                        <a:schemeClr val="tx1"/>
                      </a:solidFill>
                      <a:prstDash val="solid"/>
                      <a:round/>
                      <a:headEnd type="none" w="med" len="med"/>
                      <a:tailEnd type="none" w="med" len="med"/>
                    </a:lnT>
                    <a:lnB w="762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173218"/>
                  </a:ext>
                </a:extLst>
              </a:tr>
            </a:tbl>
          </a:graphicData>
        </a:graphic>
      </p:graphicFrame>
      <p:sp>
        <p:nvSpPr>
          <p:cNvPr id="6" name="Slide Number Placeholder 5">
            <a:extLst>
              <a:ext uri="{FF2B5EF4-FFF2-40B4-BE49-F238E27FC236}">
                <a16:creationId xmlns:a16="http://schemas.microsoft.com/office/drawing/2014/main" id="{6565295E-37C6-177A-62D3-1C7F36B72EB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8" name="Audio Recording 11-Dec-2022 at 6:57:52 PM">
            <a:hlinkClick r:id="" action="ppaction://media"/>
            <a:extLst>
              <a:ext uri="{FF2B5EF4-FFF2-40B4-BE49-F238E27FC236}">
                <a16:creationId xmlns:a16="http://schemas.microsoft.com/office/drawing/2014/main" id="{FA3DBDAE-0B70-9ECE-76DB-8218CB9EA5F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69943" y="6093855"/>
            <a:ext cx="669857" cy="657182"/>
          </a:xfrm>
          <a:prstGeom prst="rect">
            <a:avLst/>
          </a:prstGeom>
        </p:spPr>
      </p:pic>
    </p:spTree>
    <p:extLst>
      <p:ext uri="{BB962C8B-B14F-4D97-AF65-F5344CB8AC3E}">
        <p14:creationId xmlns:p14="http://schemas.microsoft.com/office/powerpoint/2010/main" val="394429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4223"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1B20-D019-3DC2-EC3C-C1310FA155D5}"/>
              </a:ext>
            </a:extLst>
          </p:cNvPr>
          <p:cNvSpPr>
            <a:spLocks noGrp="1"/>
          </p:cNvSpPr>
          <p:nvPr>
            <p:ph type="ctrTitle"/>
          </p:nvPr>
        </p:nvSpPr>
        <p:spPr>
          <a:xfrm>
            <a:off x="475861" y="715844"/>
            <a:ext cx="6543503" cy="1140387"/>
          </a:xfrm>
        </p:spPr>
        <p:txBody>
          <a:bodyPr/>
          <a:lstStyle/>
          <a:p>
            <a:r>
              <a:rPr lang="en-IN" dirty="0"/>
              <a:t>Findings</a:t>
            </a:r>
          </a:p>
        </p:txBody>
      </p:sp>
      <p:sp>
        <p:nvSpPr>
          <p:cNvPr id="3" name="Subtitle 2">
            <a:extLst>
              <a:ext uri="{FF2B5EF4-FFF2-40B4-BE49-F238E27FC236}">
                <a16:creationId xmlns:a16="http://schemas.microsoft.com/office/drawing/2014/main" id="{6FCF7767-B0E0-261E-63A1-6B3D08F8FFD8}"/>
              </a:ext>
            </a:extLst>
          </p:cNvPr>
          <p:cNvSpPr>
            <a:spLocks noGrp="1"/>
          </p:cNvSpPr>
          <p:nvPr>
            <p:ph type="subTitle" idx="1"/>
          </p:nvPr>
        </p:nvSpPr>
        <p:spPr>
          <a:xfrm>
            <a:off x="475861" y="1769355"/>
            <a:ext cx="7448939" cy="4831141"/>
          </a:xfrm>
        </p:spPr>
        <p:txBody>
          <a:bodyPr/>
          <a:lstStyle/>
          <a:p>
            <a:pPr marL="285750" indent="-285750" algn="just">
              <a:lnSpc>
                <a:spcPct val="150000"/>
              </a:lnSpc>
              <a:buFont typeface="Arial" panose="020B0604020202020204" pitchFamily="34" charset="0"/>
              <a:buChar char="•"/>
            </a:pPr>
            <a:r>
              <a:rPr lang="en-US" sz="1800" dirty="0"/>
              <a:t>The decision tree model has resulted in higher sensitivity and accuracy.</a:t>
            </a:r>
          </a:p>
          <a:p>
            <a:pPr marL="285750" indent="-285750" algn="just">
              <a:lnSpc>
                <a:spcPct val="150000"/>
              </a:lnSpc>
              <a:buFont typeface="Arial" panose="020B0604020202020204" pitchFamily="34" charset="0"/>
              <a:buChar char="•"/>
            </a:pPr>
            <a:r>
              <a:rPr lang="en-US" sz="1800" dirty="0"/>
              <a:t>Excess weightage to false class (no) when compared to that with true class (yes) - “Imbalanced Dataset”.</a:t>
            </a:r>
          </a:p>
          <a:p>
            <a:pPr marL="285750" indent="-285750" algn="just">
              <a:lnSpc>
                <a:spcPct val="150000"/>
              </a:lnSpc>
              <a:buFont typeface="Arial" panose="020B0604020202020204" pitchFamily="34" charset="0"/>
              <a:buChar char="•"/>
            </a:pPr>
            <a:r>
              <a:rPr lang="en-US" sz="1800" dirty="0"/>
              <a:t>Because the dataset is so highly unbalanced,  pruning the model isn't very effective and may be a contributing factor to lower TPR.</a:t>
            </a:r>
          </a:p>
          <a:p>
            <a:pPr marL="285750" indent="-285750" algn="just">
              <a:lnSpc>
                <a:spcPct val="150000"/>
              </a:lnSpc>
              <a:buFont typeface="Arial" panose="020B0604020202020204" pitchFamily="34" charset="0"/>
              <a:buChar char="•"/>
            </a:pPr>
            <a:r>
              <a:rPr lang="en-IN" sz="1800" dirty="0"/>
              <a:t>“total evening charge”, “total international minutes”, and “total night minutes. (</a:t>
            </a:r>
            <a:r>
              <a:rPr lang="en-IN" sz="1800" b="1" i="1" dirty="0"/>
              <a:t>based on the decision tree flow)</a:t>
            </a:r>
          </a:p>
          <a:p>
            <a:pPr marL="285750" indent="-285750" algn="just">
              <a:lnSpc>
                <a:spcPct val="150000"/>
              </a:lnSpc>
              <a:buFont typeface="Arial" panose="020B0604020202020204" pitchFamily="34" charset="0"/>
              <a:buChar char="•"/>
            </a:pPr>
            <a:endParaRPr lang="en-US" sz="1800" dirty="0"/>
          </a:p>
          <a:p>
            <a:pPr algn="just">
              <a:lnSpc>
                <a:spcPct val="150000"/>
              </a:lnSpc>
            </a:pPr>
            <a:endParaRPr lang="en-US" sz="1800" dirty="0"/>
          </a:p>
        </p:txBody>
      </p:sp>
      <p:pic>
        <p:nvPicPr>
          <p:cNvPr id="4" name="Audio Recording 11-Dec-2022 at 7:28:18 PM">
            <a:hlinkClick r:id="" action="ppaction://media"/>
            <a:extLst>
              <a:ext uri="{FF2B5EF4-FFF2-40B4-BE49-F238E27FC236}">
                <a16:creationId xmlns:a16="http://schemas.microsoft.com/office/drawing/2014/main" id="{1488E31F-7CFA-A5EC-9EC1-7FC1F1B6398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9461" y="5958840"/>
            <a:ext cx="812800" cy="812800"/>
          </a:xfrm>
          <a:prstGeom prst="rect">
            <a:avLst/>
          </a:prstGeom>
        </p:spPr>
      </p:pic>
    </p:spTree>
    <p:extLst>
      <p:ext uri="{BB962C8B-B14F-4D97-AF65-F5344CB8AC3E}">
        <p14:creationId xmlns:p14="http://schemas.microsoft.com/office/powerpoint/2010/main" val="176558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292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1B20-D019-3DC2-EC3C-C1310FA155D5}"/>
              </a:ext>
            </a:extLst>
          </p:cNvPr>
          <p:cNvSpPr>
            <a:spLocks noGrp="1"/>
          </p:cNvSpPr>
          <p:nvPr>
            <p:ph type="ctrTitle"/>
          </p:nvPr>
        </p:nvSpPr>
        <p:spPr>
          <a:xfrm>
            <a:off x="475861" y="399599"/>
            <a:ext cx="6543503" cy="1140387"/>
          </a:xfrm>
        </p:spPr>
        <p:txBody>
          <a:bodyPr/>
          <a:lstStyle/>
          <a:p>
            <a:r>
              <a:rPr lang="en-IN" dirty="0"/>
              <a:t>conclusion</a:t>
            </a:r>
          </a:p>
        </p:txBody>
      </p:sp>
      <p:sp>
        <p:nvSpPr>
          <p:cNvPr id="3" name="Subtitle 2">
            <a:extLst>
              <a:ext uri="{FF2B5EF4-FFF2-40B4-BE49-F238E27FC236}">
                <a16:creationId xmlns:a16="http://schemas.microsoft.com/office/drawing/2014/main" id="{6FCF7767-B0E0-261E-63A1-6B3D08F8FFD8}"/>
              </a:ext>
            </a:extLst>
          </p:cNvPr>
          <p:cNvSpPr>
            <a:spLocks noGrp="1"/>
          </p:cNvSpPr>
          <p:nvPr>
            <p:ph type="subTitle" idx="1"/>
          </p:nvPr>
        </p:nvSpPr>
        <p:spPr>
          <a:xfrm>
            <a:off x="475861" y="1250619"/>
            <a:ext cx="6997959" cy="4860813"/>
          </a:xfrm>
        </p:spPr>
        <p:txBody>
          <a:bodyPr/>
          <a:lstStyle/>
          <a:p>
            <a:pPr marL="285750" indent="-285750" algn="just">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All in All, we could say that "total evening charge”, </a:t>
            </a:r>
            <a:r>
              <a:rPr lang="en-US" sz="1800" dirty="0"/>
              <a:t>"total international minutes” and "total night minutes” were prominent reasons for the customers getting churned at ABC Wireless Inc.</a:t>
            </a:r>
          </a:p>
          <a:p>
            <a:pPr algn="just">
              <a:lnSpc>
                <a:spcPct val="150000"/>
              </a:lnSpc>
            </a:pPr>
            <a:endParaRPr lang="en-US" sz="1800" dirty="0">
              <a:effectLst/>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reason for this could be that customers who are concerned with the price may find it expensive, meaning that the telecom company may be charging high rates to those customers who frequently use their services. This particular group of customers might find the services they use as expensive.</a:t>
            </a:r>
            <a:endParaRPr lang="en-IN" sz="1800" dirty="0">
              <a:effectLst/>
              <a:ea typeface="Calibri" panose="020F0502020204030204" pitchFamily="34" charset="0"/>
              <a:cs typeface="Times New Roman" panose="02020603050405020304" pitchFamily="18" charset="0"/>
            </a:endParaRPr>
          </a:p>
          <a:p>
            <a:pPr algn="just">
              <a:lnSpc>
                <a:spcPct val="150000"/>
              </a:lnSpc>
            </a:pPr>
            <a:endParaRPr lang="en-IN" sz="1600" dirty="0"/>
          </a:p>
        </p:txBody>
      </p:sp>
      <p:pic>
        <p:nvPicPr>
          <p:cNvPr id="4" name="Audio Recording 11-Dec-2022 at 7:19:27 PM">
            <a:hlinkClick r:id="" action="ppaction://media"/>
            <a:extLst>
              <a:ext uri="{FF2B5EF4-FFF2-40B4-BE49-F238E27FC236}">
                <a16:creationId xmlns:a16="http://schemas.microsoft.com/office/drawing/2014/main" id="{BF26F9D2-809B-B07D-35CD-7CEBF9A8BFF1}"/>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475861" y="6111432"/>
            <a:ext cx="622105" cy="636563"/>
          </a:xfrm>
          <a:prstGeom prst="rect">
            <a:avLst/>
          </a:prstGeom>
        </p:spPr>
      </p:pic>
    </p:spTree>
    <p:extLst>
      <p:ext uri="{BB962C8B-B14F-4D97-AF65-F5344CB8AC3E}">
        <p14:creationId xmlns:p14="http://schemas.microsoft.com/office/powerpoint/2010/main" val="161617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512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15AD3-3B9F-2FB3-25C7-C848428022DD}"/>
              </a:ext>
            </a:extLst>
          </p:cNvPr>
          <p:cNvSpPr>
            <a:spLocks noGrp="1"/>
          </p:cNvSpPr>
          <p:nvPr>
            <p:ph type="ctrTitle"/>
          </p:nvPr>
        </p:nvSpPr>
        <p:spPr>
          <a:xfrm>
            <a:off x="176344" y="454095"/>
            <a:ext cx="4975114" cy="667512"/>
          </a:xfrm>
        </p:spPr>
        <p:txBody>
          <a:bodyPr/>
          <a:lstStyle/>
          <a:p>
            <a:r>
              <a:rPr lang="en-IN" dirty="0"/>
              <a:t>Suggestions</a:t>
            </a:r>
          </a:p>
        </p:txBody>
      </p:sp>
      <p:sp>
        <p:nvSpPr>
          <p:cNvPr id="3" name="Subtitle 2">
            <a:extLst>
              <a:ext uri="{FF2B5EF4-FFF2-40B4-BE49-F238E27FC236}">
                <a16:creationId xmlns:a16="http://schemas.microsoft.com/office/drawing/2014/main" id="{CD742F05-57D4-F49A-0A39-352CA9153578}"/>
              </a:ext>
            </a:extLst>
          </p:cNvPr>
          <p:cNvSpPr>
            <a:spLocks noGrp="1"/>
          </p:cNvSpPr>
          <p:nvPr>
            <p:ph type="subTitle" idx="1"/>
          </p:nvPr>
        </p:nvSpPr>
        <p:spPr>
          <a:xfrm>
            <a:off x="176344" y="1274785"/>
            <a:ext cx="7416648" cy="4337740"/>
          </a:xfrm>
        </p:spPr>
        <p:txBody>
          <a:bodyPr/>
          <a:lstStyle/>
          <a:p>
            <a:pPr marL="342900" lvl="0" indent="-342900" algn="just">
              <a:lnSpc>
                <a:spcPct val="150000"/>
              </a:lnSpc>
              <a:buFont typeface="Wingdings" pitchFamily="2" charset="2"/>
              <a:buChar char=""/>
            </a:pPr>
            <a:r>
              <a:rPr lang="en-IN" sz="1800" dirty="0"/>
              <a:t>Reducing the current pricing for the plans,</a:t>
            </a:r>
          </a:p>
          <a:p>
            <a:pPr marL="342900" lvl="0" indent="-342900" algn="just">
              <a:lnSpc>
                <a:spcPct val="150000"/>
              </a:lnSpc>
              <a:buFont typeface="Wingdings" pitchFamily="2" charset="2"/>
              <a:buChar char=""/>
            </a:pPr>
            <a:r>
              <a:rPr lang="en-IN" sz="1800" dirty="0"/>
              <a:t>Providing better offers to the existing services.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dirty="0"/>
              <a:t>Ideally, the second way is going to benefit the company since there would be less cost incurred by </a:t>
            </a:r>
            <a:r>
              <a:rPr lang="en-IN" sz="1800"/>
              <a:t>the company </a:t>
            </a:r>
            <a:r>
              <a:rPr lang="en-IN" sz="1800" dirty="0"/>
              <a:t>to provide additional offers to the services which already exist.</a:t>
            </a:r>
          </a:p>
        </p:txBody>
      </p:sp>
      <p:pic>
        <p:nvPicPr>
          <p:cNvPr id="4" name="Audio Recording 11-Dec-2022 at 7:17:07 PM">
            <a:hlinkClick r:id="" action="ppaction://media"/>
            <a:extLst>
              <a:ext uri="{FF2B5EF4-FFF2-40B4-BE49-F238E27FC236}">
                <a16:creationId xmlns:a16="http://schemas.microsoft.com/office/drawing/2014/main" id="{94FA2405-B3CB-3049-4FA1-0A489E759B3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flipV="1">
            <a:off x="316524" y="5816503"/>
            <a:ext cx="812800" cy="980653"/>
          </a:xfrm>
          <a:prstGeom prst="rect">
            <a:avLst/>
          </a:prstGeom>
        </p:spPr>
      </p:pic>
    </p:spTree>
    <p:extLst>
      <p:ext uri="{BB962C8B-B14F-4D97-AF65-F5344CB8AC3E}">
        <p14:creationId xmlns:p14="http://schemas.microsoft.com/office/powerpoint/2010/main" val="429381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915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5A7F-59CB-E830-1A84-A224FB8BE8F9}"/>
              </a:ext>
            </a:extLst>
          </p:cNvPr>
          <p:cNvSpPr>
            <a:spLocks noGrp="1"/>
          </p:cNvSpPr>
          <p:nvPr>
            <p:ph type="title"/>
          </p:nvPr>
        </p:nvSpPr>
        <p:spPr>
          <a:xfrm>
            <a:off x="2441821" y="2966015"/>
            <a:ext cx="6766560" cy="768096"/>
          </a:xfrm>
        </p:spPr>
        <p:txBody>
          <a:bodyPr/>
          <a:lstStyle/>
          <a:p>
            <a:r>
              <a:rPr lang="en-IN" dirty="0"/>
              <a:t>Thank you</a:t>
            </a:r>
          </a:p>
        </p:txBody>
      </p:sp>
      <p:sp>
        <p:nvSpPr>
          <p:cNvPr id="3" name="Slide Number Placeholder 2">
            <a:extLst>
              <a:ext uri="{FF2B5EF4-FFF2-40B4-BE49-F238E27FC236}">
                <a16:creationId xmlns:a16="http://schemas.microsoft.com/office/drawing/2014/main" id="{953ECA0C-DB46-F4DB-84A7-4679F742AEFB}"/>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42702401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5660432B61CD24E89FFB4F00E3B299B" ma:contentTypeVersion="2" ma:contentTypeDescription="Create a new document." ma:contentTypeScope="" ma:versionID="5f6083814be7a7169165c44ec90bd0e9">
  <xsd:schema xmlns:xsd="http://www.w3.org/2001/XMLSchema" xmlns:xs="http://www.w3.org/2001/XMLSchema" xmlns:p="http://schemas.microsoft.com/office/2006/metadata/properties" xmlns:ns3="65e0e4ef-259c-46a4-b3c3-a1747d60f1b5" targetNamespace="http://schemas.microsoft.com/office/2006/metadata/properties" ma:root="true" ma:fieldsID="ec5cf8cb230077928c8ca1fb368724cc" ns3:_="">
    <xsd:import namespace="65e0e4ef-259c-46a4-b3c3-a1747d60f1b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e0e4ef-259c-46a4-b3c3-a1747d60f1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E82444-378B-4724-89D7-270E7FCEA577}">
  <ds:schemaRefs>
    <ds:schemaRef ds:uri="http://schemas.microsoft.com/sharepoint/v3/contenttype/forms"/>
  </ds:schemaRefs>
</ds:datastoreItem>
</file>

<file path=customXml/itemProps2.xml><?xml version="1.0" encoding="utf-8"?>
<ds:datastoreItem xmlns:ds="http://schemas.openxmlformats.org/officeDocument/2006/customXml" ds:itemID="{FABAD09F-2706-42DD-8C7B-870A768DA2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e0e4ef-259c-46a4-b3c3-a1747d60f1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FE18E8-64B5-4371-9528-F6688C87F265}">
  <ds:schemaRefs>
    <ds:schemaRef ds:uri="http://purl.org/dc/elements/1.1/"/>
    <ds:schemaRef ds:uri="http://purl.org/dc/dcmitype/"/>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65e0e4ef-259c-46a4-b3c3-a1747d60f1b5"/>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{2B56DBB5-1F99-4B2F-B6F9-2EF0199A8407}tf78438558_win32</Template>
  <TotalTime>9844</TotalTime>
  <Words>373</Words>
  <Application>Microsoft Macintosh PowerPoint</Application>
  <PresentationFormat>Widescreen</PresentationFormat>
  <Paragraphs>64</Paragraphs>
  <Slides>9</Slides>
  <Notes>0</Notes>
  <HiddenSlides>0</HiddenSlides>
  <MMClips>8</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Sabon Next LT</vt:lpstr>
      <vt:lpstr>Wingdings</vt:lpstr>
      <vt:lpstr>Office Theme</vt:lpstr>
      <vt:lpstr>Ba group project group-4  </vt:lpstr>
      <vt:lpstr>AGENDA</vt:lpstr>
      <vt:lpstr>Overview</vt:lpstr>
      <vt:lpstr>MODEL BUILDING</vt:lpstr>
      <vt:lpstr>PERFORMANCE evaluation</vt:lpstr>
      <vt:lpstr>Findings</vt:lpstr>
      <vt:lpstr>conclusion</vt:lpstr>
      <vt:lpstr>Suggestions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group project group-4</dc:title>
  <dc:subject/>
  <dc:creator>Yada, Akhil</dc:creator>
  <cp:lastModifiedBy>nikhilkumarsampath.1999@gmail.com</cp:lastModifiedBy>
  <cp:revision>35</cp:revision>
  <dcterms:created xsi:type="dcterms:W3CDTF">2022-11-27T16:18:33Z</dcterms:created>
  <dcterms:modified xsi:type="dcterms:W3CDTF">2022-12-12T01:06:47Z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0x01010015660432B61CD24E89FFB4F00E3B299B</vt:lpwstr>
  </property>
</Properties>
</file>