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62" r:id="rId8"/>
    <p:sldId id="265"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753739" y="2248679"/>
            <a:ext cx="4693297" cy="2080726"/>
          </a:xfrm>
        </p:spPr>
        <p:txBody>
          <a:bodyPr/>
          <a:lstStyle/>
          <a:p>
            <a:r>
              <a:rPr lang="en-US" dirty="0">
                <a:latin typeface="Times New Roman" panose="02020603050405020304" pitchFamily="18" charset="0"/>
                <a:cs typeface="Times New Roman" panose="02020603050405020304" pitchFamily="18" charset="0"/>
              </a:rPr>
              <a:t>QUANTITATIVE MANAHEMENT MODLEING – Final project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10100387" y="5270470"/>
            <a:ext cx="2000172" cy="1243119"/>
          </a:xfrm>
        </p:spPr>
        <p:txBody>
          <a:bodyPr>
            <a:normAutofit/>
          </a:bodyPr>
          <a:lstStyle/>
          <a:p>
            <a:r>
              <a:rPr lang="en-US" sz="1400" dirty="0">
                <a:latin typeface="Times New Roman" panose="02020603050405020304" pitchFamily="18" charset="0"/>
                <a:cs typeface="Times New Roman" panose="02020603050405020304" pitchFamily="18" charset="0"/>
              </a:rPr>
              <a:t>By</a:t>
            </a:r>
          </a:p>
          <a:p>
            <a:r>
              <a:rPr lang="en-US" sz="1400" dirty="0" err="1">
                <a:latin typeface="Times New Roman" panose="02020603050405020304" pitchFamily="18" charset="0"/>
                <a:cs typeface="Times New Roman" panose="02020603050405020304" pitchFamily="18" charset="0"/>
              </a:rPr>
              <a:t>Arbuda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Sivani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Majeti</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Hanish Bhogadi</a:t>
            </a:r>
          </a:p>
          <a:p>
            <a:r>
              <a:rPr lang="en-US" sz="1400" dirty="0">
                <a:latin typeface="Times New Roman" panose="02020603050405020304" pitchFamily="18" charset="0"/>
                <a:cs typeface="Times New Roman" panose="02020603050405020304" pitchFamily="18" charset="0"/>
              </a:rPr>
              <a:t>Kiran Kaur</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Primary goal</a:t>
            </a:r>
          </a:p>
          <a:p>
            <a:r>
              <a:rPr lang="en-US" dirty="0"/>
              <a:t>Data collection, choice of factors</a:t>
            </a:r>
          </a:p>
          <a:p>
            <a:r>
              <a:rPr lang="en-US" dirty="0"/>
              <a:t>Approach</a:t>
            </a:r>
          </a:p>
          <a:p>
            <a:r>
              <a:rPr lang="en-US" dirty="0"/>
              <a:t>Conclusion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337362"/>
            <a:ext cx="5111750" cy="1204912"/>
          </a:xfrm>
        </p:spPr>
        <p:txBody>
          <a:bodyPr/>
          <a:lstStyle/>
          <a:p>
            <a:r>
              <a:rPr lang="en-US" dirty="0"/>
              <a:t>Primary Goal</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168297"/>
            <a:ext cx="5383958" cy="1852128"/>
          </a:xfrm>
        </p:spPr>
        <p:txBody>
          <a:bodyPr/>
          <a:lstStyle/>
          <a:p>
            <a:pPr marL="342900" marR="0" lvl="0" indent="-342900" algn="just">
              <a:lnSpc>
                <a:spcPct val="150000"/>
              </a:lnSpc>
              <a:spcBef>
                <a:spcPts val="0"/>
              </a:spcBef>
              <a:spcAft>
                <a:spcPts val="0"/>
              </a:spcAft>
              <a:buFont typeface="Wingdings" panose="05000000000000000000" pitchFamily="2" charset="2"/>
              <a:buChar char=""/>
            </a:pPr>
            <a:r>
              <a:rPr lang="en-IN" dirty="0">
                <a:solidFill>
                  <a:srgbClr val="000000"/>
                </a:solidFill>
                <a:effectLst/>
                <a:ea typeface="Calibri" panose="020F0502020204030204" pitchFamily="34" charset="0"/>
                <a:cs typeface="Times New Roman" panose="02020603050405020304" pitchFamily="18" charset="0"/>
              </a:rPr>
              <a:t>The objective is to maximize the chance of success for each group on a class project, assuming that the class consists of 12 students, and would like to form 4 groups with 3 students each.</a:t>
            </a:r>
            <a:endParaRPr lang="en-US"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Wingdings" panose="05000000000000000000" pitchFamily="2" charset="2"/>
              <a:buChar char=""/>
            </a:pPr>
            <a:r>
              <a:rPr lang="en-IN" dirty="0">
                <a:solidFill>
                  <a:srgbClr val="000000"/>
                </a:solidFill>
                <a:effectLst/>
                <a:ea typeface="Calibri" panose="020F0502020204030204" pitchFamily="34" charset="0"/>
                <a:cs typeface="Times New Roman" panose="02020603050405020304" pitchFamily="18" charset="0"/>
              </a:rPr>
              <a:t>Each group should have exactly 3 students.</a:t>
            </a:r>
            <a:endParaRPr lang="en-US" dirty="0">
              <a:effectLst/>
              <a:ea typeface="Calibri" panose="020F0502020204030204" pitchFamily="34"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748754" y="578499"/>
            <a:ext cx="4179570" cy="774440"/>
          </a:xfrm>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a:t>
            </a:r>
            <a:r>
              <a:rPr lang="en-IN" sz="1800" b="1" dirty="0">
                <a:effectLst/>
                <a:latin typeface="+mn-lt"/>
                <a:ea typeface="Calibri" panose="020F0502020204030204" pitchFamily="34" charset="0"/>
                <a:cs typeface="Times New Roman" panose="02020603050405020304" pitchFamily="18" charset="0"/>
              </a:rPr>
              <a:t>Collection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Choice of Factors: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814069" y="1352938"/>
            <a:ext cx="4998486" cy="5234474"/>
          </a:xfrm>
        </p:spPr>
        <p:txBody>
          <a:bodyPr>
            <a:normAutofit fontScale="77500" lnSpcReduction="20000"/>
          </a:bodyPr>
          <a:lstStyle/>
          <a:p>
            <a:pPr marL="342900" marR="0" lvl="0" indent="-342900" algn="just">
              <a:lnSpc>
                <a:spcPct val="150000"/>
              </a:lnSpc>
              <a:spcBef>
                <a:spcPts val="0"/>
              </a:spcBef>
              <a:spcAft>
                <a:spcPts val="0"/>
              </a:spcAft>
              <a:buFont typeface="Wingdings" panose="05000000000000000000" pitchFamily="2" charset="2"/>
              <a:buChar char=""/>
            </a:pPr>
            <a:r>
              <a:rPr lang="en-IN" sz="1800" dirty="0">
                <a:effectLst/>
                <a:ea typeface="Calibri" panose="020F0502020204030204" pitchFamily="34" charset="0"/>
                <a:cs typeface="Times New Roman" panose="02020603050405020304" pitchFamily="18" charset="0"/>
              </a:rPr>
              <a:t>A typical analytics project starts with Data preparation, and the data for this project has been randomly selected.</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ea typeface="Calibri" panose="020F0502020204030204" pitchFamily="34" charset="0"/>
                <a:cs typeface="Times New Roman" panose="02020603050405020304" pitchFamily="18" charset="0"/>
              </a:rPr>
              <a:t>The first factor is </a:t>
            </a:r>
            <a:r>
              <a:rPr lang="en-IN" sz="1800" b="1" dirty="0">
                <a:effectLst/>
                <a:ea typeface="Calibri" panose="020F0502020204030204" pitchFamily="34" charset="0"/>
                <a:cs typeface="Times New Roman" panose="02020603050405020304" pitchFamily="18" charset="0"/>
              </a:rPr>
              <a:t>GPA</a:t>
            </a:r>
            <a:r>
              <a:rPr lang="en-IN" sz="1800" dirty="0">
                <a:effectLst/>
                <a:ea typeface="Calibri" panose="020F0502020204030204" pitchFamily="34" charset="0"/>
                <a:cs typeface="Times New Roman" panose="02020603050405020304" pitchFamily="18" charset="0"/>
              </a:rPr>
              <a:t>: The students have been scaled on a GPA of 1-4, where 1 is given to the student with least overall grade and 4 to the student with the highest overall grade.</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ea typeface="Calibri" panose="020F0502020204030204" pitchFamily="34" charset="0"/>
                <a:cs typeface="Times New Roman" panose="02020603050405020304" pitchFamily="18" charset="0"/>
              </a:rPr>
              <a:t>Next is </a:t>
            </a:r>
            <a:r>
              <a:rPr lang="en-IN" sz="1800" b="1" dirty="0">
                <a:effectLst/>
                <a:ea typeface="Calibri" panose="020F0502020204030204" pitchFamily="34" charset="0"/>
                <a:cs typeface="Times New Roman" panose="02020603050405020304" pitchFamily="18" charset="0"/>
              </a:rPr>
              <a:t>Gender</a:t>
            </a:r>
            <a:r>
              <a:rPr lang="en-IN" sz="1800" dirty="0">
                <a:effectLst/>
                <a:ea typeface="Calibri" panose="020F0502020204030204" pitchFamily="34" charset="0"/>
                <a:cs typeface="Times New Roman" panose="02020603050405020304" pitchFamily="18" charset="0"/>
              </a:rPr>
              <a:t>; this particular attribute has no contribution to the project’s success as the success is independent of gender. Since this is a categorical attribute, we have considered it a 0’s and 1’s. This has been a random assignment. 1 – female, 0 - male.</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dirty="0">
                <a:effectLst/>
                <a:ea typeface="Calibri" panose="020F0502020204030204" pitchFamily="34" charset="0"/>
                <a:cs typeface="Times New Roman" panose="02020603050405020304" pitchFamily="18" charset="0"/>
              </a:rPr>
              <a:t>The </a:t>
            </a:r>
            <a:r>
              <a:rPr lang="en-IN" sz="1800" b="1" dirty="0">
                <a:effectLst/>
                <a:ea typeface="Calibri" panose="020F0502020204030204" pitchFamily="34" charset="0"/>
                <a:cs typeface="Times New Roman" panose="02020603050405020304" pitchFamily="18" charset="0"/>
              </a:rPr>
              <a:t>total number of meeting hours</a:t>
            </a:r>
            <a:r>
              <a:rPr lang="en-IN" sz="1800" dirty="0">
                <a:effectLst/>
                <a:ea typeface="Calibri" panose="020F0502020204030204" pitchFamily="34" charset="0"/>
                <a:cs typeface="Times New Roman" panose="02020603050405020304" pitchFamily="18" charset="0"/>
              </a:rPr>
              <a:t>, since it is a group project, it is very important for them to meet regularly weekly. It is the second important factor in our project.</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Wingdings" panose="05000000000000000000" pitchFamily="2" charset="2"/>
              <a:buChar char=""/>
            </a:pPr>
            <a:r>
              <a:rPr lang="en-IN" sz="1800" b="1" dirty="0">
                <a:effectLst/>
                <a:ea typeface="Calibri" panose="020F0502020204030204" pitchFamily="34" charset="0"/>
                <a:cs typeface="Times New Roman" panose="02020603050405020304" pitchFamily="18" charset="0"/>
              </a:rPr>
              <a:t>Clarity on the objectives</a:t>
            </a:r>
            <a:r>
              <a:rPr lang="en-IN" sz="1800" dirty="0">
                <a:effectLst/>
                <a:ea typeface="Calibri" panose="020F0502020204030204" pitchFamily="34" charset="0"/>
                <a:cs typeface="Times New Roman" panose="02020603050405020304" pitchFamily="18" charset="0"/>
              </a:rPr>
              <a:t> of the project: Any project will be constructed on certain objectives they are trying to prove in the project. It is the most important factor and the reason for the success behind the project.</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6" y="1951460"/>
            <a:ext cx="6696075" cy="773080"/>
          </a:xfrm>
        </p:spPr>
        <p:txBody>
          <a:bodyPr/>
          <a:lstStyle/>
          <a:p>
            <a:r>
              <a:rPr lang="en-US" dirty="0"/>
              <a:t>Approach used</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6" y="1716704"/>
            <a:ext cx="6696074" cy="2669786"/>
          </a:xfrm>
        </p:spPr>
        <p:txBody>
          <a:bodyPr>
            <a:normAutofit/>
          </a:bodyPr>
          <a:lstStyle/>
          <a:p>
            <a:r>
              <a:rPr lang="en-IN" sz="1800" dirty="0">
                <a:solidFill>
                  <a:schemeClr val="tx1"/>
                </a:solidFill>
                <a:effectLst/>
                <a:ea typeface="Calibri" panose="020F0502020204030204" pitchFamily="34" charset="0"/>
                <a:cs typeface="Times New Roman" panose="02020603050405020304" pitchFamily="18" charset="0"/>
              </a:rPr>
              <a:t>The method chosen is Integer linear programming to find the optimal solution as it also helps us to maximizing the objective function.</a:t>
            </a:r>
            <a:endParaRPr lang="en-US" sz="1800" dirty="0">
              <a:solidFill>
                <a:schemeClr val="tx1"/>
              </a:solidFill>
              <a:effectLst/>
              <a:ea typeface="Calibri" panose="020F0502020204030204" pitchFamily="34"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79583"/>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1660849"/>
            <a:ext cx="5111750" cy="3314570"/>
          </a:xfrm>
        </p:spPr>
        <p:txBody>
          <a:bodyPr>
            <a:normAutofit fontScale="77500" lnSpcReduction="20000"/>
          </a:bodyPr>
          <a:lstStyle/>
          <a:p>
            <a:pPr marL="0" marR="0" algn="just">
              <a:lnSpc>
                <a:spcPct val="150000"/>
              </a:lnSpc>
              <a:spcBef>
                <a:spcPts val="0"/>
              </a:spcBef>
              <a:spcAft>
                <a:spcPts val="800"/>
              </a:spcAft>
            </a:pPr>
            <a:r>
              <a:rPr lang="en-IN" sz="1800" dirty="0">
                <a:effectLst/>
                <a:latin typeface="+mj-lt"/>
                <a:ea typeface="Calibri" panose="020F0502020204030204" pitchFamily="34" charset="0"/>
                <a:cs typeface="Times New Roman" panose="02020603050405020304" pitchFamily="18" charset="0"/>
              </a:rPr>
              <a:t>• The group that has the highest number of meeting hours is Group 1 and the least Group 3. </a:t>
            </a:r>
            <a:endParaRPr lang="en-US" sz="1800" dirty="0">
              <a:effectLst/>
              <a:latin typeface="+mj-lt"/>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dirty="0">
                <a:effectLst/>
                <a:latin typeface="+mj-lt"/>
                <a:ea typeface="Calibri" panose="020F0502020204030204" pitchFamily="34" charset="0"/>
                <a:cs typeface="Times New Roman" panose="02020603050405020304" pitchFamily="18" charset="0"/>
              </a:rPr>
              <a:t>• The group that has the highest GPA is also Group 1 and the least GPA Group 3. </a:t>
            </a:r>
            <a:endParaRPr lang="en-US" sz="1800" dirty="0">
              <a:effectLst/>
              <a:latin typeface="+mj-lt"/>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dirty="0">
                <a:effectLst/>
                <a:latin typeface="+mj-lt"/>
                <a:ea typeface="Calibri" panose="020F0502020204030204" pitchFamily="34" charset="0"/>
                <a:cs typeface="Times New Roman" panose="02020603050405020304" pitchFamily="18" charset="0"/>
              </a:rPr>
              <a:t>• When we see it is also clear that Group 1 has the highest clarity on the objectives of their project with Group 3 being the lowest.</a:t>
            </a:r>
            <a:endParaRPr lang="en-US" sz="1800" dirty="0">
              <a:effectLst/>
              <a:latin typeface="+mj-lt"/>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dirty="0">
                <a:effectLst/>
                <a:latin typeface="+mj-lt"/>
                <a:ea typeface="Calibri" panose="020F0502020204030204" pitchFamily="34" charset="0"/>
                <a:cs typeface="Times New Roman" panose="02020603050405020304" pitchFamily="18" charset="0"/>
              </a:rPr>
              <a:t> Since all the key factors that we have considered show that Group 1 perform well, we can say that Group 1 is going to do well in their project.</a:t>
            </a:r>
            <a:endParaRPr lang="en-US" sz="1800" dirty="0">
              <a:effectLst/>
              <a:latin typeface="+mj-lt"/>
              <a:ea typeface="Calibri" panose="020F0502020204030204" pitchFamily="34"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6338596" y="2240886"/>
            <a:ext cx="2964024"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{94B1CC65-1F4C-40AF-B21F-D9DE765DFD48}tf67328976_win32</Template>
  <TotalTime>18</TotalTime>
  <Words>401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Tenorite</vt:lpstr>
      <vt:lpstr>Times New Roman</vt:lpstr>
      <vt:lpstr>Wingdings</vt:lpstr>
      <vt:lpstr>Office Theme</vt:lpstr>
      <vt:lpstr>QUANTITATIVE MANAHEMENT MODLEING – Final project</vt:lpstr>
      <vt:lpstr>AGENDA</vt:lpstr>
      <vt:lpstr>Primary Goal</vt:lpstr>
      <vt:lpstr>Data Collection and Choice of Factors: </vt:lpstr>
      <vt:lpstr>Approach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MANAHEMENT MODLEING – Final project</dc:title>
  <dc:creator>Hanish Bhogadi</dc:creator>
  <cp:lastModifiedBy>Hanish Bhogadi</cp:lastModifiedBy>
  <cp:revision>1</cp:revision>
  <dcterms:created xsi:type="dcterms:W3CDTF">2022-12-12T18:32:19Z</dcterms:created>
  <dcterms:modified xsi:type="dcterms:W3CDTF">2022-12-12T18:50:29Z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