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AF3490-500F-434F-98A2-9E033C95C9AD}" v="11" dt="2023-02-15T02:03:11.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2/14/2023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15123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57712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62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078477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16791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038986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71339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8903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53160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21764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28238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420374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60117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1280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8636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804421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2/14/2023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06527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0A250-5CC0-1746-B209-08E8B0DAE6AF}" type="datetimeFigureOut">
              <a:rPr lang="en-US" smtClean="0"/>
              <a:pPr/>
              <a:t>2/14/2023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3795803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1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0D32C6E-BEC8-7AE6-A99A-157D73CF9121}"/>
              </a:ext>
            </a:extLst>
          </p:cNvPr>
          <p:cNvSpPr>
            <a:spLocks noGrp="1"/>
          </p:cNvSpPr>
          <p:nvPr>
            <p:ph type="ctrTitle"/>
          </p:nvPr>
        </p:nvSpPr>
        <p:spPr>
          <a:xfrm>
            <a:off x="5448299" y="1380068"/>
            <a:ext cx="6054723" cy="2616199"/>
          </a:xfrm>
        </p:spPr>
        <p:txBody>
          <a:bodyPr>
            <a:normAutofit/>
          </a:bodyPr>
          <a:lstStyle/>
          <a:p>
            <a:r>
              <a:rPr lang="en-IN"/>
              <a:t>Effective Visual</a:t>
            </a:r>
          </a:p>
        </p:txBody>
      </p:sp>
      <p:sp>
        <p:nvSpPr>
          <p:cNvPr id="3" name="Subtitle 2">
            <a:extLst>
              <a:ext uri="{FF2B5EF4-FFF2-40B4-BE49-F238E27FC236}">
                <a16:creationId xmlns:a16="http://schemas.microsoft.com/office/drawing/2014/main" id="{13D13133-48BD-704C-70A2-F6014375BED3}"/>
              </a:ext>
            </a:extLst>
          </p:cNvPr>
          <p:cNvSpPr>
            <a:spLocks noGrp="1"/>
          </p:cNvSpPr>
          <p:nvPr>
            <p:ph type="subTitle" idx="1"/>
          </p:nvPr>
        </p:nvSpPr>
        <p:spPr>
          <a:xfrm>
            <a:off x="6679970" y="4229477"/>
            <a:ext cx="5080683" cy="1929644"/>
          </a:xfrm>
        </p:spPr>
        <p:txBody>
          <a:bodyPr>
            <a:normAutofit fontScale="92500" lnSpcReduction="20000"/>
          </a:bodyPr>
          <a:lstStyle/>
          <a:p>
            <a:pPr algn="l"/>
            <a:r>
              <a:rPr lang="en-IN" dirty="0"/>
              <a:t>  Group 2: </a:t>
            </a:r>
            <a:r>
              <a:rPr lang="en-IN" noProof="1"/>
              <a:t>Tejaswani Yeruva</a:t>
            </a:r>
          </a:p>
          <a:p>
            <a:pPr algn="l"/>
            <a:r>
              <a:rPr lang="en-IN" noProof="1"/>
              <a:t>                     Kiran Kour</a:t>
            </a:r>
          </a:p>
          <a:p>
            <a:pPr algn="l"/>
            <a:r>
              <a:rPr lang="en-IN" noProof="1"/>
              <a:t>                      Vamshikrishna   Sunnam</a:t>
            </a:r>
          </a:p>
          <a:p>
            <a:pPr algn="l"/>
            <a:r>
              <a:rPr lang="en-IN" noProof="1"/>
              <a:t>                      Rohit Charan</a:t>
            </a:r>
          </a:p>
          <a:p>
            <a:pPr algn="l"/>
            <a:r>
              <a:rPr lang="en-IN" noProof="1"/>
              <a:t>                      Sai Rohan Paritala</a:t>
            </a:r>
          </a:p>
          <a:p>
            <a:pPr algn="l"/>
            <a:endParaRPr lang="en-IN" dirty="0"/>
          </a:p>
          <a:p>
            <a:pPr algn="l"/>
            <a:endParaRPr lang="en-IN" dirty="0"/>
          </a:p>
          <a:p>
            <a:endParaRPr lang="en-IN" dirty="0"/>
          </a:p>
        </p:txBody>
      </p:sp>
      <p:pic>
        <p:nvPicPr>
          <p:cNvPr id="4" name="Picture 3" descr="Shape&#10;&#10;Description automatically generated">
            <a:extLst>
              <a:ext uri="{FF2B5EF4-FFF2-40B4-BE49-F238E27FC236}">
                <a16:creationId xmlns:a16="http://schemas.microsoft.com/office/drawing/2014/main" id="{20BD0353-A9BD-94CC-844D-FDE872B1AC75}"/>
              </a:ext>
            </a:extLst>
          </p:cNvPr>
          <p:cNvPicPr>
            <a:picLocks noChangeAspect="1"/>
          </p:cNvPicPr>
          <p:nvPr/>
        </p:nvPicPr>
        <p:blipFill rotWithShape="1">
          <a:blip r:embed="rId3"/>
          <a:srcRect l="32152" t="7087" r="21713" b="-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318969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77740-0B97-745F-3F37-C400F4C049E5}"/>
              </a:ext>
            </a:extLst>
          </p:cNvPr>
          <p:cNvSpPr>
            <a:spLocks noGrp="1"/>
          </p:cNvSpPr>
          <p:nvPr>
            <p:ph idx="1"/>
          </p:nvPr>
        </p:nvSpPr>
        <p:spPr>
          <a:xfrm>
            <a:off x="1713211" y="406400"/>
            <a:ext cx="10271759" cy="6451600"/>
          </a:xfrm>
        </p:spPr>
        <p:txBody>
          <a:bodyPr>
            <a:normAutofit lnSpcReduction="10000"/>
          </a:bodyPr>
          <a:lstStyle/>
          <a:p>
            <a:pPr marL="0" indent="0">
              <a:buNone/>
            </a:pPr>
            <a:r>
              <a:rPr lang="en-IN" sz="1600" b="1" dirty="0">
                <a:latin typeface="Times New Roman" panose="02020603050405020304" pitchFamily="18" charset="0"/>
                <a:cs typeface="Times New Roman" panose="02020603050405020304" pitchFamily="18" charset="0"/>
              </a:rPr>
              <a:t>1) What observations can be made after reviewing the data in the Figure?  </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new client tier share table details five tiers, including the number of accounts and revenue generated from each tier. Additionally, it displays the percentage of revenue and accounts contributed by each tier.</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r>
              <a:rPr lang="en-IN" sz="1600" b="1" dirty="0">
                <a:latin typeface="Times New Roman" panose="02020603050405020304" pitchFamily="18" charset="0"/>
                <a:cs typeface="Times New Roman" panose="02020603050405020304" pitchFamily="18" charset="0"/>
              </a:rPr>
              <a:t>2) </a:t>
            </a:r>
            <a:r>
              <a:rPr lang="en-US" sz="1600" b="1" i="0" dirty="0">
                <a:solidFill>
                  <a:srgbClr val="2D3B45"/>
                </a:solidFill>
                <a:effectLst/>
                <a:latin typeface="Times New Roman" panose="02020603050405020304" pitchFamily="18" charset="0"/>
                <a:cs typeface="Times New Roman" panose="02020603050405020304" pitchFamily="18" charset="0"/>
              </a:rPr>
              <a:t>Do you have to make any assumptions when interpreting this data?</a:t>
            </a:r>
            <a:endParaRPr lang="en-IN" sz="16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Every year, company ABC publishes new client tier share information to inform their customers about which tier will result in profits for them, as they always encourage their customers to become shareholders and join their corporate family. This client tier share summarizes each tier's performance in 2022 and can be used as a guide for clients making investment decisions in 2023.</a:t>
            </a:r>
            <a:endParaRPr lang="en-IN" sz="1600" dirty="0">
              <a:latin typeface="Times New Roman" panose="02020603050405020304" pitchFamily="18" charset="0"/>
              <a:cs typeface="Times New Roman" panose="02020603050405020304" pitchFamily="18" charset="0"/>
            </a:endParaRPr>
          </a:p>
          <a:p>
            <a:pPr marL="0" indent="0">
              <a:lnSpc>
                <a:spcPct val="150000"/>
              </a:lnSpc>
              <a:buNone/>
            </a:pPr>
            <a:r>
              <a:rPr lang="en-IN" sz="1600" b="1" dirty="0">
                <a:latin typeface="Times New Roman" panose="02020603050405020304" pitchFamily="18" charset="0"/>
                <a:cs typeface="Times New Roman" panose="02020603050405020304" pitchFamily="18" charset="0"/>
              </a:rPr>
              <a:t>3) What questions do you have about the data?</a:t>
            </a:r>
          </a:p>
          <a:p>
            <a:pPr>
              <a:lnSpc>
                <a:spcPct val="150000"/>
              </a:lnSpc>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  The following questions are raised by </a:t>
            </a:r>
            <a:r>
              <a:rPr lang="en-US" sz="1600" noProof="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the data:</a:t>
            </a:r>
          </a:p>
          <a:p>
            <a:pPr marL="0" indent="0">
              <a:lnSpc>
                <a:spcPct val="150000"/>
              </a:lnSpc>
              <a:buNone/>
            </a:pPr>
            <a:r>
              <a:rPr lang="en-IN" sz="1600" dirty="0">
                <a:latin typeface="Times New Roman" panose="02020603050405020304" pitchFamily="18" charset="0"/>
                <a:cs typeface="Times New Roman" panose="02020603050405020304" pitchFamily="18" charset="0"/>
              </a:rPr>
              <a:t>        a.)  What does New Client Tier Share indicate?</a:t>
            </a:r>
          </a:p>
          <a:p>
            <a:pPr marL="0" indent="0">
              <a:lnSpc>
                <a:spcPct val="150000"/>
              </a:lnSpc>
              <a:buNone/>
            </a:pPr>
            <a:r>
              <a:rPr lang="en-IN" sz="1600" dirty="0">
                <a:latin typeface="Times New Roman" panose="02020603050405020304" pitchFamily="18" charset="0"/>
                <a:cs typeface="Times New Roman" panose="02020603050405020304" pitchFamily="18" charset="0"/>
              </a:rPr>
              <a:t>        b.)  How significant is each tier?</a:t>
            </a:r>
          </a:p>
          <a:p>
            <a:pPr marL="0" indent="0">
              <a:lnSpc>
                <a:spcPct val="150000"/>
              </a:lnSpc>
              <a:buNone/>
            </a:pPr>
            <a:r>
              <a:rPr lang="en-IN" sz="1600" dirty="0">
                <a:latin typeface="Times New Roman" panose="02020603050405020304" pitchFamily="18" charset="0"/>
                <a:cs typeface="Times New Roman" panose="02020603050405020304" pitchFamily="18" charset="0"/>
              </a:rPr>
              <a:t>        c.)  How is the revenue generated?</a:t>
            </a:r>
          </a:p>
          <a:p>
            <a:pPr marL="0" indent="0">
              <a:lnSpc>
                <a:spcPct val="150000"/>
              </a:lnSpc>
              <a:buNone/>
            </a:pPr>
            <a:r>
              <a:rPr lang="en-IN" sz="1600" dirty="0">
                <a:latin typeface="Times New Roman" panose="02020603050405020304" pitchFamily="18" charset="0"/>
                <a:cs typeface="Times New Roman" panose="02020603050405020304" pitchFamily="18" charset="0"/>
              </a:rPr>
              <a:t>        d.) </a:t>
            </a:r>
            <a:r>
              <a:rPr lang="en-US" sz="1600" dirty="0">
                <a:latin typeface="Times New Roman" panose="02020603050405020304" pitchFamily="18" charset="0"/>
                <a:cs typeface="Times New Roman" panose="02020603050405020304" pitchFamily="18" charset="0"/>
              </a:rPr>
              <a:t>How are tiers, the number of accounts, and the revenue </a:t>
            </a:r>
          </a:p>
          <a:p>
            <a:pPr marL="0" indent="0">
              <a:lnSpc>
                <a:spcPct val="150000"/>
              </a:lnSpc>
              <a:buNone/>
            </a:pPr>
            <a:r>
              <a:rPr lang="en-US" sz="1600" dirty="0">
                <a:latin typeface="Times New Roman" panose="02020603050405020304" pitchFamily="18" charset="0"/>
                <a:cs typeface="Times New Roman" panose="02020603050405020304" pitchFamily="18" charset="0"/>
              </a:rPr>
              <a:t>              closely linked?</a:t>
            </a:r>
            <a:endParaRPr lang="en-IN" sz="1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C444CC1-687D-7B3F-DC7A-1F2188240312}"/>
              </a:ext>
            </a:extLst>
          </p:cNvPr>
          <p:cNvGraphicFramePr>
            <a:graphicFrameLocks noGrp="1"/>
          </p:cNvGraphicFramePr>
          <p:nvPr>
            <p:extLst>
              <p:ext uri="{D42A27DB-BD31-4B8C-83A1-F6EECF244321}">
                <p14:modId xmlns:p14="http://schemas.microsoft.com/office/powerpoint/2010/main" val="994593646"/>
              </p:ext>
            </p:extLst>
          </p:nvPr>
        </p:nvGraphicFramePr>
        <p:xfrm>
          <a:off x="7184572" y="3536629"/>
          <a:ext cx="4658884" cy="3113314"/>
        </p:xfrm>
        <a:graphic>
          <a:graphicData uri="http://schemas.openxmlformats.org/drawingml/2006/table">
            <a:tbl>
              <a:tblPr/>
              <a:tblGrid>
                <a:gridCol w="674448">
                  <a:extLst>
                    <a:ext uri="{9D8B030D-6E8A-4147-A177-3AD203B41FA5}">
                      <a16:colId xmlns:a16="http://schemas.microsoft.com/office/drawing/2014/main" val="4027785903"/>
                    </a:ext>
                  </a:extLst>
                </a:gridCol>
                <a:gridCol w="996109">
                  <a:extLst>
                    <a:ext uri="{9D8B030D-6E8A-4147-A177-3AD203B41FA5}">
                      <a16:colId xmlns:a16="http://schemas.microsoft.com/office/drawing/2014/main" val="2768776256"/>
                    </a:ext>
                  </a:extLst>
                </a:gridCol>
                <a:gridCol w="996109">
                  <a:extLst>
                    <a:ext uri="{9D8B030D-6E8A-4147-A177-3AD203B41FA5}">
                      <a16:colId xmlns:a16="http://schemas.microsoft.com/office/drawing/2014/main" val="3910928183"/>
                    </a:ext>
                  </a:extLst>
                </a:gridCol>
                <a:gridCol w="996109">
                  <a:extLst>
                    <a:ext uri="{9D8B030D-6E8A-4147-A177-3AD203B41FA5}">
                      <a16:colId xmlns:a16="http://schemas.microsoft.com/office/drawing/2014/main" val="2959475121"/>
                    </a:ext>
                  </a:extLst>
                </a:gridCol>
                <a:gridCol w="996109">
                  <a:extLst>
                    <a:ext uri="{9D8B030D-6E8A-4147-A177-3AD203B41FA5}">
                      <a16:colId xmlns:a16="http://schemas.microsoft.com/office/drawing/2014/main" val="2933573666"/>
                    </a:ext>
                  </a:extLst>
                </a:gridCol>
              </a:tblGrid>
              <a:tr h="284140">
                <a:tc>
                  <a:txBody>
                    <a:bodyPr/>
                    <a:lstStyle/>
                    <a:p>
                      <a:pPr algn="l" fontAlgn="b"/>
                      <a:r>
                        <a:rPr lang="en-IN" sz="1200" b="0" i="0" u="none" strike="noStrike">
                          <a:solidFill>
                            <a:srgbClr val="FFFFFF"/>
                          </a:solidFill>
                          <a:effectLst/>
                          <a:latin typeface="Arial" panose="020B0604020202020204" pitchFamily="34" charset="0"/>
                        </a:rPr>
                        <a:t>FIG 2.1a</a:t>
                      </a:r>
                    </a:p>
                  </a:txBody>
                  <a:tcPr marL="6350" marR="6350" marT="6350" marB="0" anchor="b">
                    <a:lnL>
                      <a:noFill/>
                    </a:lnL>
                    <a:lnR>
                      <a:noFill/>
                    </a:lnR>
                    <a:lnT>
                      <a:noFill/>
                    </a:lnT>
                    <a:lnB>
                      <a:noFill/>
                    </a:lnB>
                    <a:solidFill>
                      <a:srgbClr val="000000"/>
                    </a:solidFill>
                  </a:tcPr>
                </a:tc>
                <a:tc>
                  <a:txBody>
                    <a:bodyPr/>
                    <a:lstStyle/>
                    <a:p>
                      <a:pPr algn="l" fontAlgn="b"/>
                      <a:r>
                        <a:rPr lang="en-IN" sz="1200" b="0" i="0" u="none" strike="noStrike">
                          <a:solidFill>
                            <a:srgbClr val="FFFFFF"/>
                          </a:solidFill>
                          <a:effectLst/>
                          <a:latin typeface="Arial" panose="020B0604020202020204" pitchFamily="34" charset="0"/>
                        </a:rPr>
                        <a:t> </a:t>
                      </a:r>
                    </a:p>
                  </a:txBody>
                  <a:tcPr marL="6350" marR="6350" marT="6350" marB="0" anchor="b">
                    <a:lnL>
                      <a:noFill/>
                    </a:lnL>
                    <a:lnR>
                      <a:noFill/>
                    </a:lnR>
                    <a:lnT>
                      <a:noFill/>
                    </a:lnT>
                    <a:lnB>
                      <a:noFill/>
                    </a:lnB>
                    <a:solidFill>
                      <a:srgbClr val="000000"/>
                    </a:solidFill>
                  </a:tcPr>
                </a:tc>
                <a:tc>
                  <a:txBody>
                    <a:bodyPr/>
                    <a:lstStyle/>
                    <a:p>
                      <a:pPr algn="l" fontAlgn="b"/>
                      <a:r>
                        <a:rPr lang="en-IN" sz="1200" b="0" i="0" u="none" strike="noStrike">
                          <a:solidFill>
                            <a:srgbClr val="FFFFFF"/>
                          </a:solidFill>
                          <a:effectLst/>
                          <a:latin typeface="Arial" panose="020B0604020202020204" pitchFamily="34" charset="0"/>
                        </a:rPr>
                        <a:t> </a:t>
                      </a:r>
                    </a:p>
                  </a:txBody>
                  <a:tcPr marL="6350" marR="6350" marT="6350" marB="0" anchor="b">
                    <a:lnL>
                      <a:noFill/>
                    </a:lnL>
                    <a:lnR>
                      <a:noFill/>
                    </a:lnR>
                    <a:lnT>
                      <a:noFill/>
                    </a:lnT>
                    <a:lnB>
                      <a:noFill/>
                    </a:lnB>
                    <a:solidFill>
                      <a:srgbClr val="000000"/>
                    </a:solidFill>
                  </a:tcPr>
                </a:tc>
                <a:tc>
                  <a:txBody>
                    <a:bodyPr/>
                    <a:lstStyle/>
                    <a:p>
                      <a:pPr algn="l" fontAlgn="b"/>
                      <a:r>
                        <a:rPr lang="en-IN" sz="1200" b="0" i="0" u="none" strike="noStrike">
                          <a:solidFill>
                            <a:srgbClr val="FFFFFF"/>
                          </a:solidFill>
                          <a:effectLst/>
                          <a:latin typeface="Arial" panose="020B0604020202020204" pitchFamily="34" charset="0"/>
                        </a:rPr>
                        <a:t> </a:t>
                      </a:r>
                    </a:p>
                  </a:txBody>
                  <a:tcPr marL="6350" marR="6350" marT="6350" marB="0" anchor="b">
                    <a:lnL>
                      <a:noFill/>
                    </a:lnL>
                    <a:lnR>
                      <a:noFill/>
                    </a:lnR>
                    <a:lnT>
                      <a:noFill/>
                    </a:lnT>
                    <a:lnB>
                      <a:noFill/>
                    </a:lnB>
                    <a:solidFill>
                      <a:srgbClr val="000000"/>
                    </a:solidFill>
                  </a:tcPr>
                </a:tc>
                <a:tc>
                  <a:txBody>
                    <a:bodyPr/>
                    <a:lstStyle/>
                    <a:p>
                      <a:pPr algn="l" fontAlgn="b"/>
                      <a:r>
                        <a:rPr lang="en-IN" sz="1200" b="0" i="0" u="none" strike="noStrike">
                          <a:solidFill>
                            <a:srgbClr val="FFFFFF"/>
                          </a:solidFill>
                          <a:effectLst/>
                          <a:latin typeface="Arial" panose="020B0604020202020204" pitchFamily="34" charset="0"/>
                        </a:rPr>
                        <a:t> </a:t>
                      </a:r>
                    </a:p>
                  </a:txBody>
                  <a:tcPr marL="6350" marR="6350" marT="6350" marB="0" anchor="b">
                    <a:lnL>
                      <a:noFill/>
                    </a:lnL>
                    <a:lnR>
                      <a:noFill/>
                    </a:lnR>
                    <a:lnT>
                      <a:noFill/>
                    </a:lnT>
                    <a:lnB>
                      <a:noFill/>
                    </a:lnB>
                    <a:solidFill>
                      <a:srgbClr val="000000"/>
                    </a:solidFill>
                  </a:tcPr>
                </a:tc>
                <a:extLst>
                  <a:ext uri="{0D108BD9-81ED-4DB2-BD59-A6C34878D82A}">
                    <a16:rowId xmlns:a16="http://schemas.microsoft.com/office/drawing/2014/main" val="2221218436"/>
                  </a:ext>
                </a:extLst>
              </a:tr>
              <a:tr h="284140">
                <a:tc>
                  <a:txBody>
                    <a:bodyPr/>
                    <a:lstStyle/>
                    <a:p>
                      <a:pPr algn="l" fontAlgn="b"/>
                      <a:endParaRPr lang="en-IN" sz="12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tcPr>
                </a:tc>
                <a:tc>
                  <a:txBody>
                    <a:bodyPr/>
                    <a:lstStyle/>
                    <a:p>
                      <a:pPr algn="l" fontAlgn="b"/>
                      <a:endParaRPr lang="en-IN" sz="12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tcPr>
                </a:tc>
                <a:tc>
                  <a:txBody>
                    <a:bodyPr/>
                    <a:lstStyle/>
                    <a:p>
                      <a:pPr algn="l" fontAlgn="b"/>
                      <a:endParaRPr lang="en-IN" sz="1200" b="0" i="0" u="none" strike="noStrike" dirty="0">
                        <a:solidFill>
                          <a:srgbClr val="000000"/>
                        </a:solidFill>
                        <a:effectLst/>
                        <a:latin typeface="Arial" panose="020B0604020202020204" pitchFamily="34" charset="0"/>
                      </a:endParaRPr>
                    </a:p>
                  </a:txBody>
                  <a:tcPr marL="6350" marR="6350" marT="6350" marB="0" anchor="b">
                    <a:lnL>
                      <a:noFill/>
                    </a:lnL>
                    <a:lnR>
                      <a:noFill/>
                    </a:lnR>
                    <a:lnT>
                      <a:noFill/>
                    </a:lnT>
                    <a:lnB>
                      <a:noFill/>
                    </a:lnB>
                  </a:tcPr>
                </a:tc>
                <a:tc>
                  <a:txBody>
                    <a:bodyPr/>
                    <a:lstStyle/>
                    <a:p>
                      <a:pPr algn="l" fontAlgn="b"/>
                      <a:endParaRPr lang="en-IN" sz="12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tcPr>
                </a:tc>
                <a:tc>
                  <a:txBody>
                    <a:bodyPr/>
                    <a:lstStyle/>
                    <a:p>
                      <a:pPr algn="l" fontAlgn="b"/>
                      <a:endParaRPr lang="en-IN" sz="1200" b="0" i="0" u="none" strike="noStrike">
                        <a:solidFill>
                          <a:srgbClr val="000000"/>
                        </a:solidFill>
                        <a:effectLst/>
                        <a:latin typeface="Arial" panose="020B0604020202020204" pitchFamily="34" charset="0"/>
                      </a:endParaRPr>
                    </a:p>
                  </a:txBody>
                  <a:tcPr marL="6350" marR="6350" marT="6350" marB="0" anchor="b">
                    <a:lnL>
                      <a:noFill/>
                    </a:lnL>
                    <a:lnR>
                      <a:noFill/>
                    </a:lnR>
                    <a:lnT>
                      <a:noFill/>
                    </a:lnT>
                    <a:lnB>
                      <a:noFill/>
                    </a:lnB>
                  </a:tcPr>
                </a:tc>
                <a:extLst>
                  <a:ext uri="{0D108BD9-81ED-4DB2-BD59-A6C34878D82A}">
                    <a16:rowId xmlns:a16="http://schemas.microsoft.com/office/drawing/2014/main" val="3795971332"/>
                  </a:ext>
                </a:extLst>
              </a:tr>
              <a:tr h="458291">
                <a:tc gridSpan="3">
                  <a:txBody>
                    <a:bodyPr/>
                    <a:lstStyle/>
                    <a:p>
                      <a:pPr algn="l" fontAlgn="b"/>
                      <a:r>
                        <a:rPr lang="en-IN" sz="2000" b="0" i="0" u="none" strike="noStrike" dirty="0">
                          <a:solidFill>
                            <a:srgbClr val="000000"/>
                          </a:solidFill>
                          <a:effectLst/>
                          <a:latin typeface="Arial" panose="020B0604020202020204" pitchFamily="34" charset="0"/>
                        </a:rPr>
                        <a:t>New client tier share</a:t>
                      </a:r>
                    </a:p>
                  </a:txBody>
                  <a:tcPr marL="6350" marR="6350" marT="6350" marB="0" anchor="b">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a:txBody>
                    <a:bodyPr/>
                    <a:lstStyle/>
                    <a:p>
                      <a:pPr algn="l" fontAlgn="b"/>
                      <a:r>
                        <a:rPr lang="en-IN" sz="1200" b="0"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a:noFill/>
                    </a:lnB>
                    <a:solidFill>
                      <a:srgbClr val="FFFFFF"/>
                    </a:solidFill>
                  </a:tcPr>
                </a:tc>
                <a:tc>
                  <a:txBody>
                    <a:bodyPr/>
                    <a:lstStyle/>
                    <a:p>
                      <a:pPr algn="l" fontAlgn="b"/>
                      <a:r>
                        <a:rPr lang="en-IN" sz="1200" b="0"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a:noFill/>
                    </a:lnB>
                    <a:solidFill>
                      <a:srgbClr val="FFFFFF"/>
                    </a:solidFill>
                  </a:tcPr>
                </a:tc>
                <a:extLst>
                  <a:ext uri="{0D108BD9-81ED-4DB2-BD59-A6C34878D82A}">
                    <a16:rowId xmlns:a16="http://schemas.microsoft.com/office/drawing/2014/main" val="4223525906"/>
                  </a:ext>
                </a:extLst>
              </a:tr>
              <a:tr h="273141">
                <a:tc>
                  <a:txBody>
                    <a:bodyPr/>
                    <a:lstStyle/>
                    <a:p>
                      <a:pPr algn="l" fontAlgn="b"/>
                      <a:r>
                        <a:rPr lang="en-IN" sz="12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2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200" b="0" i="0" u="none" strike="noStrike" dirty="0">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2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IN" sz="1200" b="0" i="0" u="none" strike="noStrike">
                          <a:solidFill>
                            <a:srgbClr val="000000"/>
                          </a:solidFill>
                          <a:effectLst/>
                          <a:latin typeface="Arial" panose="020B0604020202020204" pitchFamily="34" charset="0"/>
                        </a:rPr>
                        <a:t>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36153303"/>
                  </a:ext>
                </a:extLst>
              </a:tr>
              <a:tr h="392902">
                <a:tc>
                  <a:txBody>
                    <a:bodyPr/>
                    <a:lstStyle/>
                    <a:p>
                      <a:pPr algn="ctr" fontAlgn="b"/>
                      <a:r>
                        <a:rPr lang="en-IN" sz="1200" b="1" i="0" u="none" strike="noStrike">
                          <a:solidFill>
                            <a:srgbClr val="000000"/>
                          </a:solidFill>
                          <a:effectLst/>
                          <a:latin typeface="Arial" panose="020B0604020202020204" pitchFamily="34" charset="0"/>
                        </a:rPr>
                        <a:t>Tier</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IN" sz="1200" b="1" i="0" u="none" strike="noStrike">
                          <a:solidFill>
                            <a:srgbClr val="000000"/>
                          </a:solidFill>
                          <a:effectLst/>
                          <a:latin typeface="Arial" panose="020B0604020202020204" pitchFamily="34" charset="0"/>
                        </a:rPr>
                        <a:t># of Accounts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IN" sz="1200" b="1" i="0" u="none" strike="noStrike">
                          <a:solidFill>
                            <a:srgbClr val="000000"/>
                          </a:solidFill>
                          <a:effectLst/>
                          <a:latin typeface="Arial" panose="020B0604020202020204" pitchFamily="34" charset="0"/>
                        </a:rPr>
                        <a:t>% Accounts</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IN" sz="1200" b="1" i="0" u="none" strike="noStrike">
                          <a:solidFill>
                            <a:srgbClr val="000000"/>
                          </a:solidFill>
                          <a:effectLst/>
                          <a:latin typeface="Arial" panose="020B0604020202020204" pitchFamily="34" charset="0"/>
                        </a:rPr>
                        <a:t>Revenue ($M)</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IN" sz="1200" b="1" i="0" u="none" strike="noStrike">
                          <a:solidFill>
                            <a:srgbClr val="000000"/>
                          </a:solidFill>
                          <a:effectLst/>
                          <a:latin typeface="Arial" panose="020B0604020202020204" pitchFamily="34" charset="0"/>
                        </a:rPr>
                        <a:t>% Revenue</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1404461265"/>
                  </a:ext>
                </a:extLst>
              </a:tr>
              <a:tr h="284140">
                <a:tc>
                  <a:txBody>
                    <a:bodyPr/>
                    <a:lstStyle/>
                    <a:p>
                      <a:pPr algn="ctr" fontAlgn="b"/>
                      <a:r>
                        <a:rPr lang="en-IN" sz="1200" b="0" i="0" u="none" strike="noStrike">
                          <a:solidFill>
                            <a:srgbClr val="000000"/>
                          </a:solidFill>
                          <a:effectLst/>
                          <a:latin typeface="Arial" panose="020B0604020202020204" pitchFamily="34" charset="0"/>
                        </a:rPr>
                        <a:t>A</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77 </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7.08%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$4.68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25%</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75288134"/>
                  </a:ext>
                </a:extLst>
              </a:tr>
              <a:tr h="284140">
                <a:tc>
                  <a:txBody>
                    <a:bodyPr/>
                    <a:lstStyle/>
                    <a:p>
                      <a:pPr algn="ctr" fontAlgn="b"/>
                      <a:r>
                        <a:rPr lang="en-IN" sz="1200" b="0" i="0" u="none" strike="noStrike">
                          <a:solidFill>
                            <a:srgbClr val="000000"/>
                          </a:solidFill>
                          <a:effectLst/>
                          <a:latin typeface="Arial" panose="020B0604020202020204" pitchFamily="34" charset="0"/>
                        </a:rPr>
                        <a:t>A+</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19 </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1.75%</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$3.93</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21%</a:t>
                      </a:r>
                    </a:p>
                  </a:txBody>
                  <a:tcPr marL="6350" marR="6350" marT="6350" marB="0" anchor="b">
                    <a:lnL>
                      <a:noFill/>
                    </a:lnL>
                    <a:lnR>
                      <a:noFill/>
                    </a:lnR>
                    <a:lnT>
                      <a:noFill/>
                    </a:lnT>
                    <a:lnB>
                      <a:noFill/>
                    </a:lnB>
                    <a:solidFill>
                      <a:srgbClr val="F2F2F2"/>
                    </a:solidFill>
                  </a:tcPr>
                </a:tc>
                <a:extLst>
                  <a:ext uri="{0D108BD9-81ED-4DB2-BD59-A6C34878D82A}">
                    <a16:rowId xmlns:a16="http://schemas.microsoft.com/office/drawing/2014/main" val="4111308590"/>
                  </a:ext>
                </a:extLst>
              </a:tr>
              <a:tr h="284140">
                <a:tc>
                  <a:txBody>
                    <a:bodyPr/>
                    <a:lstStyle/>
                    <a:p>
                      <a:pPr algn="ctr" fontAlgn="b"/>
                      <a:r>
                        <a:rPr lang="en-IN" sz="1200" b="0" i="0" u="none" strike="noStrike">
                          <a:solidFill>
                            <a:srgbClr val="000000"/>
                          </a:solidFill>
                          <a:effectLst/>
                          <a:latin typeface="Arial" panose="020B0604020202020204" pitchFamily="34" charset="0"/>
                        </a:rPr>
                        <a:t>B</a:t>
                      </a:r>
                    </a:p>
                  </a:txBody>
                  <a:tcPr marL="6350" marR="6350" marT="6350" marB="0" anchor="b">
                    <a:lnL>
                      <a:noFill/>
                    </a:lnL>
                    <a:lnR>
                      <a:noFill/>
                    </a:lnR>
                    <a:lnT>
                      <a:noFill/>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338 </a:t>
                      </a:r>
                    </a:p>
                  </a:txBody>
                  <a:tcPr marL="6350" marR="6350" marT="6350" marB="0" anchor="b">
                    <a:lnL>
                      <a:noFill/>
                    </a:lnL>
                    <a:lnR>
                      <a:noFill/>
                    </a:lnR>
                    <a:lnT>
                      <a:noFill/>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31.07%</a:t>
                      </a:r>
                    </a:p>
                  </a:txBody>
                  <a:tcPr marL="6350" marR="6350" marT="6350" marB="0" anchor="b">
                    <a:lnL>
                      <a:noFill/>
                    </a:lnL>
                    <a:lnR>
                      <a:noFill/>
                    </a:lnR>
                    <a:lnT>
                      <a:noFill/>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$5.98</a:t>
                      </a:r>
                    </a:p>
                  </a:txBody>
                  <a:tcPr marL="6350" marR="6350" marT="6350" marB="0" anchor="b">
                    <a:lnL>
                      <a:noFill/>
                    </a:lnL>
                    <a:lnR>
                      <a:noFill/>
                    </a:lnR>
                    <a:lnT>
                      <a:noFill/>
                    </a:lnT>
                    <a:lnB>
                      <a:noFill/>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32%</a:t>
                      </a:r>
                    </a:p>
                  </a:txBody>
                  <a:tcPr marL="6350" marR="6350" marT="6350" marB="0" anchor="b">
                    <a:lnL>
                      <a:noFill/>
                    </a:lnL>
                    <a:lnR>
                      <a:noFill/>
                    </a:lnR>
                    <a:lnT>
                      <a:noFill/>
                    </a:lnT>
                    <a:lnB>
                      <a:noFill/>
                    </a:lnB>
                    <a:solidFill>
                      <a:srgbClr val="FFFFFF"/>
                    </a:solidFill>
                  </a:tcPr>
                </a:tc>
                <a:extLst>
                  <a:ext uri="{0D108BD9-81ED-4DB2-BD59-A6C34878D82A}">
                    <a16:rowId xmlns:a16="http://schemas.microsoft.com/office/drawing/2014/main" val="3475099198"/>
                  </a:ext>
                </a:extLst>
              </a:tr>
              <a:tr h="284140">
                <a:tc>
                  <a:txBody>
                    <a:bodyPr/>
                    <a:lstStyle/>
                    <a:p>
                      <a:pPr algn="ctr" fontAlgn="b"/>
                      <a:r>
                        <a:rPr lang="en-IN" sz="1200" b="0" i="0" u="none" strike="noStrike">
                          <a:solidFill>
                            <a:srgbClr val="000000"/>
                          </a:solidFill>
                          <a:effectLst/>
                          <a:latin typeface="Arial" panose="020B0604020202020204" pitchFamily="34" charset="0"/>
                        </a:rPr>
                        <a:t>C</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425 </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39.06%</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$2.81</a:t>
                      </a:r>
                    </a:p>
                  </a:txBody>
                  <a:tcPr marL="6350" marR="6350" marT="6350" marB="0" anchor="b">
                    <a:lnL>
                      <a:noFill/>
                    </a:lnL>
                    <a:lnR>
                      <a:noFill/>
                    </a:lnR>
                    <a:lnT>
                      <a:noFill/>
                    </a:lnT>
                    <a:lnB>
                      <a:noFill/>
                    </a:lnB>
                    <a:solidFill>
                      <a:srgbClr val="F2F2F2"/>
                    </a:solidFill>
                  </a:tcPr>
                </a:tc>
                <a:tc>
                  <a:txBody>
                    <a:bodyPr/>
                    <a:lstStyle/>
                    <a:p>
                      <a:pPr algn="ctr" fontAlgn="b"/>
                      <a:r>
                        <a:rPr lang="en-IN" sz="1200" b="0" i="0" u="none" strike="noStrike">
                          <a:solidFill>
                            <a:srgbClr val="000000"/>
                          </a:solidFill>
                          <a:effectLst/>
                          <a:latin typeface="Arial" panose="020B0604020202020204" pitchFamily="34" charset="0"/>
                        </a:rPr>
                        <a:t>15%</a:t>
                      </a:r>
                    </a:p>
                  </a:txBody>
                  <a:tcPr marL="6350" marR="6350" marT="6350" marB="0" anchor="b">
                    <a:lnL>
                      <a:noFill/>
                    </a:lnL>
                    <a:lnR>
                      <a:noFill/>
                    </a:lnR>
                    <a:lnT>
                      <a:noFill/>
                    </a:lnT>
                    <a:lnB>
                      <a:noFill/>
                    </a:lnB>
                    <a:solidFill>
                      <a:srgbClr val="F2F2F2"/>
                    </a:solidFill>
                  </a:tcPr>
                </a:tc>
                <a:extLst>
                  <a:ext uri="{0D108BD9-81ED-4DB2-BD59-A6C34878D82A}">
                    <a16:rowId xmlns:a16="http://schemas.microsoft.com/office/drawing/2014/main" val="2340871660"/>
                  </a:ext>
                </a:extLst>
              </a:tr>
              <a:tr h="284140">
                <a:tc>
                  <a:txBody>
                    <a:bodyPr/>
                    <a:lstStyle/>
                    <a:p>
                      <a:pPr algn="ctr" fontAlgn="b"/>
                      <a:r>
                        <a:rPr lang="en-IN" sz="1200" b="0" i="0" u="none" strike="noStrike">
                          <a:solidFill>
                            <a:srgbClr val="000000"/>
                          </a:solidFill>
                          <a:effectLst/>
                          <a:latin typeface="Arial" panose="020B0604020202020204" pitchFamily="34" charset="0"/>
                        </a:rPr>
                        <a:t>D</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24 </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2.21%</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200" b="0" i="0" u="none" strike="noStrike">
                          <a:solidFill>
                            <a:srgbClr val="000000"/>
                          </a:solidFill>
                          <a:effectLst/>
                          <a:latin typeface="Arial" panose="020B0604020202020204" pitchFamily="34" charset="0"/>
                        </a:rPr>
                        <a:t>$0.37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IN" sz="1200" b="0" i="0" u="none" strike="noStrike" dirty="0">
                          <a:solidFill>
                            <a:srgbClr val="000000"/>
                          </a:solidFill>
                          <a:effectLst/>
                          <a:latin typeface="Arial" panose="020B0604020202020204" pitchFamily="34" charset="0"/>
                        </a:rPr>
                        <a:t>2%</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6014634"/>
                  </a:ext>
                </a:extLst>
              </a:tr>
            </a:tbl>
          </a:graphicData>
        </a:graphic>
      </p:graphicFrame>
    </p:spTree>
    <p:extLst>
      <p:ext uri="{BB962C8B-B14F-4D97-AF65-F5344CB8AC3E}">
        <p14:creationId xmlns:p14="http://schemas.microsoft.com/office/powerpoint/2010/main" val="344182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8" name="Content Placeholder 7" title="Microsoft Power BI">
                <a:extLst>
                  <a:ext uri="{FF2B5EF4-FFF2-40B4-BE49-F238E27FC236}">
                    <a16:creationId xmlns:a16="http://schemas.microsoft.com/office/drawing/2014/main" id="{4EE00DF0-E5E0-C98F-DB1C-248BD09FD8E9}"/>
                  </a:ext>
                </a:extLst>
              </p:cNvPr>
              <p:cNvGraphicFramePr>
                <a:graphicFrameLocks noGrp="1"/>
              </p:cNvGraphicFramePr>
              <p:nvPr>
                <p:ph idx="1"/>
                <p:extLst>
                  <p:ext uri="{D42A27DB-BD31-4B8C-83A1-F6EECF244321}">
                    <p14:modId xmlns:p14="http://schemas.microsoft.com/office/powerpoint/2010/main" val="860344135"/>
                  </p:ext>
                </p:extLst>
              </p:nvPr>
            </p:nvGraphicFramePr>
            <p:xfrm>
              <a:off x="1839912" y="172720"/>
              <a:ext cx="10209847" cy="59944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8" name="Content Placeholder 7" title="Microsoft Power BI">
                <a:extLst>
                  <a:ext uri="{FF2B5EF4-FFF2-40B4-BE49-F238E27FC236}">
                    <a16:creationId xmlns:a16="http://schemas.microsoft.com/office/drawing/2014/main" id="{4EE00DF0-E5E0-C98F-DB1C-248BD09FD8E9}"/>
                  </a:ext>
                </a:extLst>
              </p:cNvPr>
              <p:cNvPicPr>
                <a:picLocks noGrp="1" noRot="1" noChangeAspect="1" noMove="1" noResize="1" noEditPoints="1" noAdjustHandles="1" noChangeArrowheads="1" noChangeShapeType="1"/>
              </p:cNvPicPr>
              <p:nvPr/>
            </p:nvPicPr>
            <p:blipFill>
              <a:blip r:embed="rId3"/>
              <a:stretch>
                <a:fillRect/>
              </a:stretch>
            </p:blipFill>
            <p:spPr>
              <a:xfrm>
                <a:off x="1839912" y="172720"/>
                <a:ext cx="10209847" cy="5994400"/>
              </a:xfrm>
              <a:prstGeom prst="rect">
                <a:avLst/>
              </a:prstGeom>
            </p:spPr>
          </p:pic>
        </mc:Fallback>
      </mc:AlternateContent>
    </p:spTree>
    <p:extLst>
      <p:ext uri="{BB962C8B-B14F-4D97-AF65-F5344CB8AC3E}">
        <p14:creationId xmlns:p14="http://schemas.microsoft.com/office/powerpoint/2010/main" val="10371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0126-003F-955E-99C3-7A834117E9A9}"/>
              </a:ext>
            </a:extLst>
          </p:cNvPr>
          <p:cNvSpPr>
            <a:spLocks noGrp="1"/>
          </p:cNvSpPr>
          <p:nvPr>
            <p:ph type="title"/>
          </p:nvPr>
        </p:nvSpPr>
        <p:spPr>
          <a:xfrm>
            <a:off x="1828800" y="3323277"/>
            <a:ext cx="9882199" cy="4242295"/>
          </a:xfrm>
        </p:spPr>
        <p:txBody>
          <a:bodyPr>
            <a:normAutofit/>
          </a:bodyPr>
          <a:lstStyle/>
          <a:p>
            <a:pPr algn="l"/>
            <a:r>
              <a:rPr lang="en-US" sz="1800" b="1" dirty="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Based on the ROI, the most profitable tiers to invest in, interpreted from the data, are A+ and A.</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An ideal tier would be Tier B based on the accounts holding and the revenue generation. Tier B             contributes the maximum to the total revenue.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As interpreted, even though Tier C holds the maximum share of accounts, it performs very poorly in revenue generation, making the clients question this tier’s reliability.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4.) </a:t>
            </a:r>
            <a:r>
              <a:rPr lang="en-US" sz="1800" dirty="0">
                <a:latin typeface="Times New Roman" panose="02020603050405020304" pitchFamily="18" charset="0"/>
                <a:cs typeface="Times New Roman" panose="02020603050405020304" pitchFamily="18" charset="0"/>
              </a:rPr>
              <a:t>Tier D, at the same time, is a poor-performing tier.</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702D880-72B6-8707-CECB-CA965D0F2F22}"/>
              </a:ext>
            </a:extLst>
          </p:cNvPr>
          <p:cNvGraphicFramePr>
            <a:graphicFrameLocks noGrp="1"/>
          </p:cNvGraphicFramePr>
          <p:nvPr>
            <p:ph idx="1"/>
            <p:extLst>
              <p:ext uri="{D42A27DB-BD31-4B8C-83A1-F6EECF244321}">
                <p14:modId xmlns:p14="http://schemas.microsoft.com/office/powerpoint/2010/main" val="2301990079"/>
              </p:ext>
            </p:extLst>
          </p:nvPr>
        </p:nvGraphicFramePr>
        <p:xfrm>
          <a:off x="1828800" y="163286"/>
          <a:ext cx="9501506" cy="2882640"/>
        </p:xfrm>
        <a:graphic>
          <a:graphicData uri="http://schemas.openxmlformats.org/drawingml/2006/table">
            <a:tbl>
              <a:tblPr firstRow="1" bandRow="1"/>
              <a:tblGrid>
                <a:gridCol w="770736">
                  <a:extLst>
                    <a:ext uri="{9D8B030D-6E8A-4147-A177-3AD203B41FA5}">
                      <a16:colId xmlns:a16="http://schemas.microsoft.com/office/drawing/2014/main" val="2760227412"/>
                    </a:ext>
                  </a:extLst>
                </a:gridCol>
                <a:gridCol w="1959555">
                  <a:extLst>
                    <a:ext uri="{9D8B030D-6E8A-4147-A177-3AD203B41FA5}">
                      <a16:colId xmlns:a16="http://schemas.microsoft.com/office/drawing/2014/main" val="568934694"/>
                    </a:ext>
                  </a:extLst>
                </a:gridCol>
                <a:gridCol w="2040889">
                  <a:extLst>
                    <a:ext uri="{9D8B030D-6E8A-4147-A177-3AD203B41FA5}">
                      <a16:colId xmlns:a16="http://schemas.microsoft.com/office/drawing/2014/main" val="3412382880"/>
                    </a:ext>
                  </a:extLst>
                </a:gridCol>
                <a:gridCol w="2575188">
                  <a:extLst>
                    <a:ext uri="{9D8B030D-6E8A-4147-A177-3AD203B41FA5}">
                      <a16:colId xmlns:a16="http://schemas.microsoft.com/office/drawing/2014/main" val="3265842194"/>
                    </a:ext>
                  </a:extLst>
                </a:gridCol>
                <a:gridCol w="2155138">
                  <a:extLst>
                    <a:ext uri="{9D8B030D-6E8A-4147-A177-3AD203B41FA5}">
                      <a16:colId xmlns:a16="http://schemas.microsoft.com/office/drawing/2014/main" val="4226237400"/>
                    </a:ext>
                  </a:extLst>
                </a:gridCol>
              </a:tblGrid>
              <a:tr h="545765">
                <a:tc gridSpan="3">
                  <a:txBody>
                    <a:bodyPr/>
                    <a:lstStyle/>
                    <a:p>
                      <a:pPr algn="l" fontAlgn="b">
                        <a:spcBef>
                          <a:spcPts val="0"/>
                        </a:spcBef>
                        <a:spcAft>
                          <a:spcPts val="0"/>
                        </a:spcAft>
                      </a:pPr>
                      <a:r>
                        <a:rPr lang="en-US" sz="2300" b="1" i="0" u="none" strike="noStrike" dirty="0">
                          <a:solidFill>
                            <a:srgbClr val="000000"/>
                          </a:solidFill>
                          <a:effectLst/>
                          <a:latin typeface="Times New Roman" panose="02020603050405020304" pitchFamily="18" charset="0"/>
                        </a:rPr>
                        <a:t>ABC'S New Client Tier Share</a:t>
                      </a:r>
                      <a:endParaRPr lang="en-US" sz="2300" b="1" i="0" u="none" strike="noStrike" dirty="0">
                        <a:effectLst/>
                        <a:latin typeface="Arial" panose="020B0604020202020204" pitchFamily="34" charset="0"/>
                      </a:endParaRPr>
                    </a:p>
                  </a:txBody>
                  <a:tcPr marL="154415" marR="154415" marT="77208" marB="77208">
                    <a:lnL>
                      <a:noFill/>
                    </a:lnL>
                    <a:lnR>
                      <a:noFill/>
                    </a:lnR>
                    <a:lnT>
                      <a:noFill/>
                    </a:lnT>
                    <a:lnB>
                      <a:noFill/>
                    </a:lnB>
                  </a:tcPr>
                </a:tc>
                <a:tc hMerge="1">
                  <a:txBody>
                    <a:bodyPr/>
                    <a:lstStyle/>
                    <a:p>
                      <a:endParaRPr lang="en-IN"/>
                    </a:p>
                  </a:txBody>
                  <a:tcPr/>
                </a:tc>
                <a:tc hMerge="1">
                  <a:txBody>
                    <a:bodyPr/>
                    <a:lstStyle/>
                    <a:p>
                      <a:endParaRPr lang="en-IN"/>
                    </a:p>
                  </a:txBody>
                  <a:tcPr/>
                </a:tc>
                <a:tc>
                  <a:txBody>
                    <a:bodyPr/>
                    <a:lstStyle/>
                    <a:p>
                      <a:pPr algn="l" fontAlgn="b">
                        <a:spcBef>
                          <a:spcPts val="0"/>
                        </a:spcBef>
                        <a:spcAft>
                          <a:spcPts val="0"/>
                        </a:spcAft>
                      </a:pPr>
                      <a:r>
                        <a:rPr lang="en-IN" sz="2000" b="0" i="0" u="none" strike="noStrike" dirty="0">
                          <a:solidFill>
                            <a:srgbClr val="000000"/>
                          </a:solidFill>
                          <a:effectLst/>
                          <a:latin typeface="Arial" panose="020B0604020202020204" pitchFamily="34" charset="0"/>
                        </a:rPr>
                        <a:t> </a:t>
                      </a:r>
                      <a:endParaRPr lang="en-IN" sz="3000" b="0" i="0" u="none" strike="noStrike" dirty="0">
                        <a:effectLst/>
                        <a:latin typeface="Arial" panose="020B0604020202020204" pitchFamily="34" charset="0"/>
                      </a:endParaRPr>
                    </a:p>
                  </a:txBody>
                  <a:tcPr marL="10724" marR="10724" marT="10724" marB="0" anchor="b">
                    <a:lnL>
                      <a:noFill/>
                    </a:lnL>
                    <a:lnR>
                      <a:noFill/>
                    </a:lnR>
                    <a:lnT>
                      <a:noFill/>
                    </a:lnT>
                    <a:lnB>
                      <a:noFill/>
                    </a:lnB>
                  </a:tcPr>
                </a:tc>
                <a:tc>
                  <a:txBody>
                    <a:bodyPr/>
                    <a:lstStyle/>
                    <a:p>
                      <a:pPr algn="l" fontAlgn="b">
                        <a:spcBef>
                          <a:spcPts val="0"/>
                        </a:spcBef>
                        <a:spcAft>
                          <a:spcPts val="0"/>
                        </a:spcAft>
                      </a:pPr>
                      <a:r>
                        <a:rPr lang="en-IN" sz="2000" b="0" i="0" u="none" strike="noStrike">
                          <a:solidFill>
                            <a:srgbClr val="000000"/>
                          </a:solidFill>
                          <a:effectLst/>
                          <a:latin typeface="Arial" panose="020B0604020202020204" pitchFamily="34" charset="0"/>
                        </a:rPr>
                        <a:t> </a:t>
                      </a:r>
                      <a:endParaRPr lang="en-IN" sz="3000" b="0" i="0" u="none" strike="noStrike">
                        <a:effectLst/>
                        <a:latin typeface="Arial" panose="020B0604020202020204" pitchFamily="34" charset="0"/>
                      </a:endParaRPr>
                    </a:p>
                  </a:txBody>
                  <a:tcPr marL="10724" marR="10724" marT="10724" marB="0" anchor="b">
                    <a:lnL>
                      <a:noFill/>
                    </a:lnL>
                    <a:lnR>
                      <a:noFill/>
                    </a:lnR>
                    <a:lnT>
                      <a:noFill/>
                    </a:lnT>
                    <a:lnB>
                      <a:noFill/>
                    </a:lnB>
                  </a:tcPr>
                </a:tc>
                <a:extLst>
                  <a:ext uri="{0D108BD9-81ED-4DB2-BD59-A6C34878D82A}">
                    <a16:rowId xmlns:a16="http://schemas.microsoft.com/office/drawing/2014/main" val="1743151421"/>
                  </a:ext>
                </a:extLst>
              </a:tr>
              <a:tr h="355850">
                <a:tc>
                  <a:txBody>
                    <a:bodyPr/>
                    <a:lstStyle/>
                    <a:p>
                      <a:pPr algn="l" fontAlgn="b">
                        <a:spcBef>
                          <a:spcPts val="0"/>
                        </a:spcBef>
                        <a:spcAft>
                          <a:spcPts val="0"/>
                        </a:spcAft>
                      </a:pPr>
                      <a:r>
                        <a:rPr lang="en-IN" sz="2000" b="0" i="0" u="none" strike="noStrike" dirty="0">
                          <a:solidFill>
                            <a:srgbClr val="000000"/>
                          </a:solidFill>
                          <a:effectLst/>
                          <a:latin typeface="Arial" panose="020B0604020202020204" pitchFamily="34" charset="0"/>
                        </a:rPr>
                        <a:t> </a:t>
                      </a:r>
                      <a:endParaRPr lang="en-IN" sz="3000" b="0" i="0" u="none" strike="noStrike" dirty="0">
                        <a:effectLst/>
                        <a:latin typeface="Arial" panose="020B0604020202020204" pitchFamily="34" charset="0"/>
                      </a:endParaRPr>
                    </a:p>
                  </a:txBody>
                  <a:tcPr marL="10724" marR="10724" marT="10724"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a:solidFill>
                            <a:srgbClr val="000000"/>
                          </a:solidFill>
                          <a:effectLst/>
                          <a:latin typeface="Arial" panose="020B0604020202020204" pitchFamily="34" charset="0"/>
                        </a:rPr>
                        <a:t> </a:t>
                      </a:r>
                      <a:endParaRPr lang="en-IN" sz="3000" b="0" i="0" u="none" strike="noStrike">
                        <a:effectLst/>
                        <a:latin typeface="Arial" panose="020B0604020202020204" pitchFamily="34" charset="0"/>
                      </a:endParaRPr>
                    </a:p>
                  </a:txBody>
                  <a:tcPr marL="10724" marR="10724" marT="10724"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dirty="0">
                          <a:solidFill>
                            <a:srgbClr val="000000"/>
                          </a:solidFill>
                          <a:effectLst/>
                          <a:latin typeface="Arial" panose="020B0604020202020204" pitchFamily="34" charset="0"/>
                        </a:rPr>
                        <a:t> </a:t>
                      </a:r>
                      <a:endParaRPr lang="en-IN" sz="3000" b="0" i="0" u="none" strike="noStrike" dirty="0">
                        <a:effectLst/>
                        <a:latin typeface="Arial" panose="020B0604020202020204" pitchFamily="34" charset="0"/>
                      </a:endParaRPr>
                    </a:p>
                  </a:txBody>
                  <a:tcPr marL="10724" marR="10724" marT="10724"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a:solidFill>
                            <a:srgbClr val="000000"/>
                          </a:solidFill>
                          <a:effectLst/>
                          <a:latin typeface="Arial" panose="020B0604020202020204" pitchFamily="34" charset="0"/>
                        </a:rPr>
                        <a:t> </a:t>
                      </a:r>
                      <a:endParaRPr lang="en-IN" sz="3000" b="0" i="0" u="none" strike="noStrike">
                        <a:effectLst/>
                        <a:latin typeface="Arial" panose="020B0604020202020204" pitchFamily="34" charset="0"/>
                      </a:endParaRPr>
                    </a:p>
                  </a:txBody>
                  <a:tcPr marL="10724" marR="10724" marT="10724" marB="0" anchor="b">
                    <a:lnL>
                      <a:noFill/>
                    </a:lnL>
                    <a:lnR>
                      <a:noFill/>
                    </a:lnR>
                    <a:lnT>
                      <a:noFill/>
                    </a:lnT>
                    <a:lnB w="6350" cap="flat" cmpd="sng" algn="ctr">
                      <a:solidFill>
                        <a:srgbClr val="4472C4"/>
                      </a:solidFill>
                      <a:prstDash val="solid"/>
                      <a:round/>
                      <a:headEnd type="none" w="med" len="med"/>
                      <a:tailEnd type="none" w="med" len="med"/>
                    </a:lnB>
                  </a:tcPr>
                </a:tc>
                <a:tc>
                  <a:txBody>
                    <a:bodyPr/>
                    <a:lstStyle/>
                    <a:p>
                      <a:pPr algn="l" fontAlgn="b">
                        <a:spcBef>
                          <a:spcPts val="0"/>
                        </a:spcBef>
                        <a:spcAft>
                          <a:spcPts val="0"/>
                        </a:spcAft>
                      </a:pPr>
                      <a:r>
                        <a:rPr lang="en-IN" sz="2000" b="0" i="0" u="none" strike="noStrike">
                          <a:solidFill>
                            <a:srgbClr val="000000"/>
                          </a:solidFill>
                          <a:effectLst/>
                          <a:latin typeface="Arial" panose="020B0604020202020204" pitchFamily="34" charset="0"/>
                        </a:rPr>
                        <a:t> </a:t>
                      </a:r>
                      <a:endParaRPr lang="en-IN" sz="3000" b="0" i="0" u="none" strike="noStrike">
                        <a:effectLst/>
                        <a:latin typeface="Arial" panose="020B0604020202020204" pitchFamily="34" charset="0"/>
                      </a:endParaRPr>
                    </a:p>
                  </a:txBody>
                  <a:tcPr marL="10724" marR="10724" marT="10724" marB="0" anchor="b">
                    <a:lnL>
                      <a:noFill/>
                    </a:lnL>
                    <a:lnR>
                      <a:noFill/>
                    </a:lnR>
                    <a:lnT>
                      <a:noFill/>
                    </a:lnT>
                    <a:lnB w="6350" cap="flat" cmpd="sng" algn="ctr">
                      <a:solidFill>
                        <a:srgbClr val="4472C4"/>
                      </a:solidFill>
                      <a:prstDash val="solid"/>
                      <a:round/>
                      <a:headEnd type="none" w="med" len="med"/>
                      <a:tailEnd type="none" w="med" len="med"/>
                    </a:lnB>
                  </a:tcPr>
                </a:tc>
                <a:extLst>
                  <a:ext uri="{0D108BD9-81ED-4DB2-BD59-A6C34878D82A}">
                    <a16:rowId xmlns:a16="http://schemas.microsoft.com/office/drawing/2014/main" val="619057420"/>
                  </a:ext>
                </a:extLst>
              </a:tr>
              <a:tr h="355850">
                <a:tc>
                  <a:txBody>
                    <a:bodyPr/>
                    <a:lstStyle/>
                    <a:p>
                      <a:pPr algn="ctr" fontAlgn="b">
                        <a:spcBef>
                          <a:spcPts val="0"/>
                        </a:spcBef>
                        <a:spcAft>
                          <a:spcPts val="0"/>
                        </a:spcAft>
                      </a:pPr>
                      <a:r>
                        <a:rPr lang="en-IN" sz="2000" b="1" i="0" u="none" strike="noStrike">
                          <a:solidFill>
                            <a:srgbClr val="000000"/>
                          </a:solidFill>
                          <a:effectLst/>
                          <a:latin typeface="Calibri" panose="020F0502020204030204" pitchFamily="34" charset="0"/>
                        </a:rPr>
                        <a:t>Tier</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A6A6A6"/>
                    </a:solidFill>
                  </a:tcPr>
                </a:tc>
                <a:tc>
                  <a:txBody>
                    <a:bodyPr/>
                    <a:lstStyle/>
                    <a:p>
                      <a:pPr algn="ctr" fontAlgn="b">
                        <a:spcBef>
                          <a:spcPts val="0"/>
                        </a:spcBef>
                        <a:spcAft>
                          <a:spcPts val="0"/>
                        </a:spcAft>
                      </a:pPr>
                      <a:r>
                        <a:rPr lang="en-IN" sz="2000" b="1" i="0" u="none" strike="noStrike">
                          <a:solidFill>
                            <a:srgbClr val="000000"/>
                          </a:solidFill>
                          <a:effectLst/>
                          <a:latin typeface="Calibri" panose="020F0502020204030204" pitchFamily="34" charset="0"/>
                        </a:rPr>
                        <a:t>No. of Accounts</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A6A6A6"/>
                    </a:solidFill>
                  </a:tcPr>
                </a:tc>
                <a:tc>
                  <a:txBody>
                    <a:bodyPr/>
                    <a:lstStyle/>
                    <a:p>
                      <a:pPr algn="ctr" fontAlgn="b">
                        <a:spcBef>
                          <a:spcPts val="0"/>
                        </a:spcBef>
                        <a:spcAft>
                          <a:spcPts val="0"/>
                        </a:spcAft>
                      </a:pPr>
                      <a:r>
                        <a:rPr lang="en-IN" sz="2000" b="1" i="0" u="none" strike="noStrike" dirty="0">
                          <a:solidFill>
                            <a:srgbClr val="000000"/>
                          </a:solidFill>
                          <a:effectLst/>
                          <a:latin typeface="Calibri" panose="020F0502020204030204" pitchFamily="34" charset="0"/>
                        </a:rPr>
                        <a:t>% Accounts</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A6A6A6"/>
                    </a:solidFill>
                  </a:tcPr>
                </a:tc>
                <a:tc>
                  <a:txBody>
                    <a:bodyPr/>
                    <a:lstStyle/>
                    <a:p>
                      <a:pPr algn="ctr" fontAlgn="b">
                        <a:spcBef>
                          <a:spcPts val="0"/>
                        </a:spcBef>
                        <a:spcAft>
                          <a:spcPts val="0"/>
                        </a:spcAft>
                      </a:pPr>
                      <a:r>
                        <a:rPr lang="en-IN" sz="2000" b="1" i="0" u="none" strike="noStrike">
                          <a:solidFill>
                            <a:srgbClr val="000000"/>
                          </a:solidFill>
                          <a:effectLst/>
                          <a:latin typeface="Calibri" panose="020F0502020204030204" pitchFamily="34" charset="0"/>
                        </a:rPr>
                        <a:t>Revenue ($M)</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A6A6A6"/>
                    </a:solidFill>
                  </a:tcPr>
                </a:tc>
                <a:tc>
                  <a:txBody>
                    <a:bodyPr/>
                    <a:lstStyle/>
                    <a:p>
                      <a:pPr algn="ctr" fontAlgn="b">
                        <a:spcBef>
                          <a:spcPts val="0"/>
                        </a:spcBef>
                        <a:spcAft>
                          <a:spcPts val="0"/>
                        </a:spcAft>
                      </a:pPr>
                      <a:r>
                        <a:rPr lang="en-IN" sz="2000" b="1" i="0" u="none" strike="noStrike">
                          <a:solidFill>
                            <a:srgbClr val="000000"/>
                          </a:solidFill>
                          <a:effectLst/>
                          <a:latin typeface="Calibri" panose="020F0502020204030204" pitchFamily="34" charset="0"/>
                        </a:rPr>
                        <a:t>% Revenue</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A6A6A6"/>
                    </a:solidFill>
                  </a:tcPr>
                </a:tc>
                <a:extLst>
                  <a:ext uri="{0D108BD9-81ED-4DB2-BD59-A6C34878D82A}">
                    <a16:rowId xmlns:a16="http://schemas.microsoft.com/office/drawing/2014/main" val="4243533282"/>
                  </a:ext>
                </a:extLst>
              </a:tr>
              <a:tr h="325035">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A+</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19 </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1.75%</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9BC2E6"/>
                    </a:solidFill>
                  </a:tcPr>
                </a:tc>
                <a:tc>
                  <a:txBody>
                    <a:bodyPr/>
                    <a:lstStyle/>
                    <a:p>
                      <a:pPr algn="ctr" fontAlgn="b">
                        <a:spcBef>
                          <a:spcPts val="0"/>
                        </a:spcBef>
                        <a:spcAft>
                          <a:spcPts val="0"/>
                        </a:spcAft>
                      </a:pPr>
                      <a:r>
                        <a:rPr lang="en-IN" sz="1800" b="0" i="0" u="none" strike="noStrike" dirty="0">
                          <a:solidFill>
                            <a:srgbClr val="000000"/>
                          </a:solidFill>
                          <a:effectLst/>
                          <a:latin typeface="Calibri" panose="020F0502020204030204" pitchFamily="34" charset="0"/>
                        </a:rPr>
                        <a:t>$3.93</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21%</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5792C7"/>
                    </a:solidFill>
                  </a:tcPr>
                </a:tc>
                <a:extLst>
                  <a:ext uri="{0D108BD9-81ED-4DB2-BD59-A6C34878D82A}">
                    <a16:rowId xmlns:a16="http://schemas.microsoft.com/office/drawing/2014/main" val="810963625"/>
                  </a:ext>
                </a:extLst>
              </a:tr>
              <a:tr h="325035">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A</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77 </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7.08%</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CB8E0"/>
                    </a:solidFill>
                  </a:tcPr>
                </a:tc>
                <a:tc>
                  <a:txBody>
                    <a:bodyPr/>
                    <a:lstStyle/>
                    <a:p>
                      <a:pPr algn="ctr" fontAlgn="b">
                        <a:spcBef>
                          <a:spcPts val="0"/>
                        </a:spcBef>
                        <a:spcAft>
                          <a:spcPts val="0"/>
                        </a:spcAft>
                      </a:pPr>
                      <a:r>
                        <a:rPr lang="en-IN" sz="1800" b="0" i="0" u="none" strike="noStrike" dirty="0">
                          <a:solidFill>
                            <a:srgbClr val="000000"/>
                          </a:solidFill>
                          <a:effectLst/>
                          <a:latin typeface="Calibri" panose="020F0502020204030204" pitchFamily="34" charset="0"/>
                        </a:rPr>
                        <a:t>$4.68</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25%</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987C1"/>
                    </a:solidFill>
                  </a:tcPr>
                </a:tc>
                <a:extLst>
                  <a:ext uri="{0D108BD9-81ED-4DB2-BD59-A6C34878D82A}">
                    <a16:rowId xmlns:a16="http://schemas.microsoft.com/office/drawing/2014/main" val="2990338236"/>
                  </a:ext>
                </a:extLst>
              </a:tr>
              <a:tr h="325035">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B</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338 </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31.07%</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786C0"/>
                    </a:solidFill>
                  </a:tcPr>
                </a:tc>
                <a:tc>
                  <a:txBody>
                    <a:bodyPr/>
                    <a:lstStyle/>
                    <a:p>
                      <a:pPr algn="ctr" fontAlgn="b">
                        <a:spcBef>
                          <a:spcPts val="0"/>
                        </a:spcBef>
                        <a:spcAft>
                          <a:spcPts val="0"/>
                        </a:spcAft>
                      </a:pPr>
                      <a:r>
                        <a:rPr lang="en-IN" sz="1800" b="0" i="0" u="none" strike="noStrike" dirty="0">
                          <a:solidFill>
                            <a:srgbClr val="000000"/>
                          </a:solidFill>
                          <a:effectLst/>
                          <a:latin typeface="Calibri" panose="020F0502020204030204" pitchFamily="34" charset="0"/>
                        </a:rPr>
                        <a:t>$5.98</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32%</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2F75B5"/>
                    </a:solidFill>
                  </a:tcPr>
                </a:tc>
                <a:extLst>
                  <a:ext uri="{0D108BD9-81ED-4DB2-BD59-A6C34878D82A}">
                    <a16:rowId xmlns:a16="http://schemas.microsoft.com/office/drawing/2014/main" val="1075442922"/>
                  </a:ext>
                </a:extLst>
              </a:tr>
              <a:tr h="325035">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C</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425 </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39.06%</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2F75B5"/>
                    </a:solidFill>
                  </a:tcPr>
                </a:tc>
                <a:tc>
                  <a:txBody>
                    <a:bodyPr/>
                    <a:lstStyle/>
                    <a:p>
                      <a:pPr algn="ctr" fontAlgn="b">
                        <a:spcBef>
                          <a:spcPts val="0"/>
                        </a:spcBef>
                        <a:spcAft>
                          <a:spcPts val="0"/>
                        </a:spcAft>
                      </a:pPr>
                      <a:r>
                        <a:rPr lang="en-IN" sz="1800" b="0" i="0" u="none" strike="noStrike" dirty="0">
                          <a:solidFill>
                            <a:srgbClr val="000000"/>
                          </a:solidFill>
                          <a:effectLst/>
                          <a:latin typeface="Calibri" panose="020F0502020204030204" pitchFamily="34" charset="0"/>
                        </a:rPr>
                        <a:t>$2.81</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2F2F2"/>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15%</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DA1D1"/>
                    </a:solidFill>
                  </a:tcPr>
                </a:tc>
                <a:extLst>
                  <a:ext uri="{0D108BD9-81ED-4DB2-BD59-A6C34878D82A}">
                    <a16:rowId xmlns:a16="http://schemas.microsoft.com/office/drawing/2014/main" val="3012286935"/>
                  </a:ext>
                </a:extLst>
              </a:tr>
              <a:tr h="325035">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D</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24 </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2.21%</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9AC2E6"/>
                    </a:solidFill>
                  </a:tcPr>
                </a:tc>
                <a:tc>
                  <a:txBody>
                    <a:bodyPr/>
                    <a:lstStyle/>
                    <a:p>
                      <a:pPr algn="ctr" fontAlgn="b">
                        <a:spcBef>
                          <a:spcPts val="0"/>
                        </a:spcBef>
                        <a:spcAft>
                          <a:spcPts val="0"/>
                        </a:spcAft>
                      </a:pPr>
                      <a:r>
                        <a:rPr lang="en-IN" sz="1800" b="0" i="0" u="none" strike="noStrike">
                          <a:solidFill>
                            <a:srgbClr val="000000"/>
                          </a:solidFill>
                          <a:effectLst/>
                          <a:latin typeface="Calibri" panose="020F0502020204030204" pitchFamily="34" charset="0"/>
                        </a:rPr>
                        <a:t>$0.37</a:t>
                      </a:r>
                      <a:endParaRPr lang="en-IN" sz="3000" b="0" i="0" u="none" strike="noStrike">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25400" cap="flat" cmpd="dbl" algn="ctr">
                      <a:solidFill>
                        <a:srgbClr val="4472C4"/>
                      </a:solidFill>
                      <a:prstDash val="solid"/>
                      <a:round/>
                      <a:headEnd type="none" w="med" len="med"/>
                      <a:tailEnd type="none" w="med" len="med"/>
                    </a:lnB>
                  </a:tcPr>
                </a:tc>
                <a:tc>
                  <a:txBody>
                    <a:bodyPr/>
                    <a:lstStyle/>
                    <a:p>
                      <a:pPr algn="ctr" fontAlgn="b">
                        <a:spcBef>
                          <a:spcPts val="0"/>
                        </a:spcBef>
                        <a:spcAft>
                          <a:spcPts val="0"/>
                        </a:spcAft>
                      </a:pPr>
                      <a:r>
                        <a:rPr lang="en-IN" sz="1800" b="0" i="0" u="none" strike="noStrike" dirty="0">
                          <a:solidFill>
                            <a:srgbClr val="000000"/>
                          </a:solidFill>
                          <a:effectLst/>
                          <a:latin typeface="Calibri" panose="020F0502020204030204" pitchFamily="34" charset="0"/>
                        </a:rPr>
                        <a:t>2%</a:t>
                      </a:r>
                      <a:endParaRPr lang="en-IN" sz="3000" b="0" i="0" u="none" strike="noStrike" dirty="0">
                        <a:effectLst/>
                        <a:latin typeface="Arial" panose="020B0604020202020204" pitchFamily="34" charset="0"/>
                      </a:endParaRPr>
                    </a:p>
                  </a:txBody>
                  <a:tcPr marL="10724" marR="10724" marT="10724" marB="0" anchor="b">
                    <a:lnL>
                      <a:noFill/>
                    </a:lnL>
                    <a:lnR>
                      <a:noFill/>
                    </a:lnR>
                    <a:lnT w="6350" cap="flat" cmpd="sng" algn="ctr">
                      <a:solidFill>
                        <a:srgbClr val="4472C4"/>
                      </a:solidFill>
                      <a:prstDash val="solid"/>
                      <a:round/>
                      <a:headEnd type="none" w="med" len="med"/>
                      <a:tailEnd type="none" w="med" len="med"/>
                    </a:lnT>
                    <a:lnB w="25400" cap="flat" cmpd="dbl" algn="ctr">
                      <a:solidFill>
                        <a:srgbClr val="4472C4"/>
                      </a:solidFill>
                      <a:prstDash val="solid"/>
                      <a:round/>
                      <a:headEnd type="none" w="med" len="med"/>
                      <a:tailEnd type="none" w="med" len="med"/>
                    </a:lnB>
                    <a:solidFill>
                      <a:srgbClr val="9BC2E6"/>
                    </a:solidFill>
                  </a:tcPr>
                </a:tc>
                <a:extLst>
                  <a:ext uri="{0D108BD9-81ED-4DB2-BD59-A6C34878D82A}">
                    <a16:rowId xmlns:a16="http://schemas.microsoft.com/office/drawing/2014/main" val="3910928812"/>
                  </a:ext>
                </a:extLst>
              </a:tr>
            </a:tbl>
          </a:graphicData>
        </a:graphic>
      </p:graphicFrame>
    </p:spTree>
    <p:extLst>
      <p:ext uri="{BB962C8B-B14F-4D97-AF65-F5344CB8AC3E}">
        <p14:creationId xmlns:p14="http://schemas.microsoft.com/office/powerpoint/2010/main" val="599273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3.png"/></Relationships>
</file>

<file path=ppt/webextensions/webextension1.xml><?xml version="1.0" encoding="utf-8"?>
<we:webextension xmlns:we="http://schemas.microsoft.com/office/webextensions/webextension/2010/11" id="{AC4030C5-E997-47FD-91AE-EC056D645DBC}">
  <we:reference id="wa200003233" version="2.0.0.3" store="en-US" storeType="OMEX"/>
  <we:alternateReferences>
    <we:reference id="WA200003233" version="2.0.0.3" store="WA200003233" storeType="OMEX"/>
  </we:alternateReferences>
  <we:properties>
    <we:property name="pptInsertionSessionID" value="&quot;30D10C7F-0C56-469E-A732-B6480189C01F&quot;"/>
    <we:property name="creatorTenantId" value="&quot;e5a06f4a-1ec4-4d01-8f73-e7dd15f26134&quot;"/>
    <we:property name="reportUrl" value="&quot;/groups/me/reports/023a87ec-e6d7-415f-82b9-ee13abd9e9b8/ReportSection&quot;"/>
    <we:property name="reportName" value="&quot;Assignment 2&quot;"/>
    <we:property name="reportState" value="&quot;CONNECTED&quot;"/>
    <we:property name="embedUrl" value="&quot;/reportEmbed?reportId=023a87ec-e6d7-415f-82b9-ee13abd9e9b8&amp;config=eyJjbHVzdGVyVXJsIjoiaHR0cHM6Ly9XQUJJLVVTLU5PUlRILUNFTlRSQUwtSC1QUklNQVJZLXJlZGlyZWN0LmFuYWx5c2lzLndpbmRvd3MubmV0IiwiZW1iZWRGZWF0dXJlcyI6eyJtb2Rlcm5FbWJlZCI6dHJ1ZSwidXNhZ2VNZXRyaWNzVk5leHQiOnRydWV9fQ%3D%3D&amp;disableSensitivityBanner=true&quot;"/>
    <we:property name="pageName" value="&quot;ReportSection&quot;"/>
    <we:property name="pageDisplayName" value="&quot;Page 1&quot;"/>
    <we:property name="datasetId" value="&quot;6c502520-10eb-4100-8ca1-25c9d1cd4130&quot;"/>
    <we:property name="backgroundColor" value="&quot;#FFFFFF&quot;"/>
    <we:property name="bookmark" value="&quot;H4sIAAAAAAAAA+1WXWvbMBT9K0HbYAMzHDuO7b61mQeDbZSklMHIw7V87ap1JCPLWbKS/94rOVmXDBrGCmuhT5aPxD3nfunqlhWibWpYf4UFshN2ptTNAvTNYMg8JvexPMI4HY/yCDAIxukI0jimU6oxQsmWndwyA7pCcynaDmprkMDvc49BXZ9DZf9KqFv0WIO6VRJq8RP7w7RldIcbj+GqqZUGa3JmwKA1u6Tj9E9Shu9DYgRuxBJnyE2PTrFR2uz+Pdb2Kydpf88ac4QTJQ0ISYYtFg3TwoeoiBJIkzRN8rJMLF6K2myP5Ots1Wjyh7xcNzYsE1JXKS041Mzp1ti2W5KJqruFW2V7+Ex1muMUS7cljTBrsjQjhUJWbEP+n2tF0XHwhUDtsCv1Y6KR6Ap24m+8XwpOiyVITugh/WlVaaxg53L2D9qyb9l08mmWDQIqiQOBrwaqHJxyrjppWrf5sZPbQPtPWfibZ6p6ikuUHT4n0VvJg7evv7w7rntOSEutUG/vhfuGvejdMZDXmK3stZNfU1Pb3txYOwkf5mNMeBz4PArT0ajE9KWFXzrhaEXloCdXoM1+Se2GDJFe/zZNtgWzdkX0mBUyd0Uchn6QBBjzMPI5jiEp/OHRIv7fyfjLKXA0IRx0cZgMpQvUZ33YPwi9m+aBd6D+abhss+kxf5TwMo5TnoRRDsF4DGX45JP5yNf1M8jlwx73qRyGKcAoyrEMeBzRIxhTbgkeHlW4Mrn6Y1S5Rr9H2ALpzWwXqjNtAxzPQaILTtOLFOjOUTmALGzc3Vrb72dBldRTX0LdWVb3wmaOxt4pmzukQ75f4QsAAA==&quot;"/>
    <we:property name="initialStateBookmark" value="&quot;H4sIAAAAAAAAA+1WbWvbMBD+K0HbYAMzHDtO7H5LMw9G1xeSUgYjjLN8dtU6lpHlLFnJf99JdtY1g4axwhrop8iPlHuee9PpjqWirgpYn8EC2RE7lvJ2Aeq212cOKzvs/PzkdDw9+XY2Po0JlpUWsqzZ0R3ToHLUV6JuoDAWCPw6dxgUxQXk5iuDokaHVahqWUIhfmB7mLa0anDjMFxVhVRgTM40aDRml3Scvom7/94nRuBaLHGGXLfoFCup9PbbYXW7spIe7hljlnAiSw2iJMMGC/pR6kKQBiFEYRSFSZaFBs9EobsjyTpeVYr8IS/XlYnDhNTlUgkOBbO6FdZ1RzKRRbOwq/gBPpON4jjFzG6VWug1WZqRQlHmbEP+XyhJ0bHwpUBlsWv5faKQ6FJ25G6cXwrG6RJKTugu/TjPFeawdTn+B23xl3g6+TSLex7VwI7AVz2Z9cacy6bUtd382JRdoN3nLPzNgaqe4hLLBg9JdCe59/b16bv9uueE1NQKRXcv3DfsZeuOhqTAeGWuneSGmtr05sbYCXk/GWLIR57LAz8aDDKMXlr4pRP2VlQCanINSj8sqe2QIdKb36ZJVzBrW0RPWSFzW8S+73qhhyPuBy7HIYSp299bxP87GX85BfYmhINKd5MhVYrquA37B6G209xzdtQ/D5dNNh3mDkKejUYRD/0gAW84hMx/9sl84uv6AHL5uMdtKvt+BDAIEsw8PgpG0RAjbggeH1W40on8Y1TZRr9H2ALpzWwWstF1BRwvoEQbnKoVKdCeo3KAMjVxt2tlfj8LqqSW+gqKxrDaFzazJKRG0LTc8wfz7mZWlrmDNj8B2bk1wAIMAAA=&quot;"/>
    <we:property name="isFiltersActionButtonVisible" value="true"/>
    <we:property name="reportEmbeddedTime" value="&quot;2023-02-15T01:44:23.067Z&quot;"/>
    <we:property name="creatorUserId" value="&quot;10032001E0B9B79D&quot;"/>
    <we:property name="creatorSessionId" value="&quot;17811988-4f58-4649-9112-72506f5e9337&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Parallax</Template>
  <TotalTime>432</TotalTime>
  <Words>474</Words>
  <Application>Microsoft Office PowerPoint</Application>
  <PresentationFormat>Widescreen</PresentationFormat>
  <Paragraphs>100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Corbel</vt:lpstr>
      <vt:lpstr>Times New Roman</vt:lpstr>
      <vt:lpstr>Wingdings</vt:lpstr>
      <vt:lpstr>Parallax</vt:lpstr>
      <vt:lpstr>Effective Visual</vt:lpstr>
      <vt:lpstr>PowerPoint Presentation</vt:lpstr>
      <vt:lpstr>PowerPoint Presentation</vt:lpstr>
      <vt:lpstr>1.) Based on the ROI, the most profitable tiers to invest in, interpreted from the data, are A+ and A.  2.) An ideal tier would be Tier B based on the accounts holding and the revenue generation. Tier B             contributes the maximum to the total revenue.  3.) As interpreted, even though Tier C holds the maximum share of accounts, it performs very poorly in revenue generation, making the clients question this tier’s reliability.  4.) Tier D, at the same time, is a poor-performing tier.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Visual</dc:title>
  <dc:creator>Kour, Kiran</dc:creator>
  <cp:lastModifiedBy>Kour, Kiran</cp:lastModifiedBy>
  <cp:revision>2</cp:revision>
  <dcterms:created xsi:type="dcterms:W3CDTF">2023-02-14T19:08:29Z</dcterms:created>
  <dcterms:modified xsi:type="dcterms:W3CDTF">2023-02-15T02:57:40Z</dcterms:modified>
</cp:coreProperties>
</file>