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4" r:id="rId2"/>
    <p:sldId id="351" r:id="rId3"/>
    <p:sldId id="359" r:id="rId4"/>
    <p:sldId id="363" r:id="rId5"/>
    <p:sldId id="358" r:id="rId6"/>
    <p:sldId id="361" r:id="rId7"/>
    <p:sldId id="360" r:id="rId8"/>
  </p:sldIdLst>
  <p:sldSz cx="6858000" cy="9144000" type="letter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89" autoAdjust="0"/>
  </p:normalViewPr>
  <p:slideViewPr>
    <p:cSldViewPr>
      <p:cViewPr>
        <p:scale>
          <a:sx n="80" d="100"/>
          <a:sy n="80" d="100"/>
        </p:scale>
        <p:origin x="-1578" y="1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13DB8-D36E-4700-BEF4-29871F6B0B96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222CC-2DD3-4E77-BBD3-C04362967A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37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29167"/>
            <a:ext cx="1157288" cy="112691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6" y="529167"/>
            <a:ext cx="3357563" cy="1126913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9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41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1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6" y="3081868"/>
            <a:ext cx="2257425" cy="8716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1" y="3081868"/>
            <a:ext cx="2257425" cy="8716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78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0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4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53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19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1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5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1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3F80-008B-405E-8FDA-69E047F7EDD6}" type="datetimeFigureOut">
              <a:rPr lang="de-DE" smtClean="0"/>
              <a:pPr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E95C-2092-4435-ADAE-9853317B694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67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iff"/><Relationship Id="rId3" Type="http://schemas.openxmlformats.org/officeDocument/2006/relationships/image" Target="../media/image13.png"/><Relationship Id="rId7" Type="http://schemas.openxmlformats.org/officeDocument/2006/relationships/image" Target="../media/image17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73968" y="4563289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Stefan </a:t>
            </a:r>
            <a:r>
              <a:rPr lang="en-US" sz="1600" dirty="0" err="1" smtClean="0"/>
              <a:t>Tholen</a:t>
            </a:r>
            <a:r>
              <a:rPr lang="en-US" sz="1600" dirty="0" smtClean="0"/>
              <a:t>, </a:t>
            </a:r>
            <a:r>
              <a:rPr lang="en-US" sz="1600" dirty="0"/>
              <a:t>Kyle </a:t>
            </a:r>
            <a:r>
              <a:rPr lang="en-US" sz="1600" dirty="0" err="1" smtClean="0"/>
              <a:t>Kovary</a:t>
            </a:r>
            <a:r>
              <a:rPr lang="en-US" sz="1600" dirty="0" smtClean="0"/>
              <a:t>, </a:t>
            </a:r>
            <a:r>
              <a:rPr lang="en-US" sz="1600" dirty="0" err="1" smtClean="0"/>
              <a:t>Atefeh</a:t>
            </a:r>
            <a:r>
              <a:rPr lang="en-US" sz="1600" dirty="0" smtClean="0"/>
              <a:t> </a:t>
            </a:r>
            <a:r>
              <a:rPr lang="en-US" sz="1600" dirty="0" err="1" smtClean="0"/>
              <a:t>Rabiee</a:t>
            </a:r>
            <a:r>
              <a:rPr lang="en-US" sz="1600" dirty="0" smtClean="0"/>
              <a:t>, </a:t>
            </a:r>
            <a:r>
              <a:rPr lang="en-US" sz="1600" dirty="0" err="1"/>
              <a:t>Ewa</a:t>
            </a:r>
            <a:r>
              <a:rPr lang="en-US" sz="1600" dirty="0"/>
              <a:t> </a:t>
            </a:r>
            <a:r>
              <a:rPr lang="en-US" sz="1600" dirty="0" err="1" smtClean="0"/>
              <a:t>Bielczyk-Maczyńska</a:t>
            </a:r>
            <a:r>
              <a:rPr lang="en-US" sz="1600" dirty="0" smtClean="0"/>
              <a:t>, </a:t>
            </a:r>
            <a:r>
              <a:rPr lang="en-US" sz="1600" dirty="0" err="1"/>
              <a:t>Wenting</a:t>
            </a:r>
            <a:r>
              <a:rPr lang="en-US" sz="1600" dirty="0"/>
              <a:t> </a:t>
            </a:r>
            <a:r>
              <a:rPr lang="en-US" sz="1600" dirty="0" smtClean="0"/>
              <a:t>Yang,</a:t>
            </a:r>
            <a:r>
              <a:rPr lang="en-US" sz="1600" baseline="30000" dirty="0" smtClean="0"/>
              <a:t> </a:t>
            </a:r>
            <a:r>
              <a:rPr lang="en-US" sz="1600" dirty="0"/>
              <a:t>and Mary N. </a:t>
            </a:r>
            <a:r>
              <a:rPr lang="en-US" sz="1600" dirty="0" smtClean="0"/>
              <a:t>Teruel</a:t>
            </a:r>
            <a:endParaRPr lang="de-DE" sz="1600" dirty="0"/>
          </a:p>
        </p:txBody>
      </p:sp>
      <p:sp>
        <p:nvSpPr>
          <p:cNvPr id="5" name="Rechteck 4"/>
          <p:cNvSpPr/>
          <p:nvPr/>
        </p:nvSpPr>
        <p:spPr>
          <a:xfrm>
            <a:off x="273968" y="3563888"/>
            <a:ext cx="6107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Flattened circadian glucocorticoid oscillations cause obesity due to increased lipid turnover and lipid uptake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4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548680" y="-458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prstClr val="black"/>
                </a:solidFill>
              </a:rPr>
              <a:t>Fig. 6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01036" y="7296"/>
            <a:ext cx="22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/>
              <a:t>Tholen et al.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116632" y="48903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</a:t>
            </a:r>
            <a:endParaRPr lang="de-DE" sz="1600" b="1" dirty="0"/>
          </a:p>
        </p:txBody>
      </p:sp>
      <p:sp>
        <p:nvSpPr>
          <p:cNvPr id="2" name="Textfeld 1"/>
          <p:cNvSpPr txBox="1"/>
          <p:nvPr/>
        </p:nvSpPr>
        <p:spPr>
          <a:xfrm>
            <a:off x="476672" y="2221108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smtClean="0"/>
              <a:t>Write </a:t>
            </a:r>
            <a:r>
              <a:rPr lang="de-DE" sz="800" dirty="0" err="1" smtClean="0"/>
              <a:t>vWAT</a:t>
            </a:r>
            <a:r>
              <a:rPr lang="de-DE" sz="800" dirty="0" smtClean="0"/>
              <a:t>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sham</a:t>
            </a:r>
            <a:r>
              <a:rPr lang="de-DE" sz="800" dirty="0" smtClean="0"/>
              <a:t> pellet</a:t>
            </a:r>
            <a:endParaRPr lang="de-DE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9" t="29476" r="36454" b="22355"/>
          <a:stretch/>
        </p:blipFill>
        <p:spPr bwMode="auto">
          <a:xfrm>
            <a:off x="432106" y="747843"/>
            <a:ext cx="1512168" cy="1460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844824" y="54445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21088" y="56158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</a:t>
            </a:r>
            <a:endParaRPr lang="de-DE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2" t="22563" r="22197" b="22605"/>
          <a:stretch/>
        </p:blipFill>
        <p:spPr bwMode="auto">
          <a:xfrm>
            <a:off x="2160032" y="938937"/>
            <a:ext cx="2036425" cy="125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708920" y="70829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Glycolysis</a:t>
            </a:r>
            <a:endParaRPr lang="de-DE" sz="1000" dirty="0"/>
          </a:p>
        </p:txBody>
      </p:sp>
      <p:sp>
        <p:nvSpPr>
          <p:cNvPr id="18" name="Textfeld 17"/>
          <p:cNvSpPr txBox="1"/>
          <p:nvPr/>
        </p:nvSpPr>
        <p:spPr>
          <a:xfrm>
            <a:off x="2276872" y="2232918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Write „</a:t>
            </a:r>
            <a:r>
              <a:rPr lang="de-DE" sz="800" dirty="0" err="1"/>
              <a:t>vWAT</a:t>
            </a:r>
            <a:r>
              <a:rPr lang="de-DE" sz="800" dirty="0"/>
              <a:t>“ </a:t>
            </a:r>
            <a:r>
              <a:rPr lang="de-DE" sz="800" dirty="0" err="1"/>
              <a:t>and</a:t>
            </a:r>
            <a:r>
              <a:rPr lang="de-DE" sz="800" dirty="0"/>
              <a:t> „</a:t>
            </a:r>
            <a:r>
              <a:rPr lang="de-DE" sz="800" dirty="0" err="1"/>
              <a:t>sham</a:t>
            </a:r>
            <a:r>
              <a:rPr lang="de-DE" sz="800" dirty="0"/>
              <a:t>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 smtClean="0"/>
              <a:t>remove</a:t>
            </a:r>
            <a:r>
              <a:rPr lang="de-DE" sz="800" dirty="0" smtClean="0"/>
              <a:t> </a:t>
            </a:r>
            <a:r>
              <a:rPr lang="de-DE" sz="800" dirty="0" err="1"/>
              <a:t>protein</a:t>
            </a:r>
            <a:r>
              <a:rPr lang="de-DE" sz="800" dirty="0"/>
              <a:t> </a:t>
            </a:r>
            <a:r>
              <a:rPr lang="de-DE" sz="800" dirty="0" err="1" smtClean="0"/>
              <a:t>names</a:t>
            </a:r>
            <a:r>
              <a:rPr lang="de-DE" sz="800" dirty="0" smtClean="0"/>
              <a:t>, all </a:t>
            </a:r>
            <a:r>
              <a:rPr lang="de-DE" sz="800" dirty="0" err="1" smtClean="0"/>
              <a:t>dots</a:t>
            </a:r>
            <a:r>
              <a:rPr lang="de-DE" sz="800" dirty="0" smtClean="0"/>
              <a:t> same </a:t>
            </a:r>
            <a:r>
              <a:rPr lang="de-DE" sz="800" dirty="0" err="1" smtClean="0"/>
              <a:t>color</a:t>
            </a:r>
            <a:endParaRPr lang="de-DE" sz="800" dirty="0"/>
          </a:p>
        </p:txBody>
      </p:sp>
      <p:pic>
        <p:nvPicPr>
          <p:cNvPr id="7" name="Picture 3" descr="D:\My Publications\BAT\Raw data\RNAseq\untitl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299" y="1028227"/>
            <a:ext cx="2413264" cy="8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4460613" y="761638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Gene bar </a:t>
            </a:r>
            <a:r>
              <a:rPr lang="de-DE" sz="1000" dirty="0" err="1" smtClean="0"/>
              <a:t>plot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highlighted</a:t>
            </a:r>
            <a:r>
              <a:rPr lang="de-DE" sz="1000" dirty="0" smtClean="0"/>
              <a:t> genes in B</a:t>
            </a:r>
            <a:endParaRPr lang="de-DE" sz="1000" dirty="0"/>
          </a:p>
        </p:txBody>
      </p:sp>
      <p:sp>
        <p:nvSpPr>
          <p:cNvPr id="21" name="Textfeld 20"/>
          <p:cNvSpPr txBox="1"/>
          <p:nvPr/>
        </p:nvSpPr>
        <p:spPr>
          <a:xfrm>
            <a:off x="4424609" y="185718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Write „</a:t>
            </a:r>
            <a:r>
              <a:rPr lang="de-DE" sz="800" dirty="0" err="1"/>
              <a:t>vWAT</a:t>
            </a:r>
            <a:r>
              <a:rPr lang="de-DE" sz="800" dirty="0"/>
              <a:t>“ </a:t>
            </a:r>
            <a:r>
              <a:rPr lang="de-DE" sz="800" dirty="0" err="1"/>
              <a:t>and</a:t>
            </a:r>
            <a:r>
              <a:rPr lang="de-DE" sz="800" dirty="0"/>
              <a:t> „</a:t>
            </a:r>
            <a:r>
              <a:rPr lang="de-DE" sz="800" dirty="0" err="1"/>
              <a:t>sham</a:t>
            </a:r>
            <a:r>
              <a:rPr lang="de-DE" sz="800" dirty="0"/>
              <a:t>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smtClean="0"/>
              <a:t>All </a:t>
            </a:r>
            <a:r>
              <a:rPr lang="de-DE" sz="800" dirty="0" err="1" smtClean="0"/>
              <a:t>bars</a:t>
            </a:r>
            <a:r>
              <a:rPr lang="de-DE" sz="800" dirty="0" smtClean="0"/>
              <a:t> same </a:t>
            </a:r>
            <a:r>
              <a:rPr lang="de-DE" sz="800" dirty="0" err="1" smtClean="0"/>
              <a:t>color</a:t>
            </a:r>
            <a:r>
              <a:rPr lang="de-DE" sz="800" dirty="0" smtClean="0"/>
              <a:t> (</a:t>
            </a:r>
            <a:r>
              <a:rPr lang="de-DE" sz="800" dirty="0" err="1" smtClean="0"/>
              <a:t>use</a:t>
            </a:r>
            <a:r>
              <a:rPr lang="de-DE" sz="800" dirty="0" smtClean="0"/>
              <a:t> </a:t>
            </a:r>
            <a:r>
              <a:rPr lang="de-DE" sz="800" dirty="0" err="1" smtClean="0"/>
              <a:t>color</a:t>
            </a:r>
            <a:r>
              <a:rPr lang="de-DE" sz="800" dirty="0" smtClean="0"/>
              <a:t> </a:t>
            </a:r>
            <a:r>
              <a:rPr lang="de-DE" sz="800" dirty="0" err="1" smtClean="0"/>
              <a:t>from</a:t>
            </a:r>
            <a:r>
              <a:rPr lang="de-DE" sz="800" dirty="0" smtClean="0"/>
              <a:t> </a:t>
            </a:r>
            <a:r>
              <a:rPr lang="de-DE" sz="800" dirty="0" err="1" smtClean="0"/>
              <a:t>dots</a:t>
            </a:r>
            <a:r>
              <a:rPr lang="de-DE" sz="800" dirty="0" smtClean="0"/>
              <a:t> in B)</a:t>
            </a:r>
            <a:endParaRPr lang="de-DE" sz="800" dirty="0"/>
          </a:p>
        </p:txBody>
      </p:sp>
      <p:sp>
        <p:nvSpPr>
          <p:cNvPr id="22" name="Textfeld 21"/>
          <p:cNvSpPr txBox="1"/>
          <p:nvPr/>
        </p:nvSpPr>
        <p:spPr>
          <a:xfrm>
            <a:off x="116632" y="262778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D</a:t>
            </a:r>
          </a:p>
        </p:txBody>
      </p:sp>
      <p:pic>
        <p:nvPicPr>
          <p:cNvPr id="13" name="Picture 4" descr="D:\My Publications\BAT\Raw data\RNAseq\untitled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5" r="24673"/>
          <a:stretch/>
        </p:blipFill>
        <p:spPr bwMode="auto">
          <a:xfrm>
            <a:off x="432106" y="2966338"/>
            <a:ext cx="2509115" cy="15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1116182" y="278724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Lipid </a:t>
            </a:r>
            <a:r>
              <a:rPr lang="de-DE" sz="1000" dirty="0" err="1" smtClean="0"/>
              <a:t>metabolism</a:t>
            </a:r>
            <a:endParaRPr lang="de-DE" sz="1000" dirty="0"/>
          </a:p>
        </p:txBody>
      </p:sp>
      <p:sp>
        <p:nvSpPr>
          <p:cNvPr id="25" name="Textfeld 24"/>
          <p:cNvSpPr txBox="1"/>
          <p:nvPr/>
        </p:nvSpPr>
        <p:spPr>
          <a:xfrm>
            <a:off x="296652" y="4513599"/>
            <a:ext cx="291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Write „</a:t>
            </a:r>
            <a:r>
              <a:rPr lang="de-DE" sz="800" dirty="0" err="1"/>
              <a:t>vWAT</a:t>
            </a:r>
            <a:r>
              <a:rPr lang="de-DE" sz="800" dirty="0"/>
              <a:t>“ </a:t>
            </a:r>
            <a:r>
              <a:rPr lang="de-DE" sz="800" dirty="0" err="1"/>
              <a:t>and</a:t>
            </a:r>
            <a:r>
              <a:rPr lang="de-DE" sz="800" dirty="0"/>
              <a:t> „</a:t>
            </a:r>
            <a:r>
              <a:rPr lang="de-DE" sz="800" dirty="0" err="1"/>
              <a:t>sham</a:t>
            </a:r>
            <a:r>
              <a:rPr lang="de-DE" sz="800" dirty="0"/>
              <a:t>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 smtClean="0"/>
              <a:t>remove</a:t>
            </a:r>
            <a:r>
              <a:rPr lang="de-DE" sz="800" dirty="0" smtClean="0"/>
              <a:t> </a:t>
            </a:r>
            <a:r>
              <a:rPr lang="de-DE" sz="800" dirty="0" err="1"/>
              <a:t>protein</a:t>
            </a:r>
            <a:r>
              <a:rPr lang="de-DE" sz="800" dirty="0"/>
              <a:t> </a:t>
            </a:r>
            <a:r>
              <a:rPr lang="de-DE" sz="800" dirty="0" err="1" smtClean="0"/>
              <a:t>names</a:t>
            </a:r>
            <a:r>
              <a:rPr lang="de-DE" sz="800" dirty="0" smtClean="0"/>
              <a:t>, </a:t>
            </a:r>
            <a:r>
              <a:rPr lang="de-DE" sz="800" dirty="0" err="1" smtClean="0"/>
              <a:t>color</a:t>
            </a:r>
            <a:r>
              <a:rPr lang="de-DE" sz="800" dirty="0" smtClean="0"/>
              <a:t> </a:t>
            </a:r>
            <a:r>
              <a:rPr lang="de-DE" sz="800" dirty="0" err="1" smtClean="0"/>
              <a:t>dots</a:t>
            </a:r>
            <a:r>
              <a:rPr lang="de-DE" sz="800" dirty="0" smtClean="0"/>
              <a:t> (4 different </a:t>
            </a:r>
            <a:r>
              <a:rPr lang="de-DE" sz="800" dirty="0" err="1" smtClean="0"/>
              <a:t>colors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4 </a:t>
            </a:r>
            <a:r>
              <a:rPr lang="de-DE" sz="800" dirty="0" err="1" smtClean="0"/>
              <a:t>differetn</a:t>
            </a:r>
            <a:r>
              <a:rPr lang="de-DE" sz="800" dirty="0" smtClean="0"/>
              <a:t> </a:t>
            </a:r>
            <a:r>
              <a:rPr lang="de-DE" sz="800" dirty="0" err="1" smtClean="0"/>
              <a:t>categories</a:t>
            </a:r>
            <a:r>
              <a:rPr lang="de-DE" sz="800" dirty="0" smtClean="0"/>
              <a:t>: a) TG </a:t>
            </a:r>
            <a:r>
              <a:rPr lang="de-DE" sz="800" dirty="0" err="1" smtClean="0"/>
              <a:t>synthesis</a:t>
            </a:r>
            <a:r>
              <a:rPr lang="de-DE" sz="800" dirty="0" smtClean="0"/>
              <a:t>, b) TG </a:t>
            </a:r>
            <a:r>
              <a:rPr lang="de-DE" sz="800" dirty="0" err="1" smtClean="0"/>
              <a:t>degradation</a:t>
            </a:r>
            <a:r>
              <a:rPr lang="de-DE" sz="800" dirty="0" smtClean="0"/>
              <a:t>, c) </a:t>
            </a:r>
            <a:r>
              <a:rPr lang="de-DE" sz="800" dirty="0" err="1" smtClean="0"/>
              <a:t>lipid</a:t>
            </a:r>
            <a:r>
              <a:rPr lang="de-DE" sz="800" dirty="0" smtClean="0"/>
              <a:t> </a:t>
            </a:r>
            <a:r>
              <a:rPr lang="de-DE" sz="800" dirty="0" err="1" smtClean="0"/>
              <a:t>transport</a:t>
            </a:r>
            <a:r>
              <a:rPr lang="de-DE" sz="800" dirty="0" smtClean="0"/>
              <a:t>, d) Other)</a:t>
            </a:r>
            <a:endParaRPr lang="de-DE" sz="800" dirty="0"/>
          </a:p>
        </p:txBody>
      </p:sp>
      <p:sp>
        <p:nvSpPr>
          <p:cNvPr id="26" name="Textfeld 25"/>
          <p:cNvSpPr txBox="1"/>
          <p:nvPr/>
        </p:nvSpPr>
        <p:spPr>
          <a:xfrm>
            <a:off x="3140968" y="262778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</a:t>
            </a:r>
            <a:endParaRPr lang="de-DE" sz="1600" b="1" dirty="0"/>
          </a:p>
        </p:txBody>
      </p:sp>
      <p:pic>
        <p:nvPicPr>
          <p:cNvPr id="14" name="Picture 5" descr="D:\My Publications\BAT\Raw data\RNAseq\tg sy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96" y="3062754"/>
            <a:ext cx="1260140" cy="54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3212976" y="281653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TG </a:t>
            </a:r>
            <a:r>
              <a:rPr lang="de-DE" sz="1000" dirty="0" err="1" smtClean="0"/>
              <a:t>synthesis</a:t>
            </a:r>
            <a:endParaRPr lang="de-DE" sz="1000" dirty="0"/>
          </a:p>
        </p:txBody>
      </p:sp>
      <p:pic>
        <p:nvPicPr>
          <p:cNvPr id="30" name="Picture 5" descr="D:\My Publications\BAT\Raw data\RNAseq\tg synt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1" t="88012" r="38483" b="-1084"/>
          <a:stretch/>
        </p:blipFill>
        <p:spPr bwMode="auto">
          <a:xfrm>
            <a:off x="3368365" y="3546494"/>
            <a:ext cx="1583151" cy="38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3460885" y="4175045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Write „</a:t>
            </a:r>
            <a:r>
              <a:rPr lang="de-DE" sz="800" dirty="0" err="1"/>
              <a:t>vWAT</a:t>
            </a:r>
            <a:r>
              <a:rPr lang="de-DE" sz="800" dirty="0"/>
              <a:t>“ </a:t>
            </a:r>
            <a:r>
              <a:rPr lang="de-DE" sz="800" dirty="0" err="1"/>
              <a:t>and</a:t>
            </a:r>
            <a:r>
              <a:rPr lang="de-DE" sz="800" dirty="0"/>
              <a:t> „</a:t>
            </a:r>
            <a:r>
              <a:rPr lang="de-DE" sz="800" dirty="0" err="1"/>
              <a:t>sham</a:t>
            </a:r>
            <a:r>
              <a:rPr lang="de-DE" sz="800" dirty="0" smtClean="0"/>
              <a:t>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 smtClean="0"/>
              <a:t>Please</a:t>
            </a:r>
            <a:r>
              <a:rPr lang="de-DE" sz="800" dirty="0" smtClean="0"/>
              <a:t> </a:t>
            </a:r>
            <a:r>
              <a:rPr lang="de-DE" sz="800" dirty="0" err="1" smtClean="0"/>
              <a:t>use</a:t>
            </a:r>
            <a:r>
              <a:rPr lang="de-DE" sz="800" dirty="0" smtClean="0"/>
              <a:t> </a:t>
            </a:r>
            <a:r>
              <a:rPr lang="de-DE" sz="800" dirty="0" err="1" smtClean="0"/>
              <a:t>this</a:t>
            </a:r>
            <a:r>
              <a:rPr lang="de-DE" sz="800" dirty="0" smtClean="0"/>
              <a:t> </a:t>
            </a:r>
            <a:r>
              <a:rPr lang="de-DE" sz="800" dirty="0" err="1" smtClean="0"/>
              <a:t>order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genes</a:t>
            </a:r>
            <a:endParaRPr lang="de-DE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 smtClean="0"/>
              <a:t>Use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same </a:t>
            </a:r>
            <a:r>
              <a:rPr lang="de-DE" sz="800" dirty="0" err="1" smtClean="0"/>
              <a:t>colors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each</a:t>
            </a:r>
            <a:r>
              <a:rPr lang="de-DE" sz="800" dirty="0" smtClean="0"/>
              <a:t> </a:t>
            </a:r>
            <a:r>
              <a:rPr lang="de-DE" sz="800" dirty="0" err="1" smtClean="0"/>
              <a:t>category</a:t>
            </a:r>
            <a:r>
              <a:rPr lang="de-DE" sz="800" dirty="0" smtClean="0"/>
              <a:t> </a:t>
            </a:r>
            <a:r>
              <a:rPr lang="de-DE" sz="800" dirty="0" err="1" smtClean="0"/>
              <a:t>as</a:t>
            </a:r>
            <a:r>
              <a:rPr lang="de-DE" sz="800" dirty="0" smtClean="0"/>
              <a:t> in D</a:t>
            </a:r>
            <a:endParaRPr lang="de-DE" sz="800" dirty="0"/>
          </a:p>
        </p:txBody>
      </p:sp>
      <p:sp>
        <p:nvSpPr>
          <p:cNvPr id="32" name="Textfeld 31"/>
          <p:cNvSpPr txBox="1"/>
          <p:nvPr/>
        </p:nvSpPr>
        <p:spPr>
          <a:xfrm>
            <a:off x="4221088" y="2813611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TG </a:t>
            </a:r>
            <a:r>
              <a:rPr lang="de-DE" sz="1000" dirty="0" err="1" smtClean="0"/>
              <a:t>degradation</a:t>
            </a:r>
            <a:endParaRPr lang="de-DE" sz="1000" dirty="0"/>
          </a:p>
        </p:txBody>
      </p:sp>
      <p:pic>
        <p:nvPicPr>
          <p:cNvPr id="16" name="Picture 6" descr="D:\My Publications\BAT\Raw data\RNAseq\tg degr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738" y="3098714"/>
            <a:ext cx="720586" cy="39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4797152" y="3606558"/>
            <a:ext cx="83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smtClean="0"/>
              <a:t>Genes: Abhd5, Pnpla2, </a:t>
            </a:r>
            <a:r>
              <a:rPr lang="de-DE" sz="500" dirty="0" err="1" smtClean="0"/>
              <a:t>Acadm</a:t>
            </a:r>
            <a:r>
              <a:rPr lang="de-DE" sz="500" dirty="0" smtClean="0"/>
              <a:t>, Acat2</a:t>
            </a:r>
            <a:endParaRPr lang="de-DE" sz="500" dirty="0"/>
          </a:p>
        </p:txBody>
      </p:sp>
      <p:sp>
        <p:nvSpPr>
          <p:cNvPr id="37" name="Textfeld 36"/>
          <p:cNvSpPr txBox="1"/>
          <p:nvPr/>
        </p:nvSpPr>
        <p:spPr>
          <a:xfrm>
            <a:off x="4941168" y="273173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/>
              <a:t>Fatty</a:t>
            </a:r>
            <a:r>
              <a:rPr lang="de-DE" sz="1000" dirty="0" smtClean="0"/>
              <a:t> </a:t>
            </a:r>
            <a:r>
              <a:rPr lang="de-DE" sz="1000" dirty="0" err="1" smtClean="0"/>
              <a:t>acid</a:t>
            </a:r>
            <a:endParaRPr lang="de-DE" sz="1000" dirty="0" smtClean="0"/>
          </a:p>
          <a:p>
            <a:pPr algn="ctr"/>
            <a:r>
              <a:rPr lang="de-DE" sz="1000" dirty="0" err="1" smtClean="0"/>
              <a:t>transport</a:t>
            </a:r>
            <a:endParaRPr lang="de-DE" sz="1000" dirty="0"/>
          </a:p>
        </p:txBody>
      </p:sp>
      <p:pic>
        <p:nvPicPr>
          <p:cNvPr id="1031" name="Picture 7" descr="D:\My Publications\BAT\Raw data\RNAseq\transpor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670" y="3282828"/>
            <a:ext cx="449688" cy="15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feld 38"/>
          <p:cNvSpPr txBox="1"/>
          <p:nvPr/>
        </p:nvSpPr>
        <p:spPr>
          <a:xfrm>
            <a:off x="5517232" y="3605699"/>
            <a:ext cx="528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smtClean="0"/>
              <a:t>Genes: Cd36, Slc27a4</a:t>
            </a:r>
            <a:endParaRPr lang="de-DE" sz="500" dirty="0"/>
          </a:p>
        </p:txBody>
      </p:sp>
      <p:sp>
        <p:nvSpPr>
          <p:cNvPr id="40" name="Textfeld 39"/>
          <p:cNvSpPr txBox="1"/>
          <p:nvPr/>
        </p:nvSpPr>
        <p:spPr>
          <a:xfrm>
            <a:off x="5479664" y="285249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Other</a:t>
            </a:r>
            <a:endParaRPr lang="de-DE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6093296" y="3533691"/>
            <a:ext cx="528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smtClean="0"/>
              <a:t>Genes: </a:t>
            </a:r>
            <a:r>
              <a:rPr lang="de-DE" sz="500" dirty="0" err="1" smtClean="0"/>
              <a:t>Lep</a:t>
            </a:r>
            <a:r>
              <a:rPr lang="de-DE" sz="500" dirty="0" smtClean="0"/>
              <a:t>, Hsd11b1</a:t>
            </a:r>
            <a:endParaRPr lang="de-DE" sz="500" dirty="0"/>
          </a:p>
        </p:txBody>
      </p:sp>
      <p:pic>
        <p:nvPicPr>
          <p:cNvPr id="1032" name="Picture 8" descr="D:\My Publications\BAT\Raw data\RNAseq\oth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74" y="3289068"/>
            <a:ext cx="458764" cy="15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My Publications\BAT\Raw data\RNAseq\circ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8" t="13003" r="27299"/>
          <a:stretch/>
        </p:blipFill>
        <p:spPr bwMode="auto">
          <a:xfrm>
            <a:off x="575454" y="5508104"/>
            <a:ext cx="2434293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155536" y="5187013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F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124744" y="5299878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Circadian </a:t>
            </a:r>
            <a:r>
              <a:rPr lang="de-DE" sz="1000" dirty="0" err="1" smtClean="0"/>
              <a:t>Rhythm</a:t>
            </a:r>
            <a:endParaRPr lang="de-DE" sz="1000" dirty="0"/>
          </a:p>
        </p:txBody>
      </p:sp>
      <p:sp>
        <p:nvSpPr>
          <p:cNvPr id="46" name="Textfeld 45"/>
          <p:cNvSpPr txBox="1"/>
          <p:nvPr/>
        </p:nvSpPr>
        <p:spPr>
          <a:xfrm>
            <a:off x="3212976" y="514806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G</a:t>
            </a:r>
            <a:endParaRPr lang="de-DE" sz="1600" b="1" dirty="0"/>
          </a:p>
        </p:txBody>
      </p:sp>
      <p:pic>
        <p:nvPicPr>
          <p:cNvPr id="1034" name="Picture 10" descr="D:\My Publications\BAT\Raw data\RNAseq\circ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317" y="5508104"/>
            <a:ext cx="318515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476672" y="718577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Write „</a:t>
            </a:r>
            <a:r>
              <a:rPr lang="de-DE" sz="800" dirty="0" err="1"/>
              <a:t>vWAT</a:t>
            </a:r>
            <a:r>
              <a:rPr lang="de-DE" sz="800" dirty="0"/>
              <a:t>“ </a:t>
            </a:r>
            <a:r>
              <a:rPr lang="de-DE" sz="800" dirty="0" err="1"/>
              <a:t>and</a:t>
            </a:r>
            <a:r>
              <a:rPr lang="de-DE" sz="800" dirty="0"/>
              <a:t> „</a:t>
            </a:r>
            <a:r>
              <a:rPr lang="de-DE" sz="800" dirty="0" err="1"/>
              <a:t>sham</a:t>
            </a:r>
            <a:r>
              <a:rPr lang="de-DE" sz="800" dirty="0"/>
              <a:t>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 smtClean="0"/>
              <a:t>remove</a:t>
            </a:r>
            <a:r>
              <a:rPr lang="de-DE" sz="800" dirty="0" smtClean="0"/>
              <a:t> </a:t>
            </a:r>
            <a:r>
              <a:rPr lang="de-DE" sz="800" dirty="0" err="1"/>
              <a:t>protein</a:t>
            </a:r>
            <a:r>
              <a:rPr lang="de-DE" sz="800" dirty="0"/>
              <a:t> </a:t>
            </a:r>
            <a:r>
              <a:rPr lang="de-DE" sz="800" dirty="0" err="1" smtClean="0"/>
              <a:t>names</a:t>
            </a:r>
            <a:r>
              <a:rPr lang="de-DE" sz="800" dirty="0" smtClean="0"/>
              <a:t>, all </a:t>
            </a:r>
            <a:r>
              <a:rPr lang="de-DE" sz="800" dirty="0" err="1" smtClean="0"/>
              <a:t>dots</a:t>
            </a:r>
            <a:r>
              <a:rPr lang="de-DE" sz="800" dirty="0" smtClean="0"/>
              <a:t> same </a:t>
            </a:r>
            <a:r>
              <a:rPr lang="de-DE" sz="800" dirty="0" err="1" smtClean="0"/>
              <a:t>color</a:t>
            </a:r>
            <a:endParaRPr lang="de-DE" sz="800" dirty="0"/>
          </a:p>
        </p:txBody>
      </p:sp>
      <p:sp>
        <p:nvSpPr>
          <p:cNvPr id="49" name="Textfeld 48"/>
          <p:cNvSpPr txBox="1"/>
          <p:nvPr/>
        </p:nvSpPr>
        <p:spPr>
          <a:xfrm>
            <a:off x="3933056" y="6812807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Write „</a:t>
            </a:r>
            <a:r>
              <a:rPr lang="de-DE" sz="800" dirty="0" err="1"/>
              <a:t>vWAT</a:t>
            </a:r>
            <a:r>
              <a:rPr lang="de-DE" sz="800" dirty="0"/>
              <a:t>“ </a:t>
            </a:r>
            <a:r>
              <a:rPr lang="de-DE" sz="800" dirty="0" err="1"/>
              <a:t>and</a:t>
            </a:r>
            <a:r>
              <a:rPr lang="de-DE" sz="800" dirty="0"/>
              <a:t> „</a:t>
            </a:r>
            <a:r>
              <a:rPr lang="de-DE" sz="800" dirty="0" err="1"/>
              <a:t>sham</a:t>
            </a:r>
            <a:r>
              <a:rPr lang="de-DE" sz="800" dirty="0"/>
              <a:t>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smtClean="0"/>
              <a:t>All </a:t>
            </a:r>
            <a:r>
              <a:rPr lang="de-DE" sz="800" dirty="0" err="1" smtClean="0"/>
              <a:t>bars</a:t>
            </a:r>
            <a:r>
              <a:rPr lang="de-DE" sz="800" dirty="0" smtClean="0"/>
              <a:t> same </a:t>
            </a:r>
            <a:r>
              <a:rPr lang="de-DE" sz="800" dirty="0" err="1" smtClean="0"/>
              <a:t>color</a:t>
            </a:r>
            <a:r>
              <a:rPr lang="de-DE" sz="800" dirty="0" smtClean="0"/>
              <a:t> (</a:t>
            </a:r>
            <a:r>
              <a:rPr lang="de-DE" sz="800" dirty="0" err="1" smtClean="0"/>
              <a:t>use</a:t>
            </a:r>
            <a:r>
              <a:rPr lang="de-DE" sz="800" dirty="0" smtClean="0"/>
              <a:t> </a:t>
            </a:r>
            <a:r>
              <a:rPr lang="de-DE" sz="800" dirty="0" err="1" smtClean="0"/>
              <a:t>color</a:t>
            </a:r>
            <a:r>
              <a:rPr lang="de-DE" sz="800" dirty="0" smtClean="0"/>
              <a:t> </a:t>
            </a:r>
            <a:r>
              <a:rPr lang="de-DE" sz="800" dirty="0" err="1" smtClean="0"/>
              <a:t>from</a:t>
            </a:r>
            <a:r>
              <a:rPr lang="de-DE" sz="800" dirty="0" smtClean="0"/>
              <a:t> </a:t>
            </a:r>
            <a:r>
              <a:rPr lang="de-DE" sz="800" dirty="0" err="1" smtClean="0"/>
              <a:t>dots</a:t>
            </a:r>
            <a:r>
              <a:rPr lang="de-DE" sz="800" dirty="0" smtClean="0"/>
              <a:t> in F)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9751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48680" y="-458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prstClr val="black"/>
                </a:solidFill>
              </a:rPr>
              <a:t>Fig. 7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601036" y="7296"/>
            <a:ext cx="22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/>
              <a:t>Tholen et al.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116632" y="48903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</a:t>
            </a:r>
            <a:endParaRPr lang="de-DE" sz="1600" b="1" dirty="0"/>
          </a:p>
        </p:txBody>
      </p:sp>
      <p:pic>
        <p:nvPicPr>
          <p:cNvPr id="2050" name="Picture 2" descr="D:\My Publications\BAT\Raw data\RNAseq\Bat pc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1" y="811707"/>
            <a:ext cx="1907704" cy="19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78200" y="2745272"/>
            <a:ext cx="2232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smtClean="0"/>
              <a:t>Write </a:t>
            </a:r>
            <a:r>
              <a:rPr lang="de-DE" sz="800" dirty="0" err="1" smtClean="0"/>
              <a:t>sham</a:t>
            </a:r>
            <a:r>
              <a:rPr lang="de-DE" sz="800" dirty="0" smtClean="0"/>
              <a:t> pellet</a:t>
            </a:r>
            <a:endParaRPr lang="de-DE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2420888" y="54445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212976" y="53955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Thermogenesis / </a:t>
            </a:r>
            <a:r>
              <a:rPr lang="de-DE" sz="1000" dirty="0" err="1" smtClean="0"/>
              <a:t>oxidat</a:t>
            </a:r>
            <a:r>
              <a:rPr lang="de-DE" sz="1000" dirty="0" smtClean="0"/>
              <a:t>. </a:t>
            </a:r>
            <a:r>
              <a:rPr lang="de-DE" sz="1000" dirty="0" err="1" smtClean="0"/>
              <a:t>phosphorylation</a:t>
            </a:r>
            <a:endParaRPr lang="de-DE" sz="1000" dirty="0"/>
          </a:p>
        </p:txBody>
      </p:sp>
      <p:sp>
        <p:nvSpPr>
          <p:cNvPr id="11" name="Textfeld 10"/>
          <p:cNvSpPr txBox="1"/>
          <p:nvPr/>
        </p:nvSpPr>
        <p:spPr>
          <a:xfrm>
            <a:off x="2852936" y="269979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Write </a:t>
            </a:r>
            <a:r>
              <a:rPr lang="de-DE" sz="800" dirty="0" smtClean="0"/>
              <a:t>„</a:t>
            </a:r>
            <a:r>
              <a:rPr lang="de-DE" sz="800" dirty="0" err="1" smtClean="0"/>
              <a:t>sham</a:t>
            </a:r>
            <a:r>
              <a:rPr lang="de-DE" sz="800" dirty="0"/>
              <a:t>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err="1" smtClean="0"/>
              <a:t>remove</a:t>
            </a:r>
            <a:r>
              <a:rPr lang="de-DE" sz="800" dirty="0" smtClean="0"/>
              <a:t> </a:t>
            </a:r>
            <a:r>
              <a:rPr lang="de-DE" sz="800" dirty="0" err="1"/>
              <a:t>protein</a:t>
            </a:r>
            <a:r>
              <a:rPr lang="de-DE" sz="800" dirty="0"/>
              <a:t> </a:t>
            </a:r>
            <a:r>
              <a:rPr lang="de-DE" sz="800" dirty="0" err="1" smtClean="0"/>
              <a:t>names</a:t>
            </a:r>
            <a:r>
              <a:rPr lang="de-DE" sz="800" dirty="0" smtClean="0"/>
              <a:t>, </a:t>
            </a:r>
            <a:r>
              <a:rPr lang="de-DE" sz="800" dirty="0" err="1" smtClean="0"/>
              <a:t>use</a:t>
            </a:r>
            <a:r>
              <a:rPr lang="de-DE" sz="800" dirty="0" smtClean="0"/>
              <a:t> 2 different </a:t>
            </a:r>
            <a:r>
              <a:rPr lang="de-DE" sz="800" dirty="0" err="1" smtClean="0"/>
              <a:t>colors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dots</a:t>
            </a:r>
            <a:r>
              <a:rPr lang="de-DE" sz="800" dirty="0" smtClean="0"/>
              <a:t> (</a:t>
            </a:r>
            <a:r>
              <a:rPr lang="de-DE" sz="800" dirty="0" err="1" smtClean="0"/>
              <a:t>color</a:t>
            </a:r>
            <a:r>
              <a:rPr lang="de-DE" sz="800" dirty="0" smtClean="0"/>
              <a:t> 1: thermogenesis-</a:t>
            </a:r>
            <a:r>
              <a:rPr lang="de-DE" sz="800" dirty="0" err="1" smtClean="0"/>
              <a:t>related</a:t>
            </a:r>
            <a:r>
              <a:rPr lang="de-DE" sz="800" dirty="0" smtClean="0"/>
              <a:t> genes; </a:t>
            </a:r>
            <a:r>
              <a:rPr lang="de-DE" sz="800" dirty="0" err="1" smtClean="0"/>
              <a:t>color</a:t>
            </a:r>
            <a:r>
              <a:rPr lang="de-DE" sz="800" dirty="0" smtClean="0"/>
              <a:t> 2: </a:t>
            </a:r>
            <a:r>
              <a:rPr lang="de-DE" sz="800" dirty="0" err="1" smtClean="0"/>
              <a:t>oxidat</a:t>
            </a:r>
            <a:r>
              <a:rPr lang="de-DE" sz="800" dirty="0" smtClean="0"/>
              <a:t> </a:t>
            </a:r>
            <a:r>
              <a:rPr lang="de-DE" sz="800" dirty="0" err="1" smtClean="0"/>
              <a:t>Phos</a:t>
            </a:r>
            <a:r>
              <a:rPr lang="de-DE" sz="800" dirty="0" smtClean="0"/>
              <a:t>.-</a:t>
            </a:r>
            <a:r>
              <a:rPr lang="de-DE" sz="800" dirty="0" err="1" smtClean="0"/>
              <a:t>related</a:t>
            </a:r>
            <a:r>
              <a:rPr lang="de-DE" sz="800" dirty="0" smtClean="0"/>
              <a:t> genes)</a:t>
            </a:r>
            <a:endParaRPr lang="de-DE" sz="800" dirty="0"/>
          </a:p>
        </p:txBody>
      </p:sp>
      <p:sp>
        <p:nvSpPr>
          <p:cNvPr id="12" name="Textfeld 11"/>
          <p:cNvSpPr txBox="1"/>
          <p:nvPr/>
        </p:nvSpPr>
        <p:spPr>
          <a:xfrm>
            <a:off x="5085184" y="539552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373216" y="534708"/>
            <a:ext cx="1268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Gene bar </a:t>
            </a:r>
            <a:r>
              <a:rPr lang="de-DE" sz="1000" dirty="0" err="1" smtClean="0"/>
              <a:t>plot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highlighted</a:t>
            </a:r>
            <a:r>
              <a:rPr lang="de-DE" sz="1000" dirty="0" smtClean="0"/>
              <a:t> genes in B </a:t>
            </a:r>
            <a:r>
              <a:rPr lang="de-DE" sz="1000" dirty="0" err="1" smtClean="0"/>
              <a:t>related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</a:t>
            </a:r>
            <a:r>
              <a:rPr lang="de-DE" sz="1000" dirty="0" err="1" smtClean="0"/>
              <a:t>thermogensis</a:t>
            </a:r>
            <a:endParaRPr lang="de-DE" sz="1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1" b="8839"/>
          <a:stretch/>
        </p:blipFill>
        <p:spPr bwMode="auto">
          <a:xfrm>
            <a:off x="5308228" y="1461747"/>
            <a:ext cx="1549772" cy="71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5196900" y="2387001"/>
            <a:ext cx="167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Write </a:t>
            </a:r>
            <a:r>
              <a:rPr lang="de-DE" sz="800" dirty="0" smtClean="0"/>
              <a:t>„</a:t>
            </a:r>
            <a:r>
              <a:rPr lang="de-DE" sz="800" dirty="0" err="1" smtClean="0"/>
              <a:t>sham</a:t>
            </a:r>
            <a:r>
              <a:rPr lang="de-DE" sz="800" dirty="0"/>
              <a:t>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smtClean="0"/>
              <a:t>All </a:t>
            </a:r>
            <a:r>
              <a:rPr lang="de-DE" sz="800" dirty="0" err="1" smtClean="0"/>
              <a:t>bars</a:t>
            </a:r>
            <a:r>
              <a:rPr lang="de-DE" sz="800" dirty="0" smtClean="0"/>
              <a:t> same </a:t>
            </a:r>
            <a:r>
              <a:rPr lang="de-DE" sz="800" dirty="0" err="1" smtClean="0"/>
              <a:t>color</a:t>
            </a:r>
            <a:r>
              <a:rPr lang="de-DE" sz="800" dirty="0" smtClean="0"/>
              <a:t> </a:t>
            </a:r>
            <a:r>
              <a:rPr lang="de-DE" sz="800" dirty="0" err="1" smtClean="0"/>
              <a:t>as</a:t>
            </a:r>
            <a:r>
              <a:rPr lang="de-DE" sz="800" dirty="0" smtClean="0"/>
              <a:t> </a:t>
            </a:r>
            <a:r>
              <a:rPr lang="de-DE" sz="800" dirty="0" err="1" smtClean="0"/>
              <a:t>used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thermogensis-related</a:t>
            </a:r>
            <a:r>
              <a:rPr lang="de-DE" sz="800" dirty="0" smtClean="0"/>
              <a:t> genes in B</a:t>
            </a:r>
            <a:endParaRPr lang="de-DE" sz="800" dirty="0"/>
          </a:p>
        </p:txBody>
      </p:sp>
      <p:sp>
        <p:nvSpPr>
          <p:cNvPr id="16" name="Textfeld 15"/>
          <p:cNvSpPr txBox="1"/>
          <p:nvPr/>
        </p:nvSpPr>
        <p:spPr>
          <a:xfrm>
            <a:off x="116632" y="327585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7" r="1475" b="20143"/>
          <a:stretch/>
        </p:blipFill>
        <p:spPr bwMode="auto">
          <a:xfrm>
            <a:off x="372800" y="3694737"/>
            <a:ext cx="2237648" cy="74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446531" y="4572000"/>
            <a:ext cx="167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/>
              <a:t>Write </a:t>
            </a:r>
            <a:r>
              <a:rPr lang="de-DE" sz="800" dirty="0" smtClean="0"/>
              <a:t>„</a:t>
            </a:r>
            <a:r>
              <a:rPr lang="de-DE" sz="800" dirty="0" err="1" smtClean="0"/>
              <a:t>sham</a:t>
            </a:r>
            <a:r>
              <a:rPr lang="de-DE" sz="800" dirty="0"/>
              <a:t>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00" dirty="0" smtClean="0"/>
              <a:t>All </a:t>
            </a:r>
            <a:r>
              <a:rPr lang="de-DE" sz="800" dirty="0" err="1" smtClean="0"/>
              <a:t>bars</a:t>
            </a:r>
            <a:r>
              <a:rPr lang="de-DE" sz="800" dirty="0" smtClean="0"/>
              <a:t> same </a:t>
            </a:r>
            <a:r>
              <a:rPr lang="de-DE" sz="800" dirty="0" err="1" smtClean="0"/>
              <a:t>color</a:t>
            </a:r>
            <a:r>
              <a:rPr lang="de-DE" sz="800" dirty="0" smtClean="0"/>
              <a:t> </a:t>
            </a:r>
            <a:r>
              <a:rPr lang="de-DE" sz="800" dirty="0" err="1" smtClean="0"/>
              <a:t>as</a:t>
            </a:r>
            <a:r>
              <a:rPr lang="de-DE" sz="800" dirty="0" smtClean="0"/>
              <a:t> </a:t>
            </a:r>
            <a:r>
              <a:rPr lang="de-DE" sz="800" dirty="0" err="1" smtClean="0"/>
              <a:t>used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oxid</a:t>
            </a:r>
            <a:r>
              <a:rPr lang="de-DE" sz="800" dirty="0" smtClean="0"/>
              <a:t>. </a:t>
            </a:r>
            <a:r>
              <a:rPr lang="de-DE" sz="800" dirty="0" err="1" smtClean="0"/>
              <a:t>Phos</a:t>
            </a:r>
            <a:r>
              <a:rPr lang="de-DE" sz="800" dirty="0" smtClean="0"/>
              <a:t>.</a:t>
            </a:r>
            <a:r>
              <a:rPr lang="de-DE" sz="800" dirty="0" smtClean="0"/>
              <a:t>-</a:t>
            </a:r>
            <a:r>
              <a:rPr lang="de-DE" sz="800" dirty="0" err="1" smtClean="0"/>
              <a:t>related</a:t>
            </a:r>
            <a:r>
              <a:rPr lang="de-DE" sz="800" dirty="0" smtClean="0"/>
              <a:t> </a:t>
            </a:r>
            <a:r>
              <a:rPr lang="de-DE" sz="800" dirty="0" smtClean="0"/>
              <a:t>genes in B</a:t>
            </a:r>
            <a:endParaRPr lang="de-DE" sz="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6" t="29292" r="27953" b="18764"/>
          <a:stretch/>
        </p:blipFill>
        <p:spPr bwMode="auto">
          <a:xfrm>
            <a:off x="2787566" y="939400"/>
            <a:ext cx="2369828" cy="178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2672916" y="3297873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E</a:t>
            </a:r>
            <a:endParaRPr lang="de-DE" sz="16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4" y="5607821"/>
            <a:ext cx="1372620" cy="123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D:\My Publications\BAT\Raw data\Figure 7\UCP1 expression normalized to TBP normalized to day 0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08" y="3733742"/>
            <a:ext cx="2107720" cy="14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66511" y="541857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F</a:t>
            </a:r>
          </a:p>
        </p:txBody>
      </p:sp>
      <p:pic>
        <p:nvPicPr>
          <p:cNvPr id="1031" name="Picture 7" descr="D:\My Publications\BAT\Raw data\Figure 7\Data 1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8" y="5582601"/>
            <a:ext cx="1029928" cy="179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3212976" y="543854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G</a:t>
            </a:r>
            <a:endParaRPr lang="de-DE" sz="1600" b="1" dirty="0"/>
          </a:p>
        </p:txBody>
      </p:sp>
      <p:pic>
        <p:nvPicPr>
          <p:cNvPr id="1032" name="Picture 8" descr="D:\My Publications\BAT\Raw data\Figure 7\for figure.t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428" y="5525386"/>
            <a:ext cx="2127250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8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4" t="47139" r="41505" b="26431"/>
          <a:stretch/>
        </p:blipFill>
        <p:spPr bwMode="auto">
          <a:xfrm>
            <a:off x="296652" y="639940"/>
            <a:ext cx="1994635" cy="158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48680" y="-4580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prstClr val="black"/>
                </a:solidFill>
              </a:rPr>
              <a:t>Fig. </a:t>
            </a:r>
            <a:r>
              <a:rPr lang="de-DE" dirty="0" smtClean="0">
                <a:solidFill>
                  <a:prstClr val="black"/>
                </a:solidFill>
              </a:rPr>
              <a:t>8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601036" y="7296"/>
            <a:ext cx="22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/>
              <a:t>Tholen et al.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116632" y="48903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</a:t>
            </a:r>
            <a:endParaRPr lang="de-DE" sz="1600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96652" y="2224882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 err="1" smtClean="0"/>
              <a:t>Please</a:t>
            </a:r>
            <a:r>
              <a:rPr lang="de-DE" sz="1100" dirty="0" smtClean="0"/>
              <a:t> </a:t>
            </a:r>
            <a:r>
              <a:rPr lang="de-DE" sz="1100" dirty="0" err="1" smtClean="0"/>
              <a:t>write</a:t>
            </a:r>
            <a:r>
              <a:rPr lang="de-DE" sz="1100" dirty="0" smtClean="0"/>
              <a:t> „</a:t>
            </a:r>
            <a:r>
              <a:rPr lang="de-DE" sz="1100" dirty="0" err="1" smtClean="0"/>
              <a:t>vWAT</a:t>
            </a:r>
            <a:r>
              <a:rPr lang="de-DE" sz="1100" dirty="0" smtClean="0"/>
              <a:t>“</a:t>
            </a:r>
            <a:endParaRPr lang="de-DE" sz="1100" dirty="0"/>
          </a:p>
        </p:txBody>
      </p:sp>
      <p:sp>
        <p:nvSpPr>
          <p:cNvPr id="7" name="Textfeld 6"/>
          <p:cNvSpPr txBox="1"/>
          <p:nvPr/>
        </p:nvSpPr>
        <p:spPr>
          <a:xfrm>
            <a:off x="2276872" y="48903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</a:t>
            </a:r>
            <a:endParaRPr lang="de-DE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5" t="38733" r="41098" b="34718"/>
          <a:stretch/>
        </p:blipFill>
        <p:spPr bwMode="auto">
          <a:xfrm>
            <a:off x="2564904" y="731105"/>
            <a:ext cx="1892116" cy="1493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2564904" y="2222158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 err="1" smtClean="0"/>
              <a:t>Please</a:t>
            </a:r>
            <a:r>
              <a:rPr lang="de-DE" sz="1100" dirty="0" smtClean="0"/>
              <a:t> </a:t>
            </a:r>
            <a:r>
              <a:rPr lang="de-DE" sz="1100" dirty="0" err="1" smtClean="0"/>
              <a:t>write</a:t>
            </a:r>
            <a:r>
              <a:rPr lang="de-DE" sz="1100" dirty="0" smtClean="0"/>
              <a:t> „</a:t>
            </a:r>
            <a:r>
              <a:rPr lang="de-DE" sz="1100" dirty="0" err="1" smtClean="0"/>
              <a:t>vWAT</a:t>
            </a:r>
            <a:r>
              <a:rPr lang="de-DE" sz="1100" dirty="0" smtClean="0"/>
              <a:t>“</a:t>
            </a:r>
            <a:endParaRPr lang="de-DE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6" t="29683" r="39185" b="30752"/>
          <a:stretch/>
        </p:blipFill>
        <p:spPr bwMode="auto">
          <a:xfrm>
            <a:off x="4769363" y="731105"/>
            <a:ext cx="188151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4581128" y="48903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C</a:t>
            </a:r>
            <a:endParaRPr lang="de-DE" sz="16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4869160" y="2582198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 err="1" smtClean="0"/>
              <a:t>Please</a:t>
            </a:r>
            <a:r>
              <a:rPr lang="de-DE" sz="1100" dirty="0" smtClean="0"/>
              <a:t> </a:t>
            </a:r>
            <a:r>
              <a:rPr lang="de-DE" sz="1100" dirty="0" err="1" smtClean="0"/>
              <a:t>write</a:t>
            </a:r>
            <a:r>
              <a:rPr lang="de-DE" sz="1100" dirty="0" smtClean="0"/>
              <a:t> „</a:t>
            </a:r>
            <a:r>
              <a:rPr lang="de-DE" sz="1100" dirty="0" err="1" smtClean="0"/>
              <a:t>vWAT</a:t>
            </a:r>
            <a:r>
              <a:rPr lang="de-DE" sz="1100" dirty="0" smtClean="0"/>
              <a:t>“</a:t>
            </a:r>
            <a:endParaRPr lang="de-DE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116632" y="30093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D</a:t>
            </a:r>
            <a:endParaRPr lang="de-DE" sz="16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479736" y="3336523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Go </a:t>
            </a:r>
            <a:r>
              <a:rPr lang="de-DE" sz="1400" dirty="0" err="1" smtClean="0"/>
              <a:t>terms</a:t>
            </a:r>
            <a:r>
              <a:rPr lang="de-DE" sz="1400" dirty="0" smtClean="0"/>
              <a:t> </a:t>
            </a:r>
            <a:r>
              <a:rPr lang="de-DE" sz="1400" dirty="0" err="1" smtClean="0"/>
              <a:t>related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lipid</a:t>
            </a:r>
            <a:r>
              <a:rPr lang="de-DE" sz="1400" dirty="0" smtClean="0"/>
              <a:t> </a:t>
            </a:r>
            <a:r>
              <a:rPr lang="de-DE" sz="1400" dirty="0" err="1" smtClean="0"/>
              <a:t>metab</a:t>
            </a:r>
            <a:r>
              <a:rPr lang="de-DE" sz="1400" dirty="0" smtClean="0"/>
              <a:t>. </a:t>
            </a:r>
            <a:r>
              <a:rPr lang="de-DE" sz="1400" dirty="0" err="1" smtClean="0"/>
              <a:t>and</a:t>
            </a:r>
            <a:r>
              <a:rPr lang="de-DE" sz="1400" dirty="0" smtClean="0"/>
              <a:t>  </a:t>
            </a:r>
            <a:r>
              <a:rPr lang="de-DE" sz="1400" dirty="0" err="1" smtClean="0"/>
              <a:t>positively</a:t>
            </a:r>
            <a:r>
              <a:rPr lang="de-DE" sz="1400" dirty="0" smtClean="0"/>
              <a:t> </a:t>
            </a:r>
            <a:r>
              <a:rPr lang="de-DE" sz="1400" dirty="0" err="1" smtClean="0"/>
              <a:t>correlated</a:t>
            </a:r>
            <a:r>
              <a:rPr lang="de-DE" sz="1400" dirty="0" smtClean="0"/>
              <a:t> in WAT </a:t>
            </a:r>
            <a:r>
              <a:rPr lang="de-DE" sz="1400" dirty="0" err="1" smtClean="0"/>
              <a:t>and</a:t>
            </a:r>
            <a:r>
              <a:rPr lang="de-DE" sz="1400" dirty="0" smtClean="0"/>
              <a:t> BAT</a:t>
            </a:r>
            <a:endParaRPr lang="de-DE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2708920" y="30093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</a:t>
            </a:r>
            <a:endParaRPr lang="de-DE" sz="16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791850" y="3020651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F</a:t>
            </a:r>
            <a:endParaRPr lang="de-DE" sz="16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6" t="22735" r="34757" b="21574"/>
          <a:stretch/>
        </p:blipFill>
        <p:spPr bwMode="auto">
          <a:xfrm>
            <a:off x="479736" y="5292080"/>
            <a:ext cx="2517216" cy="243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116632" y="493204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G</a:t>
            </a:r>
            <a:endParaRPr lang="de-DE" sz="16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393194" y="499475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vWAT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3429000" y="493204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H</a:t>
            </a:r>
            <a:endParaRPr lang="de-DE" sz="16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2" t="19632" r="33694" b="21982"/>
          <a:stretch/>
        </p:blipFill>
        <p:spPr bwMode="auto">
          <a:xfrm>
            <a:off x="3789040" y="5270594"/>
            <a:ext cx="2592288" cy="252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4797152" y="50040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</a:t>
            </a:r>
            <a:r>
              <a:rPr lang="de-DE" sz="1400" dirty="0" smtClean="0"/>
              <a:t>AT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5030611" y="3491880"/>
            <a:ext cx="1484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Gene bar </a:t>
            </a:r>
            <a:r>
              <a:rPr lang="de-DE" sz="1000" dirty="0" err="1" smtClean="0"/>
              <a:t>plot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smtClean="0"/>
              <a:t>circadian genes in BAT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vWAT</a:t>
            </a:r>
            <a:r>
              <a:rPr lang="de-DE" sz="1000" dirty="0" smtClean="0"/>
              <a:t> (genes in </a:t>
            </a:r>
            <a:r>
              <a:rPr lang="de-DE" sz="1000" dirty="0" err="1" smtClean="0"/>
              <a:t>excel</a:t>
            </a:r>
            <a:r>
              <a:rPr lang="de-DE" sz="1000" dirty="0" smtClean="0"/>
              <a:t> </a:t>
            </a:r>
            <a:r>
              <a:rPr lang="de-DE" sz="1000" dirty="0" err="1" smtClean="0"/>
              <a:t>file</a:t>
            </a:r>
            <a:r>
              <a:rPr lang="de-DE" sz="1000" dirty="0" smtClean="0"/>
              <a:t>)</a:t>
            </a:r>
            <a:endParaRPr lang="de-DE" sz="1000" dirty="0"/>
          </a:p>
        </p:txBody>
      </p:sp>
      <p:sp>
        <p:nvSpPr>
          <p:cNvPr id="26" name="Textfeld 25"/>
          <p:cNvSpPr txBox="1"/>
          <p:nvPr/>
        </p:nvSpPr>
        <p:spPr>
          <a:xfrm>
            <a:off x="3046970" y="3491880"/>
            <a:ext cx="1484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Gene bar </a:t>
            </a:r>
            <a:r>
              <a:rPr lang="de-DE" sz="1000" dirty="0" err="1" smtClean="0"/>
              <a:t>plot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lipid</a:t>
            </a:r>
            <a:r>
              <a:rPr lang="de-DE" sz="1000" dirty="0" smtClean="0"/>
              <a:t> </a:t>
            </a:r>
            <a:r>
              <a:rPr lang="de-DE" sz="1000" dirty="0" err="1" smtClean="0"/>
              <a:t>metab</a:t>
            </a:r>
            <a:r>
              <a:rPr lang="de-DE" sz="1000" dirty="0" smtClean="0"/>
              <a:t> genes  in BAT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vWAT</a:t>
            </a:r>
            <a:r>
              <a:rPr lang="de-DE" sz="1000" dirty="0" smtClean="0"/>
              <a:t> (genes in </a:t>
            </a:r>
            <a:r>
              <a:rPr lang="de-DE" sz="1000" dirty="0" err="1" smtClean="0"/>
              <a:t>excel</a:t>
            </a:r>
            <a:r>
              <a:rPr lang="de-DE" sz="1000" dirty="0" smtClean="0"/>
              <a:t> </a:t>
            </a:r>
            <a:r>
              <a:rPr lang="de-DE" sz="1000" dirty="0" err="1" smtClean="0"/>
              <a:t>file</a:t>
            </a:r>
            <a:r>
              <a:rPr lang="de-DE" sz="1000" dirty="0" smtClean="0"/>
              <a:t>)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0568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y Publications\BAT\Raw data\RNAseq\bar chart no transcrip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3"/>
          <a:stretch/>
        </p:blipFill>
        <p:spPr bwMode="auto">
          <a:xfrm>
            <a:off x="1701488" y="866192"/>
            <a:ext cx="1295465" cy="203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83032" y="2987824"/>
            <a:ext cx="2636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800" dirty="0" smtClean="0"/>
              <a:t>Remove „Cort pellet“ </a:t>
            </a:r>
            <a:r>
              <a:rPr lang="de-DE" sz="800" dirty="0" err="1" smtClean="0"/>
              <a:t>yes</a:t>
            </a:r>
            <a:r>
              <a:rPr lang="de-DE" sz="800" dirty="0" smtClean="0"/>
              <a:t> </a:t>
            </a:r>
            <a:r>
              <a:rPr lang="de-DE" sz="800" dirty="0" err="1" smtClean="0"/>
              <a:t>no</a:t>
            </a:r>
            <a:endParaRPr lang="de-DE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800" dirty="0" err="1" smtClean="0"/>
              <a:t>Maybe</a:t>
            </a:r>
            <a:r>
              <a:rPr lang="de-DE" sz="800" dirty="0" smtClean="0"/>
              <a:t> different </a:t>
            </a:r>
            <a:r>
              <a:rPr lang="de-DE" sz="800" dirty="0" err="1" smtClean="0"/>
              <a:t>color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bar </a:t>
            </a:r>
            <a:r>
              <a:rPr lang="de-DE" sz="800" dirty="0" err="1" smtClean="0"/>
              <a:t>only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sham</a:t>
            </a:r>
            <a:r>
              <a:rPr lang="de-DE" sz="800" dirty="0" smtClean="0"/>
              <a:t> pellet </a:t>
            </a:r>
            <a:r>
              <a:rPr lang="de-DE" sz="800" dirty="0" err="1" smtClean="0"/>
              <a:t>vs</a:t>
            </a:r>
            <a:r>
              <a:rPr lang="de-DE" sz="800" dirty="0" smtClean="0"/>
              <a:t> </a:t>
            </a:r>
            <a:r>
              <a:rPr lang="de-DE" sz="800" dirty="0" err="1" smtClean="0"/>
              <a:t>cort</a:t>
            </a:r>
            <a:r>
              <a:rPr lang="de-DE" sz="800" dirty="0" smtClean="0"/>
              <a:t> pellet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sham</a:t>
            </a:r>
            <a:r>
              <a:rPr lang="de-DE" sz="800" dirty="0" smtClean="0"/>
              <a:t> </a:t>
            </a:r>
            <a:r>
              <a:rPr lang="de-DE" sz="800" dirty="0" err="1" smtClean="0"/>
              <a:t>inj</a:t>
            </a:r>
            <a:r>
              <a:rPr lang="de-DE" sz="800" dirty="0" smtClean="0"/>
              <a:t> </a:t>
            </a:r>
            <a:r>
              <a:rPr lang="de-DE" sz="800" dirty="0" err="1" smtClean="0"/>
              <a:t>vs</a:t>
            </a:r>
            <a:r>
              <a:rPr lang="de-DE" sz="800" dirty="0" smtClean="0"/>
              <a:t> </a:t>
            </a:r>
            <a:r>
              <a:rPr lang="de-DE" sz="800" dirty="0" err="1" smtClean="0"/>
              <a:t>cort</a:t>
            </a:r>
            <a:r>
              <a:rPr lang="de-DE" sz="800" dirty="0" smtClean="0"/>
              <a:t> </a:t>
            </a:r>
            <a:r>
              <a:rPr lang="de-DE" sz="800" dirty="0" err="1" smtClean="0"/>
              <a:t>inj</a:t>
            </a:r>
            <a:endParaRPr lang="de-DE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800" dirty="0" err="1" smtClean="0"/>
              <a:t>remove</a:t>
            </a:r>
            <a:r>
              <a:rPr lang="de-DE" sz="800" dirty="0" smtClean="0"/>
              <a:t> BAT , </a:t>
            </a:r>
            <a:r>
              <a:rPr lang="de-DE" sz="800" dirty="0" err="1" smtClean="0"/>
              <a:t>only</a:t>
            </a:r>
            <a:r>
              <a:rPr lang="de-DE" sz="800" dirty="0" smtClean="0"/>
              <a:t> </a:t>
            </a:r>
            <a:r>
              <a:rPr lang="de-DE" sz="800" dirty="0" err="1" smtClean="0"/>
              <a:t>show</a:t>
            </a:r>
            <a:r>
              <a:rPr lang="de-DE" sz="800" dirty="0" smtClean="0"/>
              <a:t> </a:t>
            </a:r>
            <a:r>
              <a:rPr lang="de-DE" sz="800" dirty="0" err="1" smtClean="0"/>
              <a:t>vWAT</a:t>
            </a:r>
            <a:r>
              <a:rPr lang="de-DE" sz="800" dirty="0" smtClean="0"/>
              <a:t> (</a:t>
            </a:r>
            <a:r>
              <a:rPr lang="de-DE" sz="800" dirty="0" err="1" smtClean="0"/>
              <a:t>Always</a:t>
            </a:r>
            <a:r>
              <a:rPr lang="de-DE" sz="800" dirty="0" smtClean="0"/>
              <a:t> in all </a:t>
            </a:r>
            <a:r>
              <a:rPr lang="de-DE" sz="800" dirty="0" err="1" smtClean="0"/>
              <a:t>figures</a:t>
            </a:r>
            <a:r>
              <a:rPr lang="de-DE" sz="800" dirty="0" smtClean="0"/>
              <a:t> </a:t>
            </a:r>
            <a:r>
              <a:rPr lang="de-DE" sz="800" dirty="0" err="1" smtClean="0"/>
              <a:t>write</a:t>
            </a:r>
            <a:r>
              <a:rPr lang="de-DE" sz="800" dirty="0" smtClean="0"/>
              <a:t> </a:t>
            </a:r>
            <a:r>
              <a:rPr lang="de-DE" sz="800" dirty="0" err="1" smtClean="0"/>
              <a:t>vWAT</a:t>
            </a:r>
            <a:r>
              <a:rPr lang="de-DE" sz="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800" dirty="0" smtClean="0"/>
              <a:t>Do not </a:t>
            </a:r>
            <a:r>
              <a:rPr lang="de-DE" sz="800" dirty="0" err="1" smtClean="0"/>
              <a:t>use</a:t>
            </a:r>
            <a:r>
              <a:rPr lang="de-DE" sz="800" dirty="0" smtClean="0"/>
              <a:t> </a:t>
            </a:r>
            <a:r>
              <a:rPr lang="de-DE" sz="800" dirty="0" err="1" smtClean="0"/>
              <a:t>placebo</a:t>
            </a:r>
            <a:r>
              <a:rPr lang="de-DE" sz="800" dirty="0" smtClean="0"/>
              <a:t>, </a:t>
            </a:r>
            <a:r>
              <a:rPr lang="de-DE" sz="800" dirty="0" err="1" smtClean="0"/>
              <a:t>write</a:t>
            </a:r>
            <a:r>
              <a:rPr lang="de-DE" sz="800" dirty="0" smtClean="0"/>
              <a:t> </a:t>
            </a:r>
            <a:r>
              <a:rPr lang="de-DE" sz="800" dirty="0" err="1" smtClean="0"/>
              <a:t>sham</a:t>
            </a:r>
            <a:endParaRPr lang="de-DE" sz="800" dirty="0"/>
          </a:p>
        </p:txBody>
      </p:sp>
      <p:sp>
        <p:nvSpPr>
          <p:cNvPr id="4" name="Textfeld 3"/>
          <p:cNvSpPr txBox="1"/>
          <p:nvPr/>
        </p:nvSpPr>
        <p:spPr>
          <a:xfrm>
            <a:off x="4601036" y="7296"/>
            <a:ext cx="22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/>
              <a:t>Tholen et al.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332656" y="11858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prstClr val="black"/>
                </a:solidFill>
              </a:rPr>
              <a:t>Sup</a:t>
            </a:r>
            <a:r>
              <a:rPr lang="de-DE" dirty="0" smtClean="0">
                <a:solidFill>
                  <a:prstClr val="black"/>
                </a:solidFill>
              </a:rPr>
              <a:t>. Fig. 2 (WAT)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88640" y="68356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</a:t>
            </a:r>
            <a:endParaRPr lang="de-DE" sz="16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152636" y="392392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7" t="34516" r="31833" b="22101"/>
          <a:stretch/>
        </p:blipFill>
        <p:spPr bwMode="auto">
          <a:xfrm>
            <a:off x="320779" y="4292674"/>
            <a:ext cx="2761418" cy="162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347062" y="3563888"/>
            <a:ext cx="38884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Highlight not top 20: </a:t>
            </a:r>
          </a:p>
          <a:p>
            <a:r>
              <a:rPr lang="de-DE" sz="1000" dirty="0" err="1" smtClean="0"/>
              <a:t>Instead</a:t>
            </a:r>
            <a:r>
              <a:rPr lang="de-DE" sz="1000" dirty="0" smtClean="0"/>
              <a:t> </a:t>
            </a:r>
            <a:r>
              <a:rPr lang="de-DE" sz="1000" dirty="0" err="1" smtClean="0"/>
              <a:t>highlight</a:t>
            </a:r>
            <a:r>
              <a:rPr lang="de-DE" sz="10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acetyl-CoA</a:t>
            </a:r>
            <a:r>
              <a:rPr lang="de-DE" sz="1000" dirty="0"/>
              <a:t> </a:t>
            </a:r>
            <a:r>
              <a:rPr lang="de-DE" sz="1000" dirty="0" err="1"/>
              <a:t>metabolic</a:t>
            </a:r>
            <a:r>
              <a:rPr lang="de-DE" sz="1000" dirty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carbohydrate</a:t>
            </a:r>
            <a:r>
              <a:rPr lang="de-DE" sz="1000" dirty="0"/>
              <a:t> </a:t>
            </a:r>
            <a:r>
              <a:rPr lang="de-DE" sz="1000" dirty="0" err="1"/>
              <a:t>catabolic</a:t>
            </a:r>
            <a:r>
              <a:rPr lang="de-DE" sz="1000" dirty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lipid</a:t>
            </a:r>
            <a:r>
              <a:rPr lang="de-DE" sz="1000" dirty="0"/>
              <a:t> </a:t>
            </a:r>
            <a:r>
              <a:rPr lang="de-DE" sz="1000" dirty="0" err="1" smtClean="0"/>
              <a:t>localization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cellular</a:t>
            </a:r>
            <a:r>
              <a:rPr lang="de-DE" sz="1000" dirty="0"/>
              <a:t> </a:t>
            </a:r>
            <a:r>
              <a:rPr lang="de-DE" sz="1000" dirty="0" err="1"/>
              <a:t>response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 smtClean="0"/>
              <a:t>lipid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lipid</a:t>
            </a:r>
            <a:r>
              <a:rPr lang="de-DE" sz="1000" dirty="0"/>
              <a:t> </a:t>
            </a:r>
            <a:r>
              <a:rPr lang="de-DE" sz="1000" dirty="0" err="1" smtClean="0"/>
              <a:t>homeostasis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phospholipid</a:t>
            </a:r>
            <a:r>
              <a:rPr lang="de-DE" sz="1000" dirty="0"/>
              <a:t> </a:t>
            </a:r>
            <a:r>
              <a:rPr lang="de-DE" sz="1000" dirty="0" err="1"/>
              <a:t>metabolic</a:t>
            </a:r>
            <a:r>
              <a:rPr lang="de-DE" sz="1000" dirty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fatty</a:t>
            </a:r>
            <a:r>
              <a:rPr lang="de-DE" sz="1000" dirty="0"/>
              <a:t> </a:t>
            </a:r>
            <a:r>
              <a:rPr lang="de-DE" sz="1000" dirty="0" err="1"/>
              <a:t>acid</a:t>
            </a:r>
            <a:r>
              <a:rPr lang="de-DE" sz="1000" dirty="0"/>
              <a:t> </a:t>
            </a:r>
            <a:r>
              <a:rPr lang="de-DE" sz="1000" dirty="0" err="1"/>
              <a:t>metabolic</a:t>
            </a:r>
            <a:r>
              <a:rPr lang="de-DE" sz="1000" dirty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fat</a:t>
            </a:r>
            <a:r>
              <a:rPr lang="de-DE" sz="1000" dirty="0"/>
              <a:t> </a:t>
            </a:r>
            <a:r>
              <a:rPr lang="de-DE" sz="1000" dirty="0" err="1"/>
              <a:t>cell</a:t>
            </a:r>
            <a:r>
              <a:rPr lang="de-DE" sz="1000" dirty="0"/>
              <a:t> </a:t>
            </a:r>
            <a:r>
              <a:rPr lang="de-DE" sz="1000" dirty="0" err="1" smtClean="0"/>
              <a:t>differentiation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fatty</a:t>
            </a:r>
            <a:r>
              <a:rPr lang="de-DE" sz="1000" dirty="0"/>
              <a:t> </a:t>
            </a:r>
            <a:r>
              <a:rPr lang="de-DE" sz="1000" dirty="0" err="1"/>
              <a:t>acid</a:t>
            </a:r>
            <a:r>
              <a:rPr lang="de-DE" sz="1000" dirty="0"/>
              <a:t> </a:t>
            </a:r>
            <a:r>
              <a:rPr lang="de-DE" sz="1000" dirty="0" err="1"/>
              <a:t>biosynthetic</a:t>
            </a:r>
            <a:r>
              <a:rPr lang="de-DE" sz="1000" dirty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fatty</a:t>
            </a:r>
            <a:r>
              <a:rPr lang="de-DE" sz="1000" dirty="0"/>
              <a:t> </a:t>
            </a:r>
            <a:r>
              <a:rPr lang="de-DE" sz="1000" dirty="0" err="1"/>
              <a:t>acid</a:t>
            </a:r>
            <a:r>
              <a:rPr lang="de-DE" sz="1000" dirty="0"/>
              <a:t> </a:t>
            </a:r>
            <a:r>
              <a:rPr lang="de-DE" sz="1000" dirty="0" err="1" smtClean="0"/>
              <a:t>transport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fatty</a:t>
            </a:r>
            <a:r>
              <a:rPr lang="de-DE" sz="1000" dirty="0"/>
              <a:t> </a:t>
            </a:r>
            <a:r>
              <a:rPr lang="de-DE" sz="1000" dirty="0" err="1"/>
              <a:t>acid</a:t>
            </a:r>
            <a:r>
              <a:rPr lang="de-DE" sz="1000" dirty="0"/>
              <a:t> </a:t>
            </a:r>
            <a:r>
              <a:rPr lang="de-DE" sz="1000" dirty="0" err="1" smtClean="0"/>
              <a:t>oxidation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glucose</a:t>
            </a:r>
            <a:r>
              <a:rPr lang="de-DE" sz="1000" dirty="0"/>
              <a:t> </a:t>
            </a:r>
            <a:r>
              <a:rPr lang="de-DE" sz="1000" dirty="0" err="1"/>
              <a:t>metabolic</a:t>
            </a:r>
            <a:r>
              <a:rPr lang="de-DE" sz="1000" dirty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glucose</a:t>
            </a:r>
            <a:r>
              <a:rPr lang="de-DE" sz="1000" dirty="0"/>
              <a:t> 6-phosphate </a:t>
            </a:r>
            <a:r>
              <a:rPr lang="de-DE" sz="1000" dirty="0" err="1"/>
              <a:t>metabolic</a:t>
            </a:r>
            <a:r>
              <a:rPr lang="de-DE" sz="1000" dirty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glycolytic</a:t>
            </a:r>
            <a:r>
              <a:rPr lang="de-DE" sz="1000" dirty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pyruvate</a:t>
            </a:r>
            <a:r>
              <a:rPr lang="de-DE" sz="1000" dirty="0"/>
              <a:t> </a:t>
            </a:r>
            <a:r>
              <a:rPr lang="de-DE" sz="1000" dirty="0" err="1"/>
              <a:t>metabolic</a:t>
            </a:r>
            <a:r>
              <a:rPr lang="de-DE" sz="1000" dirty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regulation of cellular component </a:t>
            </a:r>
            <a:r>
              <a:rPr lang="en-US" sz="1000" dirty="0" smtClean="0"/>
              <a:t>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mitochondrion</a:t>
            </a:r>
            <a:r>
              <a:rPr lang="de-DE" sz="1000" dirty="0"/>
              <a:t> </a:t>
            </a:r>
            <a:r>
              <a:rPr lang="de-DE" sz="1000" dirty="0" err="1" smtClean="0"/>
              <a:t>organization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mitochondrial</a:t>
            </a:r>
            <a:r>
              <a:rPr lang="de-DE" sz="1000" dirty="0"/>
              <a:t> </a:t>
            </a:r>
            <a:r>
              <a:rPr lang="de-DE" sz="1000" dirty="0" err="1" smtClean="0"/>
              <a:t>transport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circadian </a:t>
            </a:r>
            <a:r>
              <a:rPr lang="de-DE" sz="1000" dirty="0" err="1" smtClean="0"/>
              <a:t>rhythm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rhythmic</a:t>
            </a:r>
            <a:r>
              <a:rPr lang="de-DE" sz="1000" dirty="0"/>
              <a:t> </a:t>
            </a:r>
            <a:r>
              <a:rPr lang="de-DE" sz="1000" dirty="0" err="1"/>
              <a:t>process</a:t>
            </a:r>
            <a:endParaRPr lang="de-DE" sz="1000" dirty="0" smtClean="0"/>
          </a:p>
        </p:txBody>
      </p:sp>
      <p:sp>
        <p:nvSpPr>
          <p:cNvPr id="17" name="Textfeld 16"/>
          <p:cNvSpPr txBox="1"/>
          <p:nvPr/>
        </p:nvSpPr>
        <p:spPr>
          <a:xfrm>
            <a:off x="3645024" y="68356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825044" y="118762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PCA </a:t>
            </a:r>
            <a:r>
              <a:rPr lang="de-DE" sz="1100" dirty="0" err="1" smtClean="0"/>
              <a:t>analysis</a:t>
            </a:r>
            <a:r>
              <a:rPr lang="de-DE" sz="1100" dirty="0" smtClean="0"/>
              <a:t> </a:t>
            </a:r>
            <a:r>
              <a:rPr lang="de-DE" sz="1100" dirty="0" err="1" smtClean="0"/>
              <a:t>as</a:t>
            </a:r>
            <a:r>
              <a:rPr lang="de-DE" sz="1100" dirty="0" smtClean="0"/>
              <a:t> in </a:t>
            </a:r>
            <a:r>
              <a:rPr lang="de-DE" sz="1100" dirty="0" err="1" smtClean="0"/>
              <a:t>fig</a:t>
            </a:r>
            <a:r>
              <a:rPr lang="de-DE" sz="1100" dirty="0" smtClean="0"/>
              <a:t> 6A </a:t>
            </a:r>
            <a:r>
              <a:rPr lang="de-DE" sz="1100" dirty="0" err="1" smtClean="0"/>
              <a:t>for</a:t>
            </a:r>
            <a:r>
              <a:rPr lang="de-DE" sz="1100" dirty="0" smtClean="0"/>
              <a:t> WAT </a:t>
            </a:r>
            <a:r>
              <a:rPr lang="de-DE" sz="1100" dirty="0" err="1" smtClean="0"/>
              <a:t>sham</a:t>
            </a:r>
            <a:r>
              <a:rPr lang="de-DE" sz="1100" dirty="0" smtClean="0"/>
              <a:t> </a:t>
            </a:r>
            <a:r>
              <a:rPr lang="de-DE" sz="1100" dirty="0" err="1" smtClean="0"/>
              <a:t>inj</a:t>
            </a:r>
            <a:r>
              <a:rPr lang="de-DE" sz="1100" dirty="0" smtClean="0"/>
              <a:t> </a:t>
            </a:r>
            <a:r>
              <a:rPr lang="de-DE" sz="1100" dirty="0" err="1" smtClean="0"/>
              <a:t>vs</a:t>
            </a:r>
            <a:r>
              <a:rPr lang="de-DE" sz="1100" dirty="0" smtClean="0"/>
              <a:t> </a:t>
            </a:r>
            <a:r>
              <a:rPr lang="de-DE" sz="1100" dirty="0" err="1" smtClean="0"/>
              <a:t>cort</a:t>
            </a:r>
            <a:r>
              <a:rPr lang="de-DE" sz="1100" dirty="0" smtClean="0"/>
              <a:t> </a:t>
            </a:r>
            <a:r>
              <a:rPr lang="de-DE" sz="1100" dirty="0" err="1" smtClean="0"/>
              <a:t>inj</a:t>
            </a:r>
            <a:endParaRPr lang="de-DE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6" t="27611" r="27240" b="32035"/>
          <a:stretch/>
        </p:blipFill>
        <p:spPr bwMode="auto">
          <a:xfrm>
            <a:off x="139793" y="7053311"/>
            <a:ext cx="3307278" cy="155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35928" y="3985483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Biological </a:t>
            </a:r>
            <a:r>
              <a:rPr lang="de-DE" sz="1200" dirty="0" err="1" smtClean="0"/>
              <a:t>process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93380" y="66097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76672" y="6671265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Cellular</a:t>
            </a:r>
            <a:r>
              <a:rPr lang="de-DE" sz="1200" dirty="0" smtClean="0"/>
              <a:t> </a:t>
            </a:r>
            <a:r>
              <a:rPr lang="de-DE" sz="1200" dirty="0" err="1" smtClean="0"/>
              <a:t>Component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849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01036" y="7296"/>
            <a:ext cx="225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/>
              <a:t>Tholen et al.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332656" y="11858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prstClr val="black"/>
                </a:solidFill>
              </a:rPr>
              <a:t>Sup</a:t>
            </a:r>
            <a:r>
              <a:rPr lang="de-DE" dirty="0" smtClean="0">
                <a:solidFill>
                  <a:prstClr val="black"/>
                </a:solidFill>
              </a:rPr>
              <a:t>. Fig. 3 (BAT)</a:t>
            </a:r>
            <a:endParaRPr lang="de-DE" dirty="0">
              <a:solidFill>
                <a:prstClr val="black"/>
              </a:solidFill>
            </a:endParaRPr>
          </a:p>
        </p:txBody>
      </p:sp>
      <p:pic>
        <p:nvPicPr>
          <p:cNvPr id="5" name="Picture 2" descr="D:\My Publications\BAT\Raw data\RNAseq\bar chart no transcrip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20689" y="866192"/>
            <a:ext cx="1188132" cy="203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83032" y="2987824"/>
            <a:ext cx="2636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800" dirty="0" smtClean="0"/>
              <a:t>Remove „Cort pellet“ </a:t>
            </a:r>
            <a:r>
              <a:rPr lang="de-DE" sz="800" dirty="0" err="1" smtClean="0"/>
              <a:t>yes</a:t>
            </a:r>
            <a:r>
              <a:rPr lang="de-DE" sz="800" dirty="0" smtClean="0"/>
              <a:t> </a:t>
            </a:r>
            <a:r>
              <a:rPr lang="de-DE" sz="800" dirty="0" err="1" smtClean="0"/>
              <a:t>no</a:t>
            </a:r>
            <a:endParaRPr lang="de-DE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800" dirty="0" err="1" smtClean="0"/>
              <a:t>Maybe</a:t>
            </a:r>
            <a:r>
              <a:rPr lang="de-DE" sz="800" dirty="0" smtClean="0"/>
              <a:t> different </a:t>
            </a:r>
            <a:r>
              <a:rPr lang="de-DE" sz="800" dirty="0" err="1" smtClean="0"/>
              <a:t>color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bar </a:t>
            </a:r>
            <a:r>
              <a:rPr lang="de-DE" sz="800" dirty="0" err="1" smtClean="0"/>
              <a:t>only</a:t>
            </a:r>
            <a:r>
              <a:rPr lang="de-DE" sz="800" dirty="0" smtClean="0"/>
              <a:t>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sham</a:t>
            </a:r>
            <a:r>
              <a:rPr lang="de-DE" sz="800" dirty="0" smtClean="0"/>
              <a:t> pellet </a:t>
            </a:r>
            <a:r>
              <a:rPr lang="de-DE" sz="800" dirty="0" err="1" smtClean="0"/>
              <a:t>vs</a:t>
            </a:r>
            <a:r>
              <a:rPr lang="de-DE" sz="800" dirty="0" smtClean="0"/>
              <a:t> </a:t>
            </a:r>
            <a:r>
              <a:rPr lang="de-DE" sz="800" dirty="0" err="1" smtClean="0"/>
              <a:t>cort</a:t>
            </a:r>
            <a:r>
              <a:rPr lang="de-DE" sz="800" dirty="0" smtClean="0"/>
              <a:t> pellet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sham</a:t>
            </a:r>
            <a:r>
              <a:rPr lang="de-DE" sz="800" dirty="0" smtClean="0"/>
              <a:t> </a:t>
            </a:r>
            <a:r>
              <a:rPr lang="de-DE" sz="800" dirty="0" err="1" smtClean="0"/>
              <a:t>inj</a:t>
            </a:r>
            <a:r>
              <a:rPr lang="de-DE" sz="800" dirty="0" smtClean="0"/>
              <a:t> </a:t>
            </a:r>
            <a:r>
              <a:rPr lang="de-DE" sz="800" dirty="0" err="1" smtClean="0"/>
              <a:t>vs</a:t>
            </a:r>
            <a:r>
              <a:rPr lang="de-DE" sz="800" dirty="0" smtClean="0"/>
              <a:t> </a:t>
            </a:r>
            <a:r>
              <a:rPr lang="de-DE" sz="800" dirty="0" err="1" smtClean="0"/>
              <a:t>cort</a:t>
            </a:r>
            <a:r>
              <a:rPr lang="de-DE" sz="800" dirty="0" smtClean="0"/>
              <a:t> </a:t>
            </a:r>
            <a:r>
              <a:rPr lang="de-DE" sz="800" dirty="0" err="1" smtClean="0"/>
              <a:t>inj</a:t>
            </a:r>
            <a:endParaRPr lang="de-DE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800" dirty="0" err="1" smtClean="0"/>
              <a:t>remove</a:t>
            </a:r>
            <a:r>
              <a:rPr lang="de-DE" sz="800" dirty="0" smtClean="0"/>
              <a:t> </a:t>
            </a:r>
            <a:r>
              <a:rPr lang="de-DE" sz="800" dirty="0"/>
              <a:t>W</a:t>
            </a:r>
            <a:r>
              <a:rPr lang="de-DE" sz="800" dirty="0" smtClean="0"/>
              <a:t>AT , </a:t>
            </a:r>
            <a:r>
              <a:rPr lang="de-DE" sz="800" dirty="0" err="1" smtClean="0"/>
              <a:t>only</a:t>
            </a:r>
            <a:r>
              <a:rPr lang="de-DE" sz="800" dirty="0" smtClean="0"/>
              <a:t> </a:t>
            </a:r>
            <a:r>
              <a:rPr lang="de-DE" sz="800" dirty="0" err="1" smtClean="0"/>
              <a:t>show</a:t>
            </a:r>
            <a:r>
              <a:rPr lang="de-DE" sz="800" dirty="0" smtClean="0"/>
              <a:t> BAT (</a:t>
            </a:r>
            <a:r>
              <a:rPr lang="de-DE" sz="800" dirty="0" err="1" smtClean="0"/>
              <a:t>Always</a:t>
            </a:r>
            <a:r>
              <a:rPr lang="de-DE" sz="800" dirty="0" smtClean="0"/>
              <a:t> in all </a:t>
            </a:r>
            <a:r>
              <a:rPr lang="de-DE" sz="800" dirty="0" err="1" smtClean="0"/>
              <a:t>figures</a:t>
            </a:r>
            <a:r>
              <a:rPr lang="de-DE" sz="800" dirty="0" smtClean="0"/>
              <a:t> </a:t>
            </a:r>
            <a:r>
              <a:rPr lang="de-DE" sz="800" dirty="0" err="1" smtClean="0"/>
              <a:t>write</a:t>
            </a:r>
            <a:r>
              <a:rPr lang="de-DE" sz="800" dirty="0" smtClean="0"/>
              <a:t> </a:t>
            </a:r>
            <a:r>
              <a:rPr lang="de-DE" sz="800" dirty="0" err="1" smtClean="0"/>
              <a:t>vWAT</a:t>
            </a:r>
            <a:r>
              <a:rPr lang="de-DE" sz="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800" dirty="0" smtClean="0"/>
              <a:t>Do not </a:t>
            </a:r>
            <a:r>
              <a:rPr lang="de-DE" sz="800" dirty="0" err="1" smtClean="0"/>
              <a:t>use</a:t>
            </a:r>
            <a:r>
              <a:rPr lang="de-DE" sz="800" dirty="0" smtClean="0"/>
              <a:t> </a:t>
            </a:r>
            <a:r>
              <a:rPr lang="de-DE" sz="800" dirty="0" err="1" smtClean="0"/>
              <a:t>placebo</a:t>
            </a:r>
            <a:r>
              <a:rPr lang="de-DE" sz="800" dirty="0" smtClean="0"/>
              <a:t>, </a:t>
            </a:r>
            <a:r>
              <a:rPr lang="de-DE" sz="800" dirty="0" err="1" smtClean="0"/>
              <a:t>write</a:t>
            </a:r>
            <a:r>
              <a:rPr lang="de-DE" sz="800" dirty="0" smtClean="0"/>
              <a:t> </a:t>
            </a:r>
            <a:r>
              <a:rPr lang="de-DE" sz="800" dirty="0" err="1" smtClean="0"/>
              <a:t>sham</a:t>
            </a:r>
            <a:endParaRPr lang="de-DE" sz="800" dirty="0"/>
          </a:p>
        </p:txBody>
      </p:sp>
      <p:sp>
        <p:nvSpPr>
          <p:cNvPr id="7" name="Textfeld 6"/>
          <p:cNvSpPr txBox="1"/>
          <p:nvPr/>
        </p:nvSpPr>
        <p:spPr>
          <a:xfrm>
            <a:off x="188640" y="68356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</a:t>
            </a:r>
            <a:endParaRPr lang="de-DE" sz="16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3645024" y="68356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825044" y="1187624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PCA </a:t>
            </a:r>
            <a:r>
              <a:rPr lang="de-DE" sz="1100" dirty="0" err="1" smtClean="0"/>
              <a:t>analysis</a:t>
            </a:r>
            <a:r>
              <a:rPr lang="de-DE" sz="1100" dirty="0" smtClean="0"/>
              <a:t> </a:t>
            </a:r>
            <a:r>
              <a:rPr lang="de-DE" sz="1100" dirty="0" err="1" smtClean="0"/>
              <a:t>as</a:t>
            </a:r>
            <a:r>
              <a:rPr lang="de-DE" sz="1100" dirty="0" smtClean="0"/>
              <a:t> in </a:t>
            </a:r>
            <a:r>
              <a:rPr lang="de-DE" sz="1100" dirty="0" err="1" smtClean="0"/>
              <a:t>fig</a:t>
            </a:r>
            <a:r>
              <a:rPr lang="de-DE" sz="1100" dirty="0" smtClean="0"/>
              <a:t> 7A </a:t>
            </a:r>
            <a:r>
              <a:rPr lang="de-DE" sz="1100" dirty="0" err="1" smtClean="0"/>
              <a:t>for</a:t>
            </a:r>
            <a:r>
              <a:rPr lang="de-DE" sz="1100" dirty="0" smtClean="0"/>
              <a:t> BAT </a:t>
            </a:r>
            <a:r>
              <a:rPr lang="de-DE" sz="1100" dirty="0" err="1" smtClean="0"/>
              <a:t>sham</a:t>
            </a:r>
            <a:r>
              <a:rPr lang="de-DE" sz="1100" dirty="0" smtClean="0"/>
              <a:t> </a:t>
            </a:r>
            <a:r>
              <a:rPr lang="de-DE" sz="1100" dirty="0" err="1" smtClean="0"/>
              <a:t>inj</a:t>
            </a:r>
            <a:r>
              <a:rPr lang="de-DE" sz="1100" dirty="0" smtClean="0"/>
              <a:t> </a:t>
            </a:r>
            <a:r>
              <a:rPr lang="de-DE" sz="1100" dirty="0" err="1" smtClean="0"/>
              <a:t>vs</a:t>
            </a:r>
            <a:r>
              <a:rPr lang="de-DE" sz="1100" dirty="0" smtClean="0"/>
              <a:t> </a:t>
            </a:r>
            <a:r>
              <a:rPr lang="de-DE" sz="1100" dirty="0" err="1" smtClean="0"/>
              <a:t>cort</a:t>
            </a:r>
            <a:r>
              <a:rPr lang="de-DE" sz="1100" dirty="0" smtClean="0"/>
              <a:t> </a:t>
            </a:r>
            <a:r>
              <a:rPr lang="de-DE" sz="1100" dirty="0" err="1" smtClean="0"/>
              <a:t>inj</a:t>
            </a:r>
            <a:endParaRPr lang="de-DE" sz="1100" dirty="0"/>
          </a:p>
        </p:txBody>
      </p:sp>
      <p:sp>
        <p:nvSpPr>
          <p:cNvPr id="12" name="Textfeld 11"/>
          <p:cNvSpPr txBox="1"/>
          <p:nvPr/>
        </p:nvSpPr>
        <p:spPr>
          <a:xfrm>
            <a:off x="3429000" y="3751000"/>
            <a:ext cx="38884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Highlight not top 20: </a:t>
            </a:r>
          </a:p>
          <a:p>
            <a:r>
              <a:rPr lang="de-DE" sz="1000" dirty="0" err="1" smtClean="0"/>
              <a:t>Instead</a:t>
            </a:r>
            <a:r>
              <a:rPr lang="de-DE" sz="1000" dirty="0" smtClean="0"/>
              <a:t> </a:t>
            </a:r>
            <a:r>
              <a:rPr lang="de-DE" sz="1000" dirty="0" err="1" smtClean="0"/>
              <a:t>highlight</a:t>
            </a:r>
            <a:r>
              <a:rPr lang="de-DE" sz="10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cold-induced</a:t>
            </a:r>
            <a:r>
              <a:rPr lang="de-DE" sz="1000" dirty="0"/>
              <a:t> </a:t>
            </a:r>
            <a:r>
              <a:rPr lang="de-DE" sz="1000" dirty="0" err="1" smtClean="0"/>
              <a:t>thermogenesis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regulation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cold-induced</a:t>
            </a:r>
            <a:r>
              <a:rPr lang="de-DE" sz="1000" dirty="0"/>
              <a:t> </a:t>
            </a:r>
            <a:r>
              <a:rPr lang="de-DE" sz="1000" dirty="0" err="1" smtClean="0"/>
              <a:t>thermogenesis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adaptive </a:t>
            </a:r>
            <a:r>
              <a:rPr lang="de-DE" sz="1000" dirty="0" err="1" smtClean="0"/>
              <a:t>thermogenesis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mitochondrial</a:t>
            </a:r>
            <a:r>
              <a:rPr lang="de-DE" sz="1000" dirty="0"/>
              <a:t> </a:t>
            </a:r>
            <a:r>
              <a:rPr lang="de-DE" sz="1000" dirty="0" err="1" smtClean="0"/>
              <a:t>transport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mitochondrial</a:t>
            </a:r>
            <a:r>
              <a:rPr lang="de-DE" sz="1000" dirty="0"/>
              <a:t> </a:t>
            </a:r>
            <a:r>
              <a:rPr lang="de-DE" sz="1000" dirty="0" err="1"/>
              <a:t>membrane</a:t>
            </a:r>
            <a:r>
              <a:rPr lang="de-DE" sz="1000" dirty="0"/>
              <a:t> </a:t>
            </a:r>
            <a:r>
              <a:rPr lang="de-DE" sz="1000" dirty="0" err="1" smtClean="0"/>
              <a:t>organization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mitochondrial</a:t>
            </a:r>
            <a:r>
              <a:rPr lang="de-DE" sz="1000" dirty="0"/>
              <a:t> </a:t>
            </a:r>
            <a:r>
              <a:rPr lang="de-DE" sz="1000" dirty="0" err="1"/>
              <a:t>respiratory</a:t>
            </a:r>
            <a:r>
              <a:rPr lang="de-DE" sz="1000" dirty="0"/>
              <a:t> </a:t>
            </a:r>
            <a:r>
              <a:rPr lang="de-DE" sz="1000" dirty="0" err="1"/>
              <a:t>chain</a:t>
            </a:r>
            <a:r>
              <a:rPr lang="de-DE" sz="1000" dirty="0"/>
              <a:t> </a:t>
            </a:r>
            <a:r>
              <a:rPr lang="de-DE" sz="1000" dirty="0" err="1"/>
              <a:t>complex</a:t>
            </a:r>
            <a:r>
              <a:rPr lang="de-DE" sz="1000" dirty="0"/>
              <a:t> </a:t>
            </a:r>
            <a:r>
              <a:rPr lang="de-DE" sz="1000" dirty="0" err="1" smtClean="0"/>
              <a:t>assembly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mitochondrial ATP synthesis coupled electron </a:t>
            </a:r>
            <a:r>
              <a:rPr lang="en-US" sz="1000" dirty="0" smtClean="0"/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respiratory</a:t>
            </a:r>
            <a:r>
              <a:rPr lang="de-DE" sz="1000" dirty="0"/>
              <a:t> </a:t>
            </a:r>
            <a:r>
              <a:rPr lang="de-DE" sz="1000" dirty="0" err="1"/>
              <a:t>electron</a:t>
            </a:r>
            <a:r>
              <a:rPr lang="de-DE" sz="1000" dirty="0"/>
              <a:t> </a:t>
            </a:r>
            <a:r>
              <a:rPr lang="de-DE" sz="1000" dirty="0" err="1"/>
              <a:t>transport</a:t>
            </a:r>
            <a:r>
              <a:rPr lang="de-DE" sz="1000" dirty="0"/>
              <a:t> </a:t>
            </a:r>
            <a:r>
              <a:rPr lang="de-DE" sz="1000" dirty="0" err="1" smtClean="0"/>
              <a:t>chain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smtClean="0"/>
              <a:t>Circadian </a:t>
            </a:r>
            <a:r>
              <a:rPr lang="de-DE" sz="1000" dirty="0" err="1" smtClean="0"/>
              <a:t>rhythm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Rhythmic</a:t>
            </a:r>
            <a:r>
              <a:rPr lang="de-DE" sz="1000" dirty="0" smtClean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regulation of lipid metabolic </a:t>
            </a:r>
            <a:r>
              <a:rPr lang="en-US" sz="1000" dirty="0" smtClean="0"/>
              <a:t>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lipid</a:t>
            </a:r>
            <a:r>
              <a:rPr lang="de-DE" sz="1000" dirty="0"/>
              <a:t> </a:t>
            </a:r>
            <a:r>
              <a:rPr lang="de-DE" sz="1000" dirty="0" err="1" smtClean="0"/>
              <a:t>oxidation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lipid</a:t>
            </a:r>
            <a:r>
              <a:rPr lang="de-DE" sz="1000" dirty="0"/>
              <a:t> </a:t>
            </a:r>
            <a:r>
              <a:rPr lang="de-DE" sz="1000" dirty="0" err="1" smtClean="0"/>
              <a:t>storage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lipid</a:t>
            </a:r>
            <a:r>
              <a:rPr lang="de-DE" sz="1000" dirty="0"/>
              <a:t> </a:t>
            </a:r>
            <a:r>
              <a:rPr lang="de-DE" sz="1000" dirty="0" err="1" smtClean="0"/>
              <a:t>localization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fatty</a:t>
            </a:r>
            <a:r>
              <a:rPr lang="de-DE" sz="1000" dirty="0"/>
              <a:t> </a:t>
            </a:r>
            <a:r>
              <a:rPr lang="de-DE" sz="1000" dirty="0" err="1"/>
              <a:t>acid</a:t>
            </a:r>
            <a:r>
              <a:rPr lang="de-DE" sz="1000" dirty="0"/>
              <a:t> </a:t>
            </a:r>
            <a:r>
              <a:rPr lang="de-DE" sz="1000" dirty="0" err="1"/>
              <a:t>metabolic</a:t>
            </a:r>
            <a:r>
              <a:rPr lang="de-DE" sz="1000" dirty="0"/>
              <a:t> </a:t>
            </a:r>
            <a:r>
              <a:rPr lang="de-DE" sz="1000" dirty="0" err="1" smtClean="0"/>
              <a:t>process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brown</a:t>
            </a:r>
            <a:r>
              <a:rPr lang="de-DE" sz="1000" dirty="0"/>
              <a:t> </a:t>
            </a:r>
            <a:r>
              <a:rPr lang="de-DE" sz="1000" dirty="0" err="1"/>
              <a:t>fat</a:t>
            </a:r>
            <a:r>
              <a:rPr lang="de-DE" sz="1000" dirty="0"/>
              <a:t> </a:t>
            </a:r>
            <a:r>
              <a:rPr lang="de-DE" sz="1000" dirty="0" err="1"/>
              <a:t>cell</a:t>
            </a:r>
            <a:r>
              <a:rPr lang="de-DE" sz="1000" dirty="0"/>
              <a:t> </a:t>
            </a:r>
            <a:r>
              <a:rPr lang="de-DE" sz="1000" dirty="0" err="1" smtClean="0"/>
              <a:t>differentiation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fatty</a:t>
            </a:r>
            <a:r>
              <a:rPr lang="de-DE" sz="1000" dirty="0"/>
              <a:t> </a:t>
            </a:r>
            <a:r>
              <a:rPr lang="de-DE" sz="1000" dirty="0" err="1"/>
              <a:t>acid</a:t>
            </a:r>
            <a:r>
              <a:rPr lang="de-DE" sz="1000" dirty="0"/>
              <a:t> </a:t>
            </a:r>
            <a:r>
              <a:rPr lang="de-DE" sz="1000" dirty="0" smtClean="0"/>
              <a:t>beta-oxidation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fatty</a:t>
            </a:r>
            <a:r>
              <a:rPr lang="de-DE" sz="1000" dirty="0"/>
              <a:t> </a:t>
            </a:r>
            <a:r>
              <a:rPr lang="de-DE" sz="1000" dirty="0" err="1"/>
              <a:t>acid</a:t>
            </a:r>
            <a:r>
              <a:rPr lang="de-DE" sz="1000" dirty="0"/>
              <a:t> </a:t>
            </a:r>
            <a:r>
              <a:rPr lang="de-DE" sz="1000" dirty="0" err="1" smtClean="0"/>
              <a:t>oxidation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Cellular</a:t>
            </a:r>
            <a:r>
              <a:rPr lang="de-DE" sz="1000" dirty="0" smtClean="0"/>
              <a:t> </a:t>
            </a:r>
            <a:r>
              <a:rPr lang="de-DE" sz="1000" dirty="0" err="1" smtClean="0"/>
              <a:t>response</a:t>
            </a:r>
            <a:r>
              <a:rPr lang="de-DE" sz="1000" dirty="0" smtClean="0"/>
              <a:t> </a:t>
            </a:r>
            <a:r>
              <a:rPr lang="de-DE" sz="1000" dirty="0" err="1" smtClean="0"/>
              <a:t>to</a:t>
            </a:r>
            <a:r>
              <a:rPr lang="de-DE" sz="1000" dirty="0" smtClean="0"/>
              <a:t> </a:t>
            </a:r>
            <a:r>
              <a:rPr lang="de-DE" sz="1000" dirty="0" err="1" smtClean="0"/>
              <a:t>lipid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Temperature</a:t>
            </a:r>
            <a:r>
              <a:rPr lang="de-DE" sz="1000" dirty="0" smtClean="0"/>
              <a:t> </a:t>
            </a:r>
            <a:r>
              <a:rPr lang="de-DE" sz="1000" dirty="0" err="1" smtClean="0"/>
              <a:t>homeostasis</a:t>
            </a:r>
            <a:endParaRPr lang="de-DE" sz="1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9" t="32905" r="32129" b="25386"/>
          <a:stretch/>
        </p:blipFill>
        <p:spPr bwMode="auto">
          <a:xfrm>
            <a:off x="548680" y="4306812"/>
            <a:ext cx="2619376" cy="148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188640" y="3923928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5" t="40387" r="26835" b="18836"/>
          <a:stretch/>
        </p:blipFill>
        <p:spPr bwMode="auto">
          <a:xfrm>
            <a:off x="421975" y="7092280"/>
            <a:ext cx="3060340" cy="144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548680" y="4006969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Biological </a:t>
            </a:r>
            <a:r>
              <a:rPr lang="de-DE" sz="1200" dirty="0" err="1" smtClean="0"/>
              <a:t>process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193380" y="66097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D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76672" y="6671265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Cellular</a:t>
            </a:r>
            <a:r>
              <a:rPr lang="de-DE" sz="1200" dirty="0" smtClean="0"/>
              <a:t> </a:t>
            </a:r>
            <a:r>
              <a:rPr lang="de-DE" sz="1200" dirty="0" err="1" smtClean="0"/>
              <a:t>Component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970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04664" y="323528"/>
            <a:ext cx="62646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Tables</a:t>
            </a:r>
            <a:r>
              <a:rPr lang="de-DE" sz="1400" dirty="0" smtClean="0"/>
              <a:t>:</a:t>
            </a:r>
          </a:p>
          <a:p>
            <a:r>
              <a:rPr lang="de-DE" sz="1400" dirty="0" smtClean="0"/>
              <a:t>Table S2: </a:t>
            </a:r>
            <a:r>
              <a:rPr lang="de-DE" sz="1400" dirty="0" err="1" smtClean="0"/>
              <a:t>vWAT</a:t>
            </a:r>
            <a:r>
              <a:rPr lang="de-DE" sz="1400" dirty="0" smtClean="0"/>
              <a:t>: </a:t>
            </a:r>
            <a:r>
              <a:rPr lang="de-DE" sz="1400" dirty="0" err="1" smtClean="0"/>
              <a:t>Differntially</a:t>
            </a:r>
            <a:r>
              <a:rPr lang="de-DE" sz="1400" dirty="0" smtClean="0"/>
              <a:t> </a:t>
            </a:r>
            <a:r>
              <a:rPr lang="de-DE" sz="1400" dirty="0" err="1" smtClean="0"/>
              <a:t>expressed</a:t>
            </a:r>
            <a:r>
              <a:rPr lang="de-DE" sz="1400" dirty="0" smtClean="0"/>
              <a:t> genes </a:t>
            </a:r>
            <a:r>
              <a:rPr lang="de-DE" sz="1400" dirty="0" err="1" smtClean="0"/>
              <a:t>sham</a:t>
            </a:r>
            <a:r>
              <a:rPr lang="de-DE" sz="1400" dirty="0" smtClean="0"/>
              <a:t> pellet </a:t>
            </a:r>
            <a:r>
              <a:rPr lang="de-DE" sz="1400" dirty="0" err="1" smtClean="0"/>
              <a:t>vs</a:t>
            </a:r>
            <a:r>
              <a:rPr lang="de-DE" sz="1400" dirty="0" smtClean="0"/>
              <a:t> </a:t>
            </a:r>
            <a:r>
              <a:rPr lang="de-DE" sz="1400" dirty="0" err="1" smtClean="0"/>
              <a:t>cort</a:t>
            </a:r>
            <a:r>
              <a:rPr lang="de-DE" sz="1400" dirty="0" smtClean="0"/>
              <a:t> pellet</a:t>
            </a:r>
          </a:p>
          <a:p>
            <a:r>
              <a:rPr lang="de-DE" sz="1400" dirty="0" smtClean="0"/>
              <a:t>Table S3: </a:t>
            </a:r>
            <a:r>
              <a:rPr lang="de-DE" sz="1400" dirty="0" err="1" smtClean="0"/>
              <a:t>vWAT</a:t>
            </a:r>
            <a:r>
              <a:rPr lang="de-DE" sz="1400" dirty="0" smtClean="0"/>
              <a:t>: GO </a:t>
            </a:r>
            <a:r>
              <a:rPr lang="de-DE" sz="1400" dirty="0" err="1" smtClean="0"/>
              <a:t>terms</a:t>
            </a:r>
            <a:r>
              <a:rPr lang="de-DE" sz="1400" dirty="0" smtClean="0"/>
              <a:t> </a:t>
            </a:r>
            <a:r>
              <a:rPr lang="de-DE" sz="1400" dirty="0" err="1" smtClean="0"/>
              <a:t>sham</a:t>
            </a:r>
            <a:r>
              <a:rPr lang="de-DE" sz="1400" dirty="0" smtClean="0"/>
              <a:t> pellet vs. Cort pellet</a:t>
            </a:r>
          </a:p>
          <a:p>
            <a:r>
              <a:rPr lang="de-DE" sz="1400" dirty="0" smtClean="0"/>
              <a:t>Table S4: BAT: </a:t>
            </a:r>
            <a:r>
              <a:rPr lang="de-DE" sz="1400" dirty="0" err="1"/>
              <a:t>Differntially</a:t>
            </a:r>
            <a:r>
              <a:rPr lang="de-DE" sz="1400" dirty="0"/>
              <a:t> </a:t>
            </a:r>
            <a:r>
              <a:rPr lang="de-DE" sz="1400" dirty="0" err="1"/>
              <a:t>expressed</a:t>
            </a:r>
            <a:r>
              <a:rPr lang="de-DE" sz="1400" dirty="0"/>
              <a:t> genes </a:t>
            </a:r>
            <a:r>
              <a:rPr lang="de-DE" sz="1400" dirty="0" err="1"/>
              <a:t>sham</a:t>
            </a:r>
            <a:r>
              <a:rPr lang="de-DE" sz="1400" dirty="0"/>
              <a:t> pellet </a:t>
            </a:r>
            <a:r>
              <a:rPr lang="de-DE" sz="1400" dirty="0" err="1"/>
              <a:t>vs</a:t>
            </a:r>
            <a:r>
              <a:rPr lang="de-DE" sz="1400" dirty="0"/>
              <a:t> </a:t>
            </a:r>
            <a:r>
              <a:rPr lang="de-DE" sz="1400" dirty="0" err="1"/>
              <a:t>cort</a:t>
            </a:r>
            <a:r>
              <a:rPr lang="de-DE" sz="1400" dirty="0"/>
              <a:t> </a:t>
            </a:r>
            <a:r>
              <a:rPr lang="de-DE" sz="1400" dirty="0" smtClean="0"/>
              <a:t>pellet</a:t>
            </a:r>
          </a:p>
          <a:p>
            <a:r>
              <a:rPr lang="de-DE" sz="1400" dirty="0" smtClean="0"/>
              <a:t>Table S5: </a:t>
            </a:r>
            <a:r>
              <a:rPr lang="de-DE" sz="1400" dirty="0"/>
              <a:t>BAT: </a:t>
            </a:r>
            <a:r>
              <a:rPr lang="de-DE" sz="1400" dirty="0" err="1"/>
              <a:t>Differntially</a:t>
            </a:r>
            <a:r>
              <a:rPr lang="de-DE" sz="1400" dirty="0"/>
              <a:t> </a:t>
            </a:r>
            <a:r>
              <a:rPr lang="de-DE" sz="1400" dirty="0" err="1"/>
              <a:t>expressed</a:t>
            </a:r>
            <a:r>
              <a:rPr lang="de-DE" sz="1400" dirty="0"/>
              <a:t> genes </a:t>
            </a:r>
            <a:r>
              <a:rPr lang="de-DE" sz="1400" dirty="0" err="1"/>
              <a:t>sham</a:t>
            </a:r>
            <a:r>
              <a:rPr lang="de-DE" sz="1400" dirty="0"/>
              <a:t> </a:t>
            </a:r>
            <a:r>
              <a:rPr lang="de-DE" sz="1400" dirty="0" err="1" smtClean="0"/>
              <a:t>inj</a:t>
            </a:r>
            <a:r>
              <a:rPr lang="de-DE" sz="1400" dirty="0" smtClean="0"/>
              <a:t> </a:t>
            </a:r>
            <a:r>
              <a:rPr lang="de-DE" sz="1400" dirty="0" err="1"/>
              <a:t>vs</a:t>
            </a:r>
            <a:r>
              <a:rPr lang="de-DE" sz="1400" dirty="0"/>
              <a:t> </a:t>
            </a:r>
            <a:r>
              <a:rPr lang="de-DE" sz="1400" dirty="0" err="1"/>
              <a:t>cort</a:t>
            </a:r>
            <a:r>
              <a:rPr lang="de-DE" sz="1400" dirty="0"/>
              <a:t> </a:t>
            </a:r>
            <a:r>
              <a:rPr lang="de-DE" sz="1400" dirty="0" err="1" smtClean="0"/>
              <a:t>inj</a:t>
            </a:r>
            <a:endParaRPr lang="de-DE" sz="1400" dirty="0"/>
          </a:p>
          <a:p>
            <a:r>
              <a:rPr lang="de-DE" sz="1400" dirty="0"/>
              <a:t>Table </a:t>
            </a:r>
            <a:r>
              <a:rPr lang="de-DE" sz="1400" dirty="0" smtClean="0"/>
              <a:t>S6: BAT</a:t>
            </a:r>
            <a:r>
              <a:rPr lang="de-DE" sz="1400" dirty="0"/>
              <a:t>: GO </a:t>
            </a:r>
            <a:r>
              <a:rPr lang="de-DE" sz="1400" dirty="0" err="1"/>
              <a:t>terms</a:t>
            </a:r>
            <a:r>
              <a:rPr lang="de-DE" sz="1400" dirty="0"/>
              <a:t> </a:t>
            </a:r>
            <a:r>
              <a:rPr lang="de-DE" sz="1400" dirty="0" err="1"/>
              <a:t>sham</a:t>
            </a:r>
            <a:r>
              <a:rPr lang="de-DE" sz="1400" dirty="0"/>
              <a:t> pellet vs. Cort </a:t>
            </a:r>
            <a:r>
              <a:rPr lang="de-DE" sz="1400" dirty="0" smtClean="0"/>
              <a:t>pellet</a:t>
            </a:r>
          </a:p>
          <a:p>
            <a:r>
              <a:rPr lang="de-DE" sz="1400" dirty="0" smtClean="0"/>
              <a:t>Table S7: </a:t>
            </a:r>
            <a:r>
              <a:rPr lang="de-DE" sz="1400" dirty="0" err="1"/>
              <a:t>Differntially</a:t>
            </a:r>
            <a:r>
              <a:rPr lang="de-DE" sz="1400" dirty="0"/>
              <a:t> </a:t>
            </a:r>
            <a:r>
              <a:rPr lang="de-DE" sz="1400" dirty="0" err="1"/>
              <a:t>expressed</a:t>
            </a:r>
            <a:r>
              <a:rPr lang="de-DE" sz="1400" dirty="0"/>
              <a:t> genes </a:t>
            </a:r>
            <a:r>
              <a:rPr lang="de-DE" sz="1400" dirty="0" err="1"/>
              <a:t>sham</a:t>
            </a:r>
            <a:r>
              <a:rPr lang="de-DE" sz="1400" dirty="0"/>
              <a:t> pellet </a:t>
            </a:r>
            <a:r>
              <a:rPr lang="de-DE" sz="1400" dirty="0" err="1"/>
              <a:t>vs</a:t>
            </a:r>
            <a:r>
              <a:rPr lang="de-DE" sz="1400" dirty="0"/>
              <a:t> </a:t>
            </a:r>
            <a:r>
              <a:rPr lang="de-DE" sz="1400" dirty="0" err="1"/>
              <a:t>cort</a:t>
            </a:r>
            <a:r>
              <a:rPr lang="de-DE" sz="1400" dirty="0"/>
              <a:t> </a:t>
            </a:r>
            <a:r>
              <a:rPr lang="de-DE" sz="1400" dirty="0" smtClean="0"/>
              <a:t>pellet in </a:t>
            </a:r>
            <a:r>
              <a:rPr lang="de-DE" sz="1400" dirty="0" err="1" smtClean="0"/>
              <a:t>vWAT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BAT</a:t>
            </a:r>
            <a:endParaRPr lang="de-DE" sz="1400" dirty="0"/>
          </a:p>
          <a:p>
            <a:r>
              <a:rPr lang="de-DE" sz="1400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500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Letter (8,5x11 Zoll)</PresentationFormat>
  <Paragraphs>151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 Tholen</cp:lastModifiedBy>
  <cp:revision>2000</cp:revision>
  <cp:lastPrinted>2020-01-08T19:40:37Z</cp:lastPrinted>
  <dcterms:created xsi:type="dcterms:W3CDTF">2011-12-14T20:33:55Z</dcterms:created>
  <dcterms:modified xsi:type="dcterms:W3CDTF">2020-02-24T22:43:27Z</dcterms:modified>
</cp:coreProperties>
</file>