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2" r:id="rId4"/>
    <p:sldId id="290" r:id="rId5"/>
    <p:sldId id="291" r:id="rId6"/>
    <p:sldId id="264" r:id="rId7"/>
    <p:sldId id="283" r:id="rId8"/>
    <p:sldId id="292" r:id="rId9"/>
    <p:sldId id="294" r:id="rId10"/>
    <p:sldId id="287" r:id="rId11"/>
    <p:sldId id="293" r:id="rId12"/>
    <p:sldId id="286" r:id="rId13"/>
    <p:sldId id="289" r:id="rId14"/>
    <p:sldId id="276" r:id="rId15"/>
    <p:sldId id="258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pPr/>
              <a:t>17.05.2019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05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03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29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79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D40D2-8FB5-44A5-A524-16514998CC45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6F7B4-7C13-4D01-BD3B-1CA0F2DDB095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50544-17E4-4A97-A2CA-8E18F6233A47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B3990-247D-4246-B181-66EA6FDC47EC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146AF-C4DD-41FD-865C-43C6C5C74379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A261F-C146-46D8-9C1B-731F542F5357}" type="datetime1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17B69-F3F2-4B38-A8E3-895B08EEED3D}" type="datetime1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E096C-0709-4C96-B97E-8B57E0D9D0AE}" type="datetime1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2F3DC-5F24-47D6-9B75-82D5FACE049B}" type="datetime1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272C1-1BEB-40D8-ABE4-9EA7FA11B406}" type="datetime1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51A92-0211-4F6A-A3B0-6236FC4751D9}" type="datetime1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C8EE6EE-6A9F-428B-8362-0FE3EB7FDACB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wpf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82880" y="1910969"/>
            <a:ext cx="8851392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Факультет компьютерных наук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Департамент программной инженерии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Курсовая работа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2060"/>
                </a:solidFill>
                <a:latin typeface="Myriad Pro Semibold"/>
                <a:ea typeface="ＭＳ Ｐゴシック"/>
                <a:cs typeface="ＭＳ Ｐゴシック"/>
              </a:rPr>
              <a:t>Программа активации таблицы Д. И. Менделеева</a:t>
            </a:r>
            <a:endParaRPr lang="en-US" sz="2900" dirty="0">
              <a:solidFill>
                <a:srgbClr val="002060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80129" y="4359147"/>
            <a:ext cx="6400800" cy="1997203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Выполнил студент группы БПИ-</a:t>
            </a:r>
            <a:r>
              <a:rPr lang="en-US" sz="1800" dirty="0">
                <a:solidFill>
                  <a:srgbClr val="002060"/>
                </a:solidFill>
                <a:latin typeface="Myriad Pro"/>
                <a:ea typeface="ＭＳ Ｐゴシック"/>
                <a:cs typeface="ＭＳ Ｐゴシック"/>
              </a:rPr>
              <a:t>173 </a:t>
            </a:r>
            <a:endParaRPr lang="ru-RU" sz="1800" dirty="0">
              <a:solidFill>
                <a:srgbClr val="002060"/>
              </a:solidFill>
              <a:latin typeface="Myriad Pro"/>
              <a:ea typeface="ＭＳ Ｐゴシック"/>
              <a:cs typeface="ＭＳ Ｐゴシック"/>
            </a:endParaRPr>
          </a:p>
          <a:p>
            <a:pPr algn="r" eaLnBrk="1" hangingPunct="1"/>
            <a:r>
              <a:rPr kumimoji="1" lang="ru-RU" sz="1800" dirty="0">
                <a:solidFill>
                  <a:srgbClr val="002060"/>
                </a:solidFill>
                <a:latin typeface="Myriad Pro"/>
                <a:ea typeface="ＭＳ Ｐゴシック"/>
                <a:cs typeface="ＭＳ Ｐゴシック"/>
              </a:rPr>
              <a:t>Кожакин Кирилл Геннадьевич</a:t>
            </a: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Научный руководитель: </a:t>
            </a:r>
          </a:p>
          <a:p>
            <a:pPr algn="r" eaLnBrk="1" hangingPunct="1"/>
            <a:r>
              <a:rPr kumimoji="1" lang="ru-RU" sz="1800" dirty="0">
                <a:solidFill>
                  <a:srgbClr val="002060"/>
                </a:solidFill>
                <a:latin typeface="Myriad Pro"/>
                <a:ea typeface="ＭＳ Ｐゴシック"/>
                <a:cs typeface="ＭＳ Ｐゴシック"/>
              </a:rPr>
              <a:t>Профессор департамента программной</a:t>
            </a:r>
          </a:p>
          <a:p>
            <a:pPr algn="r" eaLnBrk="1" hangingPunct="1"/>
            <a:r>
              <a:rPr kumimoji="1" lang="ru-RU" sz="1800" dirty="0">
                <a:solidFill>
                  <a:srgbClr val="002060"/>
                </a:solidFill>
                <a:latin typeface="Myriad Pro"/>
                <a:ea typeface="ＭＳ Ｐゴシック"/>
                <a:cs typeface="ＭＳ Ｐゴシック"/>
              </a:rPr>
              <a:t> инженерии, д. т. н.</a:t>
            </a:r>
          </a:p>
          <a:p>
            <a:pPr algn="r" eaLnBrk="1" hangingPunct="1"/>
            <a:r>
              <a:rPr kumimoji="1" lang="ru-RU" sz="1800" dirty="0">
                <a:solidFill>
                  <a:srgbClr val="002060"/>
                </a:solidFill>
                <a:latin typeface="Myriad Pro"/>
                <a:ea typeface="ＭＳ Ｐゴシック"/>
                <a:cs typeface="ＭＳ Ｐゴシック"/>
              </a:rPr>
              <a:t>Подбельский Вадим Валериевич</a:t>
            </a:r>
            <a:endParaRPr kumimoji="1" lang="ru-RU" sz="1200" dirty="0">
              <a:solidFill>
                <a:srgbClr val="002060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7713903-EF6D-4519-A239-70B51D0236D4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" name="Нижний колонтитул 1">
            <a:extLst>
              <a:ext uri="{FF2B5EF4-FFF2-40B4-BE49-F238E27FC236}">
                <a16:creationId xmlns:a16="http://schemas.microsoft.com/office/drawing/2014/main" id="{E4A83F1A-A8A7-4B78-B153-04DEA97E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588" y="6538912"/>
            <a:ext cx="8001444" cy="365125"/>
          </a:xfrm>
        </p:spPr>
        <p:txBody>
          <a:bodyPr/>
          <a:lstStyle/>
          <a:p>
            <a:pPr algn="l">
              <a:defRPr/>
            </a:pPr>
            <a:r>
              <a:rPr lang="ru-RU" dirty="0"/>
              <a:t>Кожакин К. Г., БПИ173, Программа активации таблицы Д. И. Менделеева , 2019</a:t>
            </a:r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A139A86-80EE-4735-A8E8-5A2EF4FC3BC9}"/>
              </a:ext>
            </a:extLst>
          </p:cNvPr>
          <p:cNvSpPr/>
          <p:nvPr/>
        </p:nvSpPr>
        <p:spPr>
          <a:xfrm>
            <a:off x="2778711" y="1428704"/>
            <a:ext cx="2725444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Элемент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D8B9517-2321-4B18-9923-FFD5EB3CB961}"/>
              </a:ext>
            </a:extLst>
          </p:cNvPr>
          <p:cNvCxnSpPr>
            <a:cxnSpLocks/>
          </p:cNvCxnSpPr>
          <p:nvPr/>
        </p:nvCxnSpPr>
        <p:spPr>
          <a:xfrm flipH="1">
            <a:off x="2423604" y="1759402"/>
            <a:ext cx="355108" cy="496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20BE02A-FEFB-45DD-A975-AE07B41E9017}"/>
              </a:ext>
            </a:extLst>
          </p:cNvPr>
          <p:cNvSpPr/>
          <p:nvPr/>
        </p:nvSpPr>
        <p:spPr>
          <a:xfrm>
            <a:off x="1979720" y="2255838"/>
            <a:ext cx="949911" cy="2279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Радиус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8CE278A-8287-47B4-9147-C3742B24B409}"/>
              </a:ext>
            </a:extLst>
          </p:cNvPr>
          <p:cNvCxnSpPr>
            <a:stCxn id="2" idx="2"/>
          </p:cNvCxnSpPr>
          <p:nvPr/>
        </p:nvCxnSpPr>
        <p:spPr>
          <a:xfrm>
            <a:off x="4141433" y="1767258"/>
            <a:ext cx="22194" cy="488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8F77A44-3772-4756-AA62-F83C17A7238C}"/>
              </a:ext>
            </a:extLst>
          </p:cNvPr>
          <p:cNvSpPr/>
          <p:nvPr/>
        </p:nvSpPr>
        <p:spPr>
          <a:xfrm>
            <a:off x="3373515" y="2257587"/>
            <a:ext cx="1629052" cy="2279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Коорд</a:t>
            </a:r>
            <a:r>
              <a:rPr lang="ru-RU" dirty="0"/>
              <a:t>. число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1A48526-C169-4404-8697-26DA50C0AB9B}"/>
              </a:ext>
            </a:extLst>
          </p:cNvPr>
          <p:cNvCxnSpPr>
            <a:cxnSpLocks/>
          </p:cNvCxnSpPr>
          <p:nvPr/>
        </p:nvCxnSpPr>
        <p:spPr>
          <a:xfrm>
            <a:off x="5504155" y="1759402"/>
            <a:ext cx="355108" cy="412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996411DE-7C43-41F3-A25E-98B6260EBEE3}"/>
              </a:ext>
            </a:extLst>
          </p:cNvPr>
          <p:cNvSpPr/>
          <p:nvPr/>
        </p:nvSpPr>
        <p:spPr>
          <a:xfrm>
            <a:off x="5337214" y="2188474"/>
            <a:ext cx="1629052" cy="2279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Электроотр</a:t>
            </a:r>
            <a:r>
              <a:rPr lang="ru-RU" dirty="0"/>
              <a:t>.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A8365EA-551D-4886-A806-5547B27AD7AB}"/>
              </a:ext>
            </a:extLst>
          </p:cNvPr>
          <p:cNvSpPr/>
          <p:nvPr/>
        </p:nvSpPr>
        <p:spPr>
          <a:xfrm>
            <a:off x="2800905" y="2858497"/>
            <a:ext cx="2725444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Соединение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83C7318-768B-4891-8BC1-CC770E71129B}"/>
              </a:ext>
            </a:extLst>
          </p:cNvPr>
          <p:cNvCxnSpPr>
            <a:cxnSpLocks/>
          </p:cNvCxnSpPr>
          <p:nvPr/>
        </p:nvCxnSpPr>
        <p:spPr>
          <a:xfrm flipH="1">
            <a:off x="2423604" y="3197051"/>
            <a:ext cx="377301" cy="520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09DAFCB1-75DA-4593-8052-307F5C162436}"/>
              </a:ext>
            </a:extLst>
          </p:cNvPr>
          <p:cNvSpPr/>
          <p:nvPr/>
        </p:nvSpPr>
        <p:spPr>
          <a:xfrm>
            <a:off x="1695635" y="3725014"/>
            <a:ext cx="1393794" cy="2279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Число </a:t>
            </a:r>
            <a:r>
              <a:rPr lang="ru-RU" dirty="0" err="1"/>
              <a:t>коэф</a:t>
            </a:r>
            <a:r>
              <a:rPr lang="ru-RU" dirty="0"/>
              <a:t>.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6CC6AF4-1964-4B09-9A72-D2BF1999D0F3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163627" y="3197051"/>
            <a:ext cx="0" cy="527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6C22F70C-DAC6-4F80-938B-90988D7AC7A8}"/>
              </a:ext>
            </a:extLst>
          </p:cNvPr>
          <p:cNvSpPr/>
          <p:nvPr/>
        </p:nvSpPr>
        <p:spPr>
          <a:xfrm>
            <a:off x="3604334" y="3725014"/>
            <a:ext cx="1535833" cy="2279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Коорд</a:t>
            </a:r>
            <a:r>
              <a:rPr lang="ru-RU" dirty="0"/>
              <a:t>. число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4CA8BCD6-123D-40F8-9F8D-E6A827AD7067}"/>
              </a:ext>
            </a:extLst>
          </p:cNvPr>
          <p:cNvCxnSpPr/>
          <p:nvPr/>
        </p:nvCxnSpPr>
        <p:spPr>
          <a:xfrm>
            <a:off x="5526349" y="3197051"/>
            <a:ext cx="741286" cy="527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0BF231F4-6371-46A6-A760-DD4280693A9B}"/>
              </a:ext>
            </a:extLst>
          </p:cNvPr>
          <p:cNvSpPr/>
          <p:nvPr/>
        </p:nvSpPr>
        <p:spPr>
          <a:xfrm>
            <a:off x="5655072" y="3763430"/>
            <a:ext cx="2077377" cy="2279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Степень </a:t>
            </a:r>
            <a:r>
              <a:rPr lang="ru-RU" dirty="0" err="1"/>
              <a:t>ионности</a:t>
            </a:r>
            <a:endParaRPr lang="ru-RU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573B1DF-8160-4205-BD79-78AF01EF2044}"/>
              </a:ext>
            </a:extLst>
          </p:cNvPr>
          <p:cNvCxnSpPr>
            <a:stCxn id="2" idx="3"/>
          </p:cNvCxnSpPr>
          <p:nvPr/>
        </p:nvCxnSpPr>
        <p:spPr>
          <a:xfrm>
            <a:off x="5504155" y="1597981"/>
            <a:ext cx="1669002" cy="35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12CF8BB2-A2BE-4E10-A747-4F37370BE0C3}"/>
              </a:ext>
            </a:extLst>
          </p:cNvPr>
          <p:cNvSpPr/>
          <p:nvPr/>
        </p:nvSpPr>
        <p:spPr>
          <a:xfrm>
            <a:off x="7173157" y="1508624"/>
            <a:ext cx="1083875" cy="2279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Заряд</a:t>
            </a:r>
          </a:p>
        </p:txBody>
      </p: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84B8513D-C117-41D3-B24E-CFC3D8D81B9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380172" y="2366967"/>
            <a:ext cx="230819" cy="1467427"/>
          </a:xfrm>
          <a:prstGeom prst="bentConnector3">
            <a:avLst>
              <a:gd name="adj1" fmla="val -9903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AFCFCE7F-DD51-4E0D-A8DB-3C0744E8E13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966266" y="2302458"/>
            <a:ext cx="206891" cy="14609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2557259-4D6B-44D5-B522-3ACAC17876DC}"/>
              </a:ext>
            </a:extLst>
          </p:cNvPr>
          <p:cNvCxnSpPr>
            <a:stCxn id="46" idx="2"/>
            <a:endCxn id="40" idx="3"/>
          </p:cNvCxnSpPr>
          <p:nvPr/>
        </p:nvCxnSpPr>
        <p:spPr>
          <a:xfrm>
            <a:off x="7715095" y="1736592"/>
            <a:ext cx="17354" cy="2140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4EF106E3-E4A7-4EB3-87E6-2E50069810C3}"/>
              </a:ext>
            </a:extLst>
          </p:cNvPr>
          <p:cNvSpPr/>
          <p:nvPr/>
        </p:nvSpPr>
        <p:spPr>
          <a:xfrm>
            <a:off x="2893588" y="4281122"/>
            <a:ext cx="2725444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Система соединений</a:t>
            </a:r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2F22F857-9A5A-47FC-AE3A-17AB02D78A3D}"/>
              </a:ext>
            </a:extLst>
          </p:cNvPr>
          <p:cNvCxnSpPr/>
          <p:nvPr/>
        </p:nvCxnSpPr>
        <p:spPr>
          <a:xfrm flipH="1">
            <a:off x="2327275" y="4619676"/>
            <a:ext cx="566313" cy="436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C4D5D2E-7B27-4031-A40F-FF43AF0B42D5}"/>
              </a:ext>
            </a:extLst>
          </p:cNvPr>
          <p:cNvSpPr/>
          <p:nvPr/>
        </p:nvSpPr>
        <p:spPr>
          <a:xfrm>
            <a:off x="1695635" y="5055791"/>
            <a:ext cx="949911" cy="2279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Радиус</a:t>
            </a: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3E7DFE2C-F2F5-4CDA-8021-CC4BA6E3895E}"/>
              </a:ext>
            </a:extLst>
          </p:cNvPr>
          <p:cNvCxnSpPr/>
          <p:nvPr/>
        </p:nvCxnSpPr>
        <p:spPr>
          <a:xfrm>
            <a:off x="3569225" y="4605406"/>
            <a:ext cx="22194" cy="488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A7DD0AA8-AAB0-417E-B16A-866FE213D0D8}"/>
              </a:ext>
            </a:extLst>
          </p:cNvPr>
          <p:cNvSpPr/>
          <p:nvPr/>
        </p:nvSpPr>
        <p:spPr>
          <a:xfrm>
            <a:off x="2801307" y="5095735"/>
            <a:ext cx="2179066" cy="2279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Разность </a:t>
            </a:r>
            <a:r>
              <a:rPr lang="ru-RU" dirty="0" err="1"/>
              <a:t>радусов</a:t>
            </a:r>
            <a:endParaRPr lang="ru-RU" dirty="0"/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2C6146EE-E9B6-4CC6-A0BF-DA03BEA2B3CA}"/>
              </a:ext>
            </a:extLst>
          </p:cNvPr>
          <p:cNvCxnSpPr>
            <a:cxnSpLocks/>
          </p:cNvCxnSpPr>
          <p:nvPr/>
        </p:nvCxnSpPr>
        <p:spPr>
          <a:xfrm>
            <a:off x="5619032" y="4577330"/>
            <a:ext cx="349182" cy="526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8B122977-1BA9-4E62-8FD1-DDEC177C3542}"/>
              </a:ext>
            </a:extLst>
          </p:cNvPr>
          <p:cNvSpPr/>
          <p:nvPr/>
        </p:nvSpPr>
        <p:spPr>
          <a:xfrm>
            <a:off x="5178101" y="5105219"/>
            <a:ext cx="2270263" cy="2279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Энтропия смещения</a:t>
            </a:r>
          </a:p>
        </p:txBody>
      </p:sp>
      <p:sp>
        <p:nvSpPr>
          <p:cNvPr id="68" name="Прямоугольник: скругленные углы 67">
            <a:extLst>
              <a:ext uri="{FF2B5EF4-FFF2-40B4-BE49-F238E27FC236}">
                <a16:creationId xmlns:a16="http://schemas.microsoft.com/office/drawing/2014/main" id="{026C5534-1945-40C4-BE22-70F2D8B9F7C1}"/>
              </a:ext>
            </a:extLst>
          </p:cNvPr>
          <p:cNvSpPr/>
          <p:nvPr/>
        </p:nvSpPr>
        <p:spPr>
          <a:xfrm>
            <a:off x="6465632" y="4367415"/>
            <a:ext cx="2395980" cy="2279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Энтальпия смещения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A870847-1F5C-44B0-9E9E-F49E9FD49839}"/>
              </a:ext>
            </a:extLst>
          </p:cNvPr>
          <p:cNvCxnSpPr>
            <a:cxnSpLocks/>
            <a:stCxn id="58" idx="3"/>
            <a:endCxn id="68" idx="1"/>
          </p:cNvCxnSpPr>
          <p:nvPr/>
        </p:nvCxnSpPr>
        <p:spPr>
          <a:xfrm>
            <a:off x="5619032" y="4450399"/>
            <a:ext cx="846600" cy="3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40" name="Соединитель: уступ 14339">
            <a:extLst>
              <a:ext uri="{FF2B5EF4-FFF2-40B4-BE49-F238E27FC236}">
                <a16:creationId xmlns:a16="http://schemas.microsoft.com/office/drawing/2014/main" id="{BC19153A-477D-4FE1-BD69-229CEC0DFCF3}"/>
              </a:ext>
            </a:extLst>
          </p:cNvPr>
          <p:cNvCxnSpPr>
            <a:stCxn id="63" idx="2"/>
            <a:endCxn id="65" idx="2"/>
          </p:cNvCxnSpPr>
          <p:nvPr/>
        </p:nvCxnSpPr>
        <p:spPr>
          <a:xfrm rot="16200000" flipH="1">
            <a:off x="5097294" y="4117248"/>
            <a:ext cx="9484" cy="2422393"/>
          </a:xfrm>
          <a:prstGeom prst="bentConnector3">
            <a:avLst>
              <a:gd name="adj1" fmla="val 251037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50" name="Соединитель: уступ 14349">
            <a:extLst>
              <a:ext uri="{FF2B5EF4-FFF2-40B4-BE49-F238E27FC236}">
                <a16:creationId xmlns:a16="http://schemas.microsoft.com/office/drawing/2014/main" id="{1A37FC6A-8E6A-447F-9D36-12AA68D86392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1296140" y="2369821"/>
            <a:ext cx="683580" cy="345392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52" name="Соединитель: уступ 14351">
            <a:extLst>
              <a:ext uri="{FF2B5EF4-FFF2-40B4-BE49-F238E27FC236}">
                <a16:creationId xmlns:a16="http://schemas.microsoft.com/office/drawing/2014/main" id="{89FCDBE2-85FE-4E2D-9A3C-0B0A8B8CC9BA}"/>
              </a:ext>
            </a:extLst>
          </p:cNvPr>
          <p:cNvCxnSpPr>
            <a:endCxn id="65" idx="3"/>
          </p:cNvCxnSpPr>
          <p:nvPr/>
        </p:nvCxnSpPr>
        <p:spPr>
          <a:xfrm flipV="1">
            <a:off x="1305034" y="5219203"/>
            <a:ext cx="6143330" cy="604547"/>
          </a:xfrm>
          <a:prstGeom prst="bentConnector3">
            <a:avLst>
              <a:gd name="adj1" fmla="val 10372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54" name="Соединитель: уступ 14353">
            <a:extLst>
              <a:ext uri="{FF2B5EF4-FFF2-40B4-BE49-F238E27FC236}">
                <a16:creationId xmlns:a16="http://schemas.microsoft.com/office/drawing/2014/main" id="{A34F338C-A800-465D-98BA-89E8979895C5}"/>
              </a:ext>
            </a:extLst>
          </p:cNvPr>
          <p:cNvCxnSpPr>
            <a:stCxn id="61" idx="2"/>
            <a:endCxn id="68" idx="2"/>
          </p:cNvCxnSpPr>
          <p:nvPr/>
        </p:nvCxnSpPr>
        <p:spPr>
          <a:xfrm rot="5400000" flipH="1" flipV="1">
            <a:off x="4572918" y="2193055"/>
            <a:ext cx="688376" cy="5493031"/>
          </a:xfrm>
          <a:prstGeom prst="bentConnector3">
            <a:avLst>
              <a:gd name="adj1" fmla="val -332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56" name="Соединитель: уступ 14355">
            <a:extLst>
              <a:ext uri="{FF2B5EF4-FFF2-40B4-BE49-F238E27FC236}">
                <a16:creationId xmlns:a16="http://schemas.microsoft.com/office/drawing/2014/main" id="{AA213FA5-FA99-4F35-B8AA-8BCA5E36AFF7}"/>
              </a:ext>
            </a:extLst>
          </p:cNvPr>
          <p:cNvCxnSpPr>
            <a:cxnSpLocks/>
            <a:stCxn id="46" idx="3"/>
            <a:endCxn id="68" idx="3"/>
          </p:cNvCxnSpPr>
          <p:nvPr/>
        </p:nvCxnSpPr>
        <p:spPr>
          <a:xfrm>
            <a:off x="8257032" y="1622608"/>
            <a:ext cx="604580" cy="2858791"/>
          </a:xfrm>
          <a:prstGeom prst="bentConnector3">
            <a:avLst>
              <a:gd name="adj1" fmla="val 13781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59" name="Соединитель: уступ 14358">
            <a:extLst>
              <a:ext uri="{FF2B5EF4-FFF2-40B4-BE49-F238E27FC236}">
                <a16:creationId xmlns:a16="http://schemas.microsoft.com/office/drawing/2014/main" id="{BFCCB0EC-734E-4E86-BC3E-79248E61D904}"/>
              </a:ext>
            </a:extLst>
          </p:cNvPr>
          <p:cNvCxnSpPr>
            <a:stCxn id="32" idx="2"/>
            <a:endCxn id="68" idx="0"/>
          </p:cNvCxnSpPr>
          <p:nvPr/>
        </p:nvCxnSpPr>
        <p:spPr>
          <a:xfrm rot="16200000" flipH="1">
            <a:off x="4820861" y="1524653"/>
            <a:ext cx="414433" cy="52710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61" name="Прямая со стрелкой 14360">
            <a:extLst>
              <a:ext uri="{FF2B5EF4-FFF2-40B4-BE49-F238E27FC236}">
                <a16:creationId xmlns:a16="http://schemas.microsoft.com/office/drawing/2014/main" id="{7B4A8838-DDC4-4D03-9F34-D14118DA61BF}"/>
              </a:ext>
            </a:extLst>
          </p:cNvPr>
          <p:cNvCxnSpPr>
            <a:endCxn id="63" idx="1"/>
          </p:cNvCxnSpPr>
          <p:nvPr/>
        </p:nvCxnSpPr>
        <p:spPr>
          <a:xfrm flipV="1">
            <a:off x="2801307" y="5209719"/>
            <a:ext cx="0" cy="614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63" name="Прямая со стрелкой 14362">
            <a:extLst>
              <a:ext uri="{FF2B5EF4-FFF2-40B4-BE49-F238E27FC236}">
                <a16:creationId xmlns:a16="http://schemas.microsoft.com/office/drawing/2014/main" id="{0785351E-8988-46F1-816D-AE9924FCA848}"/>
              </a:ext>
            </a:extLst>
          </p:cNvPr>
          <p:cNvCxnSpPr>
            <a:endCxn id="61" idx="1"/>
          </p:cNvCxnSpPr>
          <p:nvPr/>
        </p:nvCxnSpPr>
        <p:spPr>
          <a:xfrm flipV="1">
            <a:off x="1695635" y="5169775"/>
            <a:ext cx="0" cy="653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  <p:bldP spid="26" grpId="0" animBg="1"/>
      <p:bldP spid="28" grpId="0" animBg="1"/>
      <p:bldP spid="32" grpId="0" animBg="1"/>
      <p:bldP spid="30" grpId="0" animBg="1"/>
      <p:bldP spid="40" grpId="0" animBg="1"/>
      <p:bldP spid="46" grpId="0" animBg="1"/>
      <p:bldP spid="58" grpId="0" animBg="1"/>
      <p:bldP spid="61" grpId="0" animBg="1"/>
      <p:bldP spid="63" grpId="0" animBg="1"/>
      <p:bldP spid="65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7713903-EF6D-4519-A239-70B51D0236D4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" name="Нижний колонтитул 1">
            <a:extLst>
              <a:ext uri="{FF2B5EF4-FFF2-40B4-BE49-F238E27FC236}">
                <a16:creationId xmlns:a16="http://schemas.microsoft.com/office/drawing/2014/main" id="{E4A83F1A-A8A7-4B78-B153-04DEA97E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588" y="6538912"/>
            <a:ext cx="8001444" cy="365125"/>
          </a:xfrm>
        </p:spPr>
        <p:txBody>
          <a:bodyPr/>
          <a:lstStyle/>
          <a:p>
            <a:pPr algn="l">
              <a:defRPr/>
            </a:pPr>
            <a:r>
              <a:rPr lang="ru-RU" dirty="0"/>
              <a:t>Кожакин К. Г., БПИ173, Программа активации таблицы Д. И. Менделеева , 2019</a:t>
            </a:r>
            <a:endParaRPr lang="en-US" dirty="0"/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F5E5EAD-3BCB-4EF1-B4C9-E3BF577CF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5" y="1423797"/>
            <a:ext cx="8201025" cy="742950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193288F-026E-4DC0-AED9-8135199F0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46" y="2218689"/>
            <a:ext cx="8201025" cy="7334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92A0A8-6E27-4912-9317-8A90CE4D4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46" y="3075938"/>
            <a:ext cx="8248650" cy="7429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86C49C7-B627-4576-A400-64683C48F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314" y="4087939"/>
            <a:ext cx="3476625" cy="7715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17D3111-A162-4B16-9656-FF58F2DECA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525" y="4070603"/>
            <a:ext cx="3181350" cy="762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6A302B3-AEA2-4A3B-BE9B-2F1AEED1B8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981" y="4917599"/>
            <a:ext cx="7985379" cy="1321878"/>
          </a:xfrm>
          <a:prstGeom prst="rect">
            <a:avLst/>
          </a:prstGeom>
        </p:spPr>
      </p:pic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7F8DAB02-1269-4ED9-8DD3-6E5EB35C6B1B}"/>
              </a:ext>
            </a:extLst>
          </p:cNvPr>
          <p:cNvCxnSpPr>
            <a:stCxn id="4" idx="3"/>
            <a:endCxn id="17" idx="3"/>
          </p:cNvCxnSpPr>
          <p:nvPr/>
        </p:nvCxnSpPr>
        <p:spPr>
          <a:xfrm flipH="1">
            <a:off x="8143875" y="1795272"/>
            <a:ext cx="405495" cy="2656331"/>
          </a:xfrm>
          <a:prstGeom prst="bentConnector3">
            <a:avLst>
              <a:gd name="adj1" fmla="val -563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E7E0C097-D47A-4E05-96B9-3BC85E813BD9}"/>
              </a:ext>
            </a:extLst>
          </p:cNvPr>
          <p:cNvCxnSpPr>
            <a:stCxn id="4" idx="1"/>
            <a:endCxn id="15" idx="1"/>
          </p:cNvCxnSpPr>
          <p:nvPr/>
        </p:nvCxnSpPr>
        <p:spPr>
          <a:xfrm rot="10800000" flipH="1" flipV="1">
            <a:off x="348344" y="1795272"/>
            <a:ext cx="10969" cy="2678430"/>
          </a:xfrm>
          <a:prstGeom prst="bentConnector3">
            <a:avLst>
              <a:gd name="adj1" fmla="val -20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0303E8FF-2F4B-40E6-87FE-B1B177F3AA29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2097627" y="3818888"/>
            <a:ext cx="2375044" cy="269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7E04F2A-7C8A-4E87-A1D7-47AA059A4D18}"/>
              </a:ext>
            </a:extLst>
          </p:cNvPr>
          <p:cNvCxnSpPr>
            <a:stCxn id="15" idx="2"/>
          </p:cNvCxnSpPr>
          <p:nvPr/>
        </p:nvCxnSpPr>
        <p:spPr>
          <a:xfrm flipH="1">
            <a:off x="2097626" y="4859464"/>
            <a:ext cx="1" cy="199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9ECF5BE-5AB7-41B2-8282-D14AD0F1649A}"/>
              </a:ext>
            </a:extLst>
          </p:cNvPr>
          <p:cNvCxnSpPr>
            <a:stCxn id="17" idx="2"/>
          </p:cNvCxnSpPr>
          <p:nvPr/>
        </p:nvCxnSpPr>
        <p:spPr>
          <a:xfrm>
            <a:off x="6553200" y="4832603"/>
            <a:ext cx="0" cy="209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AEA404-7125-459F-A4C1-F2369C1FB4B7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4472671" y="3818888"/>
            <a:ext cx="0" cy="1098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156DBC9C-5481-44E1-9DD9-41379EECFEEB}"/>
              </a:ext>
            </a:extLst>
          </p:cNvPr>
          <p:cNvCxnSpPr>
            <a:endCxn id="19" idx="1"/>
          </p:cNvCxnSpPr>
          <p:nvPr/>
        </p:nvCxnSpPr>
        <p:spPr>
          <a:xfrm rot="16200000" flipH="1">
            <a:off x="-251706" y="4846851"/>
            <a:ext cx="1104836" cy="3585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A844BB84-3443-4B97-8F68-A8F097695F30}"/>
              </a:ext>
            </a:extLst>
          </p:cNvPr>
          <p:cNvCxnSpPr>
            <a:stCxn id="6" idx="3"/>
          </p:cNvCxnSpPr>
          <p:nvPr/>
        </p:nvCxnSpPr>
        <p:spPr>
          <a:xfrm>
            <a:off x="8549371" y="2585402"/>
            <a:ext cx="417076" cy="200435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A8E262B-202C-45F3-9B53-C9FC8BD1605A}"/>
              </a:ext>
            </a:extLst>
          </p:cNvPr>
          <p:cNvCxnSpPr/>
          <p:nvPr/>
        </p:nvCxnSpPr>
        <p:spPr>
          <a:xfrm flipH="1">
            <a:off x="8143875" y="4589755"/>
            <a:ext cx="822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C1241205-676D-4530-B659-E53CCE2F275D}"/>
              </a:ext>
            </a:extLst>
          </p:cNvPr>
          <p:cNvCxnSpPr>
            <a:endCxn id="19" idx="3"/>
          </p:cNvCxnSpPr>
          <p:nvPr/>
        </p:nvCxnSpPr>
        <p:spPr>
          <a:xfrm rot="5400000">
            <a:off x="8221513" y="4833603"/>
            <a:ext cx="988783" cy="5010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ВОЗМОЖНОСТИ ПРОГРАММЫ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8C7CA0E-E805-4204-B553-A01B576B6ACF}"/>
              </a:ext>
            </a:extLst>
          </p:cNvPr>
          <p:cNvSpPr/>
          <p:nvPr/>
        </p:nvSpPr>
        <p:spPr>
          <a:xfrm>
            <a:off x="380927" y="1613704"/>
            <a:ext cx="81958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Просмотр и редактирование данных по химическим элементам, соединениям и системам соединений;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новых соединений и систем соединений; 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Расчет формул с использованием данных таблиц свойств элементов и соединений.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B6D1CAE-F61B-49B6-9911-D815B428B2B5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ижний колонтитул 1">
            <a:extLst>
              <a:ext uri="{FF2B5EF4-FFF2-40B4-BE49-F238E27FC236}">
                <a16:creationId xmlns:a16="http://schemas.microsoft.com/office/drawing/2014/main" id="{C65FF4F6-E9B2-445D-94A6-CFBA4E9D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588" y="6538912"/>
            <a:ext cx="8001444" cy="365125"/>
          </a:xfrm>
        </p:spPr>
        <p:txBody>
          <a:bodyPr/>
          <a:lstStyle/>
          <a:p>
            <a:pPr algn="l">
              <a:defRPr/>
            </a:pPr>
            <a:r>
              <a:rPr lang="ru-RU" dirty="0"/>
              <a:t>Кожакин К. Г., БПИ173, Программа активации таблицы Д. И. Менделеева 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0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42056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ПУТИ ДАЛЬНЕЙШЕЙ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547" y="1629002"/>
            <a:ext cx="8267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/>
              <a:t>Увеличение функционала программы (возможность построения и анализа диаграмм на основе данных таблиц свойств).</a:t>
            </a:r>
          </a:p>
          <a:p>
            <a:pPr marL="342900" indent="-342900">
              <a:buAutoNum type="arabicPeriod"/>
            </a:pPr>
            <a:r>
              <a:rPr lang="ru-RU" sz="1600" dirty="0"/>
              <a:t>Упрощение формата формул для удобства пользователя.</a:t>
            </a:r>
          </a:p>
          <a:p>
            <a:pPr marL="342900" indent="-342900">
              <a:buAutoNum type="arabicPeriod"/>
            </a:pPr>
            <a:r>
              <a:rPr lang="ru-RU" sz="1600" dirty="0"/>
              <a:t>Добавление возможности выбора формул из существующих вместо их набора.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2323C62-CDDF-455B-A298-D0091E6F2042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ижний колонтитул 1">
            <a:extLst>
              <a:ext uri="{FF2B5EF4-FFF2-40B4-BE49-F238E27FC236}">
                <a16:creationId xmlns:a16="http://schemas.microsoft.com/office/drawing/2014/main" id="{2A859C5D-11D9-45A3-ABDA-8FB96ECC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588" y="6538912"/>
            <a:ext cx="8001444" cy="365125"/>
          </a:xfrm>
        </p:spPr>
        <p:txBody>
          <a:bodyPr/>
          <a:lstStyle/>
          <a:p>
            <a:pPr algn="l">
              <a:defRPr/>
            </a:pPr>
            <a:r>
              <a:rPr lang="ru-RU" dirty="0"/>
              <a:t>Кожакин К. Г., БПИ173, Программа активации таблицы Д. И. Менделеева 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0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88" y="1416138"/>
            <a:ext cx="8806116" cy="16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Russian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Руководство по WPF [Электронный ресурс].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URL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ru-RU" sz="16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https://metanit.com/sharp/wpf/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(дата обращения: 12.05.2019)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Russian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Хранилище технической документации, справочных материалов по API, примеров кода, кратких инструкций и руководств для разработчиков и ИТ-профессионалов. [Электронный ресурс].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URL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ru-RU" sz="16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(дата обращения: 12.05.2019)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384236E-0813-4831-AAA6-F83B68D0B143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ижний колонтитул 1">
            <a:extLst>
              <a:ext uri="{FF2B5EF4-FFF2-40B4-BE49-F238E27FC236}">
                <a16:creationId xmlns:a16="http://schemas.microsoft.com/office/drawing/2014/main" id="{ED19A8C4-F2C7-49CA-88EC-87454188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588" y="6538912"/>
            <a:ext cx="8001444" cy="365125"/>
          </a:xfrm>
        </p:spPr>
        <p:txBody>
          <a:bodyPr/>
          <a:lstStyle/>
          <a:p>
            <a:pPr algn="l">
              <a:defRPr/>
            </a:pPr>
            <a:r>
              <a:rPr lang="ru-RU" dirty="0"/>
              <a:t>Кожакин К. Г., БПИ173, Программа активации таблицы Д. И. Менделеева 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Кожакин Кирилл Геннадьевич,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kgkozhakin@edu.hse.ru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Москва - 201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9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ПРЕДМЕТНОЙ ОБЛАСТИ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49098" y="1460361"/>
            <a:ext cx="837311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Предметная область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исследовательская деятельность (материаловедение, химия).</a:t>
            </a:r>
          </a:p>
          <a:p>
            <a:endParaRPr lang="ru-RU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Неформальная постановка задачи</a:t>
            </a:r>
          </a:p>
          <a:p>
            <a:pPr algn="ctr"/>
            <a:b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Создать программу активации таблицы Д. И. Менделеева.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255588" y="6538912"/>
            <a:ext cx="8001444" cy="365125"/>
          </a:xfrm>
        </p:spPr>
        <p:txBody>
          <a:bodyPr/>
          <a:lstStyle/>
          <a:p>
            <a:pPr algn="l">
              <a:defRPr/>
            </a:pPr>
            <a:r>
              <a:rPr lang="ru-RU" dirty="0"/>
              <a:t>Кожакин К. Г., БПИ173, Программа активации таблицы Д. И. Менделеева , 2019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/>
              <a:t>Цель работы</a:t>
            </a:r>
          </a:p>
          <a:p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Создать приложение, которое позволит получать информацию по различным свойствам химических элементов и соединений, а также рассчитывать формулы на их основе.</a:t>
            </a: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r>
              <a:rPr lang="ru-RU" sz="1600" b="1" dirty="0"/>
              <a:t>Задачи работы</a:t>
            </a:r>
          </a:p>
          <a:p>
            <a:pPr marL="342900" indent="-342900">
              <a:buFont typeface="+mj-lt"/>
              <a:buAutoNum type="arabicPeriod"/>
            </a:pPr>
            <a:endParaRPr lang="ru-RU" sz="1600" b="1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Создать возможность просмотра и редактирования данных по химическим элементам, соединениям и системам соединений;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Добавления новых соединений и систем соединений; 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методы поиска данных по таблицам свойств различных элементов и соединений; 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методы расчета формул.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1041B39-9A25-45AF-B5A8-877A8950A87F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3" name="Нижний колонтитул 1">
            <a:extLst>
              <a:ext uri="{FF2B5EF4-FFF2-40B4-BE49-F238E27FC236}">
                <a16:creationId xmlns:a16="http://schemas.microsoft.com/office/drawing/2014/main" id="{7496F059-B7E9-490F-A12C-0208D10B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588" y="6538912"/>
            <a:ext cx="8001444" cy="365125"/>
          </a:xfrm>
        </p:spPr>
        <p:txBody>
          <a:bodyPr/>
          <a:lstStyle/>
          <a:p>
            <a:pPr algn="l">
              <a:defRPr/>
            </a:pPr>
            <a:r>
              <a:rPr lang="ru-RU" dirty="0"/>
              <a:t>Кожакин К. Г., БПИ173, Программа активации таблицы Д. И. Менделеева , 2019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АКТУАЛЬНОСТЬ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49098" y="1460361"/>
            <a:ext cx="837311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Одной из основных задач материаловедения является установление зависимости между составом, строением и свойствами материалов. Моя программа позволяет установить некоторые из таких зависимостей путем расчета формул, аргументами которых являются различные свойства различных элементов и соединений.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255588" y="6538912"/>
            <a:ext cx="8001444" cy="365125"/>
          </a:xfrm>
        </p:spPr>
        <p:txBody>
          <a:bodyPr/>
          <a:lstStyle/>
          <a:p>
            <a:pPr algn="l">
              <a:defRPr/>
            </a:pPr>
            <a:r>
              <a:rPr lang="ru-RU" dirty="0"/>
              <a:t>Кожакин К. Г., БПИ173, Программа активации таблицы Д. И. Менделеева 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7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АНАЛИЗ СУЩЕСТВУЮЩИХ РЕШЕНИЙ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1041B39-9A25-45AF-B5A8-877A8950A87F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3" name="Нижний колонтитул 1">
            <a:extLst>
              <a:ext uri="{FF2B5EF4-FFF2-40B4-BE49-F238E27FC236}">
                <a16:creationId xmlns:a16="http://schemas.microsoft.com/office/drawing/2014/main" id="{7496F059-B7E9-490F-A12C-0208D10B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588" y="6538912"/>
            <a:ext cx="8001444" cy="365125"/>
          </a:xfrm>
        </p:spPr>
        <p:txBody>
          <a:bodyPr/>
          <a:lstStyle/>
          <a:p>
            <a:pPr algn="l">
              <a:defRPr/>
            </a:pPr>
            <a:r>
              <a:rPr lang="ru-RU" dirty="0"/>
              <a:t>Кожакин К. Г., БПИ173, Программа активации таблицы Д. И. Менделеева , 2019</a:t>
            </a:r>
            <a:endParaRPr lang="en-US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7C1D04F-1CF2-4E05-A574-E92431DA8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51704"/>
              </p:ext>
            </p:extLst>
          </p:nvPr>
        </p:nvGraphicFramePr>
        <p:xfrm>
          <a:off x="520764" y="1555492"/>
          <a:ext cx="8001444" cy="2656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4288">
                  <a:extLst>
                    <a:ext uri="{9D8B030D-6E8A-4147-A177-3AD203B41FA5}">
                      <a16:colId xmlns:a16="http://schemas.microsoft.com/office/drawing/2014/main" val="2779820651"/>
                    </a:ext>
                  </a:extLst>
                </a:gridCol>
                <a:gridCol w="2592280">
                  <a:extLst>
                    <a:ext uri="{9D8B030D-6E8A-4147-A177-3AD203B41FA5}">
                      <a16:colId xmlns:a16="http://schemas.microsoft.com/office/drawing/2014/main" val="612840014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583370510"/>
                    </a:ext>
                  </a:extLst>
                </a:gridCol>
                <a:gridCol w="905167">
                  <a:extLst>
                    <a:ext uri="{9D8B030D-6E8A-4147-A177-3AD203B41FA5}">
                      <a16:colId xmlns:a16="http://schemas.microsoft.com/office/drawing/2014/main" val="1166519289"/>
                    </a:ext>
                  </a:extLst>
                </a:gridCol>
              </a:tblGrid>
              <a:tr h="436312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Параметр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Программа активации таблицы Д.И. Менделеева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Mendeleyev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Windows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Kalzium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(Linux)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24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Возможность редактирования данных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5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Кристаллохимические данные по элементам и соединениям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3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Возможность расчета формул с использованием данных программы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32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Общие данные по элементам и соединениям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±(их можно добавить)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364810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9838C7D-0D2B-4615-80BE-A2568FF04764}"/>
              </a:ext>
            </a:extLst>
          </p:cNvPr>
          <p:cNvSpPr/>
          <p:nvPr/>
        </p:nvSpPr>
        <p:spPr>
          <a:xfrm>
            <a:off x="520764" y="4619730"/>
            <a:ext cx="5657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err="1"/>
              <a:t>Mendeleyev</a:t>
            </a:r>
            <a:r>
              <a:rPr lang="ru-RU" sz="1600" dirty="0"/>
              <a:t>: автор Феофанов Александр</a:t>
            </a:r>
            <a:r>
              <a:rPr lang="en-US" sz="1600" dirty="0"/>
              <a:t>, </a:t>
            </a:r>
            <a:r>
              <a:rPr lang="ru-RU" sz="1600" dirty="0"/>
              <a:t>сайт - </a:t>
            </a:r>
            <a:r>
              <a:rPr lang="en-US" sz="1600" dirty="0"/>
              <a:t>shdo.net</a:t>
            </a:r>
            <a:r>
              <a:rPr lang="ru-RU" sz="1600" dirty="0"/>
              <a:t>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2F204B1-CD89-4586-90AD-BEAE5F704F01}"/>
              </a:ext>
            </a:extLst>
          </p:cNvPr>
          <p:cNvSpPr/>
          <p:nvPr/>
        </p:nvSpPr>
        <p:spPr>
          <a:xfrm>
            <a:off x="520764" y="5050974"/>
            <a:ext cx="7386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Kalzium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автор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Carsten Niehaus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KDE developers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сайт -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edu.kde.org/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kalzium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72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68D8D3B-A535-4131-90EF-C91B573CDD1E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2" name="Нижний колонтитул 1">
            <a:extLst>
              <a:ext uri="{FF2B5EF4-FFF2-40B4-BE49-F238E27FC236}">
                <a16:creationId xmlns:a16="http://schemas.microsoft.com/office/drawing/2014/main" id="{2859224E-FC7C-4293-9DCD-8D2996A9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588" y="6538912"/>
            <a:ext cx="8001444" cy="365125"/>
          </a:xfrm>
        </p:spPr>
        <p:txBody>
          <a:bodyPr/>
          <a:lstStyle/>
          <a:p>
            <a:pPr algn="l">
              <a:defRPr/>
            </a:pPr>
            <a:r>
              <a:rPr lang="ru-RU" dirty="0"/>
              <a:t>Кожакин К. Г., БПИ173, Программа активации таблицы Д. И. Менделеева , 2019</a:t>
            </a:r>
            <a:endParaRPr lang="en-US" dirty="0"/>
          </a:p>
        </p:txBody>
      </p:sp>
      <p:pic>
        <p:nvPicPr>
          <p:cNvPr id="1026" name="Picture 2" descr="https://uploads.dev.by/resources/c32776f3-d64a-46f2-ba93-40c7583f28d6/cover/031f73c544.png">
            <a:extLst>
              <a:ext uri="{FF2B5EF4-FFF2-40B4-BE49-F238E27FC236}">
                <a16:creationId xmlns:a16="http://schemas.microsoft.com/office/drawing/2014/main" id="{B4B9F164-A181-4EB2-AD21-CFD446859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" y="1602003"/>
            <a:ext cx="2841180" cy="159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tatic.tildacdn.com/tild3630-3961-4362-b635-353132663563/c-sharp.png">
            <a:extLst>
              <a:ext uri="{FF2B5EF4-FFF2-40B4-BE49-F238E27FC236}">
                <a16:creationId xmlns:a16="http://schemas.microsoft.com/office/drawing/2014/main" id="{600259A0-D3C6-430C-8272-E3C58124B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631" y="2628186"/>
            <a:ext cx="2076664" cy="23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4.bp.blogspot.com/-I-A56G_rn_g/UlQiNJR74hI/AAAAAAAAAAo/JPO5ry7WhZI/s1600/NET-developers-now-at-madurai-Madurai.jpg">
            <a:extLst>
              <a:ext uri="{FF2B5EF4-FFF2-40B4-BE49-F238E27FC236}">
                <a16:creationId xmlns:a16="http://schemas.microsoft.com/office/drawing/2014/main" id="{F2FE495B-6349-4109-9FE0-47BA1F1D0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29" y="5065004"/>
            <a:ext cx="5683504" cy="94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0.iconfinder.com/data/icons/popular-files-formats/154/xml-512.png">
            <a:extLst>
              <a:ext uri="{FF2B5EF4-FFF2-40B4-BE49-F238E27FC236}">
                <a16:creationId xmlns:a16="http://schemas.microsoft.com/office/drawing/2014/main" id="{DF7EE344-BF5D-4321-AA94-BD31AB2F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00134"/>
            <a:ext cx="2307565" cy="23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4" name="Рисунок 3" descr="Изображение выглядит как снимок экрана, внутренний, небо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FF31488F-6687-4D37-935D-05ACED1C4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5357"/>
            <a:ext cx="9144000" cy="4167286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86E12EC5-D529-4255-9959-945832B9E0B1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3" name="Нижний колонтитул 1">
            <a:extLst>
              <a:ext uri="{FF2B5EF4-FFF2-40B4-BE49-F238E27FC236}">
                <a16:creationId xmlns:a16="http://schemas.microsoft.com/office/drawing/2014/main" id="{00FFD928-857A-415B-9280-CB8D712C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588" y="6538912"/>
            <a:ext cx="8001444" cy="365125"/>
          </a:xfrm>
        </p:spPr>
        <p:txBody>
          <a:bodyPr/>
          <a:lstStyle/>
          <a:p>
            <a:pPr algn="l">
              <a:defRPr/>
            </a:pPr>
            <a:r>
              <a:rPr lang="ru-RU" dirty="0"/>
              <a:t>Кожакин К. Г., БПИ173, Программа активации таблицы Д. И. Менделеева 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1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ВЫБРАННЫХ АЛГОРИТМОВ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1041B39-9A25-45AF-B5A8-877A8950A87F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3" name="Нижний колонтитул 1">
            <a:extLst>
              <a:ext uri="{FF2B5EF4-FFF2-40B4-BE49-F238E27FC236}">
                <a16:creationId xmlns:a16="http://schemas.microsoft.com/office/drawing/2014/main" id="{7496F059-B7E9-490F-A12C-0208D10B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588" y="6538912"/>
            <a:ext cx="8001444" cy="365125"/>
          </a:xfrm>
        </p:spPr>
        <p:txBody>
          <a:bodyPr/>
          <a:lstStyle/>
          <a:p>
            <a:pPr algn="l">
              <a:defRPr/>
            </a:pPr>
            <a:r>
              <a:rPr lang="ru-RU" dirty="0"/>
              <a:t>Кожакин К. Г., БПИ173, Программа активации таблицы Д. И. Менделеева , 2019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48B162C-24C7-44F6-A2C3-06D2FAB91FE8}"/>
              </a:ext>
            </a:extLst>
          </p:cNvPr>
          <p:cNvSpPr/>
          <p:nvPr/>
        </p:nvSpPr>
        <p:spPr>
          <a:xfrm>
            <a:off x="693116" y="1376709"/>
            <a:ext cx="81958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Парсинг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формул(на примере формулы степени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ионности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соединения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AgCl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0EFB13-C7CC-45A1-AC14-F265C3B90198}"/>
                  </a:ext>
                </a:extLst>
              </p:cNvPr>
              <p:cNvSpPr txBox="1"/>
              <p:nvPr/>
            </p:nvSpPr>
            <p:spPr>
              <a:xfrm>
                <a:off x="917464" y="1905814"/>
                <a:ext cx="6943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=1−ФЗ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КЧ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−0.25 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𝑝𝑜𝑤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𝐴𝑔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𝐶𝑙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;2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)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0EFB13-C7CC-45A1-AC14-F265C3B90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64" y="1905814"/>
                <a:ext cx="6943375" cy="276999"/>
              </a:xfrm>
              <a:prstGeom prst="rect">
                <a:avLst/>
              </a:prstGeom>
              <a:blipFill>
                <a:blip r:embed="rId3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988404E9-D2FC-4412-B39F-2D34CC7DDE08}"/>
                  </a:ext>
                </a:extLst>
              </p:cNvPr>
              <p:cNvSpPr/>
              <p:nvPr/>
            </p:nvSpPr>
            <p:spPr>
              <a:xfrm>
                <a:off x="651195" y="2328410"/>
                <a:ext cx="74759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Parse(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ФЗ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КЧ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−0.25 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𝑝𝑜𝑤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𝐴𝑔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𝐶𝑙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;2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988404E9-D2FC-4412-B39F-2D34CC7DD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95" y="2328410"/>
                <a:ext cx="7475911" cy="369332"/>
              </a:xfrm>
              <a:prstGeom prst="rect">
                <a:avLst/>
              </a:prstGeom>
              <a:blipFill>
                <a:blip r:embed="rId4"/>
                <a:stretch>
                  <a:fillRect l="-734" t="-983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2A67686-D403-4DD2-A1D5-3DAD35A4B4AF}"/>
              </a:ext>
            </a:extLst>
          </p:cNvPr>
          <p:cNvCxnSpPr/>
          <p:nvPr/>
        </p:nvCxnSpPr>
        <p:spPr>
          <a:xfrm>
            <a:off x="3923930" y="2625725"/>
            <a:ext cx="0" cy="392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3CC50124-2761-485F-A430-6D288B371F11}"/>
                  </a:ext>
                </a:extLst>
              </p:cNvPr>
              <p:cNvSpPr/>
              <p:nvPr/>
            </p:nvSpPr>
            <p:spPr>
              <a:xfrm>
                <a:off x="3422507" y="2984706"/>
                <a:ext cx="74759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Parse(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−0.25 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𝑝𝑜𝑤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х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х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;2 </m:t>
                    </m:r>
                  </m:oMath>
                </a14:m>
                <a:r>
                  <a:rPr lang="en-US" dirty="0"/>
                  <a:t>) )</a:t>
                </a:r>
                <a:endParaRPr lang="ru-RU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3CC50124-2761-485F-A430-6D288B371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7" y="2984706"/>
                <a:ext cx="7475911" cy="369332"/>
              </a:xfrm>
              <a:prstGeom prst="rect">
                <a:avLst/>
              </a:prstGeom>
              <a:blipFill>
                <a:blip r:embed="rId5"/>
                <a:stretch>
                  <a:fillRect l="-652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4AE3763-4CA1-4B33-8F77-B9F702926DE2}"/>
              </a:ext>
            </a:extLst>
          </p:cNvPr>
          <p:cNvCxnSpPr>
            <a:cxnSpLocks/>
          </p:cNvCxnSpPr>
          <p:nvPr/>
        </p:nvCxnSpPr>
        <p:spPr>
          <a:xfrm flipH="1">
            <a:off x="3808520" y="3354038"/>
            <a:ext cx="1464816" cy="543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49C8245-687B-478E-9804-B64936F14E6A}"/>
                  </a:ext>
                </a:extLst>
              </p:cNvPr>
              <p:cNvSpPr/>
              <p:nvPr/>
            </p:nvSpPr>
            <p:spPr>
              <a:xfrm>
                <a:off x="3392767" y="3817470"/>
                <a:ext cx="3147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Parse(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 = -1.36</a:t>
                </a:r>
                <a:endParaRPr lang="ru-RU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49C8245-687B-478E-9804-B64936F14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767" y="3817470"/>
                <a:ext cx="3147144" cy="369332"/>
              </a:xfrm>
              <a:prstGeom prst="rect">
                <a:avLst/>
              </a:prstGeom>
              <a:blipFill>
                <a:blip r:embed="rId6"/>
                <a:stretch>
                  <a:fillRect l="-1744" t="-8197" r="-969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880166F9-3662-4ED8-A2DA-BB9F3041851C}"/>
              </a:ext>
            </a:extLst>
          </p:cNvPr>
          <p:cNvCxnSpPr/>
          <p:nvPr/>
        </p:nvCxnSpPr>
        <p:spPr>
          <a:xfrm>
            <a:off x="5362113" y="3354038"/>
            <a:ext cx="1731145" cy="463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2DFD3BF-CC16-41F3-906B-930E94638803}"/>
                  </a:ext>
                </a:extLst>
              </p:cNvPr>
              <p:cNvSpPr/>
              <p:nvPr/>
            </p:nvSpPr>
            <p:spPr>
              <a:xfrm>
                <a:off x="6625700" y="3828087"/>
                <a:ext cx="1460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Parse(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= 2</a:t>
                </a:r>
                <a:endParaRPr lang="ru-RU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2DFD3BF-CC16-41F3-906B-930E9463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700" y="3828087"/>
                <a:ext cx="1460656" cy="369332"/>
              </a:xfrm>
              <a:prstGeom prst="rect">
                <a:avLst/>
              </a:prstGeom>
              <a:blipFill>
                <a:blip r:embed="rId7"/>
                <a:stretch>
                  <a:fillRect l="-3750" t="-9836" r="-2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01537DF-4075-4247-B03F-1CF3F6174674}"/>
              </a:ext>
            </a:extLst>
          </p:cNvPr>
          <p:cNvCxnSpPr/>
          <p:nvPr/>
        </p:nvCxnSpPr>
        <p:spPr>
          <a:xfrm>
            <a:off x="4398963" y="4151313"/>
            <a:ext cx="0" cy="447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1380AFA0-E11F-4FD7-9EA7-56CCF9A9DD6F}"/>
                  </a:ext>
                </a:extLst>
              </p:cNvPr>
              <p:cNvSpPr/>
              <p:nvPr/>
            </p:nvSpPr>
            <p:spPr>
              <a:xfrm>
                <a:off x="3020803" y="4607110"/>
                <a:ext cx="2072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Find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х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=1.8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1380AFA0-E11F-4FD7-9EA7-56CCF9A9D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803" y="4607110"/>
                <a:ext cx="2072234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C1EADEFF-7F85-49AE-898B-973B10AE16EB}"/>
                  </a:ext>
                </a:extLst>
              </p:cNvPr>
              <p:cNvSpPr/>
              <p:nvPr/>
            </p:nvSpPr>
            <p:spPr>
              <a:xfrm>
                <a:off x="5093037" y="5038964"/>
                <a:ext cx="2041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3.16</a:t>
                </a:r>
                <a:endParaRPr lang="ru-RU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C1EADEFF-7F85-49AE-898B-973B10AE1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037" y="5038964"/>
                <a:ext cx="2041072" cy="369332"/>
              </a:xfrm>
              <a:prstGeom prst="rect">
                <a:avLst/>
              </a:prstGeom>
              <a:blipFill>
                <a:blip r:embed="rId9"/>
                <a:stretch>
                  <a:fillRect t="-10000" r="-209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627D382-7609-4E5F-A1B8-9AD680CBD658}"/>
              </a:ext>
            </a:extLst>
          </p:cNvPr>
          <p:cNvCxnSpPr>
            <a:cxnSpLocks/>
          </p:cNvCxnSpPr>
          <p:nvPr/>
        </p:nvCxnSpPr>
        <p:spPr>
          <a:xfrm>
            <a:off x="5273336" y="4160259"/>
            <a:ext cx="0" cy="878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43FF8302-CCD1-4998-A7D5-B3F3E9C96617}"/>
              </a:ext>
            </a:extLst>
          </p:cNvPr>
          <p:cNvCxnSpPr>
            <a:cxnSpLocks/>
            <a:stCxn id="15" idx="1"/>
            <a:endCxn id="32" idx="1"/>
          </p:cNvCxnSpPr>
          <p:nvPr/>
        </p:nvCxnSpPr>
        <p:spPr>
          <a:xfrm rot="10800000" flipV="1">
            <a:off x="3264189" y="3169372"/>
            <a:ext cx="158319" cy="2513640"/>
          </a:xfrm>
          <a:prstGeom prst="bentConnector3">
            <a:avLst>
              <a:gd name="adj1" fmla="val 2443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BD84FD6C-B444-4D64-8B73-3A39347A85E8}"/>
                  </a:ext>
                </a:extLst>
              </p:cNvPr>
              <p:cNvSpPr/>
              <p:nvPr/>
            </p:nvSpPr>
            <p:spPr>
              <a:xfrm>
                <a:off x="3264188" y="5498346"/>
                <a:ext cx="74759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Parse(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−0.25 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1.8496</m:t>
                    </m:r>
                  </m:oMath>
                </a14:m>
                <a:r>
                  <a:rPr lang="en-US" dirty="0"/>
                  <a:t> ) = -0.4624</a:t>
                </a:r>
                <a:endParaRPr lang="ru-RU" dirty="0"/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BD84FD6C-B444-4D64-8B73-3A39347A8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188" y="5498346"/>
                <a:ext cx="7475911" cy="369332"/>
              </a:xfrm>
              <a:prstGeom prst="rect">
                <a:avLst/>
              </a:prstGeom>
              <a:blipFill>
                <a:blip r:embed="rId10"/>
                <a:stretch>
                  <a:fillRect l="-652" t="-983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C0F1002A-C687-485A-95D2-0908E0B57547}"/>
              </a:ext>
            </a:extLst>
          </p:cNvPr>
          <p:cNvCxnSpPr>
            <a:cxnSpLocks/>
          </p:cNvCxnSpPr>
          <p:nvPr/>
        </p:nvCxnSpPr>
        <p:spPr>
          <a:xfrm>
            <a:off x="1278384" y="2625725"/>
            <a:ext cx="0" cy="3335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2422B656-AB45-422B-AE50-27A766A483FD}"/>
                  </a:ext>
                </a:extLst>
              </p:cNvPr>
              <p:cNvSpPr/>
              <p:nvPr/>
            </p:nvSpPr>
            <p:spPr>
              <a:xfrm>
                <a:off x="651194" y="5946098"/>
                <a:ext cx="74759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Parse(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ФЗ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КЧ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0,61977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2422B656-AB45-422B-AE50-27A766A48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94" y="5946098"/>
                <a:ext cx="7475911" cy="369332"/>
              </a:xfrm>
              <a:prstGeom prst="rect">
                <a:avLst/>
              </a:prstGeom>
              <a:blipFill>
                <a:blip r:embed="rId11"/>
                <a:stretch>
                  <a:fillRect l="-734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39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8" grpId="0"/>
      <p:bldP spid="18" grpId="0"/>
      <p:bldP spid="21" grpId="0"/>
      <p:bldP spid="26" grpId="0"/>
      <p:bldP spid="32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ВЫБРАННЫХ АЛГОРИТМОВ</a:t>
            </a: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1041B39-9A25-45AF-B5A8-877A8950A87F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3" name="Нижний колонтитул 1">
            <a:extLst>
              <a:ext uri="{FF2B5EF4-FFF2-40B4-BE49-F238E27FC236}">
                <a16:creationId xmlns:a16="http://schemas.microsoft.com/office/drawing/2014/main" id="{7496F059-B7E9-490F-A12C-0208D10B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588" y="6538912"/>
            <a:ext cx="8001444" cy="365125"/>
          </a:xfrm>
        </p:spPr>
        <p:txBody>
          <a:bodyPr/>
          <a:lstStyle/>
          <a:p>
            <a:pPr algn="l">
              <a:defRPr/>
            </a:pPr>
            <a:r>
              <a:rPr lang="ru-RU" dirty="0"/>
              <a:t>Кожакин К. Г., БПИ173, Программа активации таблицы Д. И. Менделеева , 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0EFB13-C7CC-45A1-AC14-F265C3B90198}"/>
                  </a:ext>
                </a:extLst>
              </p:cNvPr>
              <p:cNvSpPr txBox="1"/>
              <p:nvPr/>
            </p:nvSpPr>
            <p:spPr>
              <a:xfrm>
                <a:off x="1032225" y="1383774"/>
                <a:ext cx="6943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=1−ФЗ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КЧ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−0.25 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𝑝𝑜𝑤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𝐴𝑔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𝐶𝑙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;2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)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0EFB13-C7CC-45A1-AC14-F265C3B90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5" y="1383774"/>
                <a:ext cx="6943375" cy="276999"/>
              </a:xfrm>
              <a:prstGeom prst="rect">
                <a:avLst/>
              </a:prstGeom>
              <a:blipFill>
                <a:blip r:embed="rId3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2422B656-AB45-422B-AE50-27A766A483FD}"/>
                  </a:ext>
                </a:extLst>
              </p:cNvPr>
              <p:cNvSpPr/>
              <p:nvPr/>
            </p:nvSpPr>
            <p:spPr>
              <a:xfrm>
                <a:off x="765956" y="2018506"/>
                <a:ext cx="74759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Parse(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ФЗ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КЧ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0,61977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2422B656-AB45-422B-AE50-27A766A48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56" y="2018506"/>
                <a:ext cx="7475911" cy="369332"/>
              </a:xfrm>
              <a:prstGeom prst="rect">
                <a:avLst/>
              </a:prstGeom>
              <a:blipFill>
                <a:blip r:embed="rId4"/>
                <a:stretch>
                  <a:fillRect l="-734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62DDDD8-18AC-4235-AD6E-7BA1A29F9329}"/>
              </a:ext>
            </a:extLst>
          </p:cNvPr>
          <p:cNvCxnSpPr/>
          <p:nvPr/>
        </p:nvCxnSpPr>
        <p:spPr>
          <a:xfrm>
            <a:off x="2327275" y="2387838"/>
            <a:ext cx="0" cy="53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841B5BA-35AD-4C6A-A949-C0C15480C62A}"/>
              </a:ext>
            </a:extLst>
          </p:cNvPr>
          <p:cNvCxnSpPr>
            <a:cxnSpLocks/>
          </p:cNvCxnSpPr>
          <p:nvPr/>
        </p:nvCxnSpPr>
        <p:spPr>
          <a:xfrm>
            <a:off x="3258105" y="2387838"/>
            <a:ext cx="0" cy="1101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566F91D0-9ABB-4605-92B4-90EB1813CB84}"/>
                  </a:ext>
                </a:extLst>
              </p:cNvPr>
              <p:cNvSpPr/>
              <p:nvPr/>
            </p:nvSpPr>
            <p:spPr>
              <a:xfrm>
                <a:off x="996714" y="2920753"/>
                <a:ext cx="20882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Find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ФЗ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566F91D0-9ABB-4605-92B4-90EB1813C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14" y="2920753"/>
                <a:ext cx="208826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2940930A-0FEA-48B2-9451-09A5F6EA5313}"/>
                  </a:ext>
                </a:extLst>
              </p:cNvPr>
              <p:cNvSpPr/>
              <p:nvPr/>
            </p:nvSpPr>
            <p:spPr>
              <a:xfrm>
                <a:off x="3068948" y="3489732"/>
                <a:ext cx="19768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КЧ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4</a:t>
                </a:r>
                <a:endParaRPr lang="ru-RU" dirty="0"/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2940930A-0FEA-48B2-9451-09A5F6EA5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948" y="3489732"/>
                <a:ext cx="1976823" cy="369332"/>
              </a:xfrm>
              <a:prstGeom prst="rect">
                <a:avLst/>
              </a:prstGeom>
              <a:blipFill>
                <a:blip r:embed="rId6"/>
                <a:stretch>
                  <a:fillRect t="-8197" r="-184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51834123-3C6E-4DD9-8A8E-5E2969E0C83E}"/>
                  </a:ext>
                </a:extLst>
              </p:cNvPr>
              <p:cNvSpPr/>
              <p:nvPr/>
            </p:nvSpPr>
            <p:spPr>
              <a:xfrm>
                <a:off x="765956" y="3966378"/>
                <a:ext cx="2850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Parse(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∗0,61977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51834123-3C6E-4DD9-8A8E-5E2969E0C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56" y="3966378"/>
                <a:ext cx="2850460" cy="369332"/>
              </a:xfrm>
              <a:prstGeom prst="rect">
                <a:avLst/>
              </a:prstGeom>
              <a:blipFill>
                <a:blip r:embed="rId7"/>
                <a:stretch>
                  <a:fillRect l="-1927" t="-10000" r="-1071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B3267B52-9497-43CF-88F4-D1F3FA3EAD29}"/>
              </a:ext>
            </a:extLst>
          </p:cNvPr>
          <p:cNvCxnSpPr>
            <a:stCxn id="36" idx="1"/>
            <a:endCxn id="19" idx="1"/>
          </p:cNvCxnSpPr>
          <p:nvPr/>
        </p:nvCxnSpPr>
        <p:spPr>
          <a:xfrm rot="10800000" flipV="1">
            <a:off x="765956" y="2203172"/>
            <a:ext cx="12700" cy="19478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6018743-61B7-4905-8564-6A190E8DF0CA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191186" y="4335710"/>
            <a:ext cx="0" cy="316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0CDB8310-D540-4897-83B1-570987609562}"/>
                  </a:ext>
                </a:extLst>
              </p:cNvPr>
              <p:cNvSpPr/>
              <p:nvPr/>
            </p:nvSpPr>
            <p:spPr>
              <a:xfrm>
                <a:off x="765956" y="4673966"/>
                <a:ext cx="2810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Parse(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∗0,61977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0CDB8310-D540-4897-83B1-570987609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56" y="4673966"/>
                <a:ext cx="2810385" cy="369332"/>
              </a:xfrm>
              <a:prstGeom prst="rect">
                <a:avLst/>
              </a:prstGeom>
              <a:blipFill>
                <a:blip r:embed="rId8"/>
                <a:stretch>
                  <a:fillRect l="-1952" t="-10000" r="-1085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B92DAC04-F9B7-47E7-8501-667CC1348298}"/>
                  </a:ext>
                </a:extLst>
              </p:cNvPr>
              <p:cNvSpPr/>
              <p:nvPr/>
            </p:nvSpPr>
            <p:spPr>
              <a:xfrm>
                <a:off x="765955" y="5333359"/>
                <a:ext cx="3643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Parse(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4426</m:t>
                    </m:r>
                  </m:oMath>
                </a14:m>
                <a:r>
                  <a:rPr lang="en-US" dirty="0"/>
                  <a:t>)</a:t>
                </a:r>
                <a:r>
                  <a:rPr lang="ru-RU" dirty="0"/>
                  <a:t> = </a:t>
                </a:r>
                <a:r>
                  <a:rPr lang="ru-RU" dirty="0">
                    <a:latin typeface="Cambria Math" panose="02040503050406030204" pitchFamily="18" charset="0"/>
                  </a:rPr>
                  <a:t>0.842557</a:t>
                </a: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B92DAC04-F9B7-47E7-8501-667CC1348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55" y="5333359"/>
                <a:ext cx="3643946" cy="369332"/>
              </a:xfrm>
              <a:prstGeom prst="rect">
                <a:avLst/>
              </a:prstGeom>
              <a:blipFill>
                <a:blip r:embed="rId9"/>
                <a:stretch>
                  <a:fillRect l="-1508" t="-11667" r="-335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39ABC480-DA4B-4D5F-9AA8-16AC1C0A715C}"/>
              </a:ext>
            </a:extLst>
          </p:cNvPr>
          <p:cNvCxnSpPr>
            <a:cxnSpLocks/>
          </p:cNvCxnSpPr>
          <p:nvPr/>
        </p:nvCxnSpPr>
        <p:spPr>
          <a:xfrm>
            <a:off x="2191186" y="5043298"/>
            <a:ext cx="0" cy="316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4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19" grpId="0"/>
      <p:bldP spid="39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913</Words>
  <Application>Microsoft Office PowerPoint</Application>
  <PresentationFormat>Экран (4:3)</PresentationFormat>
  <Paragraphs>173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Myriad Pro</vt:lpstr>
      <vt:lpstr>Myriad Pro Semibold</vt:lpstr>
      <vt:lpstr>Office Theme</vt:lpstr>
      <vt:lpstr>Факультет компьютерных наук Департамент программной инженерии Курсовая работа Программа активации таблицы Д. И. Менделеева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/>
  <cp:lastModifiedBy>Кирилл Кожакин</cp:lastModifiedBy>
  <cp:revision>122</cp:revision>
  <dcterms:created xsi:type="dcterms:W3CDTF">2010-09-30T06:45:29Z</dcterms:created>
  <dcterms:modified xsi:type="dcterms:W3CDTF">2019-05-17T06:31:07Z</dcterms:modified>
</cp:coreProperties>
</file>