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260" r:id="rId5"/>
    <p:sldId id="261" r:id="rId6"/>
    <p:sldId id="274" r:id="rId7"/>
    <p:sldId id="262" r:id="rId8"/>
    <p:sldId id="278" r:id="rId9"/>
    <p:sldId id="263" r:id="rId10"/>
    <p:sldId id="277" r:id="rId11"/>
    <p:sldId id="279" r:id="rId12"/>
    <p:sldId id="266" r:id="rId13"/>
    <p:sldId id="265" r:id="rId14"/>
    <p:sldId id="280" r:id="rId15"/>
    <p:sldId id="267" r:id="rId16"/>
    <p:sldId id="269" r:id="rId17"/>
    <p:sldId id="270" r:id="rId18"/>
    <p:sldId id="271" r:id="rId19"/>
    <p:sldId id="281" r:id="rId20"/>
    <p:sldId id="272" r:id="rId21"/>
    <p:sldId id="273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mle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0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853B1-348D-4AA0-9BBD-2AABE86F3831}" type="datetimeFigureOut">
              <a:rPr lang="en-IN" smtClean="0"/>
              <a:pPr/>
              <a:t>13/04/2014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5BBE6-F41C-435E-8112-C5A15907F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11069-CB0A-4286-819B-CEE8FAB6B95D}" type="datetimeFigureOut">
              <a:rPr lang="en-IN" smtClean="0"/>
              <a:pPr/>
              <a:t>13/04/2014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3D5C-02B2-405A-ADBD-426B7B8544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069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3D5C-02B2-405A-ADBD-426B7B8544B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5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3D5C-02B2-405A-ADBD-426B7B8544B7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7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3D5C-02B2-405A-ADBD-426B7B8544B7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72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9C9F-C432-4941-8605-F533636A5F30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5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D4D6-69A9-4931-98D5-647F7CC26AB6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4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DB9-F41C-4B2C-86C1-615F0B08912F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9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B675-1B96-49DF-9290-964444E8C74E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3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8011-5A20-48F7-8DED-1D5B755DCB41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5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3CB3-2328-44C5-98A1-F3CA63FD9E4F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9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87E4-6850-4916-A7BC-2403AF688B12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E82-2983-44EE-970C-FBD889E08B5D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5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F687-2066-4476-BA8A-46AC348B58DB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1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596-D6EE-4C5A-A269-4A1CB2D22872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5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9281-9A6F-4896-84F1-B7213C23C710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6AFA2-E0A1-4294-BBCD-A0FC7643E152}" type="datetime1">
              <a:rPr lang="en-IN" smtClean="0"/>
              <a:pPr/>
              <a:t>13/04/2014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BA99-7174-4D2C-92C7-B7141DD7D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1060326"/>
            <a:ext cx="8784976" cy="2152650"/>
          </a:xfrm>
        </p:spPr>
        <p:txBody>
          <a:bodyPr/>
          <a:lstStyle/>
          <a:p>
            <a:pPr algn="ctr"/>
            <a:r>
              <a:rPr lang="en-IN" sz="4000" b="1" u="dbl" cap="small" dirty="0"/>
              <a:t>UART Receiver – Project </a:t>
            </a:r>
            <a:r>
              <a:rPr lang="en-IN" sz="4000" b="1" u="dbl" cap="small" dirty="0" smtClean="0"/>
              <a:t>Report</a:t>
            </a:r>
            <a:endParaRPr lang="en-IN" sz="4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00200" y="2636912"/>
            <a:ext cx="6172200" cy="685800"/>
          </a:xfrm>
        </p:spPr>
        <p:txBody>
          <a:bodyPr/>
          <a:lstStyle/>
          <a:p>
            <a:r>
              <a:rPr lang="en-IN" b="1" dirty="0">
                <a:effectLst/>
              </a:rPr>
              <a:t>EC-104: Digital Logic </a:t>
            </a:r>
            <a:r>
              <a:rPr lang="en-IN" b="1" dirty="0" smtClean="0">
                <a:effectLst/>
              </a:rPr>
              <a:t>Design</a:t>
            </a:r>
            <a:endParaRPr lang="en-IN" b="1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4005064"/>
            <a:ext cx="7416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Project </a:t>
            </a:r>
            <a:r>
              <a:rPr lang="en-IN" sz="2000" b="1" u="sng" dirty="0"/>
              <a:t>Submitted By:</a:t>
            </a:r>
            <a:endParaRPr lang="en-IN" sz="2000" u="sng" dirty="0"/>
          </a:p>
          <a:p>
            <a:r>
              <a:rPr lang="en-IN" sz="2000" dirty="0"/>
              <a:t>	Sarjan Jain : 13116034</a:t>
            </a:r>
          </a:p>
          <a:p>
            <a:r>
              <a:rPr lang="en-IN" sz="2000" dirty="0"/>
              <a:t>	Kandikunta Achut : 13116035</a:t>
            </a:r>
          </a:p>
          <a:p>
            <a:r>
              <a:rPr lang="en-IN" sz="2000" dirty="0"/>
              <a:t>	Kartik Patel : 13116036</a:t>
            </a:r>
          </a:p>
          <a:p>
            <a:r>
              <a:rPr lang="en-IN" sz="2000" dirty="0"/>
              <a:t>	K. Nagadeep : 13116037</a:t>
            </a:r>
          </a:p>
          <a:p>
            <a:r>
              <a:rPr lang="en-IN" sz="2000" dirty="0"/>
              <a:t>	Kumar Parimal : </a:t>
            </a:r>
            <a:r>
              <a:rPr lang="en-IN" sz="2000" dirty="0" smtClean="0"/>
              <a:t>13116038</a:t>
            </a:r>
          </a:p>
          <a:p>
            <a:r>
              <a:rPr lang="en-IN" sz="2000" dirty="0" smtClean="0"/>
              <a:t>Class: B. Tech. ECE 1</a:t>
            </a:r>
            <a:r>
              <a:rPr lang="en-IN" sz="2000" baseline="30000" dirty="0" smtClean="0"/>
              <a:t>st</a:t>
            </a:r>
            <a:r>
              <a:rPr lang="en-IN" sz="2000" dirty="0" smtClean="0"/>
              <a:t> Year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55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8952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Design</a:t>
            </a: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4724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600" dirty="0" smtClean="0"/>
              <a:t>FSM Diagram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5" y="1910155"/>
            <a:ext cx="4911362" cy="4479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1143000"/>
            <a:ext cx="42124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Parity: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When the FSM is in this state, it waits for next clock cycle and then samples parity bit.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Once it is sampled it will switch to &lt;stop&gt; set.</a:t>
            </a:r>
          </a:p>
          <a:p>
            <a:endParaRPr lang="en-IN" sz="2000" b="1" dirty="0"/>
          </a:p>
          <a:p>
            <a:r>
              <a:rPr lang="en-IN" sz="2000" b="1" dirty="0"/>
              <a:t>Stop: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FSM will wait for 1 clock cycle and then samples the stop bit.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The FSM switches back to &lt;idle&gt; state after the Stop bit sampling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8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b="1" dirty="0" smtClean="0"/>
              <a:t>VHDL Code</a:t>
            </a:r>
            <a:endParaRPr lang="en-IN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196752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IEEE;</a:t>
            </a:r>
          </a:p>
          <a:p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IEEE.STD_LOGIC_1164.ALL;</a:t>
            </a:r>
          </a:p>
          <a:p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CLK16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is</a:t>
            </a: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port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(CLK :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	enable: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:='0';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CLK16x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out </a:t>
            </a:r>
            <a:r>
              <a:rPr lang="en-IN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:= '0');</a:t>
            </a: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CLK16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architecture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Behavioral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CLK16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is</a:t>
            </a: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signal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currentCLK16x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IN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:='1';</a:t>
            </a: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signal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count : </a:t>
            </a:r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:= 16;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Entity </a:t>
            </a:r>
            <a:r>
              <a:rPr lang="en-IN" sz="3200" dirty="0" smtClean="0"/>
              <a:t>Declaration for CLK16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4639270"/>
            <a:ext cx="9098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b="1" dirty="0" smtClean="0"/>
              <a:t>Ports Required: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3333CC"/>
                </a:solidFill>
              </a:rPr>
              <a:t>CLK: </a:t>
            </a:r>
            <a:r>
              <a:rPr lang="en-IN" dirty="0"/>
              <a:t>Clock </a:t>
            </a:r>
            <a:r>
              <a:rPr lang="en-IN" dirty="0" smtClean="0"/>
              <a:t>input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3333CC"/>
                </a:solidFill>
              </a:rPr>
              <a:t>CLK16x </a:t>
            </a:r>
            <a:r>
              <a:rPr lang="en-IN" dirty="0" smtClean="0"/>
              <a:t>: Output Port which changes values at every 16 counts. This is input for Receiver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7162800" cy="58477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 smtClean="0">
                <a:latin typeface="+mn-lt"/>
                <a:ea typeface="+mn-ea"/>
                <a:cs typeface="+mn-cs"/>
              </a:rPr>
              <a:t>Architecture </a:t>
            </a:r>
            <a:r>
              <a:rPr lang="en-IN" sz="3200" dirty="0" smtClean="0">
                <a:latin typeface="+mn-lt"/>
                <a:ea typeface="+mn-ea"/>
                <a:cs typeface="+mn-cs"/>
              </a:rPr>
              <a:t>Block of CLK16</a:t>
            </a:r>
            <a:endParaRPr lang="en-IN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196751"/>
            <a:ext cx="84969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(CLK, enable)</a:t>
            </a:r>
          </a:p>
          <a:p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if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enable=‘1’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IN" sz="1600" dirty="0" err="1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Rising_edge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(CLK)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if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count=16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       currentCLK16x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currentCLK16x;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CLK16x&lt;=currentCLK16x;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&lt;= count-1;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count=0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count&lt;=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16;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end if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end if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 process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Behavioral;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UART Receiver-Project Report</a:t>
            </a:r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VHDL Code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97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8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b="1" dirty="0" smtClean="0"/>
              <a:t>VHDL Code</a:t>
            </a:r>
            <a:endParaRPr lang="en-IN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76200" y="1196752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IEEE;</a:t>
            </a: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IEEE.STD_LOGIC_1164.ALL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UART_Receiver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is</a:t>
            </a: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(SER_IN :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:= '1';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 RESET :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OUT16O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(15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0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):=(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others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=&gt;'0');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CLK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 statusOUT :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:='0';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 ERROR: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:= '0');</a:t>
            </a: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UART_Receiver;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Entity Declaration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4191000"/>
            <a:ext cx="9098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b="1" dirty="0" smtClean="0"/>
              <a:t>Ports Required: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3333CC"/>
                </a:solidFill>
              </a:rPr>
              <a:t>CLK: </a:t>
            </a:r>
            <a:r>
              <a:rPr lang="en-IN" dirty="0"/>
              <a:t>Clock input for UART. </a:t>
            </a:r>
            <a:r>
              <a:rPr lang="en-IN" dirty="0" smtClean="0"/>
              <a:t>Which is </a:t>
            </a:r>
            <a:r>
              <a:rPr lang="en-IN" dirty="0" smtClean="0"/>
              <a:t>defined </a:t>
            </a:r>
            <a:r>
              <a:rPr lang="en-IN" dirty="0" smtClean="0"/>
              <a:t>Baud rate.</a:t>
            </a:r>
            <a:endParaRPr lang="en-I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>
                <a:solidFill>
                  <a:srgbClr val="3333CC"/>
                </a:solidFill>
              </a:rPr>
              <a:t>RESET: </a:t>
            </a:r>
            <a:r>
              <a:rPr lang="en-IN" dirty="0"/>
              <a:t>Asynchronous RESET Signal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>
                <a:solidFill>
                  <a:srgbClr val="3333CC"/>
                </a:solidFill>
              </a:rPr>
              <a:t>SER_IN:</a:t>
            </a:r>
            <a:r>
              <a:rPr lang="en-IN" dirty="0"/>
              <a:t> Serial bit stream received by unit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>
                <a:solidFill>
                  <a:srgbClr val="3333CC"/>
                </a:solidFill>
              </a:rPr>
              <a:t>ERROR: </a:t>
            </a:r>
            <a:r>
              <a:rPr lang="en-IN" dirty="0"/>
              <a:t>Output goes ‘1’ for Parity Error or Not getting Stop Bit after 16-bit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>
                <a:solidFill>
                  <a:srgbClr val="3333CC"/>
                </a:solidFill>
              </a:rPr>
              <a:t>statusOUT:</a:t>
            </a:r>
            <a:r>
              <a:rPr lang="en-IN" dirty="0"/>
              <a:t> Shows current status. For busy condition gives output ‘1’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>
                <a:solidFill>
                  <a:srgbClr val="3333CC"/>
                </a:solidFill>
              </a:rPr>
              <a:t>OUT16O: </a:t>
            </a:r>
            <a:r>
              <a:rPr lang="en-IN" dirty="0"/>
              <a:t>Output </a:t>
            </a:r>
            <a:r>
              <a:rPr lang="en-IN" dirty="0" smtClean="0"/>
              <a:t>Bit vector </a:t>
            </a:r>
            <a:r>
              <a:rPr lang="en-IN" dirty="0"/>
              <a:t>in parallel 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7162800" cy="58477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 smtClean="0">
                <a:latin typeface="+mn-lt"/>
                <a:ea typeface="+mn-ea"/>
                <a:cs typeface="+mn-cs"/>
              </a:rPr>
              <a:t>Architecture </a:t>
            </a:r>
            <a:r>
              <a:rPr lang="en-IN" sz="3200" dirty="0" smtClean="0">
                <a:latin typeface="+mn-lt"/>
                <a:ea typeface="+mn-ea"/>
                <a:cs typeface="+mn-cs"/>
              </a:rPr>
              <a:t>Block of </a:t>
            </a:r>
            <a:r>
              <a:rPr lang="en-IN" sz="3200" dirty="0" err="1" smtClean="0">
                <a:latin typeface="+mn-lt"/>
                <a:ea typeface="+mn-ea"/>
                <a:cs typeface="+mn-cs"/>
              </a:rPr>
              <a:t>UART_Receiver</a:t>
            </a:r>
            <a:endParaRPr lang="en-IN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932557"/>
            <a:ext cx="84969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Behavioral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UART_Receiver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is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signal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status : </a:t>
            </a:r>
            <a:r>
              <a:rPr lang="en-IN" sz="1600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:= '0';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signal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par : </a:t>
            </a:r>
            <a:r>
              <a:rPr lang="en-IN" sz="1600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:= '0';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signal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OUT16 : </a:t>
            </a:r>
            <a:r>
              <a:rPr lang="en-IN" sz="1600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(15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downto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):=(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others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=&gt;'0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CLK16x : </a:t>
            </a:r>
            <a:r>
              <a:rPr lang="en-IN" sz="1600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signal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count :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:= 0;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CLK16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(CLK: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enable: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:=‘0’;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CLK16x: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 component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CLKP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: CLK16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port map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(CLK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, status,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CLK16x);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pmain :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(RESET, SER_IN,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CLK16x, CLK)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begin</a:t>
            </a:r>
            <a:endParaRPr lang="en-IN" sz="16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RESET='1'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     OUT16O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&lt;= x"0000";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OUT16 &lt;= x"0000";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ERROR &lt;= '0';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count&lt;=0;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par&lt;='0';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status&lt;='0';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statusOUT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&lt;= '0';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5871592" y="4724400"/>
            <a:ext cx="72008" cy="201887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372200" y="556260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Reset Block</a:t>
            </a:r>
            <a:endParaRPr lang="en-IN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43600" y="57150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-76200"/>
            <a:ext cx="91440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VHDL Code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16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82025"/>
            <a:ext cx="6705600" cy="58477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 smtClean="0">
                <a:latin typeface="+mn-lt"/>
                <a:ea typeface="+mn-ea"/>
                <a:cs typeface="+mn-cs"/>
              </a:rPr>
              <a:t>Start Bit to Parity bit Sampling</a:t>
            </a:r>
            <a:endParaRPr lang="en-IN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141274"/>
            <a:ext cx="903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elsif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CLK16x'event</a:t>
            </a:r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CLK16x=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'1'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status='0'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SER_IN='0' </a:t>
            </a:r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</a:t>
            </a:r>
            <a:endParaRPr lang="en-IN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status&lt;='1';</a:t>
            </a: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statusOUT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&lt;= '1';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count &lt;=0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743200"/>
            <a:ext cx="81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elsif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status='1'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count&lt;16 </a:t>
            </a:r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</a:t>
            </a:r>
            <a:endParaRPr lang="en-IN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count &lt;= count+1;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OUT16 &lt;= OUT16(14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0) &amp; SER_IN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SER_IN='1'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 </a:t>
            </a:r>
            <a:endParaRPr lang="en-IN" dirty="0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      par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par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;   </a:t>
            </a:r>
            <a:r>
              <a:rPr lang="en-I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--EVEN PARITY</a:t>
            </a:r>
          </a:p>
          <a:p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 if</a:t>
            </a:r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IN" dirty="0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elsif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count=16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status='1'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</a:t>
            </a:r>
            <a:endParaRPr lang="en-IN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    count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&lt;=17;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SER_IN=(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par)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        ERROR &lt;= '1';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      OUT16 &lt;= x"0000";</a:t>
            </a:r>
          </a:p>
          <a:p>
            <a:r>
              <a:rPr lang="en-IN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 if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867400" y="1151519"/>
            <a:ext cx="432048" cy="13630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>
            <a:off x="6019800" y="2743200"/>
            <a:ext cx="316926" cy="8632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36726" y="2743200"/>
            <a:ext cx="280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Counting up and</a:t>
            </a:r>
          </a:p>
          <a:p>
            <a:r>
              <a:rPr lang="en-IN" dirty="0" smtClean="0"/>
              <a:t>Shifting one bit to right until count reached to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3048"/>
            <a:ext cx="91440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VHDL Code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694" y="1905000"/>
            <a:ext cx="17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Getting Start Bit</a:t>
            </a:r>
            <a:endParaRPr lang="en-IN" dirty="0"/>
          </a:p>
        </p:txBody>
      </p:sp>
      <p:sp>
        <p:nvSpPr>
          <p:cNvPr id="13" name="Right Brace 12"/>
          <p:cNvSpPr/>
          <p:nvPr/>
        </p:nvSpPr>
        <p:spPr>
          <a:xfrm>
            <a:off x="6019800" y="4995637"/>
            <a:ext cx="216024" cy="1633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454552" y="5334000"/>
            <a:ext cx="190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 parity at last </a:t>
            </a:r>
            <a:r>
              <a:rPr lang="en-IN" dirty="0" smtClean="0"/>
              <a:t>input i.e. count=16</a:t>
            </a:r>
            <a:endParaRPr lang="en-IN" dirty="0"/>
          </a:p>
        </p:txBody>
      </p:sp>
      <p:sp>
        <p:nvSpPr>
          <p:cNvPr id="15" name="Right Brace 14"/>
          <p:cNvSpPr/>
          <p:nvPr/>
        </p:nvSpPr>
        <p:spPr>
          <a:xfrm>
            <a:off x="6019800" y="3962400"/>
            <a:ext cx="281519" cy="6860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424072" y="3962400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Update Parity if Input is ‘1’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8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974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elsif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count=17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and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SER_IN='1'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status='1' </a:t>
            </a:r>
            <a:r>
              <a:rPr lang="en-IN" sz="1600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at 17th count</a:t>
            </a:r>
            <a:r>
              <a:rPr lang="en-IN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check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SER_IN=1 for IDLE and reset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OUT16O &lt;= OUT16;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ERROR &lt;= '0';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status&lt;='0';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statusOUT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&lt;='0';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end if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elsif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count=17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SER_IN='0'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status='1' </a:t>
            </a:r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OUT16O &lt;= x"0000";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ERROR &lt;='1';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status&lt;='0';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statusOUT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&lt;='0';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end if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end process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6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 Behavioral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558225"/>
            <a:ext cx="9144000" cy="58477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 smtClean="0">
                <a:latin typeface="+mn-lt"/>
                <a:ea typeface="+mn-ea"/>
                <a:cs typeface="+mn-cs"/>
              </a:rPr>
              <a:t>Sampling Stop bit and shift to IDLE state</a:t>
            </a:r>
            <a:endParaRPr lang="en-IN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VHDL Code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91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8952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RTL Schematic : Block Diagram</a:t>
            </a:r>
            <a:endParaRPr lang="en-IN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87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5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RTL Schematic : Inside</a:t>
            </a:r>
            <a:r>
              <a:rPr lang="en-IN" b="1" baseline="0" dirty="0" smtClean="0"/>
              <a:t> </a:t>
            </a:r>
            <a:r>
              <a:rPr lang="en-IN" b="1" dirty="0"/>
              <a:t>Block Pg. </a:t>
            </a:r>
            <a:r>
              <a:rPr lang="en-IN" b="1" dirty="0" smtClean="0"/>
              <a:t>1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5069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6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RTL Schematic : Inside</a:t>
            </a:r>
            <a:r>
              <a:rPr lang="en-IN" b="1" baseline="0" dirty="0" smtClean="0"/>
              <a:t> </a:t>
            </a:r>
            <a:r>
              <a:rPr lang="en-IN" b="1" baseline="0" dirty="0" smtClean="0"/>
              <a:t>Block Pg.</a:t>
            </a:r>
            <a:r>
              <a:rPr lang="en-IN" b="1" dirty="0" smtClean="0"/>
              <a:t> 2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5069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3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IN" sz="4000" b="1" cap="small" dirty="0" smtClean="0"/>
              <a:t>Project Statement</a:t>
            </a:r>
            <a:endParaRPr lang="en-IN" sz="4000" b="1" cap="smal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1000" y="1676400"/>
            <a:ext cx="85344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It converts serial bytes it receives into parallel data for outbound transmission. </a:t>
            </a:r>
          </a:p>
          <a:p>
            <a:pPr>
              <a:spcAft>
                <a:spcPts val="600"/>
              </a:spcAft>
            </a:pPr>
            <a:r>
              <a:rPr lang="en-US" sz="2400" b="1" u="sng" dirty="0" smtClean="0"/>
              <a:t>Design a circuit to take 16 bit serial data as input and output it in parallel form. 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750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Simulation Results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57200" y="5715000"/>
            <a:ext cx="66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For simulation Purpose, we have used 2 times baud rate as Clock</a:t>
            </a:r>
            <a:endParaRPr lang="en-IN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15" y="811301"/>
            <a:ext cx="9172575" cy="488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3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Summary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1371600"/>
            <a:ext cx="90364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/>
              <a:t>UART Receiver is designed using VHDL </a:t>
            </a:r>
            <a:r>
              <a:rPr lang="en-IN" sz="2800" dirty="0" smtClean="0"/>
              <a:t>and </a:t>
            </a:r>
            <a:r>
              <a:rPr lang="en-IN" sz="2800" dirty="0"/>
              <a:t>tested successfully on test bench simulation.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Here clock cycle can be replaced by Baud Rate Pulses generated by Baud Rate Generator to accurately synchronise with Transmitter.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2860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838200"/>
            <a:ext cx="8280920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b="1" dirty="0" smtClean="0"/>
              <a:t>Concept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Introduction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Basic Concept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Approach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b="1" dirty="0" smtClean="0"/>
              <a:t>Design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FSM 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VHDL Code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Simulation</a:t>
            </a: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b="1" dirty="0" smtClean="0"/>
              <a:t>Summary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IN" sz="5000" b="1" cap="small" dirty="0" smtClean="0"/>
              <a:t>Index</a:t>
            </a:r>
            <a:endParaRPr lang="en-IN" sz="5000" b="1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9144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Takes 16-bit serial Input and convert it to parallel 16-bit form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For transmission, UART protocol wraps 16-bit data with start and stop bit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Optional parity bit is included just before stop bit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For reception, first start bit is detected and based on the input clock serial data is sampled and converted to parallel form.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Introduction</a:t>
            </a:r>
            <a:endParaRPr lang="en-IN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685800" y="4419600"/>
            <a:ext cx="7315200" cy="1133475"/>
            <a:chOff x="685800" y="4505325"/>
            <a:chExt cx="7315200" cy="1133475"/>
          </a:xfrm>
        </p:grpSpPr>
        <p:cxnSp>
          <p:nvCxnSpPr>
            <p:cNvPr id="37" name="Straight Connector 36"/>
            <p:cNvCxnSpPr/>
            <p:nvPr/>
          </p:nvCxnSpPr>
          <p:spPr>
            <a:xfrm rot="5400000">
              <a:off x="4381500" y="5143500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305300" y="5143500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762000" y="5181600"/>
              <a:ext cx="7239000" cy="457200"/>
              <a:chOff x="762000" y="5029200"/>
              <a:chExt cx="7239000" cy="4572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762000" y="5029200"/>
                <a:ext cx="631029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1195386" y="5219700"/>
                <a:ext cx="381000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376370" y="5410200"/>
                <a:ext cx="533400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6" idx="3"/>
              </p:cNvCxnSpPr>
              <p:nvPr/>
            </p:nvCxnSpPr>
            <p:spPr>
              <a:xfrm rot="5400000" flipH="1" flipV="1">
                <a:off x="1885156" y="5238750"/>
                <a:ext cx="191294" cy="15319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Hexagon 15"/>
              <p:cNvSpPr/>
              <p:nvPr/>
            </p:nvSpPr>
            <p:spPr>
              <a:xfrm>
                <a:off x="2057400" y="5029200"/>
                <a:ext cx="685800" cy="381000"/>
              </a:xfrm>
              <a:prstGeom prst="hexagon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exagon 27"/>
              <p:cNvSpPr/>
              <p:nvPr/>
            </p:nvSpPr>
            <p:spPr>
              <a:xfrm>
                <a:off x="2743200" y="5029200"/>
                <a:ext cx="685800" cy="381000"/>
              </a:xfrm>
              <a:prstGeom prst="hexagon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Hexagon 29"/>
              <p:cNvSpPr/>
              <p:nvPr/>
            </p:nvSpPr>
            <p:spPr>
              <a:xfrm>
                <a:off x="3429000" y="5029200"/>
                <a:ext cx="685800" cy="381000"/>
              </a:xfrm>
              <a:prstGeom prst="hexagon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exagon 30"/>
              <p:cNvSpPr/>
              <p:nvPr/>
            </p:nvSpPr>
            <p:spPr>
              <a:xfrm>
                <a:off x="4114800" y="5029200"/>
                <a:ext cx="685800" cy="381000"/>
              </a:xfrm>
              <a:prstGeom prst="hexagon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4800600" y="5029200"/>
                <a:ext cx="685800" cy="381000"/>
              </a:xfrm>
              <a:prstGeom prst="hexagon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5486400" y="5029200"/>
                <a:ext cx="685800" cy="381000"/>
              </a:xfrm>
              <a:prstGeom prst="hexagon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/>
              <p:cNvSpPr/>
              <p:nvPr/>
            </p:nvSpPr>
            <p:spPr>
              <a:xfrm>
                <a:off x="6172200" y="5029200"/>
                <a:ext cx="685800" cy="381000"/>
              </a:xfrm>
              <a:prstGeom prst="hexagon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>
                <a:off x="4381500" y="5372100"/>
                <a:ext cx="1524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4305300" y="5372100"/>
                <a:ext cx="1524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6838950" y="5048250"/>
                <a:ext cx="191294" cy="15319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010400" y="5029200"/>
                <a:ext cx="990600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7354094" y="5218906"/>
                <a:ext cx="381000" cy="158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162175" y="502920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D0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895600" y="502920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D1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581400" y="502920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D2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76800" y="5029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D13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62600" y="5029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D14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248400" y="5029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D15</a:t>
                </a:r>
                <a:endParaRPr lang="en-US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7086600" y="4505325"/>
              <a:ext cx="60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Stop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47800" y="4676775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5800" y="4600575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Idle</a:t>
              </a:r>
              <a:endParaRPr lang="en-US" dirty="0"/>
            </a:p>
          </p:txBody>
        </p:sp>
        <p:cxnSp>
          <p:nvCxnSpPr>
            <p:cNvPr id="60" name="Straight Arrow Connector 59"/>
            <p:cNvCxnSpPr>
              <a:stCxn id="55" idx="2"/>
            </p:cNvCxnSpPr>
            <p:nvPr/>
          </p:nvCxnSpPr>
          <p:spPr>
            <a:xfrm rot="5400000">
              <a:off x="913329" y="5047178"/>
              <a:ext cx="192643" cy="38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4" idx="2"/>
            </p:cNvCxnSpPr>
            <p:nvPr/>
          </p:nvCxnSpPr>
          <p:spPr>
            <a:xfrm rot="5400000">
              <a:off x="1484829" y="5237678"/>
              <a:ext cx="497443" cy="1143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3" idx="2"/>
            </p:cNvCxnSpPr>
            <p:nvPr/>
          </p:nvCxnSpPr>
          <p:spPr>
            <a:xfrm rot="5400000">
              <a:off x="7180778" y="4970981"/>
              <a:ext cx="306946" cy="1142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4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Basic Concept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When data is ready, transmitter sends “Start bit” to alert Receiver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After that individual bits of the data is sent in serial with LSB first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Receiver continuously receives serial bits with clock and convert them in parallel form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When all data is sent  a stop bit is sent by transmitter thereby signalling receiver to remain in “Start Bit Detection” state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Optional parity check is also possible by adding parity bit just before last bit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IN" b="1" dirty="0" smtClean="0"/>
              <a:t>Basic Concept(Contd.)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1962" y="1752600"/>
            <a:ext cx="8220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800" dirty="0" smtClean="0"/>
              <a:t>Start bit detection and validation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800" dirty="0" smtClean="0"/>
              <a:t>High to Low transition indicates a start bit.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800" dirty="0" smtClean="0"/>
              <a:t>Start bit validated if Receiver input is low during mid bit sampling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800" dirty="0" smtClean="0"/>
              <a:t>A valid stop bit is HIGH when the stop bit is sampled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21920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Assumption made:</a:t>
            </a: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Clock input is available which is 16 times defined baud rate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First, Finite State Machine (FSM) diagrams are prepared before designing a logic in VHDL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VHDL code is written and checked for syntax error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Simulation carried out.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07848"/>
            <a:ext cx="9144000" cy="758952"/>
          </a:xfrm>
        </p:spPr>
        <p:txBody>
          <a:bodyPr>
            <a:noAutofit/>
          </a:bodyPr>
          <a:lstStyle/>
          <a:p>
            <a:r>
              <a:rPr lang="en-IN" b="1" dirty="0" smtClean="0"/>
              <a:t>Approach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b="1" dirty="0" smtClean="0"/>
              <a:t>Approach(Contd.)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95400"/>
            <a:ext cx="883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We have made Entity named CLK16 which converts given CLK input to 16 times CLK Rate. Here CLK input is in fact output of Baud Generator.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We have made Entity named </a:t>
            </a:r>
            <a:r>
              <a:rPr lang="en-IN" sz="2000" dirty="0" err="1" smtClean="0"/>
              <a:t>UART_Receiver</a:t>
            </a:r>
            <a:r>
              <a:rPr lang="en-IN" sz="2000" dirty="0" smtClean="0"/>
              <a:t> with 6 ports with 3 input and 3 Output Ports. One of the Output port is 16-bit data bus which is our parallel output.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At first receiver needs Start Bit. After successful sampling of Start Bit, receiver will sample every further inputs with counting up to 16.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At 17th count, receiver takes SER_IN as Parity bit and checks for validation.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If validated than it will transmit data to data bus. Else it will transmit ‘0’ with Error=‘1’.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554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8952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Design</a:t>
            </a: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4724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600" dirty="0" smtClean="0"/>
              <a:t>FSM Diagram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5" y="1910155"/>
            <a:ext cx="4911362" cy="4479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1143000"/>
            <a:ext cx="42124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Idle: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Reset Button will reset machine to this state.</a:t>
            </a:r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In this state, receiver is waiting for SER_IN to go from high to low i.e. start bit. After successful detection, it will shift to &lt;shift&gt; state.</a:t>
            </a:r>
          </a:p>
          <a:p>
            <a:endParaRPr lang="en-IN" sz="2000" dirty="0"/>
          </a:p>
          <a:p>
            <a:r>
              <a:rPr lang="en-IN" sz="2000" b="1" dirty="0" smtClean="0"/>
              <a:t>Shift: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When Receiver is in this state, it waits for 1 clock cycle for each data bit to shift.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After last Data bit is shifted in the receiver will switch to &lt;parity&gt; state if parity is enabled.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Otherwise it will switch to &lt;stop&gt; state</a:t>
            </a:r>
            <a:endParaRPr lang="en-I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A99-7174-4D2C-92C7-B7141DD7DB3B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UART Receiver-Project Report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1235</Words>
  <Application>Microsoft Office PowerPoint</Application>
  <PresentationFormat>On-screen Show (4:3)</PresentationFormat>
  <Paragraphs>256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UART Receiver – Project Report</vt:lpstr>
      <vt:lpstr>Project Statement</vt:lpstr>
      <vt:lpstr>Index</vt:lpstr>
      <vt:lpstr>Introduction</vt:lpstr>
      <vt:lpstr>Basic Concept</vt:lpstr>
      <vt:lpstr>Basic Concept(Contd.)</vt:lpstr>
      <vt:lpstr>Approach</vt:lpstr>
      <vt:lpstr>Approach(Contd.)</vt:lpstr>
      <vt:lpstr>Design</vt:lpstr>
      <vt:lpstr>Design</vt:lpstr>
      <vt:lpstr>VHDL Code</vt:lpstr>
      <vt:lpstr>Architecture Block of CLK16</vt:lpstr>
      <vt:lpstr>VHDL Code</vt:lpstr>
      <vt:lpstr>Architecture Block of UART_Receiver</vt:lpstr>
      <vt:lpstr>Start Bit to Parity bit Sampling</vt:lpstr>
      <vt:lpstr>Sampling Stop bit and shift to IDLE state</vt:lpstr>
      <vt:lpstr>RTL Schematic : Block Diagram</vt:lpstr>
      <vt:lpstr>RTL Schematic : Inside Block Pg. 1</vt:lpstr>
      <vt:lpstr>RTL Schematic : Inside Block Pg. 2</vt:lpstr>
      <vt:lpstr>Simulation Results</vt:lpstr>
      <vt:lpstr>Summary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Patel</dc:creator>
  <cp:lastModifiedBy>Kartik Patel</cp:lastModifiedBy>
  <cp:revision>305</cp:revision>
  <dcterms:created xsi:type="dcterms:W3CDTF">2014-04-07T18:57:29Z</dcterms:created>
  <dcterms:modified xsi:type="dcterms:W3CDTF">2014-04-13T15:50:28Z</dcterms:modified>
</cp:coreProperties>
</file>