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0" i="0" strike="noStrike" sz="2600" u="none">
                <a:solidFill>
                  <a:srgbClr val="000000"/>
                </a:solidFill>
                <a:effectLst/>
                <a:latin typeface="Helvetica Light"/>
              </a:defRPr>
            </a:pPr>
            <a:r>
              <a:rPr b="0" i="0" strike="noStrike" sz="2600" u="none">
                <a:solidFill>
                  <a:srgbClr val="000000"/>
                </a:solidFill>
                <a:effectLst/>
                <a:latin typeface="Helvetica Light"/>
              </a:rPr>
              <a:t>Development Cost Comparison of AutoSys Monitoring</a:t>
            </a:r>
          </a:p>
        </c:rich>
      </c:tx>
      <c:layout>
        <c:manualLayout>
          <c:xMode val="edge"/>
          <c:yMode val="edge"/>
          <c:x val="0.149478"/>
          <c:y val="0.0380865"/>
          <c:w val="0.701044"/>
          <c:h val="0.09590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1398"/>
          <c:y val="0.133993"/>
          <c:w val="0.868041"/>
          <c:h val="0.7924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 idx="0">
                  <c:v>Develop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&quot;hours&quot;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Tradition Solution</c:v>
                </c:pt>
                <c:pt idx="1">
                  <c:v>Mobilizer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40.000000</c:v>
                </c:pt>
                <c:pt idx="1">
                  <c:v>4.000000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Test</c:v>
                </c:pt>
              </c:strCache>
            </c:strRef>
          </c:tx>
          <c:spPr>
            <a:gradFill flip="none" rotWithShape="1">
              <a:gsLst>
                <a:gs pos="0">
                  <a:srgbClr val="70BF41"/>
                </a:gs>
                <a:gs pos="100000">
                  <a:srgbClr val="00882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&quot;hours&quot;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Tradition Solution</c:v>
                </c:pt>
                <c:pt idx="1">
                  <c:v>Mobilizer</c:v>
                </c:pt>
              </c:strCache>
            </c:strRef>
          </c:cat>
          <c:val>
            <c:numRef>
              <c:f>Sheet1!$B$3:$C$3</c:f>
              <c:numCache>
                <c:ptCount val="2"/>
                <c:pt idx="0">
                  <c:v>40.000000</c:v>
                </c:pt>
                <c:pt idx="1">
                  <c:v>4.000000</c:v>
                </c:pt>
              </c:numCache>
            </c:numRef>
          </c:val>
        </c:ser>
        <c:gapWidth val="40"/>
        <c:overlap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Time Cost</a:t>
                </a:r>
              </a:p>
            </c:rich>
          </c:tx>
          <c:layout/>
          <c:overlay val="1"/>
        </c:title>
        <c:numFmt formatCode="#,##0&quot;hour&quot;" sourceLinked="0"/>
        <c:majorTickMark val="in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  <c:majorUnit val="20"/>
        <c:minorUnit val="10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2091"/>
          <c:y val="0.005"/>
          <c:w val="0.833707"/>
          <c:h val="0.057837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200" u="none">
              <a:solidFill>
                <a:srgbClr val="000000"/>
              </a:solidFill>
              <a:effectLst/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0" i="0" strike="noStrike" sz="2600" u="none">
                <a:solidFill>
                  <a:srgbClr val="000000"/>
                </a:solidFill>
                <a:effectLst/>
                <a:latin typeface="Helvetica Light"/>
              </a:defRPr>
            </a:pPr>
            <a:r>
              <a:rPr b="0" i="0" strike="noStrike" sz="2600" u="none">
                <a:solidFill>
                  <a:srgbClr val="000000"/>
                </a:solidFill>
                <a:effectLst/>
                <a:latin typeface="Helvetica Light"/>
              </a:rPr>
              <a:t>Development Cost Comparison of Price Browser</a:t>
            </a:r>
          </a:p>
        </c:rich>
      </c:tx>
      <c:layout>
        <c:manualLayout>
          <c:xMode val="edge"/>
          <c:yMode val="edge"/>
          <c:x val="0.185372"/>
          <c:y val="0.0380865"/>
          <c:w val="0.629256"/>
          <c:h val="0.09590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1398"/>
          <c:y val="0.133993"/>
          <c:w val="0.868041"/>
          <c:h val="0.7924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 idx="0">
                  <c:v>Develop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&quot;hours&quot;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Tradition Solution</c:v>
                </c:pt>
                <c:pt idx="1">
                  <c:v>Mobilizer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40.000000</c:v>
                </c:pt>
                <c:pt idx="1">
                  <c:v>10.000000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Test</c:v>
                </c:pt>
              </c:strCache>
            </c:strRef>
          </c:tx>
          <c:spPr>
            <a:gradFill flip="none" rotWithShape="1">
              <a:gsLst>
                <a:gs pos="0">
                  <a:srgbClr val="70BF41"/>
                </a:gs>
                <a:gs pos="100000">
                  <a:srgbClr val="00882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&quot;hours&quot;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Tradition Solution</c:v>
                </c:pt>
                <c:pt idx="1">
                  <c:v>Mobilizer</c:v>
                </c:pt>
              </c:strCache>
            </c:strRef>
          </c:cat>
          <c:val>
            <c:numRef>
              <c:f>Sheet1!$B$3:$C$3</c:f>
              <c:numCache>
                <c:ptCount val="2"/>
                <c:pt idx="0">
                  <c:v>40.000000</c:v>
                </c:pt>
                <c:pt idx="1">
                  <c:v>10.000000</c:v>
                </c:pt>
              </c:numCache>
            </c:numRef>
          </c:val>
        </c:ser>
        <c:gapWidth val="40"/>
        <c:overlap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 lvl="0">
                  <a:def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defRPr>
                </a:pPr>
                <a:r>
                  <a:rPr b="0" i="0" strike="noStrike" sz="2000" u="none">
                    <a:solidFill>
                      <a:srgbClr val="000000"/>
                    </a:solidFill>
                    <a:effectLst/>
                    <a:latin typeface="Helvetica Light"/>
                  </a:rPr>
                  <a:t>Time Cost</a:t>
                </a:r>
              </a:p>
            </c:rich>
          </c:tx>
          <c:layout/>
          <c:overlay val="1"/>
        </c:title>
        <c:numFmt formatCode="#,##0&quot;hour&quot;" sourceLinked="0"/>
        <c:majorTickMark val="in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2000" u="none">
                <a:solidFill>
                  <a:srgbClr val="000000"/>
                </a:solidFill>
                <a:effectLst/>
                <a:latin typeface="Helvetica Light"/>
              </a:defRPr>
            </a:pPr>
          </a:p>
        </c:txPr>
        <c:crossAx val="0"/>
        <c:crosses val="autoZero"/>
        <c:crossBetween val="between"/>
        <c:majorUnit val="20"/>
        <c:minorUnit val="10"/>
      </c:valAx>
      <c:spPr>
        <a:noFill/>
        <a:ln w="12700" cap="flat">
          <a:solidFill>
            <a:srgbClr val="000000"/>
          </a:solidFill>
          <a:prstDash val="solid"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12091"/>
          <c:y val="0.005"/>
          <c:w val="0.833707"/>
          <c:h val="0.057837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2200" u="none">
              <a:solidFill>
                <a:srgbClr val="000000"/>
              </a:solidFill>
              <a:effectLst/>
              <a:latin typeface="Helvetica Light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274716" y="933449"/>
            <a:ext cx="2315668" cy="400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600" u="sng">
                <a:solidFill>
                  <a:srgbClr val="004DD6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5600" u="sng">
                <a:solidFill>
                  <a:srgbClr val="004DD6"/>
                </a:solidFill>
              </a:rPr>
              <a:t>#</a:t>
            </a:r>
          </a:p>
        </p:txBody>
      </p:sp>
      <p:sp>
        <p:nvSpPr>
          <p:cNvPr id="33" name="Shape 33"/>
          <p:cNvSpPr/>
          <p:nvPr/>
        </p:nvSpPr>
        <p:spPr>
          <a:xfrm>
            <a:off x="7404100" y="1537295"/>
            <a:ext cx="713185" cy="1014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FFFF"/>
                </a:solidFill>
              </a:rPr>
              <a:t>®</a:t>
            </a:r>
          </a:p>
        </p:txBody>
      </p:sp>
      <p:sp>
        <p:nvSpPr>
          <p:cNvPr id="34" name="Shape 34"/>
          <p:cNvSpPr/>
          <p:nvPr/>
        </p:nvSpPr>
        <p:spPr>
          <a:xfrm>
            <a:off x="4476477" y="4997450"/>
            <a:ext cx="4051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3600">
                <a:solidFill>
                  <a:srgbClr val="FFFFFF"/>
                </a:solidFill>
              </a:rPr>
              <a:t>Mobile Everything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ett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37" y="823471"/>
            <a:ext cx="12782126" cy="8106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95" y="817474"/>
            <a:ext cx="3929041" cy="811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8596" y="817474"/>
            <a:ext cx="3929040" cy="811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G_0875 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0561" y="1946711"/>
            <a:ext cx="3301509" cy="586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G_087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2361" y="1946711"/>
            <a:ext cx="3301509" cy="5860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95" y="817474"/>
            <a:ext cx="3929041" cy="811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8596" y="817474"/>
            <a:ext cx="3929040" cy="811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G_087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8755" y="1979005"/>
            <a:ext cx="3265121" cy="5795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G_088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20555" y="1979006"/>
            <a:ext cx="3265121" cy="5795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95" y="817474"/>
            <a:ext cx="3929041" cy="811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8596" y="817474"/>
            <a:ext cx="3929040" cy="8118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G_088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4736" y="1936371"/>
            <a:ext cx="3313159" cy="5880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G_088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6536" y="1936371"/>
            <a:ext cx="3313159" cy="5880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phone-frame-lo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142261" y="-1"/>
            <a:ext cx="4720277" cy="975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G_088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4347" y="2889164"/>
            <a:ext cx="7056106" cy="3975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Chart 125"/>
          <p:cNvGraphicFramePr/>
          <p:nvPr/>
        </p:nvGraphicFramePr>
        <p:xfrm>
          <a:off x="407670" y="1270000"/>
          <a:ext cx="11333481" cy="728317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Chart 127"/>
          <p:cNvGraphicFramePr/>
          <p:nvPr/>
        </p:nvGraphicFramePr>
        <p:xfrm>
          <a:off x="407670" y="1270000"/>
          <a:ext cx="11333481" cy="728317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Mobilizer</a:t>
            </a:r>
          </a:p>
        </p:txBody>
      </p:sp>
      <p:pic>
        <p:nvPicPr>
          <p:cNvPr id="37" name="Deskt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423" y="4127433"/>
            <a:ext cx="3367240" cy="252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obi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07586" y="3169075"/>
            <a:ext cx="2413738" cy="416918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6019800" y="4449334"/>
            <a:ext cx="2413738" cy="1608667"/>
          </a:xfrm>
          <a:prstGeom prst="roundRect">
            <a:avLst>
              <a:gd name="adj" fmla="val 15000"/>
            </a:avLst>
          </a:prstGeom>
          <a:solidFill>
            <a:srgbClr val="D7AEFF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</a:rPr>
              <a:t>Mobilizer</a:t>
            </a:r>
          </a:p>
        </p:txBody>
      </p:sp>
      <p:sp>
        <p:nvSpPr>
          <p:cNvPr id="40" name="Shape 40"/>
          <p:cNvSpPr/>
          <p:nvPr/>
        </p:nvSpPr>
        <p:spPr>
          <a:xfrm>
            <a:off x="4188231" y="475413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/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8995106" y="461866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/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tatistic_id271405_global-mobile-data-traffic-2014-20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1028" y="0"/>
            <a:ext cx="13286856" cy="9872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Start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8" name="web-development-skill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0600"/>
            <a:ext cx="130048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ett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37" y="823471"/>
            <a:ext cx="12782126" cy="8106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89000" y="7865533"/>
            <a:ext cx="1981200" cy="931334"/>
          </a:xfrm>
          <a:prstGeom prst="roundRect">
            <a:avLst>
              <a:gd name="adj" fmla="val 20455"/>
            </a:avLst>
          </a:prstGeom>
          <a:solidFill>
            <a:srgbClr val="FF7E7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 A</a:t>
            </a:r>
          </a:p>
        </p:txBody>
      </p:sp>
      <p:sp>
        <p:nvSpPr>
          <p:cNvPr id="53" name="Shape 53"/>
          <p:cNvSpPr/>
          <p:nvPr/>
        </p:nvSpPr>
        <p:spPr>
          <a:xfrm>
            <a:off x="4622800" y="7865533"/>
            <a:ext cx="1981200" cy="931334"/>
          </a:xfrm>
          <a:prstGeom prst="roundRect">
            <a:avLst>
              <a:gd name="adj" fmla="val 20455"/>
            </a:avLst>
          </a:prstGeom>
          <a:solidFill>
            <a:srgbClr val="FF7E7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 B</a:t>
            </a:r>
          </a:p>
        </p:txBody>
      </p:sp>
      <p:sp>
        <p:nvSpPr>
          <p:cNvPr id="54" name="Shape 54"/>
          <p:cNvSpPr/>
          <p:nvPr/>
        </p:nvSpPr>
        <p:spPr>
          <a:xfrm>
            <a:off x="8712200" y="7865533"/>
            <a:ext cx="1981200" cy="931334"/>
          </a:xfrm>
          <a:prstGeom prst="roundRect">
            <a:avLst>
              <a:gd name="adj" fmla="val 20455"/>
            </a:avLst>
          </a:prstGeom>
          <a:solidFill>
            <a:srgbClr val="FF7E7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 C</a:t>
            </a:r>
          </a:p>
        </p:txBody>
      </p:sp>
      <p:sp>
        <p:nvSpPr>
          <p:cNvPr id="55" name="Shape 55"/>
          <p:cNvSpPr/>
          <p:nvPr/>
        </p:nvSpPr>
        <p:spPr>
          <a:xfrm>
            <a:off x="1329266" y="736600"/>
            <a:ext cx="1981201" cy="1151467"/>
          </a:xfrm>
          <a:prstGeom prst="rect">
            <a:avLst/>
          </a:prstGeom>
          <a:solidFill>
            <a:srgbClr val="FFA941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Page A</a:t>
            </a:r>
          </a:p>
        </p:txBody>
      </p:sp>
      <p:sp>
        <p:nvSpPr>
          <p:cNvPr id="56" name="Shape 56"/>
          <p:cNvSpPr/>
          <p:nvPr/>
        </p:nvSpPr>
        <p:spPr>
          <a:xfrm>
            <a:off x="4165600" y="2192866"/>
            <a:ext cx="1981200" cy="1151468"/>
          </a:xfrm>
          <a:prstGeom prst="rect">
            <a:avLst/>
          </a:prstGeom>
          <a:solidFill>
            <a:srgbClr val="FFA941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Page B</a:t>
            </a:r>
          </a:p>
        </p:txBody>
      </p:sp>
      <p:sp>
        <p:nvSpPr>
          <p:cNvPr id="57" name="Shape 57"/>
          <p:cNvSpPr/>
          <p:nvPr/>
        </p:nvSpPr>
        <p:spPr>
          <a:xfrm>
            <a:off x="6781800" y="584200"/>
            <a:ext cx="1981200" cy="1151467"/>
          </a:xfrm>
          <a:prstGeom prst="rect">
            <a:avLst/>
          </a:prstGeom>
          <a:solidFill>
            <a:srgbClr val="FFA941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Page C</a:t>
            </a:r>
          </a:p>
        </p:txBody>
      </p:sp>
      <p:sp>
        <p:nvSpPr>
          <p:cNvPr id="58" name="Shape 58"/>
          <p:cNvSpPr/>
          <p:nvPr/>
        </p:nvSpPr>
        <p:spPr>
          <a:xfrm>
            <a:off x="9668933" y="2192866"/>
            <a:ext cx="1981201" cy="1151468"/>
          </a:xfrm>
          <a:prstGeom prst="rect">
            <a:avLst/>
          </a:prstGeom>
          <a:solidFill>
            <a:srgbClr val="FFA941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Page D</a:t>
            </a:r>
          </a:p>
        </p:txBody>
      </p:sp>
      <p:sp>
        <p:nvSpPr>
          <p:cNvPr id="59" name="Shape 59"/>
          <p:cNvSpPr/>
          <p:nvPr/>
        </p:nvSpPr>
        <p:spPr>
          <a:xfrm rot="16200000">
            <a:off x="-698501" y="4665133"/>
            <a:ext cx="5630335" cy="423334"/>
          </a:xfrm>
          <a:prstGeom prst="leftRightArrow">
            <a:avLst>
              <a:gd name="adj1" fmla="val 13333"/>
              <a:gd name="adj2" fmla="val 72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 rot="17924753">
            <a:off x="1311144" y="5388317"/>
            <a:ext cx="4772070" cy="423334"/>
          </a:xfrm>
          <a:prstGeom prst="leftRightArrow">
            <a:avLst>
              <a:gd name="adj1" fmla="val 13333"/>
              <a:gd name="adj2" fmla="val 72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/>
        </p:nvSpPr>
        <p:spPr>
          <a:xfrm rot="16200000">
            <a:off x="3245691" y="5448300"/>
            <a:ext cx="4064001" cy="423334"/>
          </a:xfrm>
          <a:prstGeom prst="leftRightArrow">
            <a:avLst>
              <a:gd name="adj1" fmla="val 13333"/>
              <a:gd name="adj2" fmla="val 72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 rot="16200000">
            <a:off x="8111066" y="5448300"/>
            <a:ext cx="4064001" cy="423334"/>
          </a:xfrm>
          <a:prstGeom prst="leftRightArrow">
            <a:avLst>
              <a:gd name="adj1" fmla="val 13333"/>
              <a:gd name="adj2" fmla="val 72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 rot="15209048">
            <a:off x="5686472" y="4665133"/>
            <a:ext cx="5989417" cy="423334"/>
          </a:xfrm>
          <a:prstGeom prst="leftRightArrow">
            <a:avLst>
              <a:gd name="adj1" fmla="val 13333"/>
              <a:gd name="adj2" fmla="val 72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855133" y="4241800"/>
            <a:ext cx="11108267" cy="25908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7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7300"/>
              <a:t>GET/POST/PUT/DELETE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nodeType="afterEffect" presetClass="entr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nodeType="afterEffect" presetClass="entr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nodeType="afterEffect" presetClass="entr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1"/>
      <p:bldP build="whole" bldLvl="1" animBg="1" rev="0" advAuto="0" spid="59" grpId="9"/>
      <p:bldP build="whole" bldLvl="1" animBg="1" rev="0" advAuto="0" spid="56" grpId="6"/>
      <p:bldP build="whole" bldLvl="1" animBg="1" rev="0" advAuto="0" spid="57" grpId="4"/>
      <p:bldP build="whole" bldLvl="1" animBg="1" rev="0" advAuto="0" spid="62" grpId="12"/>
      <p:bldP build="whole" bldLvl="1" animBg="1" rev="0" advAuto="0" spid="55" grpId="5"/>
      <p:bldP build="whole" bldLvl="1" animBg="1" rev="0" advAuto="0" spid="52" grpId="2"/>
      <p:bldP build="whole" bldLvl="1" animBg="1" rev="0" advAuto="0" spid="63" grpId="8"/>
      <p:bldP build="whole" bldLvl="1" animBg="1" rev="0" advAuto="0" spid="61" grpId="11"/>
      <p:bldP build="whole" bldLvl="1" animBg="1" rev="0" advAuto="0" spid="53" grpId="3"/>
      <p:bldP build="whole" bldLvl="1" animBg="1" rev="0" advAuto="0" spid="60" grpId="10"/>
      <p:bldP build="whole" bldLvl="1" animBg="1" rev="0" advAuto="0" spid="64" grpId="13"/>
      <p:bldP build="whole" bldLvl="1" animBg="1" rev="0" advAuto="0" spid="58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Service</a:t>
            </a:r>
          </a:p>
        </p:txBody>
      </p:sp>
      <p:sp>
        <p:nvSpPr>
          <p:cNvPr id="67" name="Shape 67"/>
          <p:cNvSpPr/>
          <p:nvPr/>
        </p:nvSpPr>
        <p:spPr>
          <a:xfrm>
            <a:off x="2175933" y="3073400"/>
            <a:ext cx="1913467" cy="795867"/>
          </a:xfrm>
          <a:prstGeom prst="roundRect">
            <a:avLst>
              <a:gd name="adj" fmla="val 2393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68" name="Shape 68"/>
          <p:cNvSpPr/>
          <p:nvPr/>
        </p:nvSpPr>
        <p:spPr>
          <a:xfrm>
            <a:off x="2175933" y="4233333"/>
            <a:ext cx="1913467" cy="795868"/>
          </a:xfrm>
          <a:prstGeom prst="roundRect">
            <a:avLst>
              <a:gd name="adj" fmla="val 2393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69" name="Shape 69"/>
          <p:cNvSpPr/>
          <p:nvPr/>
        </p:nvSpPr>
        <p:spPr>
          <a:xfrm>
            <a:off x="2175933" y="5393266"/>
            <a:ext cx="1913467" cy="795868"/>
          </a:xfrm>
          <a:prstGeom prst="roundRect">
            <a:avLst>
              <a:gd name="adj" fmla="val 2393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70" name="Shape 70"/>
          <p:cNvSpPr/>
          <p:nvPr/>
        </p:nvSpPr>
        <p:spPr>
          <a:xfrm>
            <a:off x="2175933" y="6553200"/>
            <a:ext cx="1913467" cy="795867"/>
          </a:xfrm>
          <a:prstGeom prst="roundRect">
            <a:avLst>
              <a:gd name="adj" fmla="val 2393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71" name="Shape 71"/>
          <p:cNvSpPr/>
          <p:nvPr/>
        </p:nvSpPr>
        <p:spPr>
          <a:xfrm>
            <a:off x="4209465" y="3147483"/>
            <a:ext cx="48906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/service/modelname/:id</a:t>
            </a:r>
          </a:p>
        </p:txBody>
      </p:sp>
      <p:sp>
        <p:nvSpPr>
          <p:cNvPr id="72" name="Shape 72"/>
          <p:cNvSpPr/>
          <p:nvPr/>
        </p:nvSpPr>
        <p:spPr>
          <a:xfrm>
            <a:off x="4222191" y="4307416"/>
            <a:ext cx="42556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/service/modelname</a:t>
            </a:r>
          </a:p>
        </p:txBody>
      </p:sp>
      <p:sp>
        <p:nvSpPr>
          <p:cNvPr id="73" name="Shape 73"/>
          <p:cNvSpPr/>
          <p:nvPr/>
        </p:nvSpPr>
        <p:spPr>
          <a:xfrm>
            <a:off x="4209465" y="5467350"/>
            <a:ext cx="48906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/service/modelname/:id</a:t>
            </a:r>
          </a:p>
        </p:txBody>
      </p:sp>
      <p:sp>
        <p:nvSpPr>
          <p:cNvPr id="74" name="Shape 74"/>
          <p:cNvSpPr/>
          <p:nvPr/>
        </p:nvSpPr>
        <p:spPr>
          <a:xfrm>
            <a:off x="4209465" y="6627283"/>
            <a:ext cx="48906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/service/modelname/:id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Page</a:t>
            </a:r>
          </a:p>
        </p:txBody>
      </p:sp>
      <p:sp>
        <p:nvSpPr>
          <p:cNvPr id="77" name="Shape 77"/>
          <p:cNvSpPr/>
          <p:nvPr/>
        </p:nvSpPr>
        <p:spPr>
          <a:xfrm>
            <a:off x="228600" y="2514600"/>
            <a:ext cx="4978400" cy="684106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427133" y="2548466"/>
            <a:ext cx="6959601" cy="68749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" name="Shape 79"/>
          <p:cNvSpPr/>
          <p:nvPr/>
        </p:nvSpPr>
        <p:spPr>
          <a:xfrm>
            <a:off x="5706533" y="3039533"/>
            <a:ext cx="6400801" cy="18965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Label Control</a:t>
            </a:r>
          </a:p>
        </p:txBody>
      </p:sp>
      <p:sp>
        <p:nvSpPr>
          <p:cNvPr id="80" name="Shape 80"/>
          <p:cNvSpPr/>
          <p:nvPr/>
        </p:nvSpPr>
        <p:spPr>
          <a:xfrm>
            <a:off x="6368770" y="3613150"/>
            <a:ext cx="1384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Label:</a:t>
            </a:r>
          </a:p>
        </p:txBody>
      </p:sp>
      <p:sp>
        <p:nvSpPr>
          <p:cNvPr id="81" name="Shape 81"/>
          <p:cNvSpPr/>
          <p:nvPr/>
        </p:nvSpPr>
        <p:spPr>
          <a:xfrm>
            <a:off x="7882466" y="3683000"/>
            <a:ext cx="3640668" cy="508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Name</a:t>
            </a:r>
          </a:p>
        </p:txBody>
      </p:sp>
      <p:sp>
        <p:nvSpPr>
          <p:cNvPr id="82" name="Shape 82"/>
          <p:cNvSpPr/>
          <p:nvPr/>
        </p:nvSpPr>
        <p:spPr>
          <a:xfrm>
            <a:off x="6381343" y="4146550"/>
            <a:ext cx="1359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Value:</a:t>
            </a:r>
          </a:p>
        </p:txBody>
      </p:sp>
      <p:sp>
        <p:nvSpPr>
          <p:cNvPr id="83" name="Shape 83"/>
          <p:cNvSpPr/>
          <p:nvPr/>
        </p:nvSpPr>
        <p:spPr>
          <a:xfrm>
            <a:off x="7882466" y="4334933"/>
            <a:ext cx="3640668" cy="508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${modelName.name}</a:t>
            </a:r>
          </a:p>
        </p:txBody>
      </p:sp>
      <p:sp>
        <p:nvSpPr>
          <p:cNvPr id="84" name="Shape 84"/>
          <p:cNvSpPr/>
          <p:nvPr/>
        </p:nvSpPr>
        <p:spPr>
          <a:xfrm>
            <a:off x="5706533" y="5037666"/>
            <a:ext cx="6400801" cy="18965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Label Control</a:t>
            </a:r>
          </a:p>
        </p:txBody>
      </p:sp>
      <p:sp>
        <p:nvSpPr>
          <p:cNvPr id="85" name="Shape 85"/>
          <p:cNvSpPr/>
          <p:nvPr/>
        </p:nvSpPr>
        <p:spPr>
          <a:xfrm>
            <a:off x="6368770" y="5611283"/>
            <a:ext cx="13848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Label:</a:t>
            </a:r>
          </a:p>
        </p:txBody>
      </p:sp>
      <p:sp>
        <p:nvSpPr>
          <p:cNvPr id="86" name="Shape 86"/>
          <p:cNvSpPr/>
          <p:nvPr/>
        </p:nvSpPr>
        <p:spPr>
          <a:xfrm>
            <a:off x="7882466" y="5681133"/>
            <a:ext cx="3640668" cy="508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Amount</a:t>
            </a:r>
          </a:p>
        </p:txBody>
      </p:sp>
      <p:sp>
        <p:nvSpPr>
          <p:cNvPr id="87" name="Shape 87"/>
          <p:cNvSpPr/>
          <p:nvPr/>
        </p:nvSpPr>
        <p:spPr>
          <a:xfrm>
            <a:off x="6381343" y="6144683"/>
            <a:ext cx="1359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Value:</a:t>
            </a:r>
          </a:p>
        </p:txBody>
      </p:sp>
      <p:sp>
        <p:nvSpPr>
          <p:cNvPr id="88" name="Shape 88"/>
          <p:cNvSpPr/>
          <p:nvPr/>
        </p:nvSpPr>
        <p:spPr>
          <a:xfrm>
            <a:off x="7882466" y="6333066"/>
            <a:ext cx="3640668" cy="508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${modelName.amount}</a:t>
            </a:r>
          </a:p>
        </p:txBody>
      </p:sp>
      <p:sp>
        <p:nvSpPr>
          <p:cNvPr id="89" name="Shape 89"/>
          <p:cNvSpPr/>
          <p:nvPr/>
        </p:nvSpPr>
        <p:spPr>
          <a:xfrm>
            <a:off x="448733" y="2819400"/>
            <a:ext cx="4538134" cy="18965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Parameter</a:t>
            </a:r>
          </a:p>
        </p:txBody>
      </p:sp>
      <p:sp>
        <p:nvSpPr>
          <p:cNvPr id="90" name="Shape 90"/>
          <p:cNvSpPr/>
          <p:nvPr/>
        </p:nvSpPr>
        <p:spPr>
          <a:xfrm>
            <a:off x="2082800" y="3302000"/>
            <a:ext cx="2777067" cy="55778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modelId</a:t>
            </a:r>
          </a:p>
        </p:txBody>
      </p:sp>
      <p:sp>
        <p:nvSpPr>
          <p:cNvPr id="91" name="Shape 91"/>
          <p:cNvSpPr/>
          <p:nvPr/>
        </p:nvSpPr>
        <p:spPr>
          <a:xfrm>
            <a:off x="499533" y="3314192"/>
            <a:ext cx="13848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800"/>
              <a:t>Name:</a:t>
            </a:r>
          </a:p>
        </p:txBody>
      </p:sp>
      <p:sp>
        <p:nvSpPr>
          <p:cNvPr id="92" name="Shape 92"/>
          <p:cNvSpPr/>
          <p:nvPr/>
        </p:nvSpPr>
        <p:spPr>
          <a:xfrm>
            <a:off x="499533" y="3915325"/>
            <a:ext cx="13848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800"/>
              <a:t>Type:</a:t>
            </a:r>
          </a:p>
        </p:txBody>
      </p:sp>
      <p:sp>
        <p:nvSpPr>
          <p:cNvPr id="93" name="Shape 93"/>
          <p:cNvSpPr/>
          <p:nvPr/>
        </p:nvSpPr>
        <p:spPr>
          <a:xfrm>
            <a:off x="2082800" y="3928533"/>
            <a:ext cx="2777067" cy="55778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Integer</a:t>
            </a:r>
          </a:p>
        </p:txBody>
      </p:sp>
      <p:sp>
        <p:nvSpPr>
          <p:cNvPr id="94" name="Shape 94"/>
          <p:cNvSpPr/>
          <p:nvPr/>
        </p:nvSpPr>
        <p:spPr>
          <a:xfrm>
            <a:off x="414866" y="4931833"/>
            <a:ext cx="4605868" cy="29718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Model</a:t>
            </a:r>
          </a:p>
        </p:txBody>
      </p:sp>
      <p:sp>
        <p:nvSpPr>
          <p:cNvPr id="95" name="Shape 95"/>
          <p:cNvSpPr/>
          <p:nvPr/>
        </p:nvSpPr>
        <p:spPr>
          <a:xfrm>
            <a:off x="499533" y="5473700"/>
            <a:ext cx="13848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800"/>
              <a:t>Name:</a:t>
            </a:r>
          </a:p>
        </p:txBody>
      </p:sp>
      <p:sp>
        <p:nvSpPr>
          <p:cNvPr id="96" name="Shape 96"/>
          <p:cNvSpPr/>
          <p:nvPr/>
        </p:nvSpPr>
        <p:spPr>
          <a:xfrm>
            <a:off x="2082800" y="5461507"/>
            <a:ext cx="2777067" cy="55778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modelName</a:t>
            </a:r>
          </a:p>
        </p:txBody>
      </p:sp>
      <p:sp>
        <p:nvSpPr>
          <p:cNvPr id="97" name="Shape 97"/>
          <p:cNvSpPr/>
          <p:nvPr/>
        </p:nvSpPr>
        <p:spPr>
          <a:xfrm>
            <a:off x="499533" y="6227233"/>
            <a:ext cx="138486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00"/>
              <a:t>Service:</a:t>
            </a:r>
          </a:p>
        </p:txBody>
      </p:sp>
      <p:sp>
        <p:nvSpPr>
          <p:cNvPr id="98" name="Shape 98"/>
          <p:cNvSpPr/>
          <p:nvPr/>
        </p:nvSpPr>
        <p:spPr>
          <a:xfrm>
            <a:off x="2082800" y="6308174"/>
            <a:ext cx="2777067" cy="123511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/service/model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5715000" y="7170759"/>
            <a:ext cx="6375400" cy="192193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Route Control</a:t>
            </a:r>
          </a:p>
        </p:txBody>
      </p:sp>
      <p:sp>
        <p:nvSpPr>
          <p:cNvPr id="100" name="Shape 100"/>
          <p:cNvSpPr/>
          <p:nvPr/>
        </p:nvSpPr>
        <p:spPr>
          <a:xfrm>
            <a:off x="6533819" y="7807875"/>
            <a:ext cx="10547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Text:</a:t>
            </a:r>
          </a:p>
        </p:txBody>
      </p:sp>
      <p:sp>
        <p:nvSpPr>
          <p:cNvPr id="101" name="Shape 101"/>
          <p:cNvSpPr/>
          <p:nvPr/>
        </p:nvSpPr>
        <p:spPr>
          <a:xfrm>
            <a:off x="7882466" y="7877725"/>
            <a:ext cx="3640668" cy="508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Owner</a:t>
            </a:r>
          </a:p>
        </p:txBody>
      </p:sp>
      <p:sp>
        <p:nvSpPr>
          <p:cNvPr id="102" name="Shape 102"/>
          <p:cNvSpPr/>
          <p:nvPr/>
        </p:nvSpPr>
        <p:spPr>
          <a:xfrm>
            <a:off x="6157129" y="8439150"/>
            <a:ext cx="1435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target:</a:t>
            </a:r>
          </a:p>
        </p:txBody>
      </p:sp>
      <p:sp>
        <p:nvSpPr>
          <p:cNvPr id="103" name="Shape 103"/>
          <p:cNvSpPr/>
          <p:nvPr/>
        </p:nvSpPr>
        <p:spPr>
          <a:xfrm>
            <a:off x="7882466" y="8509000"/>
            <a:ext cx="3640668" cy="508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400"/>
              <a:t>ownerView?id=${id}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