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7" r:id="rId2"/>
    <p:sldId id="285" r:id="rId3"/>
    <p:sldId id="290" r:id="rId4"/>
    <p:sldId id="286" r:id="rId5"/>
    <p:sldId id="287" r:id="rId6"/>
    <p:sldId id="313" r:id="rId7"/>
    <p:sldId id="314" r:id="rId8"/>
    <p:sldId id="260" r:id="rId9"/>
    <p:sldId id="261" r:id="rId10"/>
    <p:sldId id="262" r:id="rId11"/>
    <p:sldId id="322" r:id="rId12"/>
    <p:sldId id="323" r:id="rId13"/>
    <p:sldId id="324" r:id="rId14"/>
    <p:sldId id="325" r:id="rId15"/>
    <p:sldId id="326" r:id="rId16"/>
    <p:sldId id="327" r:id="rId17"/>
    <p:sldId id="318" r:id="rId18"/>
    <p:sldId id="319" r:id="rId19"/>
    <p:sldId id="320" r:id="rId20"/>
    <p:sldId id="321" r:id="rId21"/>
    <p:sldId id="328" r:id="rId22"/>
    <p:sldId id="329" r:id="rId23"/>
    <p:sldId id="330" r:id="rId24"/>
    <p:sldId id="331" r:id="rId25"/>
    <p:sldId id="315" r:id="rId26"/>
    <p:sldId id="316" r:id="rId27"/>
    <p:sldId id="317" r:id="rId28"/>
    <p:sldId id="332" r:id="rId29"/>
    <p:sldId id="304" r:id="rId30"/>
    <p:sldId id="311" r:id="rId31"/>
    <p:sldId id="305" r:id="rId32"/>
    <p:sldId id="31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0" d="100"/>
          <a:sy n="90" d="100"/>
        </p:scale>
        <p:origin x="39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360543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51485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355046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61356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231935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356988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BC1A71-7719-4946-B68C-DC22F4274750}"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075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3221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229951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C6B14C-EBF4-4CAB-895B-64614E5A849B}" type="datetimeFigureOut">
              <a:rPr lang="en-IN" smtClean="0"/>
              <a:pPr/>
              <a:t>18-10-2024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238514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C6B14C-EBF4-4CAB-895B-64614E5A849B}" type="datetimeFigureOut">
              <a:rPr lang="en-IN" smtClean="0"/>
              <a:pPr/>
              <a:t>18-10-2024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2BC1A71-7719-4946-B68C-DC22F4274750}" type="slidenum">
              <a:rPr lang="en-IN" smtClean="0"/>
              <a:pPr/>
              <a:t>‹#›</a:t>
            </a:fld>
            <a:endParaRPr lang="en-IN"/>
          </a:p>
        </p:txBody>
      </p:sp>
    </p:spTree>
    <p:extLst>
      <p:ext uri="{BB962C8B-B14F-4D97-AF65-F5344CB8AC3E}">
        <p14:creationId xmlns:p14="http://schemas.microsoft.com/office/powerpoint/2010/main" val="124754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C6B14C-EBF4-4CAB-895B-64614E5A849B}" type="datetimeFigureOut">
              <a:rPr lang="en-IN" smtClean="0"/>
              <a:pPr/>
              <a:t>18-10-2024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BC1A71-7719-4946-B68C-DC22F4274750}" type="slidenum">
              <a:rPr lang="en-IN" smtClean="0"/>
              <a:pPr/>
              <a:t>‹#›</a:t>
            </a:fld>
            <a:endParaRPr lang="en-IN"/>
          </a:p>
        </p:txBody>
      </p:sp>
    </p:spTree>
    <p:extLst>
      <p:ext uri="{BB962C8B-B14F-4D97-AF65-F5344CB8AC3E}">
        <p14:creationId xmlns:p14="http://schemas.microsoft.com/office/powerpoint/2010/main" val="3429920850"/>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1AB9-8885-B9CC-B647-E7BEBC96BF43}"/>
              </a:ext>
            </a:extLst>
          </p:cNvPr>
          <p:cNvSpPr>
            <a:spLocks noGrp="1"/>
          </p:cNvSpPr>
          <p:nvPr>
            <p:ph type="title"/>
          </p:nvPr>
        </p:nvSpPr>
        <p:spPr>
          <a:xfrm>
            <a:off x="224851" y="149903"/>
            <a:ext cx="11737299" cy="1768838"/>
          </a:xfrm>
        </p:spPr>
        <p:txBody>
          <a:bodyPr>
            <a:noAutofit/>
          </a:bodyPr>
          <a:lstStyle/>
          <a:p>
            <a:pPr algn="ctr">
              <a:lnSpc>
                <a:spcPct val="107000"/>
              </a:lnSpc>
              <a:spcAft>
                <a:spcPts val="800"/>
              </a:spcAft>
            </a:pPr>
            <a:r>
              <a:rPr lang="en-IN" sz="3200" b="1" kern="100" dirty="0" err="1">
                <a:effectLst/>
                <a:latin typeface="Times New Roman" panose="02020603050405020304" pitchFamily="18" charset="0"/>
                <a:ea typeface="Calibri" panose="020F0502020204030204" pitchFamily="34" charset="0"/>
                <a:cs typeface="Times New Roman" panose="02020603050405020304" pitchFamily="18" charset="0"/>
              </a:rPr>
              <a:t>CRISISaID</a:t>
            </a: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-DISASTER MANAGEMENT APP</a:t>
            </a:r>
          </a:p>
        </p:txBody>
      </p:sp>
      <p:sp>
        <p:nvSpPr>
          <p:cNvPr id="3" name="Content Placeholder 2">
            <a:extLst>
              <a:ext uri="{FF2B5EF4-FFF2-40B4-BE49-F238E27FC236}">
                <a16:creationId xmlns:a16="http://schemas.microsoft.com/office/drawing/2014/main" id="{03536AB2-099E-FC60-8E8E-787F5682F842}"/>
              </a:ext>
            </a:extLst>
          </p:cNvPr>
          <p:cNvSpPr>
            <a:spLocks noGrp="1"/>
          </p:cNvSpPr>
          <p:nvPr>
            <p:ph idx="1"/>
          </p:nvPr>
        </p:nvSpPr>
        <p:spPr>
          <a:xfrm>
            <a:off x="224852" y="2473377"/>
            <a:ext cx="11128948" cy="3703586"/>
          </a:xfrm>
        </p:spPr>
        <p:txBody>
          <a:bodyPr>
            <a:normAutofit/>
          </a:bodyPr>
          <a:lstStyle/>
          <a:p>
            <a:pPr marL="0" indent="0" algn="r">
              <a:buNone/>
            </a:pPr>
            <a:r>
              <a:rPr lang="en-US" sz="2800" b="1" dirty="0">
                <a:latin typeface="Times New Roman" panose="02020603050405020304" pitchFamily="18" charset="0"/>
                <a:cs typeface="Times New Roman" panose="02020603050405020304" pitchFamily="18" charset="0"/>
              </a:rPr>
              <a:t>GUIDE:  </a:t>
            </a:r>
            <a:r>
              <a:rPr lang="en-US" sz="2800" dirty="0">
                <a:latin typeface="Times New Roman" panose="02020603050405020304" pitchFamily="18" charset="0"/>
                <a:cs typeface="Times New Roman" panose="02020603050405020304" pitchFamily="18" charset="0"/>
              </a:rPr>
              <a:t>DR.M.S.VINMATHI,M.E.,</a:t>
            </a:r>
            <a:r>
              <a:rPr lang="en-US" sz="2800" dirty="0" err="1">
                <a:latin typeface="Times New Roman" panose="02020603050405020304" pitchFamily="18" charset="0"/>
                <a:cs typeface="Times New Roman" panose="02020603050405020304" pitchFamily="18" charset="0"/>
              </a:rPr>
              <a:t>Ph.D</a:t>
            </a:r>
            <a:r>
              <a:rPr lang="en-US" sz="2800" dirty="0">
                <a:latin typeface="Times New Roman" panose="02020603050405020304" pitchFamily="18" charset="0"/>
                <a:cs typeface="Times New Roman" panose="02020603050405020304" pitchFamily="18" charset="0"/>
              </a:rPr>
              <a:t>.,</a:t>
            </a:r>
          </a:p>
          <a:p>
            <a:pPr marL="0" indent="0" algn="r">
              <a:buNone/>
            </a:pPr>
            <a:r>
              <a:rPr lang="en-US" sz="2800" dirty="0">
                <a:latin typeface="Times New Roman" panose="02020603050405020304" pitchFamily="18" charset="0"/>
                <a:cs typeface="Times New Roman" panose="02020603050405020304" pitchFamily="18" charset="0"/>
              </a:rPr>
              <a:t>SUPERVISOR</a:t>
            </a:r>
          </a:p>
          <a:p>
            <a:pPr marL="0" indent="0" algn="r">
              <a:buNone/>
            </a:pPr>
            <a:r>
              <a:rPr lang="en-US" sz="2800" dirty="0">
                <a:latin typeface="Times New Roman" panose="02020603050405020304" pitchFamily="18" charset="0"/>
                <a:cs typeface="Times New Roman" panose="02020603050405020304" pitchFamily="18" charset="0"/>
              </a:rPr>
              <a:t>ASSOCIATE PROFESSOR</a:t>
            </a:r>
          </a:p>
          <a:p>
            <a:pPr marL="0" indent="0" algn="r">
              <a:buNone/>
            </a:pPr>
            <a:r>
              <a:rPr lang="en-US" sz="2800" dirty="0">
                <a:latin typeface="Times New Roman" panose="02020603050405020304" pitchFamily="18" charset="0"/>
                <a:cs typeface="Times New Roman" panose="02020603050405020304" pitchFamily="18" charset="0"/>
              </a:rPr>
              <a:t>BY</a:t>
            </a:r>
          </a:p>
          <a:p>
            <a:pPr marL="0" indent="0" algn="r">
              <a:buNone/>
            </a:pPr>
            <a:r>
              <a:rPr lang="en-US" sz="2800" b="1" dirty="0">
                <a:latin typeface="Times New Roman" panose="02020603050405020304" pitchFamily="18" charset="0"/>
                <a:cs typeface="Times New Roman" panose="02020603050405020304" pitchFamily="18" charset="0"/>
              </a:rPr>
              <a:t>BATCH – 04</a:t>
            </a:r>
          </a:p>
          <a:p>
            <a:pPr marL="0" indent="0" algn="r">
              <a:buNone/>
            </a:pPr>
            <a:r>
              <a:rPr lang="en-US" sz="2800" dirty="0">
                <a:latin typeface="Times New Roman" panose="02020603050405020304" pitchFamily="18" charset="0"/>
                <a:cs typeface="Times New Roman" panose="02020603050405020304" pitchFamily="18" charset="0"/>
              </a:rPr>
              <a:t>PRATEEKA K </a:t>
            </a:r>
            <a:r>
              <a:rPr lang="en-US" sz="2800" dirty="0" err="1">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(2022PECCS239)</a:t>
            </a:r>
          </a:p>
          <a:p>
            <a:pPr marL="0" indent="0">
              <a:buNone/>
            </a:pPr>
            <a:endParaRPr lang="en-IN" dirty="0"/>
          </a:p>
        </p:txBody>
      </p:sp>
    </p:spTree>
    <p:extLst>
      <p:ext uri="{BB962C8B-B14F-4D97-AF65-F5344CB8AC3E}">
        <p14:creationId xmlns:p14="http://schemas.microsoft.com/office/powerpoint/2010/main" val="2616760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D224-4309-F13D-1A8C-89715755398B}"/>
              </a:ext>
            </a:extLst>
          </p:cNvPr>
          <p:cNvSpPr>
            <a:spLocks noGrp="1"/>
          </p:cNvSpPr>
          <p:nvPr>
            <p:ph type="title"/>
          </p:nvPr>
        </p:nvSpPr>
        <p:spPr>
          <a:xfrm>
            <a:off x="645687" y="293546"/>
            <a:ext cx="11215255" cy="742013"/>
          </a:xfrm>
        </p:spPr>
        <p:txBody>
          <a:bodyPr>
            <a:normAutofit fontScale="90000"/>
          </a:bodyPr>
          <a:lstStyle/>
          <a:p>
            <a:r>
              <a:rPr lang="en-US"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68834AC-18E4-CBC0-4E74-07C686AC5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040" y="1235176"/>
            <a:ext cx="7529724" cy="5329278"/>
          </a:xfrm>
          <a:prstGeom prst="rect">
            <a:avLst/>
          </a:prstGeom>
        </p:spPr>
      </p:pic>
    </p:spTree>
    <p:extLst>
      <p:ext uri="{BB962C8B-B14F-4D97-AF65-F5344CB8AC3E}">
        <p14:creationId xmlns:p14="http://schemas.microsoft.com/office/powerpoint/2010/main" val="194566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12B5-6021-BA2C-CCC6-DDB4A85BA107}"/>
              </a:ext>
            </a:extLst>
          </p:cNvPr>
          <p:cNvSpPr>
            <a:spLocks noGrp="1"/>
          </p:cNvSpPr>
          <p:nvPr>
            <p:ph type="title"/>
          </p:nvPr>
        </p:nvSpPr>
        <p:spPr>
          <a:xfrm>
            <a:off x="798653" y="138897"/>
            <a:ext cx="10556111" cy="949123"/>
          </a:xfrm>
        </p:spPr>
        <p:txBody>
          <a:bodyPr>
            <a:normAutofit/>
          </a:bodyPr>
          <a:lstStyle/>
          <a:p>
            <a:r>
              <a:rPr lang="en-IN" sz="3200" b="1"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id="{CBE1D30F-E74A-7AC2-2CEC-384BFF01E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1" y="1243012"/>
            <a:ext cx="7335520" cy="5492666"/>
          </a:xfrm>
          <a:prstGeom prst="rect">
            <a:avLst/>
          </a:prstGeom>
        </p:spPr>
      </p:pic>
    </p:spTree>
    <p:extLst>
      <p:ext uri="{BB962C8B-B14F-4D97-AF65-F5344CB8AC3E}">
        <p14:creationId xmlns:p14="http://schemas.microsoft.com/office/powerpoint/2010/main" val="33941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371D-78B6-8038-8B11-433511A7EDD2}"/>
              </a:ext>
            </a:extLst>
          </p:cNvPr>
          <p:cNvSpPr>
            <a:spLocks noGrp="1"/>
          </p:cNvSpPr>
          <p:nvPr>
            <p:ph type="title"/>
          </p:nvPr>
        </p:nvSpPr>
        <p:spPr>
          <a:xfrm>
            <a:off x="1111170" y="133110"/>
            <a:ext cx="9792182" cy="723418"/>
          </a:xfrm>
        </p:spPr>
        <p:txBody>
          <a:bodyPr>
            <a:normAutofit fontScale="90000"/>
          </a:bodyPr>
          <a:lstStyle/>
          <a:p>
            <a:r>
              <a:rPr lang="en-IN" sz="3200" b="1" dirty="0">
                <a:latin typeface="Times New Roman" panose="02020603050405020304" pitchFamily="18" charset="0"/>
                <a:cs typeface="Times New Roman" panose="02020603050405020304" pitchFamily="18" charset="0"/>
              </a:rPr>
              <a:t>State chart diagram</a:t>
            </a:r>
          </a:p>
        </p:txBody>
      </p:sp>
      <p:pic>
        <p:nvPicPr>
          <p:cNvPr id="3" name="Picture 2">
            <a:extLst>
              <a:ext uri="{FF2B5EF4-FFF2-40B4-BE49-F238E27FC236}">
                <a16:creationId xmlns:a16="http://schemas.microsoft.com/office/drawing/2014/main" id="{08698EF1-862A-AB05-38B8-B9CCCE93E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480" y="857490"/>
            <a:ext cx="4104640" cy="5867400"/>
          </a:xfrm>
          <a:prstGeom prst="rect">
            <a:avLst/>
          </a:prstGeom>
        </p:spPr>
      </p:pic>
    </p:spTree>
    <p:extLst>
      <p:ext uri="{BB962C8B-B14F-4D97-AF65-F5344CB8AC3E}">
        <p14:creationId xmlns:p14="http://schemas.microsoft.com/office/powerpoint/2010/main" val="171087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85BD-A962-20CA-BF8E-3C420CE11F76}"/>
              </a:ext>
            </a:extLst>
          </p:cNvPr>
          <p:cNvSpPr>
            <a:spLocks noGrp="1"/>
          </p:cNvSpPr>
          <p:nvPr>
            <p:ph type="title"/>
          </p:nvPr>
        </p:nvSpPr>
        <p:spPr>
          <a:xfrm>
            <a:off x="949124" y="347242"/>
            <a:ext cx="10336192" cy="770732"/>
          </a:xfrm>
        </p:spPr>
        <p:txBody>
          <a:bodyPr>
            <a:normAutofit fontScale="90000"/>
          </a:bodyPr>
          <a:lstStyle/>
          <a:p>
            <a:r>
              <a:rPr lang="en-IN" sz="3200" b="1" dirty="0">
                <a:latin typeface="Times New Roman" panose="02020603050405020304" pitchFamily="18" charset="0"/>
                <a:cs typeface="Times New Roman" panose="02020603050405020304" pitchFamily="18" charset="0"/>
              </a:rPr>
              <a:t>Activity diagram</a:t>
            </a:r>
          </a:p>
        </p:txBody>
      </p:sp>
      <p:pic>
        <p:nvPicPr>
          <p:cNvPr id="3" name="Picture 2">
            <a:extLst>
              <a:ext uri="{FF2B5EF4-FFF2-40B4-BE49-F238E27FC236}">
                <a16:creationId xmlns:a16="http://schemas.microsoft.com/office/drawing/2014/main" id="{F47DB067-AAD4-591B-0FBA-FFB3CCF14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1189093"/>
            <a:ext cx="5699760" cy="5674236"/>
          </a:xfrm>
          <a:prstGeom prst="rect">
            <a:avLst/>
          </a:prstGeom>
        </p:spPr>
      </p:pic>
    </p:spTree>
    <p:extLst>
      <p:ext uri="{BB962C8B-B14F-4D97-AF65-F5344CB8AC3E}">
        <p14:creationId xmlns:p14="http://schemas.microsoft.com/office/powerpoint/2010/main" val="11359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863-24A0-8163-A1B4-23EE72C465A3}"/>
              </a:ext>
            </a:extLst>
          </p:cNvPr>
          <p:cNvSpPr>
            <a:spLocks noGrp="1"/>
          </p:cNvSpPr>
          <p:nvPr>
            <p:ph type="title"/>
          </p:nvPr>
        </p:nvSpPr>
        <p:spPr>
          <a:xfrm>
            <a:off x="914400" y="312516"/>
            <a:ext cx="9873205" cy="1030147"/>
          </a:xfrm>
        </p:spPr>
        <p:txBody>
          <a:bodyPr>
            <a:noAutofit/>
          </a:bodyPr>
          <a:lstStyle/>
          <a:p>
            <a:r>
              <a:rPr lang="en-US" sz="3200" b="1" spc="-10" dirty="0">
                <a:effectLst/>
                <a:latin typeface="Times New Roman" panose="02020603050405020304" pitchFamily="18" charset="0"/>
                <a:ea typeface="Times New Roman" panose="02020603050405020304" pitchFamily="18" charset="0"/>
              </a:rPr>
              <a:t>DATAFLOW</a:t>
            </a:r>
            <a:r>
              <a:rPr lang="en-US" sz="3200" b="1" spc="-75" dirty="0">
                <a:effectLst/>
                <a:latin typeface="Times New Roman" panose="02020603050405020304" pitchFamily="18" charset="0"/>
                <a:ea typeface="Times New Roman" panose="02020603050405020304" pitchFamily="18" charset="0"/>
              </a:rPr>
              <a:t> </a:t>
            </a:r>
            <a:r>
              <a:rPr lang="en-US" sz="3200" b="1" spc="-10" dirty="0">
                <a:effectLst/>
                <a:latin typeface="Times New Roman" panose="02020603050405020304" pitchFamily="18" charset="0"/>
                <a:ea typeface="Times New Roman" panose="02020603050405020304" pitchFamily="18" charset="0"/>
              </a:rPr>
              <a:t>DIAGRAMs</a:t>
            </a:r>
            <a:br>
              <a:rPr lang="en-IN" sz="1800" spc="-20" dirty="0">
                <a:effectLst/>
                <a:latin typeface="Times New Roman" panose="02020603050405020304" pitchFamily="18" charset="0"/>
                <a:ea typeface="Times New Roman" panose="02020603050405020304" pitchFamily="18" charset="0"/>
              </a:rPr>
            </a:br>
            <a:endParaRPr lang="en-IN" sz="3200" b="1" dirty="0"/>
          </a:p>
        </p:txBody>
      </p:sp>
      <p:sp>
        <p:nvSpPr>
          <p:cNvPr id="8" name="TextBox 7">
            <a:extLst>
              <a:ext uri="{FF2B5EF4-FFF2-40B4-BE49-F238E27FC236}">
                <a16:creationId xmlns:a16="http://schemas.microsoft.com/office/drawing/2014/main" id="{607C9F7F-D74F-2892-4DBC-56F43748698D}"/>
              </a:ext>
            </a:extLst>
          </p:cNvPr>
          <p:cNvSpPr txBox="1"/>
          <p:nvPr/>
        </p:nvSpPr>
        <p:spPr>
          <a:xfrm>
            <a:off x="3048965" y="5544274"/>
            <a:ext cx="6094070" cy="400110"/>
          </a:xfrm>
          <a:prstGeom prst="rect">
            <a:avLst/>
          </a:prstGeom>
          <a:noFill/>
        </p:spPr>
        <p:txBody>
          <a:bodyPr wrap="square">
            <a:spAutoFit/>
          </a:bodyPr>
          <a:lstStyle/>
          <a:p>
            <a:pPr marL="1484630" marR="466090" algn="l">
              <a:spcAft>
                <a:spcPts val="0"/>
              </a:spcAft>
            </a:pPr>
            <a:r>
              <a:rPr lang="en-US" sz="2000" b="1" dirty="0">
                <a:effectLst/>
                <a:latin typeface="Times New Roman" panose="02020603050405020304" pitchFamily="18" charset="0"/>
                <a:ea typeface="Times New Roman" panose="02020603050405020304" pitchFamily="18" charset="0"/>
              </a:rPr>
              <a:t>Data</a:t>
            </a:r>
            <a:r>
              <a:rPr lang="en-US" sz="2000" b="1" spc="-5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flow</a:t>
            </a:r>
            <a:r>
              <a:rPr lang="en-US" sz="2000" b="1" spc="-4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diagram</a:t>
            </a:r>
            <a:r>
              <a:rPr lang="en-US" sz="2000" b="1" spc="-13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level</a:t>
            </a:r>
            <a:r>
              <a:rPr lang="en-US" sz="2000" b="1" spc="-85" dirty="0">
                <a:effectLst/>
                <a:latin typeface="Times New Roman" panose="02020603050405020304" pitchFamily="18" charset="0"/>
                <a:ea typeface="Times New Roman" panose="02020603050405020304" pitchFamily="18" charset="0"/>
              </a:rPr>
              <a:t> </a:t>
            </a:r>
            <a:r>
              <a:rPr lang="en-US" sz="2000" b="1" spc="-50" dirty="0">
                <a:effectLst/>
                <a:latin typeface="Times New Roman" panose="02020603050405020304" pitchFamily="18" charset="0"/>
                <a:ea typeface="Times New Roman" panose="02020603050405020304" pitchFamily="18" charset="0"/>
              </a:rPr>
              <a:t>0</a:t>
            </a:r>
            <a:endParaRPr lang="en-IN" sz="2000"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51B30339-F5D6-E576-5BA4-AD0BDBCE7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195829"/>
            <a:ext cx="8412480" cy="2903552"/>
          </a:xfrm>
          <a:prstGeom prst="rect">
            <a:avLst/>
          </a:prstGeom>
        </p:spPr>
      </p:pic>
    </p:spTree>
    <p:extLst>
      <p:ext uri="{BB962C8B-B14F-4D97-AF65-F5344CB8AC3E}">
        <p14:creationId xmlns:p14="http://schemas.microsoft.com/office/powerpoint/2010/main" val="318269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65C629-42CF-F6D1-5BF9-54C44B5C964E}"/>
              </a:ext>
            </a:extLst>
          </p:cNvPr>
          <p:cNvSpPr txBox="1"/>
          <p:nvPr/>
        </p:nvSpPr>
        <p:spPr>
          <a:xfrm>
            <a:off x="4667491" y="5521653"/>
            <a:ext cx="6094070" cy="400110"/>
          </a:xfrm>
          <a:prstGeom prst="rect">
            <a:avLst/>
          </a:prstGeom>
          <a:noFill/>
        </p:spPr>
        <p:txBody>
          <a:bodyPr wrap="square">
            <a:spAutoFit/>
          </a:bodyPr>
          <a:lstStyle/>
          <a:p>
            <a:r>
              <a:rPr lang="en-US" sz="2000" b="1" spc="-10" dirty="0">
                <a:effectLst/>
                <a:latin typeface="Times New Roman" panose="02020603050405020304" pitchFamily="18" charset="0"/>
                <a:ea typeface="Times New Roman" panose="02020603050405020304" pitchFamily="18" charset="0"/>
              </a:rPr>
              <a:t>Dataflow</a:t>
            </a:r>
            <a:r>
              <a:rPr lang="en-US" sz="2000" b="1" spc="-6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diagram</a:t>
            </a:r>
            <a:r>
              <a:rPr lang="en-US" sz="2000" b="1" spc="-15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level</a:t>
            </a:r>
            <a:r>
              <a:rPr lang="en-US" sz="2000" b="1" spc="-95" dirty="0">
                <a:effectLst/>
                <a:latin typeface="Times New Roman" panose="02020603050405020304" pitchFamily="18" charset="0"/>
                <a:ea typeface="Times New Roman" panose="02020603050405020304" pitchFamily="18" charset="0"/>
              </a:rPr>
              <a:t> </a:t>
            </a:r>
            <a:r>
              <a:rPr lang="en-US" sz="2000" b="1" spc="-50" dirty="0">
                <a:effectLst/>
                <a:latin typeface="Times New Roman" panose="02020603050405020304" pitchFamily="18" charset="0"/>
                <a:ea typeface="Times New Roman" panose="02020603050405020304" pitchFamily="18" charset="0"/>
              </a:rPr>
              <a:t>1</a:t>
            </a:r>
            <a:endParaRPr lang="en-IN" sz="2000" b="1" dirty="0"/>
          </a:p>
        </p:txBody>
      </p:sp>
      <p:pic>
        <p:nvPicPr>
          <p:cNvPr id="2" name="Picture 1">
            <a:extLst>
              <a:ext uri="{FF2B5EF4-FFF2-40B4-BE49-F238E27FC236}">
                <a16:creationId xmlns:a16="http://schemas.microsoft.com/office/drawing/2014/main" id="{6C975C1C-AECC-14F5-7F3B-977A23D4C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6184" y="1320800"/>
            <a:ext cx="9299631" cy="3322319"/>
          </a:xfrm>
          <a:prstGeom prst="rect">
            <a:avLst/>
          </a:prstGeom>
        </p:spPr>
      </p:pic>
    </p:spTree>
    <p:extLst>
      <p:ext uri="{BB962C8B-B14F-4D97-AF65-F5344CB8AC3E}">
        <p14:creationId xmlns:p14="http://schemas.microsoft.com/office/powerpoint/2010/main" val="312152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1AC605-4CA1-8173-97E1-A5D1E245F5B7}"/>
              </a:ext>
            </a:extLst>
          </p:cNvPr>
          <p:cNvSpPr txBox="1"/>
          <p:nvPr/>
        </p:nvSpPr>
        <p:spPr>
          <a:xfrm>
            <a:off x="3379806" y="5701060"/>
            <a:ext cx="6039091" cy="400110"/>
          </a:xfrm>
          <a:prstGeom prst="rect">
            <a:avLst/>
          </a:prstGeom>
          <a:noFill/>
        </p:spPr>
        <p:txBody>
          <a:bodyPr wrap="square">
            <a:spAutoFit/>
          </a:bodyPr>
          <a:lstStyle/>
          <a:p>
            <a:pPr marL="158750" marR="466090" algn="ctr"/>
            <a:r>
              <a:rPr lang="en-US" sz="2000" b="1" spc="-10" dirty="0">
                <a:effectLst/>
                <a:latin typeface="Times New Roman" panose="02020603050405020304" pitchFamily="18" charset="0"/>
                <a:ea typeface="Times New Roman" panose="02020603050405020304" pitchFamily="18" charset="0"/>
              </a:rPr>
              <a:t>Dataflow</a:t>
            </a:r>
            <a:r>
              <a:rPr lang="en-US" sz="2000" b="1" spc="2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diagram</a:t>
            </a:r>
            <a:r>
              <a:rPr lang="en-US" sz="2000" b="1" spc="-13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level</a:t>
            </a:r>
            <a:r>
              <a:rPr lang="en-US" sz="2000" b="1" spc="-85" dirty="0">
                <a:effectLst/>
                <a:latin typeface="Times New Roman" panose="02020603050405020304" pitchFamily="18" charset="0"/>
                <a:ea typeface="Times New Roman" panose="02020603050405020304" pitchFamily="18" charset="0"/>
              </a:rPr>
              <a:t> </a:t>
            </a:r>
            <a:r>
              <a:rPr lang="en-US" sz="2000" b="1" spc="-50" dirty="0">
                <a:effectLst/>
                <a:latin typeface="Times New Roman" panose="02020603050405020304" pitchFamily="18" charset="0"/>
                <a:ea typeface="Times New Roman" panose="02020603050405020304" pitchFamily="18" charset="0"/>
              </a:rPr>
              <a:t>2</a:t>
            </a:r>
            <a:endParaRPr lang="en-IN" sz="2000" b="1"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601613FE-835C-493B-5EB3-19827E12B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40" y="1026159"/>
            <a:ext cx="9533977" cy="3946715"/>
          </a:xfrm>
          <a:prstGeom prst="rect">
            <a:avLst/>
          </a:prstGeom>
        </p:spPr>
      </p:pic>
    </p:spTree>
    <p:extLst>
      <p:ext uri="{BB962C8B-B14F-4D97-AF65-F5344CB8AC3E}">
        <p14:creationId xmlns:p14="http://schemas.microsoft.com/office/powerpoint/2010/main" val="2248728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AF92-3DC3-68B1-6F7B-E2726A1DE23A}"/>
              </a:ext>
            </a:extLst>
          </p:cNvPr>
          <p:cNvSpPr>
            <a:spLocks noGrp="1"/>
          </p:cNvSpPr>
          <p:nvPr>
            <p:ph type="title"/>
          </p:nvPr>
        </p:nvSpPr>
        <p:spPr>
          <a:xfrm>
            <a:off x="694479" y="215147"/>
            <a:ext cx="10613985" cy="902826"/>
          </a:xfrm>
        </p:spPr>
        <p:txBody>
          <a:bodyPr>
            <a:noAutofit/>
          </a:bodyPr>
          <a:lstStyle/>
          <a:p>
            <a:r>
              <a:rPr lang="en-IN" sz="4000" b="1"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18B9ED59-114F-256F-58D8-941C545530D2}"/>
              </a:ext>
            </a:extLst>
          </p:cNvPr>
          <p:cNvSpPr>
            <a:spLocks noGrp="1"/>
          </p:cNvSpPr>
          <p:nvPr>
            <p:ph idx="1"/>
          </p:nvPr>
        </p:nvSpPr>
        <p:spPr>
          <a:xfrm>
            <a:off x="949123" y="1689904"/>
            <a:ext cx="10359341" cy="4050123"/>
          </a:xfrm>
        </p:spPr>
        <p:txBody>
          <a:bodyPr>
            <a:normAutofit lnSpcReduction="10000"/>
          </a:bodyPr>
          <a:lstStyle/>
          <a:p>
            <a:pPr marL="561340"/>
            <a:endParaRPr lang="en-US" sz="2400" dirty="0">
              <a:effectLst/>
              <a:latin typeface="Times New Roman" panose="02020603050405020304" pitchFamily="18" charset="0"/>
              <a:ea typeface="Times New Roman" panose="02020603050405020304" pitchFamily="18" charset="0"/>
            </a:endParaRPr>
          </a:p>
          <a:p>
            <a:r>
              <a:rPr lang="en-US" sz="2400" dirty="0" err="1">
                <a:effectLst/>
                <a:latin typeface="Times New Roman" panose="02020603050405020304" pitchFamily="18" charset="0"/>
                <a:ea typeface="Times New Roman" panose="02020603050405020304" pitchFamily="18" charset="0"/>
              </a:rPr>
              <a:t>CrisisAid</a:t>
            </a:r>
            <a:r>
              <a:rPr lang="en-US" sz="2400" dirty="0">
                <a:effectLst/>
                <a:latin typeface="Times New Roman" panose="02020603050405020304" pitchFamily="18" charset="0"/>
                <a:ea typeface="Times New Roman" panose="02020603050405020304" pitchFamily="18" charset="0"/>
              </a:rPr>
              <a:t> consists</a:t>
            </a:r>
            <a:r>
              <a:rPr lang="en-US" sz="2400" spc="1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spc="45" dirty="0">
                <a:latin typeface="Times New Roman" panose="02020603050405020304" pitchFamily="18" charset="0"/>
                <a:ea typeface="Times New Roman" panose="02020603050405020304" pitchFamily="18" charset="0"/>
              </a:rPr>
              <a:t>7</a:t>
            </a:r>
            <a:r>
              <a:rPr lang="en-US" sz="2400" spc="20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main</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modules.</a:t>
            </a:r>
            <a:r>
              <a:rPr lang="en-US" sz="2400" spc="-3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endParaRPr lang="en-IN" sz="2400"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265"/>
              </a:spcBef>
              <a:spcAft>
                <a:spcPts val="0"/>
              </a:spcAft>
              <a:buFont typeface="Symbol" panose="05050102010706020507" pitchFamily="18" charset="2"/>
              <a:buChar char=""/>
              <a:tabLst>
                <a:tab pos="1130935" algn="l"/>
              </a:tabLst>
            </a:pPr>
            <a:r>
              <a:rPr lang="en-US" sz="2400" dirty="0">
                <a:effectLst/>
                <a:latin typeface="Times New Roman" panose="02020603050405020304" pitchFamily="18" charset="0"/>
                <a:ea typeface="Times New Roman" panose="02020603050405020304" pitchFamily="18" charset="0"/>
              </a:rPr>
              <a:t>User Management Module.</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265"/>
              </a:spcBef>
              <a:spcAft>
                <a:spcPts val="0"/>
              </a:spcAft>
              <a:buFont typeface="Symbol" panose="05050102010706020507" pitchFamily="18" charset="2"/>
              <a:buChar char=""/>
              <a:tabLst>
                <a:tab pos="1130935" algn="l"/>
              </a:tabLst>
            </a:pPr>
            <a:r>
              <a:rPr lang="en-US" sz="2400" dirty="0">
                <a:effectLst/>
                <a:latin typeface="Times New Roman" panose="02020603050405020304" pitchFamily="18" charset="0"/>
                <a:ea typeface="Times New Roman" panose="02020603050405020304" pitchFamily="18" charset="0"/>
              </a:rPr>
              <a:t>Weather Prediction Module.</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260"/>
              </a:spcBef>
              <a:spcAft>
                <a:spcPts val="0"/>
              </a:spcAft>
              <a:buFont typeface="Symbol" panose="05050102010706020507" pitchFamily="18" charset="2"/>
              <a:buChar char=""/>
              <a:tabLst>
                <a:tab pos="1130935" algn="l"/>
              </a:tabLst>
            </a:pPr>
            <a:r>
              <a:rPr lang="en-US" sz="2400" dirty="0">
                <a:effectLst/>
                <a:latin typeface="Times New Roman" panose="02020603050405020304" pitchFamily="18" charset="0"/>
                <a:ea typeface="Times New Roman" panose="02020603050405020304" pitchFamily="18" charset="0"/>
              </a:rPr>
              <a:t>Alert System Module.</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290"/>
              </a:spcBef>
              <a:spcAft>
                <a:spcPts val="0"/>
              </a:spcAft>
              <a:buFont typeface="Symbol" panose="05050102010706020507" pitchFamily="18" charset="2"/>
              <a:buChar char=""/>
              <a:tabLst>
                <a:tab pos="1130935" algn="l"/>
              </a:tabLst>
            </a:pPr>
            <a:r>
              <a:rPr lang="en-US" sz="2400" dirty="0">
                <a:effectLst/>
                <a:latin typeface="Times New Roman" panose="02020603050405020304" pitchFamily="18" charset="0"/>
                <a:ea typeface="Times New Roman" panose="02020603050405020304" pitchFamily="18" charset="0"/>
              </a:rPr>
              <a:t>Resource Mapping Module</a:t>
            </a:r>
            <a:r>
              <a:rPr lang="en-IN" sz="2400" dirty="0">
                <a:effectLst/>
                <a:latin typeface="Times New Roman" panose="02020603050405020304" pitchFamily="18" charset="0"/>
                <a:ea typeface="Times New Roman" panose="02020603050405020304" pitchFamily="18" charset="0"/>
              </a:rPr>
              <a:t>.</a:t>
            </a:r>
          </a:p>
          <a:p>
            <a:pPr marL="1143000" lvl="2" indent="-228600">
              <a:spcBef>
                <a:spcPts val="290"/>
              </a:spcBef>
              <a:spcAft>
                <a:spcPts val="0"/>
              </a:spcAft>
              <a:buFont typeface="Symbol" panose="05050102010706020507" pitchFamily="18" charset="2"/>
              <a:buChar char=""/>
              <a:tabLst>
                <a:tab pos="1130935" algn="l"/>
              </a:tabLst>
            </a:pPr>
            <a:r>
              <a:rPr lang="en-US" sz="2400" dirty="0">
                <a:effectLst/>
                <a:latin typeface="Times New Roman" panose="02020603050405020304" pitchFamily="18" charset="0"/>
                <a:ea typeface="Times New Roman" panose="02020603050405020304" pitchFamily="18" charset="0"/>
              </a:rPr>
              <a:t>Community Reporting Module.</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240"/>
              </a:spcBef>
              <a:spcAft>
                <a:spcPts val="0"/>
              </a:spcAft>
              <a:buFont typeface="Symbol" panose="05050102010706020507" pitchFamily="18" charset="2"/>
              <a:buChar char=""/>
              <a:tabLst>
                <a:tab pos="1130935" algn="l"/>
              </a:tabLst>
            </a:pPr>
            <a:r>
              <a:rPr lang="en-US" sz="2400" dirty="0">
                <a:effectLst/>
                <a:latin typeface="Times New Roman" panose="02020603050405020304" pitchFamily="18" charset="0"/>
                <a:ea typeface="Times New Roman" panose="02020603050405020304" pitchFamily="18" charset="0"/>
              </a:rPr>
              <a:t>Data Integration Module.</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240"/>
              </a:spcBef>
              <a:spcAft>
                <a:spcPts val="0"/>
              </a:spcAft>
              <a:buFont typeface="Symbol" panose="05050102010706020507" pitchFamily="18" charset="2"/>
              <a:buChar char=""/>
              <a:tabLst>
                <a:tab pos="1130935" algn="l"/>
              </a:tabLst>
            </a:pPr>
            <a:r>
              <a:rPr lang="en-US" sz="2400" dirty="0">
                <a:effectLst/>
                <a:latin typeface="Times New Roman" panose="02020603050405020304" pitchFamily="18" charset="0"/>
                <a:ea typeface="Times New Roman" panose="02020603050405020304" pitchFamily="18" charset="0"/>
              </a:rPr>
              <a:t>User Feedback Module</a:t>
            </a:r>
            <a:r>
              <a:rPr lang="en-IN" sz="2400" dirty="0">
                <a:effectLst/>
                <a:latin typeface="Times New Roman" panose="02020603050405020304" pitchFamily="18" charset="0"/>
                <a:ea typeface="Times New Roman" panose="02020603050405020304" pitchFamily="18" charset="0"/>
              </a:rPr>
              <a:t>.</a:t>
            </a:r>
          </a:p>
          <a:p>
            <a:endParaRPr lang="en-IN" dirty="0"/>
          </a:p>
        </p:txBody>
      </p:sp>
    </p:spTree>
    <p:extLst>
      <p:ext uri="{BB962C8B-B14F-4D97-AF65-F5344CB8AC3E}">
        <p14:creationId xmlns:p14="http://schemas.microsoft.com/office/powerpoint/2010/main" val="423519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27AA-761A-45CB-3007-40C001C516FD}"/>
              </a:ext>
            </a:extLst>
          </p:cNvPr>
          <p:cNvSpPr>
            <a:spLocks noGrp="1"/>
          </p:cNvSpPr>
          <p:nvPr>
            <p:ph type="title"/>
          </p:nvPr>
        </p:nvSpPr>
        <p:spPr>
          <a:xfrm>
            <a:off x="1064871" y="226722"/>
            <a:ext cx="10174147" cy="1139091"/>
          </a:xfrm>
        </p:spPr>
        <p:txBody>
          <a:bodyPr>
            <a:noAutofit/>
          </a:bodyPr>
          <a:lstStyle/>
          <a:p>
            <a:r>
              <a:rPr lang="en-US" sz="3600" b="1" dirty="0">
                <a:effectLst/>
                <a:latin typeface="Times New Roman" panose="02020603050405020304" pitchFamily="18" charset="0"/>
                <a:ea typeface="Times New Roman" panose="02020603050405020304" pitchFamily="18" charset="0"/>
              </a:rPr>
              <a:t>User Management Module </a:t>
            </a:r>
            <a:r>
              <a:rPr lang="en-US" sz="3600" b="1" spc="-10" dirty="0">
                <a:effectLst/>
                <a:latin typeface="Times New Roman" panose="02020603050405020304" pitchFamily="18" charset="0"/>
                <a:ea typeface="Times New Roman" panose="02020603050405020304" pitchFamily="18" charset="0"/>
              </a:rPr>
              <a:t>:</a:t>
            </a:r>
            <a:br>
              <a:rPr lang="en-IN" sz="3600" b="1" dirty="0">
                <a:effectLst/>
                <a:latin typeface="Times New Roman" panose="02020603050405020304" pitchFamily="18" charset="0"/>
                <a:ea typeface="Times New Roman" panose="02020603050405020304" pitchFamily="18" charset="0"/>
              </a:rPr>
            </a:br>
            <a:endParaRPr lang="en-IN" sz="3600" b="1" dirty="0"/>
          </a:p>
        </p:txBody>
      </p:sp>
      <p:sp>
        <p:nvSpPr>
          <p:cNvPr id="3" name="Content Placeholder 2">
            <a:extLst>
              <a:ext uri="{FF2B5EF4-FFF2-40B4-BE49-F238E27FC236}">
                <a16:creationId xmlns:a16="http://schemas.microsoft.com/office/drawing/2014/main" id="{8DB629B7-23A3-1868-E007-438B7890AEE8}"/>
              </a:ext>
            </a:extLst>
          </p:cNvPr>
          <p:cNvSpPr>
            <a:spLocks noGrp="1"/>
          </p:cNvSpPr>
          <p:nvPr>
            <p:ph idx="1"/>
          </p:nvPr>
        </p:nvSpPr>
        <p:spPr>
          <a:xfrm>
            <a:off x="1064871" y="2048719"/>
            <a:ext cx="10174147" cy="3691309"/>
          </a:xfrm>
        </p:spPr>
        <p:txBody>
          <a:bodyPr/>
          <a:lstStyle/>
          <a:p>
            <a:pPr marL="115570" marR="441960" algn="just">
              <a:spcAft>
                <a:spcPts val="0"/>
              </a:spcAft>
            </a:pP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185"/>
              </a:spcBef>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This module provides an intuitive and user-friendly interface that allows users to easily navigate the app. It features quick access to critical information, including weather updates, alerts, and resources. The design prioritizes usability, ensuring that users can find the information they need during emergencies with minimal effort.</a:t>
            </a:r>
          </a:p>
          <a:p>
            <a:pPr marL="0" indent="0">
              <a:spcBef>
                <a:spcPts val="380"/>
              </a:spcBef>
              <a:buNone/>
            </a:pP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09965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19F1-A3A9-0742-38B8-A457DC5C651B}"/>
              </a:ext>
            </a:extLst>
          </p:cNvPr>
          <p:cNvSpPr>
            <a:spLocks noGrp="1"/>
          </p:cNvSpPr>
          <p:nvPr>
            <p:ph type="title"/>
          </p:nvPr>
        </p:nvSpPr>
        <p:spPr>
          <a:xfrm>
            <a:off x="1562582" y="208344"/>
            <a:ext cx="8398282" cy="1088021"/>
          </a:xfrm>
        </p:spPr>
        <p:txBody>
          <a:bodyPr>
            <a:noAutofit/>
          </a:bodyPr>
          <a:lstStyle/>
          <a:p>
            <a:br>
              <a:rPr lang="en-US" sz="3600" b="1"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Weather Prediction Module </a:t>
            </a:r>
            <a:r>
              <a:rPr lang="en-US" sz="3600" b="1" spc="-10" dirty="0">
                <a:effectLst/>
                <a:latin typeface="Times New Roman" panose="02020603050405020304" pitchFamily="18" charset="0"/>
                <a:ea typeface="Times New Roman" panose="02020603050405020304" pitchFamily="18" charset="0"/>
              </a:rPr>
              <a:t>:</a:t>
            </a:r>
            <a:br>
              <a:rPr lang="en-IN" sz="3600" b="1" dirty="0">
                <a:effectLst/>
                <a:latin typeface="Times New Roman" panose="02020603050405020304" pitchFamily="18" charset="0"/>
                <a:ea typeface="Times New Roman" panose="02020603050405020304" pitchFamily="18" charset="0"/>
              </a:rPr>
            </a:br>
            <a:endParaRPr lang="en-IN" sz="3600" b="1" dirty="0"/>
          </a:p>
        </p:txBody>
      </p:sp>
      <p:sp>
        <p:nvSpPr>
          <p:cNvPr id="3" name="Content Placeholder 2">
            <a:extLst>
              <a:ext uri="{FF2B5EF4-FFF2-40B4-BE49-F238E27FC236}">
                <a16:creationId xmlns:a16="http://schemas.microsoft.com/office/drawing/2014/main" id="{5D8B424D-4D09-3FE9-4B1E-32260CFEBD6C}"/>
              </a:ext>
            </a:extLst>
          </p:cNvPr>
          <p:cNvSpPr>
            <a:spLocks noGrp="1"/>
          </p:cNvSpPr>
          <p:nvPr>
            <p:ph idx="1"/>
          </p:nvPr>
        </p:nvSpPr>
        <p:spPr>
          <a:xfrm>
            <a:off x="740781" y="1724628"/>
            <a:ext cx="10347766" cy="4015400"/>
          </a:xfrm>
        </p:spPr>
        <p:txBody>
          <a:bodyPr/>
          <a:lstStyle/>
          <a:p>
            <a:pPr marL="342900" lvl="0" indent="-342900">
              <a:spcBef>
                <a:spcPts val="185"/>
              </a:spcBef>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Leveraging advanced meteorological data, this module delivers accurate real-time weather forecasts and predictions. It analyzes historical and current weather patterns to issue alerts for impending disasters, such as storms or floods, empowering users to prepare adequately and take necessary precautions. </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6505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936" y="215392"/>
            <a:ext cx="7878064" cy="1245108"/>
          </a:xfrm>
        </p:spPr>
        <p:txBody>
          <a:bodyPr>
            <a:normAutofit/>
          </a:bodyPr>
          <a:lstStyle/>
          <a:p>
            <a:r>
              <a:rPr lang="en-US" sz="40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790113" y="1553498"/>
            <a:ext cx="10963922" cy="4925960"/>
          </a:xfrm>
        </p:spPr>
        <p:txBody>
          <a:bodyPr>
            <a:noAutofit/>
          </a:bodyPr>
          <a:lstStyle/>
          <a:p>
            <a:pPr marL="457200" marR="467360" indent="457200" algn="just">
              <a:lnSpc>
                <a:spcPct val="113000"/>
              </a:lnSpc>
              <a:spcAft>
                <a:spcPts val="0"/>
              </a:spcAft>
            </a:pPr>
            <a:r>
              <a:rPr lang="en-US" sz="2200" dirty="0">
                <a:effectLst/>
                <a:latin typeface="Times New Roman" panose="02020603050405020304" pitchFamily="18" charset="0"/>
                <a:ea typeface="Times New Roman" panose="02020603050405020304" pitchFamily="18" charset="0"/>
              </a:rPr>
              <a:t>Disaster preparedness and response have become crucial in mitigating the effects of natural calamities on vulnerable populations. </a:t>
            </a:r>
            <a:r>
              <a:rPr lang="en-US" sz="2200" dirty="0" err="1">
                <a:effectLst/>
                <a:latin typeface="Times New Roman" panose="02020603050405020304" pitchFamily="18" charset="0"/>
                <a:ea typeface="Times New Roman" panose="02020603050405020304" pitchFamily="18" charset="0"/>
              </a:rPr>
              <a:t>CrisisAid</a:t>
            </a:r>
            <a:r>
              <a:rPr lang="en-US" sz="2200" dirty="0">
                <a:effectLst/>
                <a:latin typeface="Times New Roman" panose="02020603050405020304" pitchFamily="18" charset="0"/>
                <a:ea typeface="Times New Roman" panose="02020603050405020304" pitchFamily="18" charset="0"/>
              </a:rPr>
              <a:t> is a comprehensive mobile application designed to enhance disaster management efforts by providing real-time weather predictions, early warning alerts, and crucial resource access. By leveraging cutting-edge geolocation and data integration technologies, the app offers timely notifications for disasters like storms, floods, and earthquakes, enabling communities to take preventive actions. Additionally, </a:t>
            </a:r>
            <a:r>
              <a:rPr lang="en-US" sz="2200" dirty="0" err="1">
                <a:effectLst/>
                <a:latin typeface="Times New Roman" panose="02020603050405020304" pitchFamily="18" charset="0"/>
                <a:ea typeface="Times New Roman" panose="02020603050405020304" pitchFamily="18" charset="0"/>
              </a:rPr>
              <a:t>CrisisAid</a:t>
            </a:r>
            <a:r>
              <a:rPr lang="en-US" sz="2200" dirty="0">
                <a:effectLst/>
                <a:latin typeface="Times New Roman" panose="02020603050405020304" pitchFamily="18" charset="0"/>
                <a:ea typeface="Times New Roman" panose="02020603050405020304" pitchFamily="18" charset="0"/>
              </a:rPr>
              <a:t> facilitates access to nearby shelters, medical services, and support networks through its resource mapping and crowdsourcing features. Users can contribute real-time reports on disaster impacts, helping authorities and NGOs allocate resources more efficiently. This report outlines the design, features, and implementation of </a:t>
            </a:r>
            <a:r>
              <a:rPr lang="en-US" sz="2200" dirty="0" err="1">
                <a:effectLst/>
                <a:latin typeface="Times New Roman" panose="02020603050405020304" pitchFamily="18" charset="0"/>
                <a:ea typeface="Times New Roman" panose="02020603050405020304" pitchFamily="18" charset="0"/>
              </a:rPr>
              <a:t>CrisisAid</a:t>
            </a:r>
            <a:r>
              <a:rPr lang="en-US" sz="2200" dirty="0">
                <a:effectLst/>
                <a:latin typeface="Times New Roman" panose="02020603050405020304" pitchFamily="18" charset="0"/>
                <a:ea typeface="Times New Roman" panose="02020603050405020304" pitchFamily="18" charset="0"/>
              </a:rPr>
              <a:t>, emphasizing its potential to improve disaster preparedness, response, and recovery by fostering community resilience and enhancing coordination efforts.</a:t>
            </a:r>
            <a:endParaRPr lang="en-IN" sz="2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7A12-1515-A327-F09D-15CDB3E72FBB}"/>
              </a:ext>
            </a:extLst>
          </p:cNvPr>
          <p:cNvSpPr>
            <a:spLocks noGrp="1"/>
          </p:cNvSpPr>
          <p:nvPr>
            <p:ph type="title"/>
          </p:nvPr>
        </p:nvSpPr>
        <p:spPr>
          <a:xfrm>
            <a:off x="1153610" y="175036"/>
            <a:ext cx="9884780" cy="1018572"/>
          </a:xfrm>
        </p:spPr>
        <p:txBody>
          <a:bodyPr>
            <a:normAutofit fontScale="90000"/>
          </a:bodyPr>
          <a:lstStyle/>
          <a:p>
            <a:r>
              <a:rPr lang="en-US" sz="4000" b="1" dirty="0">
                <a:effectLst/>
                <a:latin typeface="Times New Roman" panose="02020603050405020304" pitchFamily="18" charset="0"/>
                <a:ea typeface="Times New Roman" panose="02020603050405020304" pitchFamily="18" charset="0"/>
              </a:rPr>
              <a:t>Alert System Module:</a:t>
            </a:r>
            <a:br>
              <a:rPr lang="en-IN" sz="1800" b="1" dirty="0">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9714C137-D92D-B206-F0C3-06048FD8BBF1}"/>
              </a:ext>
            </a:extLst>
          </p:cNvPr>
          <p:cNvSpPr>
            <a:spLocks noGrp="1"/>
          </p:cNvSpPr>
          <p:nvPr>
            <p:ph idx="1"/>
          </p:nvPr>
        </p:nvSpPr>
        <p:spPr>
          <a:xfrm>
            <a:off x="810228" y="1828801"/>
            <a:ext cx="10532962" cy="3911228"/>
          </a:xfrm>
        </p:spPr>
        <p:txBody>
          <a:bodyPr>
            <a:normAutofit/>
          </a:bodyPr>
          <a:lstStyle/>
          <a:p>
            <a:pPr marL="342900" lvl="0" indent="-342900">
              <a:spcBef>
                <a:spcPts val="185"/>
              </a:spcBef>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The Alert System is responsible for generating and sending localized early warning notifications to users based on their geographic locations. It ensures timely communication of critical information regarding weather changes and disaster alerts, enabling users to take prompt action to safeguard their safety.</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193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45790-8E11-D92E-956F-BB73FB0AD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21A6B2-E003-BA1B-D78C-D5BE489C28FC}"/>
              </a:ext>
            </a:extLst>
          </p:cNvPr>
          <p:cNvSpPr>
            <a:spLocks noGrp="1"/>
          </p:cNvSpPr>
          <p:nvPr>
            <p:ph type="title"/>
          </p:nvPr>
        </p:nvSpPr>
        <p:spPr>
          <a:xfrm>
            <a:off x="1153610" y="175036"/>
            <a:ext cx="9884780" cy="1018572"/>
          </a:xfrm>
        </p:spPr>
        <p:txBody>
          <a:bodyPr>
            <a:normAutofit fontScale="90000"/>
          </a:bodyPr>
          <a:lstStyle/>
          <a:p>
            <a:r>
              <a:rPr lang="en-US" sz="4000" b="1" dirty="0">
                <a:effectLst/>
                <a:latin typeface="Times New Roman" panose="02020603050405020304" pitchFamily="18" charset="0"/>
                <a:ea typeface="Times New Roman" panose="02020603050405020304" pitchFamily="18" charset="0"/>
              </a:rPr>
              <a:t>Resource Mapping Module:</a:t>
            </a:r>
            <a:br>
              <a:rPr lang="en-IN" sz="1800" b="1" dirty="0">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7D9E9AD3-E4AE-88D2-87B9-8C82C77BF096}"/>
              </a:ext>
            </a:extLst>
          </p:cNvPr>
          <p:cNvSpPr>
            <a:spLocks noGrp="1"/>
          </p:cNvSpPr>
          <p:nvPr>
            <p:ph idx="1"/>
          </p:nvPr>
        </p:nvSpPr>
        <p:spPr>
          <a:xfrm>
            <a:off x="810228" y="1828801"/>
            <a:ext cx="10532962" cy="3911228"/>
          </a:xfrm>
        </p:spPr>
        <p:txBody>
          <a:bodyPr>
            <a:normAutofit/>
          </a:bodyPr>
          <a:lstStyle/>
          <a:p>
            <a:pPr marL="342900" lvl="0" indent="-342900">
              <a:spcBef>
                <a:spcPts val="185"/>
              </a:spcBef>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This module integrates a mapping feature that connects users to nearby resources such as shelters, food distribution centers, and medical facilities. By providing location-based services, users can quickly find and access essential support during a disaster, facilitating efficient resource allocation.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7396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7CDD2-D5A4-6B09-801A-B5B16BA27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7CDDCF-D977-FDF0-7040-71D7452424E2}"/>
              </a:ext>
            </a:extLst>
          </p:cNvPr>
          <p:cNvSpPr>
            <a:spLocks noGrp="1"/>
          </p:cNvSpPr>
          <p:nvPr>
            <p:ph type="title"/>
          </p:nvPr>
        </p:nvSpPr>
        <p:spPr>
          <a:xfrm>
            <a:off x="1153610" y="175036"/>
            <a:ext cx="9884780" cy="1018572"/>
          </a:xfrm>
        </p:spPr>
        <p:txBody>
          <a:bodyPr>
            <a:normAutofit fontScale="90000"/>
          </a:bodyPr>
          <a:lstStyle/>
          <a:p>
            <a:r>
              <a:rPr lang="en-US" sz="4000" b="1" dirty="0">
                <a:effectLst/>
                <a:latin typeface="Times New Roman" panose="02020603050405020304" pitchFamily="18" charset="0"/>
                <a:ea typeface="Times New Roman" panose="02020603050405020304" pitchFamily="18" charset="0"/>
              </a:rPr>
              <a:t>Community Reporting Module:</a:t>
            </a:r>
            <a:br>
              <a:rPr lang="en-IN" sz="1800" b="1" dirty="0">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6EB68D90-22DB-42E4-0EFA-EB1FBD49BBB0}"/>
              </a:ext>
            </a:extLst>
          </p:cNvPr>
          <p:cNvSpPr>
            <a:spLocks noGrp="1"/>
          </p:cNvSpPr>
          <p:nvPr>
            <p:ph idx="1"/>
          </p:nvPr>
        </p:nvSpPr>
        <p:spPr>
          <a:xfrm>
            <a:off x="810228" y="1828801"/>
            <a:ext cx="10532962" cy="3911228"/>
          </a:xfrm>
        </p:spPr>
        <p:txBody>
          <a:bodyPr>
            <a:normAutofit/>
          </a:bodyPr>
          <a:lstStyle/>
          <a:p>
            <a:pPr marL="342900" lvl="0" indent="-342900">
              <a:spcBef>
                <a:spcPts val="185"/>
              </a:spcBef>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The Community Reporting Module allows users to share real-time information about their situations during emergencies. This feature encourages community engagement and crowdsourcing, enabling users to report their needs, share updates, and assist authorities in assessing the situation for better resource deployment.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0907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54F03-5D3F-5229-8973-A00CB8CD2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3CFE8-E149-F585-A34C-5F6BC8C96BCD}"/>
              </a:ext>
            </a:extLst>
          </p:cNvPr>
          <p:cNvSpPr>
            <a:spLocks noGrp="1"/>
          </p:cNvSpPr>
          <p:nvPr>
            <p:ph type="title"/>
          </p:nvPr>
        </p:nvSpPr>
        <p:spPr>
          <a:xfrm>
            <a:off x="1153610" y="175036"/>
            <a:ext cx="9884780" cy="1018572"/>
          </a:xfrm>
        </p:spPr>
        <p:txBody>
          <a:bodyPr>
            <a:normAutofit fontScale="90000"/>
          </a:bodyPr>
          <a:lstStyle/>
          <a:p>
            <a:r>
              <a:rPr lang="en-US" sz="4000" b="1" dirty="0">
                <a:effectLst/>
                <a:latin typeface="Times New Roman" panose="02020603050405020304" pitchFamily="18" charset="0"/>
                <a:ea typeface="Times New Roman" panose="02020603050405020304" pitchFamily="18" charset="0"/>
              </a:rPr>
              <a:t>Data Integration Module:</a:t>
            </a:r>
            <a:br>
              <a:rPr lang="en-IN" sz="1800" b="1" dirty="0">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37F5BF08-6A39-042C-8FD9-BC5E7E2181E8}"/>
              </a:ext>
            </a:extLst>
          </p:cNvPr>
          <p:cNvSpPr>
            <a:spLocks noGrp="1"/>
          </p:cNvSpPr>
          <p:nvPr>
            <p:ph idx="1"/>
          </p:nvPr>
        </p:nvSpPr>
        <p:spPr>
          <a:xfrm>
            <a:off x="810228" y="1828801"/>
            <a:ext cx="10532962" cy="3911228"/>
          </a:xfrm>
        </p:spPr>
        <p:txBody>
          <a:bodyPr>
            <a:normAutofit/>
          </a:bodyPr>
          <a:lstStyle/>
          <a:p>
            <a:pPr marL="342900" lvl="0" indent="-342900">
              <a:spcBef>
                <a:spcPts val="185"/>
              </a:spcBef>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This module facilitates the integration of various data sources to enhance the app's predictive capabilities. By analyzing historical data and real-time inputs, it improves the accuracy of weather predictions and resource management, supporting better decision-making during disasters.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78615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2A103-9CC8-372B-4525-BDAD55171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72B5C7-BA2D-ACA3-4216-3F8802851909}"/>
              </a:ext>
            </a:extLst>
          </p:cNvPr>
          <p:cNvSpPr>
            <a:spLocks noGrp="1"/>
          </p:cNvSpPr>
          <p:nvPr>
            <p:ph type="title"/>
          </p:nvPr>
        </p:nvSpPr>
        <p:spPr>
          <a:xfrm>
            <a:off x="1153610" y="175036"/>
            <a:ext cx="9884780" cy="1018572"/>
          </a:xfrm>
        </p:spPr>
        <p:txBody>
          <a:bodyPr>
            <a:normAutofit fontScale="90000"/>
          </a:bodyPr>
          <a:lstStyle/>
          <a:p>
            <a:r>
              <a:rPr lang="en-US" sz="4000" b="1" dirty="0">
                <a:effectLst/>
                <a:latin typeface="Times New Roman" panose="02020603050405020304" pitchFamily="18" charset="0"/>
                <a:ea typeface="Times New Roman" panose="02020603050405020304" pitchFamily="18" charset="0"/>
              </a:rPr>
              <a:t>User Feedback Module:</a:t>
            </a:r>
            <a:br>
              <a:rPr lang="en-IN" sz="1800" b="1" dirty="0">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E1B8DC85-3E0B-6BF4-A8B5-EDBA12382230}"/>
              </a:ext>
            </a:extLst>
          </p:cNvPr>
          <p:cNvSpPr>
            <a:spLocks noGrp="1"/>
          </p:cNvSpPr>
          <p:nvPr>
            <p:ph idx="1"/>
          </p:nvPr>
        </p:nvSpPr>
        <p:spPr>
          <a:xfrm>
            <a:off x="810228" y="1828801"/>
            <a:ext cx="10532962" cy="3911228"/>
          </a:xfrm>
        </p:spPr>
        <p:txBody>
          <a:bodyPr>
            <a:normAutofit/>
          </a:bodyPr>
          <a:lstStyle/>
          <a:p>
            <a:pPr marL="342900" lvl="0" indent="-342900">
              <a:spcBef>
                <a:spcPts val="185"/>
              </a:spcBef>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endParaRPr lang="en-US" sz="2400" dirty="0">
              <a:latin typeface="Times New Roman" panose="02020603050405020304" pitchFamily="18" charset="0"/>
              <a:ea typeface="Times New Roman" panose="02020603050405020304" pitchFamily="18" charset="0"/>
            </a:endParaRPr>
          </a:p>
          <a:p>
            <a:pPr marL="342900" lvl="0" indent="-342900">
              <a:spcBef>
                <a:spcPts val="185"/>
              </a:spcBef>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This module collects user feedback and insights regarding the app's performance and features. By analyzing this data, developers can make continuous improvements and adapt the app to better meet user needs, ensuring it remains effective in disaster management scenarios.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664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B7C5-C092-4E7C-A952-586EA90B8D2E}"/>
              </a:ext>
            </a:extLst>
          </p:cNvPr>
          <p:cNvSpPr>
            <a:spLocks noGrp="1"/>
          </p:cNvSpPr>
          <p:nvPr>
            <p:ph type="title"/>
          </p:nvPr>
        </p:nvSpPr>
        <p:spPr>
          <a:xfrm>
            <a:off x="1516285" y="150471"/>
            <a:ext cx="8444580" cy="1076445"/>
          </a:xfrm>
        </p:spPr>
        <p:txBody>
          <a:bodyPr>
            <a:normAutofit/>
          </a:bodyPr>
          <a:lstStyle/>
          <a:p>
            <a:r>
              <a:rPr lang="en-IN" sz="4000" b="1" dirty="0">
                <a:latin typeface="Times New Roman" panose="02020603050405020304" pitchFamily="18" charset="0"/>
                <a:cs typeface="Times New Roman" panose="02020603050405020304" pitchFamily="18" charset="0"/>
              </a:rPr>
              <a:t>main page</a:t>
            </a:r>
          </a:p>
        </p:txBody>
      </p:sp>
      <p:pic>
        <p:nvPicPr>
          <p:cNvPr id="7" name="Picture 6">
            <a:extLst>
              <a:ext uri="{FF2B5EF4-FFF2-40B4-BE49-F238E27FC236}">
                <a16:creationId xmlns:a16="http://schemas.microsoft.com/office/drawing/2014/main" id="{6D1EB1FA-C381-6500-AAA3-E702EB4E29B8}"/>
              </a:ext>
            </a:extLst>
          </p:cNvPr>
          <p:cNvPicPr>
            <a:picLocks noChangeAspect="1"/>
          </p:cNvPicPr>
          <p:nvPr/>
        </p:nvPicPr>
        <p:blipFill>
          <a:blip r:embed="rId2"/>
          <a:stretch>
            <a:fillRect/>
          </a:stretch>
        </p:blipFill>
        <p:spPr>
          <a:xfrm>
            <a:off x="4003040" y="1286011"/>
            <a:ext cx="3545840" cy="5421518"/>
          </a:xfrm>
          <a:prstGeom prst="rect">
            <a:avLst/>
          </a:prstGeom>
        </p:spPr>
      </p:pic>
    </p:spTree>
    <p:extLst>
      <p:ext uri="{BB962C8B-B14F-4D97-AF65-F5344CB8AC3E}">
        <p14:creationId xmlns:p14="http://schemas.microsoft.com/office/powerpoint/2010/main" val="356729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BD47-AEB0-C67E-32B7-86EBBABF9075}"/>
              </a:ext>
            </a:extLst>
          </p:cNvPr>
          <p:cNvSpPr>
            <a:spLocks noGrp="1"/>
          </p:cNvSpPr>
          <p:nvPr>
            <p:ph type="title"/>
          </p:nvPr>
        </p:nvSpPr>
        <p:spPr>
          <a:xfrm>
            <a:off x="1493134" y="358816"/>
            <a:ext cx="8993529" cy="706055"/>
          </a:xfrm>
        </p:spPr>
        <p:txBody>
          <a:bodyPr>
            <a:normAutofit fontScale="90000"/>
          </a:bodyPr>
          <a:lstStyle/>
          <a:p>
            <a:r>
              <a:rPr lang="en-IN" sz="4000" b="1" dirty="0">
                <a:latin typeface="Times New Roman" panose="02020603050405020304" pitchFamily="18" charset="0"/>
                <a:cs typeface="Times New Roman" panose="02020603050405020304" pitchFamily="18" charset="0"/>
              </a:rPr>
              <a:t>home page</a:t>
            </a:r>
          </a:p>
        </p:txBody>
      </p:sp>
      <p:pic>
        <p:nvPicPr>
          <p:cNvPr id="5" name="Picture 4">
            <a:extLst>
              <a:ext uri="{FF2B5EF4-FFF2-40B4-BE49-F238E27FC236}">
                <a16:creationId xmlns:a16="http://schemas.microsoft.com/office/drawing/2014/main" id="{1B51A738-40C9-B565-6C91-9805F8DB6B45}"/>
              </a:ext>
            </a:extLst>
          </p:cNvPr>
          <p:cNvPicPr>
            <a:picLocks noChangeAspect="1"/>
          </p:cNvPicPr>
          <p:nvPr/>
        </p:nvPicPr>
        <p:blipFill>
          <a:blip r:embed="rId2"/>
          <a:stretch>
            <a:fillRect/>
          </a:stretch>
        </p:blipFill>
        <p:spPr>
          <a:xfrm>
            <a:off x="4318000" y="1241893"/>
            <a:ext cx="3383280" cy="5546151"/>
          </a:xfrm>
          <a:prstGeom prst="rect">
            <a:avLst/>
          </a:prstGeom>
        </p:spPr>
      </p:pic>
    </p:spTree>
    <p:extLst>
      <p:ext uri="{BB962C8B-B14F-4D97-AF65-F5344CB8AC3E}">
        <p14:creationId xmlns:p14="http://schemas.microsoft.com/office/powerpoint/2010/main" val="3261247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CB8E-A1A4-F68E-5CF5-36CFFC2AA1E0}"/>
              </a:ext>
            </a:extLst>
          </p:cNvPr>
          <p:cNvSpPr>
            <a:spLocks noGrp="1"/>
          </p:cNvSpPr>
          <p:nvPr>
            <p:ph type="title"/>
          </p:nvPr>
        </p:nvSpPr>
        <p:spPr>
          <a:xfrm>
            <a:off x="1157468" y="312515"/>
            <a:ext cx="9711159" cy="856527"/>
          </a:xfrm>
        </p:spPr>
        <p:txBody>
          <a:bodyPr>
            <a:noAutofit/>
          </a:bodyPr>
          <a:lstStyle/>
          <a:p>
            <a:r>
              <a:rPr lang="en-IN" sz="4000" b="1" dirty="0">
                <a:latin typeface="Times New Roman" panose="02020603050405020304" pitchFamily="18" charset="0"/>
                <a:cs typeface="Times New Roman" panose="02020603050405020304" pitchFamily="18" charset="0"/>
              </a:rPr>
              <a:t>Sample outlook of project</a:t>
            </a:r>
          </a:p>
        </p:txBody>
      </p:sp>
      <p:pic>
        <p:nvPicPr>
          <p:cNvPr id="7" name="Picture 6">
            <a:extLst>
              <a:ext uri="{FF2B5EF4-FFF2-40B4-BE49-F238E27FC236}">
                <a16:creationId xmlns:a16="http://schemas.microsoft.com/office/drawing/2014/main" id="{94E40726-2591-5463-74A1-0B6366742333}"/>
              </a:ext>
            </a:extLst>
          </p:cNvPr>
          <p:cNvPicPr>
            <a:picLocks noChangeAspect="1"/>
          </p:cNvPicPr>
          <p:nvPr/>
        </p:nvPicPr>
        <p:blipFill>
          <a:blip r:embed="rId2"/>
          <a:stretch>
            <a:fillRect/>
          </a:stretch>
        </p:blipFill>
        <p:spPr>
          <a:xfrm>
            <a:off x="792480" y="1244610"/>
            <a:ext cx="10495280" cy="5482492"/>
          </a:xfrm>
          <a:prstGeom prst="rect">
            <a:avLst/>
          </a:prstGeom>
        </p:spPr>
      </p:pic>
    </p:spTree>
    <p:extLst>
      <p:ext uri="{BB962C8B-B14F-4D97-AF65-F5344CB8AC3E}">
        <p14:creationId xmlns:p14="http://schemas.microsoft.com/office/powerpoint/2010/main" val="3690918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2E00C-189D-FFF2-0826-7217A5D4D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8D1F5-4EDB-C22E-C722-A66A7EF9ED77}"/>
              </a:ext>
            </a:extLst>
          </p:cNvPr>
          <p:cNvSpPr>
            <a:spLocks noGrp="1"/>
          </p:cNvSpPr>
          <p:nvPr>
            <p:ph type="title"/>
          </p:nvPr>
        </p:nvSpPr>
        <p:spPr>
          <a:xfrm>
            <a:off x="1157468" y="312515"/>
            <a:ext cx="9711159" cy="856527"/>
          </a:xfrm>
        </p:spPr>
        <p:txBody>
          <a:bodyPr>
            <a:noAutofit/>
          </a:bodyPr>
          <a:lstStyle/>
          <a:p>
            <a:r>
              <a:rPr lang="en-IN" sz="4000" b="1" dirty="0">
                <a:latin typeface="Times New Roman" panose="02020603050405020304" pitchFamily="18" charset="0"/>
                <a:cs typeface="Times New Roman" panose="02020603050405020304" pitchFamily="18" charset="0"/>
              </a:rPr>
              <a:t>Sample outlook of project</a:t>
            </a:r>
          </a:p>
        </p:txBody>
      </p:sp>
      <p:pic>
        <p:nvPicPr>
          <p:cNvPr id="4" name="Picture 3">
            <a:extLst>
              <a:ext uri="{FF2B5EF4-FFF2-40B4-BE49-F238E27FC236}">
                <a16:creationId xmlns:a16="http://schemas.microsoft.com/office/drawing/2014/main" id="{1518342E-F6D2-4CB5-A2F9-6A0070FAE4D4}"/>
              </a:ext>
            </a:extLst>
          </p:cNvPr>
          <p:cNvPicPr>
            <a:picLocks noChangeAspect="1"/>
          </p:cNvPicPr>
          <p:nvPr/>
        </p:nvPicPr>
        <p:blipFill>
          <a:blip r:embed="rId2"/>
          <a:stretch>
            <a:fillRect/>
          </a:stretch>
        </p:blipFill>
        <p:spPr>
          <a:xfrm>
            <a:off x="609600" y="1253640"/>
            <a:ext cx="10972799" cy="5472280"/>
          </a:xfrm>
          <a:prstGeom prst="rect">
            <a:avLst/>
          </a:prstGeom>
        </p:spPr>
      </p:pic>
    </p:spTree>
    <p:extLst>
      <p:ext uri="{BB962C8B-B14F-4D97-AF65-F5344CB8AC3E}">
        <p14:creationId xmlns:p14="http://schemas.microsoft.com/office/powerpoint/2010/main" val="191158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ADB8-15AF-81F7-9E9D-FC5BDDFD8337}"/>
              </a:ext>
            </a:extLst>
          </p:cNvPr>
          <p:cNvSpPr>
            <a:spLocks noGrp="1"/>
          </p:cNvSpPr>
          <p:nvPr>
            <p:ph type="title"/>
          </p:nvPr>
        </p:nvSpPr>
        <p:spPr>
          <a:xfrm>
            <a:off x="2231136" y="304800"/>
            <a:ext cx="7729728" cy="1005840"/>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11032F-DCA6-D766-2C0A-5A1CAC744A57}"/>
              </a:ext>
            </a:extLst>
          </p:cNvPr>
          <p:cNvSpPr>
            <a:spLocks noGrp="1"/>
          </p:cNvSpPr>
          <p:nvPr>
            <p:ph idx="1"/>
          </p:nvPr>
        </p:nvSpPr>
        <p:spPr>
          <a:xfrm>
            <a:off x="645160" y="1862624"/>
            <a:ext cx="10901680" cy="4094480"/>
          </a:xfrm>
        </p:spPr>
        <p:txBody>
          <a:bodyPr>
            <a:normAutofit lnSpcReduction="10000"/>
          </a:bodyPr>
          <a:lstStyle/>
          <a:p>
            <a:pPr marL="115570" marR="436880" indent="0" algn="just">
              <a:spcAft>
                <a:spcPts val="0"/>
              </a:spcAft>
              <a:buNone/>
            </a:pPr>
            <a:r>
              <a:rPr lang="en-US" sz="2400" dirty="0" err="1">
                <a:solidFill>
                  <a:srgbClr val="000000"/>
                </a:solidFill>
                <a:effectLst/>
                <a:latin typeface="Times New Roman" panose="02020603050405020304" pitchFamily="18" charset="0"/>
                <a:ea typeface="Arial" panose="020B0604020202020204" pitchFamily="34" charset="0"/>
              </a:rPr>
              <a:t>CrisisAid</a:t>
            </a:r>
            <a:r>
              <a:rPr lang="en-US" sz="2400" dirty="0">
                <a:solidFill>
                  <a:srgbClr val="000000"/>
                </a:solidFill>
                <a:effectLst/>
                <a:latin typeface="Times New Roman" panose="02020603050405020304" pitchFamily="18" charset="0"/>
                <a:ea typeface="Arial" panose="020B0604020202020204" pitchFamily="34" charset="0"/>
              </a:rPr>
              <a:t> is an innovative disaster management application that effectively addresses the limitations of existing systems by providing essential features for real-time weather predictions, localized early warning alerts, and streamlined access to resources. Its user-centered design not only enhances community preparedness and response during emergencies but also fosters active engagement and collaboration among users. By integrating advanced technology and facilitating community reporting, </a:t>
            </a:r>
            <a:r>
              <a:rPr lang="en-US" sz="2400" dirty="0" err="1">
                <a:solidFill>
                  <a:srgbClr val="000000"/>
                </a:solidFill>
                <a:effectLst/>
                <a:latin typeface="Times New Roman" panose="02020603050405020304" pitchFamily="18" charset="0"/>
                <a:ea typeface="Arial" panose="020B0604020202020204" pitchFamily="34" charset="0"/>
              </a:rPr>
              <a:t>CrisisAid</a:t>
            </a:r>
            <a:r>
              <a:rPr lang="en-US" sz="2400" dirty="0">
                <a:solidFill>
                  <a:srgbClr val="000000"/>
                </a:solidFill>
                <a:effectLst/>
                <a:latin typeface="Times New Roman" panose="02020603050405020304" pitchFamily="18" charset="0"/>
                <a:ea typeface="Arial" panose="020B0604020202020204" pitchFamily="34" charset="0"/>
              </a:rPr>
              <a:t> empowers individuals to make informed decisions that can save lives and reduce the impact of disasters. As the application continues to evolve through user feedback and technological advancements, it holds the potential to significantly improve disaster management practices, ultimately contributing to safer and more resilient communities.</a:t>
            </a: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15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FE24-0D66-9EBE-7C2C-2BE4335FC93D}"/>
              </a:ext>
            </a:extLst>
          </p:cNvPr>
          <p:cNvSpPr>
            <a:spLocks noGrp="1"/>
          </p:cNvSpPr>
          <p:nvPr>
            <p:ph type="title"/>
          </p:nvPr>
        </p:nvSpPr>
        <p:spPr>
          <a:xfrm>
            <a:off x="2231136" y="177554"/>
            <a:ext cx="7729728" cy="940420"/>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4A5450-DBC7-623A-9DFC-4DE8F019B49A}"/>
              </a:ext>
            </a:extLst>
          </p:cNvPr>
          <p:cNvSpPr>
            <a:spLocks noGrp="1"/>
          </p:cNvSpPr>
          <p:nvPr>
            <p:ph idx="1"/>
          </p:nvPr>
        </p:nvSpPr>
        <p:spPr>
          <a:xfrm>
            <a:off x="221942" y="1855433"/>
            <a:ext cx="11709646" cy="4616387"/>
          </a:xfrm>
        </p:spPr>
        <p:txBody>
          <a:bodyPr>
            <a:norm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CrisisAid</a:t>
            </a:r>
            <a:r>
              <a:rPr lang="en-US" sz="2400" dirty="0">
                <a:latin typeface="Times New Roman" panose="02020603050405020304" pitchFamily="18" charset="0"/>
                <a:cs typeface="Times New Roman" panose="02020603050405020304" pitchFamily="18" charset="0"/>
              </a:rPr>
              <a:t> app is a comprehensive solution designed to enhance disaster preparedness and response through advanced technology and community engagement. With increasing frequency and intensity of natural disasters, the need for timely information and effective communication has never been more critical. </a:t>
            </a:r>
            <a:r>
              <a:rPr lang="en-US" sz="2400" dirty="0" err="1">
                <a:latin typeface="Times New Roman" panose="02020603050405020304" pitchFamily="18" charset="0"/>
                <a:cs typeface="Times New Roman" panose="02020603050405020304" pitchFamily="18" charset="0"/>
              </a:rPr>
              <a:t>CrisisAid</a:t>
            </a:r>
            <a:r>
              <a:rPr lang="en-US" sz="2400" dirty="0">
                <a:latin typeface="Times New Roman" panose="02020603050405020304" pitchFamily="18" charset="0"/>
                <a:cs typeface="Times New Roman" panose="02020603050405020304" pitchFamily="18" charset="0"/>
              </a:rPr>
              <a:t> addresses this pressing need by providing users with real-time weather predictions, localized early warning alerts, and easy access to essential resources such as shelters and medical facilities. By integrating community reporting and support services, </a:t>
            </a:r>
            <a:r>
              <a:rPr lang="en-US" sz="2400" dirty="0" err="1">
                <a:latin typeface="Times New Roman" panose="02020603050405020304" pitchFamily="18" charset="0"/>
                <a:cs typeface="Times New Roman" panose="02020603050405020304" pitchFamily="18" charset="0"/>
              </a:rPr>
              <a:t>CrisisAid</a:t>
            </a:r>
            <a:r>
              <a:rPr lang="en-US" sz="2400" dirty="0">
                <a:latin typeface="Times New Roman" panose="02020603050405020304" pitchFamily="18" charset="0"/>
                <a:cs typeface="Times New Roman" panose="02020603050405020304" pitchFamily="18" charset="0"/>
              </a:rPr>
              <a:t> empowers individuals and organizations to collaborate effectively during emergencies, ultimately aiming to reduce the impact of disasters on lives and property. This app is not only a tool for information dissemination but also a platform for building resilience and fostering a proactive approach to disaster management.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382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3AC3-3A54-741F-20D8-3BC471BE9988}"/>
              </a:ext>
            </a:extLst>
          </p:cNvPr>
          <p:cNvSpPr>
            <a:spLocks noGrp="1"/>
          </p:cNvSpPr>
          <p:nvPr>
            <p:ph type="title"/>
          </p:nvPr>
        </p:nvSpPr>
        <p:spPr>
          <a:xfrm>
            <a:off x="2231136" y="188844"/>
            <a:ext cx="7729728" cy="929130"/>
          </a:xfrm>
        </p:spPr>
        <p:txBody>
          <a:bodyPr>
            <a:normAutofit/>
          </a:bodyPr>
          <a:lstStyle/>
          <a:p>
            <a:r>
              <a:rPr lang="en-US" sz="4000" b="1" dirty="0">
                <a:latin typeface="Times New Roman" panose="02020603050405020304" pitchFamily="18" charset="0"/>
                <a:cs typeface="Times New Roman" panose="02020603050405020304" pitchFamily="18" charset="0"/>
              </a:rPr>
              <a:t>Future</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work</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CEDAE8-7A9B-F471-D05E-88CDD8961ED7}"/>
              </a:ext>
            </a:extLst>
          </p:cNvPr>
          <p:cNvSpPr>
            <a:spLocks noGrp="1"/>
          </p:cNvSpPr>
          <p:nvPr>
            <p:ph idx="1"/>
          </p:nvPr>
        </p:nvSpPr>
        <p:spPr>
          <a:xfrm>
            <a:off x="168965" y="1530626"/>
            <a:ext cx="11728174" cy="5039139"/>
          </a:xfrm>
        </p:spPr>
        <p:txBody>
          <a:bodyPr>
            <a:normAutofit/>
          </a:bodyPr>
          <a:lstStyle/>
          <a:p>
            <a:endParaRPr lang="en-US" sz="2400" dirty="0">
              <a:effectLst/>
              <a:latin typeface="Times New Roman" panose="02020603050405020304" pitchFamily="18" charset="0"/>
              <a:ea typeface="Times New Roman" panose="02020603050405020304" pitchFamily="18" charset="0"/>
            </a:endParaRPr>
          </a:p>
          <a:p>
            <a:pPr>
              <a:lnSpc>
                <a:spcPct val="111000"/>
              </a:lnSpc>
            </a:pPr>
            <a:r>
              <a:rPr lang="en-IN" sz="2200" dirty="0" err="1">
                <a:effectLst/>
                <a:latin typeface="Times New Roman" panose="02020603050405020304" pitchFamily="18" charset="0"/>
                <a:ea typeface="Times New Roman" panose="02020603050405020304" pitchFamily="18" charset="0"/>
              </a:rPr>
              <a:t>CrisisAid</a:t>
            </a:r>
            <a:r>
              <a:rPr lang="en-IN" sz="2200" dirty="0">
                <a:effectLst/>
                <a:latin typeface="Times New Roman" panose="02020603050405020304" pitchFamily="18" charset="0"/>
                <a:ea typeface="Times New Roman" panose="02020603050405020304" pitchFamily="18" charset="0"/>
              </a:rPr>
              <a:t> aims to continually evolve by integrating enhanced predictive analytics through advanced machine learning algorithms for more accurate weather forecasts and disaster predictions. Future enhancements include the incorporation of Internet of Things (IoT) technology to collect real-time environmental data from sensors, expanding language support to cater to diverse user populations, and developing educational modules for disaster preparedness. Additionally, collaborating with local authorities will improve resource allocation and verification of shelter information. Implementing offline functionality will ensure access to critical features during network outages, while a robust feedback mechanism will facilitate continuous improvement based on user experiences. The introduction of community engagement features, customizable alerts, and interactive data visualization tools will further empower users, making </a:t>
            </a:r>
            <a:r>
              <a:rPr lang="en-IN" sz="2200" dirty="0" err="1">
                <a:effectLst/>
                <a:latin typeface="Times New Roman" panose="02020603050405020304" pitchFamily="18" charset="0"/>
                <a:ea typeface="Times New Roman" panose="02020603050405020304" pitchFamily="18" charset="0"/>
              </a:rPr>
              <a:t>CrisisAid</a:t>
            </a:r>
            <a:r>
              <a:rPr lang="en-IN" sz="2200" dirty="0">
                <a:effectLst/>
                <a:latin typeface="Times New Roman" panose="02020603050405020304" pitchFamily="18" charset="0"/>
                <a:ea typeface="Times New Roman" panose="02020603050405020304" pitchFamily="18" charset="0"/>
              </a:rPr>
              <a:t> a more effective and user-friendly disaster management solution.</a:t>
            </a:r>
          </a:p>
        </p:txBody>
      </p:sp>
    </p:spTree>
    <p:extLst>
      <p:ext uri="{BB962C8B-B14F-4D97-AF65-F5344CB8AC3E}">
        <p14:creationId xmlns:p14="http://schemas.microsoft.com/office/powerpoint/2010/main" val="1107660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4CA7-5511-4044-77B8-2F5F29963714}"/>
              </a:ext>
            </a:extLst>
          </p:cNvPr>
          <p:cNvSpPr>
            <a:spLocks noGrp="1"/>
          </p:cNvSpPr>
          <p:nvPr>
            <p:ph type="title"/>
          </p:nvPr>
        </p:nvSpPr>
        <p:spPr>
          <a:xfrm>
            <a:off x="2231136" y="162046"/>
            <a:ext cx="7729728" cy="729205"/>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E1E201-E797-3DFE-F2ED-5ED39118A5EE}"/>
              </a:ext>
            </a:extLst>
          </p:cNvPr>
          <p:cNvSpPr>
            <a:spLocks noGrp="1"/>
          </p:cNvSpPr>
          <p:nvPr>
            <p:ph idx="1"/>
          </p:nvPr>
        </p:nvSpPr>
        <p:spPr>
          <a:xfrm>
            <a:off x="457200" y="983848"/>
            <a:ext cx="11290852" cy="5794639"/>
          </a:xfrm>
        </p:spPr>
        <p:txBody>
          <a:bodyPr>
            <a:noAutofit/>
          </a:bodyPr>
          <a:lstStyle/>
          <a:p>
            <a:pPr marR="3175" algn="just">
              <a:lnSpc>
                <a:spcPct val="111000"/>
              </a:lnSpc>
              <a:spcAft>
                <a:spcPts val="755"/>
              </a:spcAft>
            </a:pPr>
            <a:r>
              <a:rPr lang="en-US" spc="-10" dirty="0">
                <a:effectLst/>
                <a:latin typeface="Times New Roman" panose="02020603050405020304" pitchFamily="18" charset="0"/>
                <a:ea typeface="Times New Roman" panose="02020603050405020304" pitchFamily="18" charset="0"/>
              </a:rPr>
              <a:t>[1] </a:t>
            </a:r>
            <a:r>
              <a:rPr lang="en-US" spc="-10" dirty="0" err="1">
                <a:effectLst/>
                <a:latin typeface="Times New Roman" panose="02020603050405020304" pitchFamily="18" charset="0"/>
                <a:ea typeface="Times New Roman" panose="02020603050405020304" pitchFamily="18" charset="0"/>
              </a:rPr>
              <a:t>SoYoung</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Park;MinKyo</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Youm;JunWoo</a:t>
            </a:r>
            <a:r>
              <a:rPr lang="en-US" spc="-10" dirty="0">
                <a:effectLst/>
                <a:latin typeface="Times New Roman" panose="02020603050405020304" pitchFamily="18" charset="0"/>
                <a:ea typeface="Times New Roman" panose="02020603050405020304" pitchFamily="18" charset="0"/>
              </a:rPr>
              <a:t> Lee, 3D disaster management a study on utilization of smart CCTV-based 3D geo-spatial information, 2015 2nd International Conference on Information and Communication Technologies for Disaster Management (ICT-DM)</a:t>
            </a:r>
          </a:p>
          <a:p>
            <a:pPr marR="3175" algn="just">
              <a:lnSpc>
                <a:spcPct val="111000"/>
              </a:lnSpc>
              <a:spcAft>
                <a:spcPts val="755"/>
              </a:spcAft>
            </a:pPr>
            <a:r>
              <a:rPr lang="en-US" spc="-10" dirty="0">
                <a:effectLst/>
                <a:latin typeface="Times New Roman" panose="02020603050405020304" pitchFamily="18" charset="0"/>
                <a:ea typeface="Times New Roman" panose="02020603050405020304" pitchFamily="18" charset="0"/>
              </a:rPr>
              <a:t>[2] Lai Wei; Hong Chen, Emergent Management for Consumable Industry Chains after Natural Disasters, 2009 International Conference on Management of e-Commerce and e-Government</a:t>
            </a:r>
          </a:p>
          <a:p>
            <a:pPr marR="3175" algn="just">
              <a:lnSpc>
                <a:spcPct val="111000"/>
              </a:lnSpc>
              <a:spcAft>
                <a:spcPts val="755"/>
              </a:spcAft>
            </a:pPr>
            <a:r>
              <a:rPr lang="en-US" spc="-10" dirty="0">
                <a:effectLst/>
                <a:latin typeface="Times New Roman" panose="02020603050405020304" pitchFamily="18" charset="0"/>
                <a:ea typeface="Times New Roman" panose="02020603050405020304" pitchFamily="18" charset="0"/>
              </a:rPr>
              <a:t>[3] </a:t>
            </a:r>
            <a:r>
              <a:rPr lang="en-US" spc="-10" dirty="0" err="1">
                <a:effectLst/>
                <a:latin typeface="Times New Roman" panose="02020603050405020304" pitchFamily="18" charset="0"/>
                <a:ea typeface="Times New Roman" panose="02020603050405020304" pitchFamily="18" charset="0"/>
              </a:rPr>
              <a:t>Xinliang</a:t>
            </a:r>
            <a:r>
              <a:rPr lang="en-US" spc="-10" dirty="0">
                <a:effectLst/>
                <a:latin typeface="Times New Roman" panose="02020603050405020304" pitchFamily="18" charset="0"/>
                <a:ea typeface="Times New Roman" panose="02020603050405020304" pitchFamily="18" charset="0"/>
              </a:rPr>
              <a:t> Ye; </a:t>
            </a:r>
            <a:r>
              <a:rPr lang="en-US" spc="-10" dirty="0" err="1">
                <a:effectLst/>
                <a:latin typeface="Times New Roman" panose="02020603050405020304" pitchFamily="18" charset="0"/>
                <a:ea typeface="Times New Roman" panose="02020603050405020304" pitchFamily="18" charset="0"/>
              </a:rPr>
              <a:t>Jiahong</a:t>
            </a:r>
            <a:r>
              <a:rPr lang="en-US" spc="-10" dirty="0">
                <a:effectLst/>
                <a:latin typeface="Times New Roman" panose="02020603050405020304" pitchFamily="18" charset="0"/>
                <a:ea typeface="Times New Roman" panose="02020603050405020304" pitchFamily="18" charset="0"/>
              </a:rPr>
              <a:t> Wen; </a:t>
            </a:r>
            <a:r>
              <a:rPr lang="en-US" spc="-10" dirty="0" err="1">
                <a:effectLst/>
                <a:latin typeface="Times New Roman" panose="02020603050405020304" pitchFamily="18" charset="0"/>
                <a:ea typeface="Times New Roman" panose="02020603050405020304" pitchFamily="18" charset="0"/>
              </a:rPr>
              <a:t>Peiyi</a:t>
            </a:r>
            <a:r>
              <a:rPr lang="en-US" spc="-10" dirty="0">
                <a:effectLst/>
                <a:latin typeface="Times New Roman" panose="02020603050405020304" pitchFamily="18" charset="0"/>
                <a:ea typeface="Times New Roman" panose="02020603050405020304" pitchFamily="18" charset="0"/>
              </a:rPr>
              <a:t> Ding, Integrated natural disasters risk management in tourism destination—A case study of 5.12 </a:t>
            </a:r>
            <a:r>
              <a:rPr lang="en-US" spc="-10" dirty="0" err="1">
                <a:effectLst/>
                <a:latin typeface="Times New Roman" panose="02020603050405020304" pitchFamily="18" charset="0"/>
                <a:ea typeface="Times New Roman" panose="02020603050405020304" pitchFamily="18" charset="0"/>
              </a:rPr>
              <a:t>WenChuan</a:t>
            </a:r>
            <a:r>
              <a:rPr lang="en-US" spc="-10" dirty="0">
                <a:effectLst/>
                <a:latin typeface="Times New Roman" panose="02020603050405020304" pitchFamily="18" charset="0"/>
                <a:ea typeface="Times New Roman" panose="02020603050405020304" pitchFamily="18" charset="0"/>
              </a:rPr>
              <a:t> Earthquake, 2010 IEEE International Conference on Management of Innovation &amp; Technology.</a:t>
            </a:r>
          </a:p>
          <a:p>
            <a:pPr marR="3175" algn="just">
              <a:lnSpc>
                <a:spcPct val="111000"/>
              </a:lnSpc>
              <a:spcAft>
                <a:spcPts val="755"/>
              </a:spcAft>
            </a:pPr>
            <a:r>
              <a:rPr lang="en-US" spc="-10" dirty="0">
                <a:effectLst/>
                <a:latin typeface="Times New Roman" panose="02020603050405020304" pitchFamily="18" charset="0"/>
                <a:ea typeface="Times New Roman" panose="02020603050405020304" pitchFamily="18" charset="0"/>
              </a:rPr>
              <a:t>[4] Yida </a:t>
            </a:r>
            <a:r>
              <a:rPr lang="en-US" spc="-10" dirty="0" err="1">
                <a:effectLst/>
                <a:latin typeface="Times New Roman" panose="02020603050405020304" pitchFamily="18" charset="0"/>
                <a:ea typeface="Times New Roman" panose="02020603050405020304" pitchFamily="18" charset="0"/>
              </a:rPr>
              <a:t>Fan;Wei</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Wu;Ming</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Liu;Suju</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Li;Haixia</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He;Yang</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Shuo</a:t>
            </a:r>
            <a:r>
              <a:rPr lang="en-US" spc="-10" dirty="0">
                <a:effectLst/>
                <a:latin typeface="Times New Roman" panose="02020603050405020304" pitchFamily="18" charset="0"/>
                <a:ea typeface="Times New Roman" panose="02020603050405020304" pitchFamily="18" charset="0"/>
              </a:rPr>
              <a:t>, Capacity analysis of GF—4 on the disaster management, 2016 IEEE International Geoscience and Remote Sensing Symposium (</a:t>
            </a:r>
            <a:r>
              <a:rPr lang="en-US" spc="-10">
                <a:effectLst/>
                <a:latin typeface="Times New Roman" panose="02020603050405020304" pitchFamily="18" charset="0"/>
                <a:ea typeface="Times New Roman" panose="02020603050405020304" pitchFamily="18" charset="0"/>
              </a:rPr>
              <a:t>IGARSS).</a:t>
            </a:r>
            <a:endParaRPr lang="en-US" spc="-10" dirty="0">
              <a:effectLst/>
              <a:latin typeface="Times New Roman" panose="02020603050405020304" pitchFamily="18" charset="0"/>
              <a:ea typeface="Times New Roman" panose="02020603050405020304" pitchFamily="18" charset="0"/>
            </a:endParaRPr>
          </a:p>
          <a:p>
            <a:pPr marR="3175" algn="just">
              <a:lnSpc>
                <a:spcPct val="111000"/>
              </a:lnSpc>
              <a:spcAft>
                <a:spcPts val="755"/>
              </a:spcAft>
            </a:pPr>
            <a:r>
              <a:rPr lang="en-US" spc="-10" dirty="0">
                <a:effectLst/>
                <a:latin typeface="Times New Roman" panose="02020603050405020304" pitchFamily="18" charset="0"/>
                <a:ea typeface="Times New Roman" panose="02020603050405020304" pitchFamily="18" charset="0"/>
              </a:rPr>
              <a:t>[5] Ko </a:t>
            </a:r>
            <a:r>
              <a:rPr lang="en-US" spc="-10" dirty="0" err="1">
                <a:effectLst/>
                <a:latin typeface="Times New Roman" panose="02020603050405020304" pitchFamily="18" charset="0"/>
                <a:ea typeface="Times New Roman" panose="02020603050405020304" pitchFamily="18" charset="0"/>
              </a:rPr>
              <a:t>Ko</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Lwin;Yoshihide</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Sekimoto;Wataru</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Takeuchi;Koji</a:t>
            </a:r>
            <a:r>
              <a:rPr lang="en-US" spc="-10" dirty="0">
                <a:effectLst/>
                <a:latin typeface="Times New Roman" panose="02020603050405020304" pitchFamily="18" charset="0"/>
                <a:ea typeface="Times New Roman" panose="02020603050405020304" pitchFamily="18" charset="0"/>
              </a:rPr>
              <a:t> </a:t>
            </a:r>
            <a:r>
              <a:rPr lang="en-US" spc="-10" dirty="0" err="1">
                <a:effectLst/>
                <a:latin typeface="Times New Roman" panose="02020603050405020304" pitchFamily="18" charset="0"/>
                <a:ea typeface="Times New Roman" panose="02020603050405020304" pitchFamily="18" charset="0"/>
              </a:rPr>
              <a:t>Zettsu</a:t>
            </a:r>
            <a:r>
              <a:rPr lang="en-US" spc="-10" dirty="0">
                <a:effectLst/>
                <a:latin typeface="Times New Roman" panose="02020603050405020304" pitchFamily="18" charset="0"/>
                <a:ea typeface="Times New Roman" panose="02020603050405020304" pitchFamily="18" charset="0"/>
              </a:rPr>
              <a:t>, City Geospatial Dashboard: IoT and Big Data Analytics for Geospatial Solutions Provider in Disaster Management, 2019 International Conference on Information and Communication Technologies for Disaster Management (ICT-DM)</a:t>
            </a:r>
          </a:p>
          <a:p>
            <a:pPr marR="558800" lvl="0">
              <a:lnSpc>
                <a:spcPct val="150000"/>
              </a:lnSpc>
              <a:spcBef>
                <a:spcPts val="1350"/>
              </a:spcBef>
              <a:spcAft>
                <a:spcPts val="0"/>
              </a:spcAft>
              <a:buSzPts val="1400"/>
              <a:tabLst>
                <a:tab pos="850900" algn="l"/>
              </a:tabLst>
            </a:pPr>
            <a:endParaRPr lang="en-IN" sz="2000" dirty="0">
              <a:effectLst/>
              <a:latin typeface="Times New Roman" panose="02020603050405020304" pitchFamily="18" charset="0"/>
              <a:ea typeface="Times New Roman" panose="02020603050405020304" pitchFamily="18" charset="0"/>
            </a:endParaRPr>
          </a:p>
          <a:p>
            <a:pPr marL="6350" marR="3175" indent="-6350" algn="just">
              <a:lnSpc>
                <a:spcPct val="111000"/>
              </a:lnSpc>
              <a:spcAft>
                <a:spcPts val="755"/>
              </a:spcAft>
            </a:pP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3389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4CC40-DC68-C32C-D0B3-BBA12C3C7D8C}"/>
              </a:ext>
            </a:extLst>
          </p:cNvPr>
          <p:cNvSpPr>
            <a:spLocks noGrp="1"/>
          </p:cNvSpPr>
          <p:nvPr>
            <p:ph idx="1"/>
          </p:nvPr>
        </p:nvSpPr>
        <p:spPr>
          <a:xfrm>
            <a:off x="655983" y="1033670"/>
            <a:ext cx="10853530" cy="4706357"/>
          </a:xfrm>
        </p:spPr>
        <p:txBody>
          <a:bodyPr/>
          <a:lstStyle/>
          <a:p>
            <a:pPr algn="ctr"/>
            <a:endParaRPr lang="en-US" dirty="0"/>
          </a:p>
          <a:p>
            <a:pPr algn="ctr"/>
            <a:endParaRPr lang="en-IN" dirty="0"/>
          </a:p>
          <a:p>
            <a:pPr marL="0" indent="0" algn="ctr">
              <a:buNone/>
            </a:pPr>
            <a:endParaRPr lang="en-IN" dirty="0"/>
          </a:p>
          <a:p>
            <a:pPr algn="ctr"/>
            <a:endParaRPr lang="en-IN" dirty="0"/>
          </a:p>
          <a:p>
            <a:pPr marL="0" indent="0" algn="ctr">
              <a:buNone/>
            </a:pPr>
            <a:r>
              <a:rPr lang="en-IN"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5521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F28E-A819-FF92-6A79-BE5E20033D96}"/>
              </a:ext>
            </a:extLst>
          </p:cNvPr>
          <p:cNvSpPr>
            <a:spLocks noGrp="1"/>
          </p:cNvSpPr>
          <p:nvPr>
            <p:ph type="title"/>
          </p:nvPr>
        </p:nvSpPr>
        <p:spPr>
          <a:xfrm>
            <a:off x="2231136" y="358589"/>
            <a:ext cx="7729728" cy="986118"/>
          </a:xfrm>
        </p:spPr>
        <p:txBody>
          <a:bodyPr>
            <a:normAutofit/>
          </a:bodyPr>
          <a:lstStyle/>
          <a:p>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BAEB50-4D2F-50B1-1970-1ACF82723D78}"/>
              </a:ext>
            </a:extLst>
          </p:cNvPr>
          <p:cNvSpPr>
            <a:spLocks noGrp="1"/>
          </p:cNvSpPr>
          <p:nvPr>
            <p:ph idx="1"/>
          </p:nvPr>
        </p:nvSpPr>
        <p:spPr>
          <a:xfrm>
            <a:off x="582706" y="2091197"/>
            <a:ext cx="10847294" cy="4408214"/>
          </a:xfrm>
        </p:spPr>
        <p:txBody>
          <a:bodyPr>
            <a:noAutofit/>
          </a:bodyPr>
          <a:lstStyle/>
          <a:p>
            <a:pPr marL="444500" marR="957580" algn="just">
              <a:lnSpc>
                <a:spcPct val="111000"/>
              </a:lnSpc>
              <a:spcAft>
                <a:spcPts val="0"/>
              </a:spcAft>
              <a:tabLst>
                <a:tab pos="673735" algn="l"/>
              </a:tabLst>
            </a:pPr>
            <a:r>
              <a:rPr lang="en-US" sz="2200" dirty="0">
                <a:effectLst/>
                <a:latin typeface="Times New Roman" panose="02020603050405020304" pitchFamily="18" charset="0"/>
                <a:ea typeface="Times New Roman" panose="02020603050405020304" pitchFamily="18" charset="0"/>
              </a:rPr>
              <a:t>Several existing disaster management applications aim to enhance public safety during emergencies. The FEMA Disaster App provides alerts and safety tips but often suffers from delayed notifications. The Red Cross Emergency App offers local shelter information but lacks adequate localization for immediate threats. Similarly, the Disaster Alert app aggregates global disaster data but struggles with resource mapping, complicating access to nearby services. While apps like </a:t>
            </a:r>
            <a:r>
              <a:rPr lang="en-US" sz="2200" dirty="0" err="1">
                <a:effectLst/>
                <a:latin typeface="Times New Roman" panose="02020603050405020304" pitchFamily="18" charset="0"/>
                <a:ea typeface="Times New Roman" panose="02020603050405020304" pitchFamily="18" charset="0"/>
              </a:rPr>
              <a:t>MyShake</a:t>
            </a:r>
            <a:r>
              <a:rPr lang="en-US" sz="2200" dirty="0">
                <a:effectLst/>
                <a:latin typeface="Times New Roman" panose="02020603050405020304" pitchFamily="18" charset="0"/>
                <a:ea typeface="Times New Roman" panose="02020603050405020304" pitchFamily="18" charset="0"/>
              </a:rPr>
              <a:t> provide earthquake alerts, they often miss community reporting features that enhance situational awareness. Despite their functionalities, these systems typically present complex interfaces that hinder user experience and rely on static content, failing to deliver real-time updates. These limitations underscore the need for a more integrated and user-friendly solution like </a:t>
            </a:r>
            <a:r>
              <a:rPr lang="en-US" sz="2200" dirty="0" err="1">
                <a:effectLst/>
                <a:latin typeface="Times New Roman" panose="02020603050405020304" pitchFamily="18" charset="0"/>
                <a:ea typeface="Times New Roman" panose="02020603050405020304" pitchFamily="18" charset="0"/>
              </a:rPr>
              <a:t>CrisisAid</a:t>
            </a:r>
            <a:r>
              <a:rPr lang="en-US" sz="2200" dirty="0">
                <a:effectLst/>
                <a:latin typeface="Times New Roman" panose="02020603050405020304" pitchFamily="18" charset="0"/>
                <a:ea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163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989C-7ECB-BB30-19DF-2664EA708E3E}"/>
              </a:ext>
            </a:extLst>
          </p:cNvPr>
          <p:cNvSpPr>
            <a:spLocks noGrp="1"/>
          </p:cNvSpPr>
          <p:nvPr>
            <p:ph type="title"/>
          </p:nvPr>
        </p:nvSpPr>
        <p:spPr>
          <a:xfrm>
            <a:off x="2231136" y="224118"/>
            <a:ext cx="7729728" cy="1075764"/>
          </a:xfrm>
        </p:spPr>
        <p:txBody>
          <a:bodyPr>
            <a:normAutofit/>
          </a:bodyPr>
          <a:lstStyle/>
          <a:p>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88041-5180-25C3-F5FF-EC6B602260E9}"/>
              </a:ext>
            </a:extLst>
          </p:cNvPr>
          <p:cNvSpPr>
            <a:spLocks noGrp="1"/>
          </p:cNvSpPr>
          <p:nvPr>
            <p:ph idx="1"/>
          </p:nvPr>
        </p:nvSpPr>
        <p:spPr>
          <a:xfrm>
            <a:off x="340659" y="2034988"/>
            <a:ext cx="11627223" cy="4464424"/>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proposed </a:t>
            </a:r>
            <a:r>
              <a:rPr lang="en-US" sz="2400" dirty="0" err="1">
                <a:latin typeface="Times New Roman" panose="02020603050405020304" pitchFamily="18" charset="0"/>
                <a:cs typeface="Times New Roman" panose="02020603050405020304" pitchFamily="18" charset="0"/>
              </a:rPr>
              <a:t>CrisisAid</a:t>
            </a:r>
            <a:r>
              <a:rPr lang="en-US" sz="2400" dirty="0">
                <a:latin typeface="Times New Roman" panose="02020603050405020304" pitchFamily="18" charset="0"/>
                <a:cs typeface="Times New Roman" panose="02020603050405020304" pitchFamily="18" charset="0"/>
              </a:rPr>
              <a:t> app aims to enhance disaster management through a user-friendly platform that delivers real-time information and community support. Key features include advanced weather predictions and localized early warning notifications, ensuring users receive timely alerts based on their specific locations.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Additionally, </a:t>
            </a:r>
            <a:r>
              <a:rPr lang="en-US" sz="2400" dirty="0" err="1">
                <a:latin typeface="Times New Roman" panose="02020603050405020304" pitchFamily="18" charset="0"/>
                <a:cs typeface="Times New Roman" panose="02020603050405020304" pitchFamily="18" charset="0"/>
              </a:rPr>
              <a:t>CrisisAid</a:t>
            </a:r>
            <a:r>
              <a:rPr lang="en-US" sz="2400" dirty="0">
                <a:latin typeface="Times New Roman" panose="02020603050405020304" pitchFamily="18" charset="0"/>
                <a:cs typeface="Times New Roman" panose="02020603050405020304" pitchFamily="18" charset="0"/>
              </a:rPr>
              <a:t> connects users to nearby shelters, food distribution centers, and medical facilities through a mapping feature. The app also encourages community reporting, allowing users to share updates on their situations, which helps authorities assess needs and fosters collaboration during emergencies. Overall, </a:t>
            </a:r>
            <a:r>
              <a:rPr lang="en-US" sz="2400" dirty="0" err="1">
                <a:latin typeface="Times New Roman" panose="02020603050405020304" pitchFamily="18" charset="0"/>
                <a:cs typeface="Times New Roman" panose="02020603050405020304" pitchFamily="18" charset="0"/>
              </a:rPr>
              <a:t>CrisisAid</a:t>
            </a:r>
            <a:r>
              <a:rPr lang="en-US" sz="2400" dirty="0">
                <a:latin typeface="Times New Roman" panose="02020603050405020304" pitchFamily="18" charset="0"/>
                <a:cs typeface="Times New Roman" panose="02020603050405020304" pitchFamily="18" charset="0"/>
              </a:rPr>
              <a:t> significantly improves disaster response efforts.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17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2818-0FBB-223C-CA7E-0E368782407E}"/>
              </a:ext>
            </a:extLst>
          </p:cNvPr>
          <p:cNvSpPr>
            <a:spLocks noGrp="1"/>
          </p:cNvSpPr>
          <p:nvPr>
            <p:ph type="title"/>
          </p:nvPr>
        </p:nvSpPr>
        <p:spPr>
          <a:xfrm>
            <a:off x="1483238" y="167291"/>
            <a:ext cx="9171063" cy="1301913"/>
          </a:xfrm>
        </p:spPr>
        <p:txBody>
          <a:bodyPr>
            <a:normAutofit/>
          </a:bodyPr>
          <a:lstStyle/>
          <a:p>
            <a:r>
              <a:rPr lang="en-US" sz="4000" b="1" dirty="0">
                <a:latin typeface="Times New Roman" panose="02020603050405020304" pitchFamily="18" charset="0"/>
                <a:cs typeface="Times New Roman" panose="02020603050405020304" pitchFamily="18" charset="0"/>
              </a:rPr>
              <a:t>DEVELOPMENT</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ENVIRONMENT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785B25-1AFA-89B9-72A6-00A229270807}"/>
              </a:ext>
            </a:extLst>
          </p:cNvPr>
          <p:cNvSpPr>
            <a:spLocks noGrp="1"/>
          </p:cNvSpPr>
          <p:nvPr>
            <p:ph idx="1"/>
          </p:nvPr>
        </p:nvSpPr>
        <p:spPr>
          <a:xfrm>
            <a:off x="646043" y="1779104"/>
            <a:ext cx="11121887" cy="4621696"/>
          </a:xfrm>
        </p:spPr>
        <p:txBody>
          <a:bodyPr>
            <a:normAutofit/>
          </a:bodyPr>
          <a:lstStyle/>
          <a:p>
            <a:pPr marL="0" indent="0">
              <a:buClr>
                <a:schemeClr val="tx1"/>
              </a:buClr>
              <a:buNone/>
            </a:pPr>
            <a:endParaRPr lang="en-US" sz="2400" b="1" dirty="0">
              <a:latin typeface="Times New Roman" panose="02020603050405020304" pitchFamily="18" charset="0"/>
              <a:cs typeface="Times New Roman" panose="02020603050405020304" pitchFamily="18" charset="0"/>
            </a:endParaRPr>
          </a:p>
          <a:p>
            <a:pPr marL="0" indent="0">
              <a:buClr>
                <a:schemeClr val="tx1"/>
              </a:buClr>
              <a:buNone/>
            </a:pPr>
            <a:r>
              <a:rPr lang="en-US" sz="2400" b="1" dirty="0">
                <a:latin typeface="Times New Roman" panose="02020603050405020304" pitchFamily="18" charset="0"/>
                <a:cs typeface="Times New Roman" panose="02020603050405020304" pitchFamily="18" charset="0"/>
              </a:rPr>
              <a:t>SOFTWARE REQUIREMENT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Programming Language : Java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Development Environment: Android Studio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Operating System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Database : Firebase </a:t>
            </a:r>
          </a:p>
          <a:p>
            <a:pPr>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Accessibility Feature</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3175" indent="0" algn="just">
              <a:lnSpc>
                <a:spcPct val="111000"/>
              </a:lnSpc>
              <a:spcAft>
                <a:spcPts val="755"/>
              </a:spcAft>
              <a:buClr>
                <a:schemeClr val="tx1"/>
              </a:buClr>
              <a:buNone/>
            </a:pPr>
            <a:endParaRPr lang="en-I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3175" indent="0" algn="just">
              <a:lnSpc>
                <a:spcPct val="111000"/>
              </a:lnSpc>
              <a:spcAft>
                <a:spcPts val="755"/>
              </a:spcAft>
              <a:buClr>
                <a:schemeClr val="tx1"/>
              </a:buClr>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3175" algn="just">
              <a:lnSpc>
                <a:spcPct val="111000"/>
              </a:lnSpc>
              <a:spcAft>
                <a:spcPts val="5835"/>
              </a:spcAft>
              <a:buClr>
                <a:schemeClr val="tx1"/>
              </a:buClr>
              <a:buFont typeface="Wingdings" panose="05000000000000000000" pitchFamily="2" charset="2"/>
              <a:buChar char="v"/>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800" b="1" dirty="0"/>
          </a:p>
        </p:txBody>
      </p:sp>
    </p:spTree>
    <p:extLst>
      <p:ext uri="{BB962C8B-B14F-4D97-AF65-F5344CB8AC3E}">
        <p14:creationId xmlns:p14="http://schemas.microsoft.com/office/powerpoint/2010/main" val="352390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E66DC-A3EC-96F6-5EF2-A30442D0B31F}"/>
              </a:ext>
            </a:extLst>
          </p:cNvPr>
          <p:cNvSpPr>
            <a:spLocks noGrp="1"/>
          </p:cNvSpPr>
          <p:nvPr>
            <p:ph idx="1"/>
          </p:nvPr>
        </p:nvSpPr>
        <p:spPr>
          <a:xfrm>
            <a:off x="327991" y="566530"/>
            <a:ext cx="11449879" cy="5874027"/>
          </a:xfrm>
        </p:spPr>
        <p:txBody>
          <a:bodyPr>
            <a:normAutofit/>
          </a:bodyPr>
          <a:lstStyle/>
          <a:p>
            <a:r>
              <a:rPr lang="en-US" sz="2400" b="1" dirty="0">
                <a:latin typeface="Times New Roman" panose="02020603050405020304" pitchFamily="18" charset="0"/>
                <a:cs typeface="Times New Roman" panose="02020603050405020304" pitchFamily="18" charset="0"/>
              </a:rPr>
              <a:t>HARDWARE REQUIREMENT :</a:t>
            </a: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Mobile </a:t>
            </a:r>
            <a:r>
              <a:rPr lang="fr-FR" sz="2400" dirty="0" err="1">
                <a:latin typeface="Times New Roman" panose="02020603050405020304" pitchFamily="18" charset="0"/>
                <a:cs typeface="Times New Roman" panose="02020603050405020304" pitchFamily="18" charset="0"/>
              </a:rPr>
              <a:t>Device</a:t>
            </a:r>
            <a:r>
              <a:rPr lang="fr-FR"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fr-FR" sz="2400" dirty="0"/>
              <a:t> </a:t>
            </a:r>
            <a:r>
              <a:rPr lang="fr-FR" sz="2400" dirty="0">
                <a:latin typeface="Times New Roman" panose="02020603050405020304" pitchFamily="18" charset="0"/>
                <a:cs typeface="Times New Roman" panose="02020603050405020304" pitchFamily="18" charset="0"/>
              </a:rPr>
              <a:t>Internet Connectivity </a:t>
            </a:r>
          </a:p>
          <a:p>
            <a:pPr>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Audio Output</a:t>
            </a:r>
          </a:p>
          <a:p>
            <a:pPr>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GPS Module.</a:t>
            </a:r>
            <a:endParaRPr lang="en-IN" sz="2400" dirty="0">
              <a:effectLst/>
              <a:latin typeface="Times New Roman" panose="02020603050405020304" pitchFamily="18" charset="0"/>
              <a:ea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14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730B-BBC3-A9AD-A8B2-4DB7D0B8C16D}"/>
              </a:ext>
            </a:extLst>
          </p:cNvPr>
          <p:cNvSpPr>
            <a:spLocks noGrp="1"/>
          </p:cNvSpPr>
          <p:nvPr>
            <p:ph type="title"/>
          </p:nvPr>
        </p:nvSpPr>
        <p:spPr>
          <a:xfrm>
            <a:off x="546100" y="157316"/>
            <a:ext cx="11201400" cy="766915"/>
          </a:xfrm>
        </p:spPr>
        <p:txBody>
          <a:bodyPr>
            <a:normAutofit fontScale="90000"/>
          </a:bodyPr>
          <a:lstStyle/>
          <a:p>
            <a:r>
              <a:rPr lang="en-US" sz="3600" b="1" dirty="0">
                <a:latin typeface="Times New Roman" panose="02020603050405020304" pitchFamily="18" charset="0"/>
                <a:cs typeface="Times New Roman" panose="02020603050405020304" pitchFamily="18" charset="0"/>
              </a:rPr>
              <a:t>SYSTEM ARCHITECTURE DIAGRAM</a:t>
            </a:r>
            <a:endParaRPr lang="en-IN" sz="3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50D938-E9F0-16C0-4AAB-C1C6D5D7D2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1320" y="1270000"/>
            <a:ext cx="9179560" cy="5430684"/>
          </a:xfrm>
          <a:prstGeom prst="rect">
            <a:avLst/>
          </a:prstGeom>
          <a:noFill/>
          <a:ln>
            <a:noFill/>
          </a:ln>
        </p:spPr>
      </p:pic>
    </p:spTree>
    <p:extLst>
      <p:ext uri="{BB962C8B-B14F-4D97-AF65-F5344CB8AC3E}">
        <p14:creationId xmlns:p14="http://schemas.microsoft.com/office/powerpoint/2010/main" val="216429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995E-B1A9-D65D-C459-A1063CFAC0D0}"/>
              </a:ext>
            </a:extLst>
          </p:cNvPr>
          <p:cNvSpPr>
            <a:spLocks noGrp="1"/>
          </p:cNvSpPr>
          <p:nvPr>
            <p:ph type="title"/>
          </p:nvPr>
        </p:nvSpPr>
        <p:spPr>
          <a:xfrm>
            <a:off x="500688" y="163945"/>
            <a:ext cx="11187545" cy="1343891"/>
          </a:xfrm>
        </p:spPr>
        <p:txBody>
          <a:bodyPr>
            <a:normAutofit/>
          </a:bodyPr>
          <a:lstStyle/>
          <a:p>
            <a:r>
              <a:rPr lang="en-US" sz="3200" b="1" dirty="0">
                <a:latin typeface="Times New Roman" panose="02020603050405020304" pitchFamily="18" charset="0"/>
                <a:cs typeface="Times New Roman" panose="02020603050405020304" pitchFamily="18" charset="0"/>
              </a:rPr>
              <a:t>UML DIAGRAMs</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USE CASE DIAGRAM </a:t>
            </a: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165F122-5029-492C-7A2A-9B3C8DB0D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520" y="1676717"/>
            <a:ext cx="4907280" cy="4886325"/>
          </a:xfrm>
          <a:prstGeom prst="rect">
            <a:avLst/>
          </a:prstGeom>
        </p:spPr>
      </p:pic>
    </p:spTree>
    <p:extLst>
      <p:ext uri="{BB962C8B-B14F-4D97-AF65-F5344CB8AC3E}">
        <p14:creationId xmlns:p14="http://schemas.microsoft.com/office/powerpoint/2010/main" val="25688423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2752</TotalTime>
  <Words>1491</Words>
  <Application>Microsoft Office PowerPoint</Application>
  <PresentationFormat>Widescreen</PresentationFormat>
  <Paragraphs>101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Gill Sans MT</vt:lpstr>
      <vt:lpstr>Symbol</vt:lpstr>
      <vt:lpstr>Times New Roman</vt:lpstr>
      <vt:lpstr>Wingdings</vt:lpstr>
      <vt:lpstr>Parcel</vt:lpstr>
      <vt:lpstr>CRISISaID-DISASTER MANAGEMENT APP</vt:lpstr>
      <vt:lpstr>ABSTRACT</vt:lpstr>
      <vt:lpstr>introduction</vt:lpstr>
      <vt:lpstr>Existing system</vt:lpstr>
      <vt:lpstr>Proposed SYSTEM</vt:lpstr>
      <vt:lpstr>DEVELOPMENT ENVIRONMENT</vt:lpstr>
      <vt:lpstr>PowerPoint Presentation</vt:lpstr>
      <vt:lpstr>SYSTEM ARCHITECTURE DIAGRAM</vt:lpstr>
      <vt:lpstr>UML DIAGRAMs  USE CASE DIAGRAM </vt:lpstr>
      <vt:lpstr>CLASS DIAGRAM</vt:lpstr>
      <vt:lpstr>Sequence diagram</vt:lpstr>
      <vt:lpstr>State chart diagram</vt:lpstr>
      <vt:lpstr>Activity diagram</vt:lpstr>
      <vt:lpstr>DATAFLOW DIAGRAMs </vt:lpstr>
      <vt:lpstr>PowerPoint Presentation</vt:lpstr>
      <vt:lpstr>PowerPoint Presentation</vt:lpstr>
      <vt:lpstr>Module description</vt:lpstr>
      <vt:lpstr>User Management Module : </vt:lpstr>
      <vt:lpstr> Weather Prediction Module : </vt:lpstr>
      <vt:lpstr>Alert System Module: </vt:lpstr>
      <vt:lpstr>Resource Mapping Module: </vt:lpstr>
      <vt:lpstr>Community Reporting Module: </vt:lpstr>
      <vt:lpstr>Data Integration Module: </vt:lpstr>
      <vt:lpstr>User Feedback Module: </vt:lpstr>
      <vt:lpstr>main page</vt:lpstr>
      <vt:lpstr>home page</vt:lpstr>
      <vt:lpstr>Sample outlook of project</vt:lpstr>
      <vt:lpstr>Sample outlook of project</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Autism prediction using machine learning</dc:title>
  <dc:creator>mohana shri</dc:creator>
  <cp:lastModifiedBy>kk prateeka</cp:lastModifiedBy>
  <cp:revision>48</cp:revision>
  <dcterms:created xsi:type="dcterms:W3CDTF">2024-08-16T16:09:44Z</dcterms:created>
  <dcterms:modified xsi:type="dcterms:W3CDTF">2024-10-18T13:53:43Z</dcterms:modified>
</cp:coreProperties>
</file>