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323" r:id="rId4"/>
    <p:sldId id="302" r:id="rId5"/>
    <p:sldId id="299" r:id="rId6"/>
    <p:sldId id="318" r:id="rId7"/>
    <p:sldId id="321" r:id="rId8"/>
    <p:sldId id="303" r:id="rId9"/>
    <p:sldId id="319" r:id="rId10"/>
    <p:sldId id="320" r:id="rId11"/>
    <p:sldId id="322" r:id="rId12"/>
    <p:sldId id="325" r:id="rId13"/>
    <p:sldId id="326" r:id="rId14"/>
    <p:sldId id="327" r:id="rId15"/>
    <p:sldId id="328" r:id="rId16"/>
    <p:sldId id="329" r:id="rId17"/>
    <p:sldId id="311" r:id="rId18"/>
    <p:sldId id="312" r:id="rId19"/>
    <p:sldId id="313" r:id="rId20"/>
    <p:sldId id="314" r:id="rId21"/>
    <p:sldId id="315" r:id="rId22"/>
    <p:sldId id="316" r:id="rId23"/>
    <p:sldId id="317" r:id="rId24"/>
    <p:sldId id="324" r:id="rId25"/>
    <p:sldId id="259" r:id="rId26"/>
    <p:sldId id="260" r:id="rId27"/>
    <p:sldId id="291" r:id="rId28"/>
    <p:sldId id="292" r:id="rId29"/>
    <p:sldId id="293" r:id="rId30"/>
    <p:sldId id="29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53" autoAdjust="0"/>
  </p:normalViewPr>
  <p:slideViewPr>
    <p:cSldViewPr>
      <p:cViewPr varScale="1">
        <p:scale>
          <a:sx n="72" d="100"/>
          <a:sy n="72" d="100"/>
        </p:scale>
        <p:origin x="176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B1A716C-54C1-48BA-A75A-ED39AF167C87}" type="datetimeFigureOut">
              <a:rPr lang="en-US"/>
              <a:pPr>
                <a:defRPr/>
              </a:pPr>
              <a:t>8/30/2019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C58F992-F993-4BD6-8E44-9AC1C0D4381B}" type="slidenum">
              <a:rPr lang="en-US"/>
              <a:pPr>
                <a:defRPr/>
              </a:pPr>
              <a:t>‹#›</a:t>
            </a:fld>
            <a:endParaRPr lang="en-US"/>
          </a:p>
        </p:txBody>
      </p:sp>
    </p:spTree>
    <p:extLst>
      <p:ext uri="{BB962C8B-B14F-4D97-AF65-F5344CB8AC3E}">
        <p14:creationId xmlns:p14="http://schemas.microsoft.com/office/powerpoint/2010/main" val="84096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B9ABF6-31C3-4FBC-A736-355E295AFAF4}" type="slidenum">
              <a:rPr lang="en-US" smtClean="0"/>
              <a:pPr fontAlgn="base">
                <a:spcBef>
                  <a:spcPct val="0"/>
                </a:spcBef>
                <a:spcAft>
                  <a:spcPct val="0"/>
                </a:spcAft>
                <a:defRPr/>
              </a:pPr>
              <a:t>1</a:t>
            </a:fld>
            <a:endParaRPr lang="en-US" dirty="0"/>
          </a:p>
        </p:txBody>
      </p:sp>
    </p:spTree>
    <p:extLst>
      <p:ext uri="{BB962C8B-B14F-4D97-AF65-F5344CB8AC3E}">
        <p14:creationId xmlns:p14="http://schemas.microsoft.com/office/powerpoint/2010/main" val="4164793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3653D9-AF57-49B7-9EDB-601D80FC1F0D}"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105060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pPr eaLnBrk="1" hangingPunct="1"/>
            <a:r>
              <a:rPr lang="en-US" sz="2800" dirty="0"/>
              <a:t>C++ Identifiers</a:t>
            </a:r>
          </a:p>
          <a:p>
            <a:pPr lvl="1" eaLnBrk="1" hangingPunct="1"/>
            <a:r>
              <a:rPr lang="en-US" sz="2400" dirty="0"/>
              <a:t>Keywords/reserved words vs. Identifiers</a:t>
            </a:r>
          </a:p>
          <a:p>
            <a:pPr lvl="1" eaLnBrk="1" hangingPunct="1"/>
            <a:r>
              <a:rPr lang="en-US" sz="2400" dirty="0"/>
              <a:t>Case-sensitivity and validity of identifiers</a:t>
            </a:r>
          </a:p>
          <a:p>
            <a:pPr lvl="1" eaLnBrk="1" hangingPunct="1"/>
            <a:r>
              <a:rPr lang="en-US" sz="2400" dirty="0"/>
              <a:t>Meaningful names!</a:t>
            </a:r>
          </a:p>
          <a:p>
            <a:pPr eaLnBrk="1" hangingPunct="1">
              <a:spcBef>
                <a:spcPct val="60000"/>
              </a:spcBef>
            </a:pPr>
            <a:r>
              <a:rPr lang="en-US" sz="2800" dirty="0"/>
              <a:t>Variables</a:t>
            </a:r>
          </a:p>
          <a:p>
            <a:pPr lvl="1" eaLnBrk="1" hangingPunct="1"/>
            <a:r>
              <a:rPr lang="en-US" sz="2400" dirty="0"/>
              <a:t>A memory location to store data for a program</a:t>
            </a:r>
          </a:p>
          <a:p>
            <a:pPr lvl="1" eaLnBrk="1" hangingPunct="1"/>
            <a:r>
              <a:rPr lang="en-US" sz="2400" dirty="0"/>
              <a:t>Must declare all data before use in program</a:t>
            </a:r>
          </a:p>
          <a:p>
            <a:pPr eaLnBrk="1" hangingPunct="1">
              <a:spcBef>
                <a:spcPct val="0"/>
              </a:spcBef>
            </a:pPr>
            <a:endParaRPr lang="en-US" spc="0" dirty="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332AF5-8D57-47ED-A261-325D7E66C45E}"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299149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353767-FDEC-441C-8B16-71EBD54A0F6A}"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231035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3AAC3C-30D0-4F69-ACD6-FFE04CB75056}"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30345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US" dirty="0"/>
              <a:t>C++ Standard Libraries</a:t>
            </a:r>
          </a:p>
          <a:p>
            <a:pPr eaLnBrk="1" hangingPunct="1">
              <a:lnSpc>
                <a:spcPct val="90000"/>
              </a:lnSpc>
            </a:pPr>
            <a:r>
              <a:rPr lang="en-US" dirty="0"/>
              <a:t>#include &lt;</a:t>
            </a:r>
            <a:r>
              <a:rPr lang="en-US" dirty="0" err="1"/>
              <a:t>Library_Name</a:t>
            </a:r>
            <a:r>
              <a:rPr lang="en-US" dirty="0"/>
              <a:t>&gt;</a:t>
            </a:r>
          </a:p>
          <a:p>
            <a:pPr lvl="1" eaLnBrk="1" hangingPunct="1">
              <a:lnSpc>
                <a:spcPct val="90000"/>
              </a:lnSpc>
            </a:pPr>
            <a:r>
              <a:rPr lang="en-US" dirty="0"/>
              <a:t>Directive to "add" contents of library file to</a:t>
            </a:r>
            <a:br>
              <a:rPr lang="en-US" dirty="0"/>
            </a:br>
            <a:r>
              <a:rPr lang="en-US" dirty="0"/>
              <a:t>your program</a:t>
            </a:r>
          </a:p>
          <a:p>
            <a:pPr lvl="1" eaLnBrk="1" hangingPunct="1">
              <a:lnSpc>
                <a:spcPct val="90000"/>
              </a:lnSpc>
            </a:pPr>
            <a:r>
              <a:rPr lang="en-US" dirty="0"/>
              <a:t>Called "preprocessor directive"</a:t>
            </a:r>
          </a:p>
          <a:p>
            <a:pPr lvl="2" eaLnBrk="1" hangingPunct="1">
              <a:lnSpc>
                <a:spcPct val="90000"/>
              </a:lnSpc>
            </a:pPr>
            <a:r>
              <a:rPr lang="en-US" dirty="0"/>
              <a:t>Executes before compiler, and simply "copies"</a:t>
            </a:r>
            <a:br>
              <a:rPr lang="en-US" dirty="0"/>
            </a:br>
            <a:r>
              <a:rPr lang="en-US" dirty="0"/>
              <a:t>library file into your program file</a:t>
            </a:r>
          </a:p>
          <a:p>
            <a:pPr eaLnBrk="1" hangingPunct="1">
              <a:lnSpc>
                <a:spcPct val="90000"/>
              </a:lnSpc>
            </a:pPr>
            <a:r>
              <a:rPr lang="en-US" dirty="0"/>
              <a:t>C++ has many libraries</a:t>
            </a:r>
          </a:p>
          <a:p>
            <a:pPr lvl="1" eaLnBrk="1" hangingPunct="1">
              <a:lnSpc>
                <a:spcPct val="90000"/>
              </a:lnSpc>
            </a:pPr>
            <a:r>
              <a:rPr lang="en-US" dirty="0"/>
              <a:t>Input/output, math, strings, etc.</a:t>
            </a:r>
          </a:p>
          <a:p>
            <a:pPr eaLnBrk="1" hangingPunct="1">
              <a:spcBef>
                <a:spcPct val="0"/>
              </a:spcBef>
            </a:pPr>
            <a:endParaRPr lang="en-US" dirty="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4C5CC1-FCF1-44FA-AC9C-78756146ABAE}"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174637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A21576-C5FD-408B-81B9-CC5D4CF8B17E}"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3244950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A82675-4193-4897-9BDC-440FB45DE77F}"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315561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3653D9-AF57-49B7-9EDB-601D80FC1F0D}" type="slidenum">
              <a:rPr lang="en-US" smtClean="0"/>
              <a:pPr fontAlgn="base">
                <a:spcBef>
                  <a:spcPct val="0"/>
                </a:spcBef>
                <a:spcAft>
                  <a:spcPct val="0"/>
                </a:spcAft>
                <a:defRPr/>
              </a:pPr>
              <a:t>2</a:t>
            </a:fld>
            <a:endParaRPr lang="en-US" dirty="0"/>
          </a:p>
        </p:txBody>
      </p:sp>
    </p:spTree>
    <p:extLst>
      <p:ext uri="{BB962C8B-B14F-4D97-AF65-F5344CB8AC3E}">
        <p14:creationId xmlns:p14="http://schemas.microsoft.com/office/powerpoint/2010/main" val="244158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1950, mainframe computers, used binary code because easy for electrical engineers, difficult programming. </a:t>
            </a:r>
          </a:p>
          <a:p>
            <a:r>
              <a:rPr lang="en-US" dirty="0"/>
              <a:t>1960, assembly language, simple </a:t>
            </a:r>
            <a:r>
              <a:rPr lang="en-US" dirty="0" err="1"/>
              <a:t>maths</a:t>
            </a:r>
            <a:r>
              <a:rPr lang="en-US" dirty="0"/>
              <a:t>, can work with architecture of computer. Example computer architecture. CPU processes data in registers (electrical hardware that stores data to be processed), RAM transfers data from CPU and STORAGE. Example of assembly language, bottom right picture. Assembly tells the computer “what” and “how” to do something. </a:t>
            </a:r>
          </a:p>
          <a:p>
            <a:r>
              <a:rPr lang="en-US" dirty="0"/>
              <a:t>1970, procedural language, C is born, language tells computer more about “what” to do than “how” to do. Language becomes more readable, but needs to be converted, or “compiled”, back into machine language.</a:t>
            </a:r>
          </a:p>
          <a:p>
            <a:r>
              <a:rPr lang="en-US" dirty="0"/>
              <a:t>1980, 4</a:t>
            </a:r>
            <a:r>
              <a:rPr lang="en-US" baseline="30000" dirty="0"/>
              <a:t>th</a:t>
            </a:r>
            <a:r>
              <a:rPr lang="en-US" dirty="0"/>
              <a:t> generation language. Object Oriented Languages born. Databases become popular. SQL language born. Spreadsheet languages born, etc. Excel.</a:t>
            </a:r>
          </a:p>
          <a:p>
            <a:r>
              <a:rPr lang="en-US" dirty="0"/>
              <a:t>1990 and up to today, 5</a:t>
            </a:r>
            <a:r>
              <a:rPr lang="en-US" baseline="30000" dirty="0"/>
              <a:t>th</a:t>
            </a:r>
            <a:r>
              <a:rPr lang="en-US" dirty="0"/>
              <a:t> generation language. Natural Languages.</a:t>
            </a:r>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5</a:t>
            </a:fld>
            <a:endParaRPr lang="en-US"/>
          </a:p>
        </p:txBody>
      </p:sp>
    </p:spTree>
    <p:extLst>
      <p:ext uri="{BB962C8B-B14F-4D97-AF65-F5344CB8AC3E}">
        <p14:creationId xmlns:p14="http://schemas.microsoft.com/office/powerpoint/2010/main" val="86645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 Converts readable code into machine code. Windows .exe macOS .bin. No need source code to run.</a:t>
            </a:r>
          </a:p>
          <a:p>
            <a:r>
              <a:rPr lang="en-US" dirty="0"/>
              <a:t>Interpret. Takes source code, converts to chunks, reads each line, converts to machine code. Faster for shorter code.</a:t>
            </a:r>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6</a:t>
            </a:fld>
            <a:endParaRPr lang="en-US"/>
          </a:p>
        </p:txBody>
      </p:sp>
    </p:spTree>
    <p:extLst>
      <p:ext uri="{BB962C8B-B14F-4D97-AF65-F5344CB8AC3E}">
        <p14:creationId xmlns:p14="http://schemas.microsoft.com/office/powerpoint/2010/main" val="406918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Taken from</a:t>
            </a:r>
            <a:r>
              <a:rPr lang="en-US" baseline="0" dirty="0"/>
              <a:t> - http://dotnetslackers.com/articles/csharp/Dissecting-C-Sharp-4-0-Dynamic-Programming.aspx </a:t>
            </a:r>
            <a:endParaRPr lang="en-US" dirty="0"/>
          </a:p>
          <a:p>
            <a:endParaRPr lang="en-US" dirty="0"/>
          </a:p>
          <a:p>
            <a:r>
              <a:rPr lang="en-US" dirty="0"/>
              <a:t>Developers can adjust the code at any time. Whatever functions are required just directly add them to the dynamic object, while whenever they are not needed remove them. And that, such changes can take effect immediately, not needing to modify the definition and declaration as C#; and also, only when the new method is successfully compiled can it be used again.</a:t>
            </a:r>
          </a:p>
          <a:p>
            <a:r>
              <a:rPr lang="en-US" dirty="0"/>
              <a:t>In other words, in using a dynamic programming language, the iterative development process is pretty quick and clear-cut.</a:t>
            </a:r>
          </a:p>
          <a:p>
            <a:r>
              <a:rPr lang="en-US" b="1" dirty="0"/>
              <a:t>Type parsing is done at run time </a:t>
            </a:r>
          </a:p>
          <a:p>
            <a:r>
              <a:rPr lang="en-US" dirty="0"/>
              <a:t>Type analysis in dynamic programming languages is completed at the running time, without much unnecessary type conversion code. So, compared with the static programming languages, code written using dynamic programming languages is often more compact, less volume.</a:t>
            </a:r>
          </a:p>
          <a:p>
            <a:r>
              <a:rPr lang="en-US" dirty="0"/>
              <a:t>At the same time, dynamic programming languages have two major weaknesses:</a:t>
            </a:r>
          </a:p>
          <a:p>
            <a:r>
              <a:rPr lang="en-US" dirty="0"/>
              <a:t>(1) Many errors in the code can be found out until runtime, as well as require a specific runtime environment support. So, testing it is not convenient, nor is it difficult to support many of the various software engineering tools that are used to improve the quality of the code. Therefore, dynamic programming language is not suitable for developing larger-scaled, complex logic applications.</a:t>
            </a:r>
          </a:p>
          <a:p>
            <a:r>
              <a:rPr lang="en-US" dirty="0"/>
              <a:t>(2) Compared with the static programming languages, dynamic programming language programs bear low performance. However, with continual development of computer hardware and software technology, such as extensive use of multi-core CPU, optimization of dynamic programming language engine and runtime environment, application performance written with dynamic programming language continues to improve, in particular contexts, even comparable to that in the static programming language.</a:t>
            </a:r>
          </a:p>
          <a:p>
            <a:endParaRPr lang="en-US" dirty="0"/>
          </a:p>
        </p:txBody>
      </p:sp>
      <p:sp>
        <p:nvSpPr>
          <p:cNvPr id="4" name="Slide Number Placeholder 3"/>
          <p:cNvSpPr>
            <a:spLocks noGrp="1"/>
          </p:cNvSpPr>
          <p:nvPr>
            <p:ph type="sldNum" sz="quarter" idx="10"/>
          </p:nvPr>
        </p:nvSpPr>
        <p:spPr/>
        <p:txBody>
          <a:bodyPr/>
          <a:lstStyle/>
          <a:p>
            <a:pPr>
              <a:defRPr/>
            </a:pPr>
            <a:fld id="{FC58F992-F993-4BD6-8E44-9AC1C0D4381B}" type="slidenum">
              <a:rPr lang="en-US" smtClean="0"/>
              <a:pPr>
                <a:defRPr/>
              </a:pPr>
              <a:t>7</a:t>
            </a:fld>
            <a:endParaRPr lang="en-US"/>
          </a:p>
        </p:txBody>
      </p:sp>
    </p:spTree>
    <p:extLst>
      <p:ext uri="{BB962C8B-B14F-4D97-AF65-F5344CB8AC3E}">
        <p14:creationId xmlns:p14="http://schemas.microsoft.com/office/powerpoint/2010/main" val="1333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ALGOL – first attempt at 3</a:t>
            </a:r>
            <a:r>
              <a:rPr lang="en-US" baseline="30000" dirty="0"/>
              <a:t>rd</a:t>
            </a:r>
            <a:r>
              <a:rPr lang="en-US" dirty="0"/>
              <a:t> generation language, procedural</a:t>
            </a:r>
          </a:p>
          <a:p>
            <a:r>
              <a:rPr lang="en-US" dirty="0"/>
              <a:t>Traditional C – Dennis </a:t>
            </a:r>
            <a:r>
              <a:rPr lang="en-US" dirty="0" err="1"/>
              <a:t>Ritche</a:t>
            </a:r>
            <a:r>
              <a:rPr lang="en-US" dirty="0"/>
              <a:t>, Unix invented</a:t>
            </a:r>
          </a:p>
          <a:p>
            <a:endParaRPr lang="en-US" dirty="0"/>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8</a:t>
            </a:fld>
            <a:endParaRPr lang="en-US"/>
          </a:p>
        </p:txBody>
      </p:sp>
    </p:spTree>
    <p:extLst>
      <p:ext uri="{BB962C8B-B14F-4D97-AF65-F5344CB8AC3E}">
        <p14:creationId xmlns:p14="http://schemas.microsoft.com/office/powerpoint/2010/main" val="289390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9</a:t>
            </a:fld>
            <a:endParaRPr lang="en-US"/>
          </a:p>
        </p:txBody>
      </p:sp>
    </p:spTree>
    <p:extLst>
      <p:ext uri="{BB962C8B-B14F-4D97-AF65-F5344CB8AC3E}">
        <p14:creationId xmlns:p14="http://schemas.microsoft.com/office/powerpoint/2010/main" val="1303050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SDLC Tire Swing Video</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52C607-E976-4C63-AA7F-8841DEB43A6C}" type="slidenum">
              <a:rPr lang="en-US" smtClean="0"/>
              <a:pPr/>
              <a:t>17</a:t>
            </a:fld>
            <a:endParaRPr lang="en-US"/>
          </a:p>
        </p:txBody>
      </p:sp>
    </p:spTree>
    <p:extLst>
      <p:ext uri="{BB962C8B-B14F-4D97-AF65-F5344CB8AC3E}">
        <p14:creationId xmlns:p14="http://schemas.microsoft.com/office/powerpoint/2010/main" val="256278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64841B-C850-4BCB-AE3E-D2FB9DA525A0}" type="slidenum">
              <a:rPr lang="en-US" smtClean="0"/>
              <a:pPr/>
              <a:t>19</a:t>
            </a:fld>
            <a:endParaRPr lang="en-US"/>
          </a:p>
        </p:txBody>
      </p:sp>
      <p:sp>
        <p:nvSpPr>
          <p:cNvPr id="49155" name="Rectangle 2"/>
          <p:cNvSpPr>
            <a:spLocks noGrp="1" noChangeArrowheads="1"/>
          </p:cNvSpPr>
          <p:nvPr>
            <p:ph type="body" idx="1"/>
          </p:nvPr>
        </p:nvSpPr>
        <p:spPr>
          <a:xfrm>
            <a:off x="914400" y="4329113"/>
            <a:ext cx="5029200" cy="4100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Also known as the Waterfall Development Model</a:t>
            </a:r>
          </a:p>
          <a:p>
            <a:pPr marL="171450" indent="-171450" eaLnBrk="1" hangingPunct="1">
              <a:buFontTx/>
              <a:buChar char="-"/>
            </a:pPr>
            <a:r>
              <a:rPr lang="en-US" dirty="0"/>
              <a:t>Proposal: Create a new idea, etc. a new website for online help</a:t>
            </a:r>
          </a:p>
          <a:p>
            <a:pPr marL="171450" indent="-171450" eaLnBrk="1" hangingPunct="1">
              <a:buFontTx/>
              <a:buChar char="-"/>
            </a:pPr>
            <a:r>
              <a:rPr lang="en-US" dirty="0"/>
              <a:t>Planning – 1 month: Check if plan is feasible, etc. time, money, available resources, HOW much does it cost, WHEN can it be finished</a:t>
            </a:r>
          </a:p>
          <a:p>
            <a:pPr marL="171450" indent="-171450" eaLnBrk="1" hangingPunct="1">
              <a:buFontTx/>
              <a:buChar char="-"/>
            </a:pPr>
            <a:r>
              <a:rPr lang="en-US" dirty="0"/>
              <a:t>Goals &amp; Plans passed on to team</a:t>
            </a:r>
          </a:p>
          <a:p>
            <a:pPr marL="171450" indent="-171450" eaLnBrk="1" hangingPunct="1">
              <a:buFontTx/>
              <a:buChar char="-"/>
            </a:pPr>
            <a:r>
              <a:rPr lang="en-US" dirty="0"/>
              <a:t>System Analysis – 3-6 months: come up with what the software needs to do, what does the system need to include, WHAT do we need</a:t>
            </a:r>
          </a:p>
          <a:p>
            <a:pPr marL="171450" indent="-171450" eaLnBrk="1" hangingPunct="1">
              <a:buFontTx/>
              <a:buChar char="-"/>
            </a:pPr>
            <a:r>
              <a:rPr lang="en-US" dirty="0"/>
              <a:t>Business Requirements Document (BRD) created, passed on to systems design</a:t>
            </a:r>
          </a:p>
          <a:p>
            <a:pPr marL="171450" indent="-171450" eaLnBrk="1" hangingPunct="1">
              <a:buFontTx/>
              <a:buChar char="-"/>
            </a:pPr>
            <a:r>
              <a:rPr lang="en-US" dirty="0"/>
              <a:t>System Designs – 3-6 months: Technical Design Document created, HOW do we build it</a:t>
            </a:r>
          </a:p>
          <a:p>
            <a:pPr marL="171450" indent="-171450" eaLnBrk="1" hangingPunct="1">
              <a:buFontTx/>
              <a:buChar char="-"/>
            </a:pPr>
            <a:r>
              <a:rPr lang="en-US" dirty="0"/>
              <a:t>Technical Design Document (TDD) passed onto system implementation</a:t>
            </a:r>
          </a:p>
          <a:p>
            <a:pPr marL="171450" indent="-171450" eaLnBrk="1" hangingPunct="1">
              <a:buFontTx/>
              <a:buChar char="-"/>
            </a:pPr>
            <a:r>
              <a:rPr lang="en-US" dirty="0"/>
              <a:t>System Implementation – 2 months: test the working system privately, make sure everything works</a:t>
            </a:r>
          </a:p>
          <a:p>
            <a:pPr marL="171450" indent="-171450" eaLnBrk="1" hangingPunct="1">
              <a:buFontTx/>
              <a:buChar char="-"/>
            </a:pPr>
            <a:r>
              <a:rPr lang="en-US" dirty="0"/>
              <a:t>Code created</a:t>
            </a:r>
          </a:p>
          <a:p>
            <a:pPr marL="171450" indent="-171450" eaLnBrk="1" hangingPunct="1">
              <a:buFontTx/>
              <a:buChar char="-"/>
            </a:pPr>
            <a:r>
              <a:rPr lang="en-US" dirty="0"/>
              <a:t>System is tested by System Analysis team or the public</a:t>
            </a:r>
          </a:p>
          <a:p>
            <a:pPr marL="171450" indent="-171450" eaLnBrk="1" hangingPunct="1">
              <a:buFontTx/>
              <a:buChar char="-"/>
            </a:pPr>
            <a:r>
              <a:rPr lang="en-US" dirty="0"/>
              <a:t>Bug or errors reported back</a:t>
            </a:r>
          </a:p>
          <a:p>
            <a:pPr marL="171450" indent="-171450" eaLnBrk="1" hangingPunct="1">
              <a:buFontTx/>
              <a:buChar char="-"/>
            </a:pPr>
            <a:endParaRPr lang="en-US" dirty="0"/>
          </a:p>
        </p:txBody>
      </p:sp>
    </p:spTree>
    <p:extLst>
      <p:ext uri="{BB962C8B-B14F-4D97-AF65-F5344CB8AC3E}">
        <p14:creationId xmlns:p14="http://schemas.microsoft.com/office/powerpoint/2010/main" val="218196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E980058-EBCF-4E87-B07F-C123BFB1E633}" type="datetime1">
              <a:rPr lang="en-US"/>
              <a:pPr>
                <a:defRPr/>
              </a:pPr>
              <a:t>8/30/2019</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AAEAB7F4-EE9D-4D23-BFC9-F1F272ADBB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A04591-F5F8-40BB-89E5-70D3D50CC9E3}" type="datetime1">
              <a:rPr lang="en-US"/>
              <a:pPr>
                <a:defRPr/>
              </a:pPr>
              <a:t>8/30/2019</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D8D91318-7E51-4A78-8BD0-2FB94E4D51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52C71C-F749-427A-9931-4FE7A09CD391}" type="datetime1">
              <a:rPr lang="en-US"/>
              <a:pPr>
                <a:defRPr/>
              </a:pPr>
              <a:t>8/30/2019</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54D5FD42-B97A-4DF6-A536-C4EC0F8A52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18B323A8-32B6-4F38-B8FE-F878A546BA53}" type="datetime1">
              <a:rPr lang="en-US"/>
              <a:pPr>
                <a:defRPr/>
              </a:pPr>
              <a:t>8/30/2019</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C4BBDE54-26C5-4569-B629-EB41EA12D6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46F1798-1C11-4C1A-9808-9FB7B5F2C400}" type="datetime1">
              <a:rPr lang="en-US"/>
              <a:pPr>
                <a:defRPr/>
              </a:pPr>
              <a:t>8/30/2019</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8D2118F9-1CF1-4BCC-AD37-C21275A32E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EDF6F12-0994-4807-986D-AF55EB315341}" type="datetime1">
              <a:rPr lang="en-US"/>
              <a:pPr>
                <a:defRPr/>
              </a:pPr>
              <a:t>8/30/2019</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52C3CB51-833E-48D4-B9D5-E5775123CF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FF13295-5082-45B3-897C-F21A999C87C0}" type="datetime1">
              <a:rPr lang="en-US"/>
              <a:pPr>
                <a:defRPr/>
              </a:pPr>
              <a:t>8/30/2019</a:t>
            </a:fld>
            <a:endParaRPr lang="en-US" dirty="0"/>
          </a:p>
        </p:txBody>
      </p:sp>
      <p:sp>
        <p:nvSpPr>
          <p:cNvPr id="9" name="Slide Number Placeholder 5"/>
          <p:cNvSpPr>
            <a:spLocks noGrp="1"/>
          </p:cNvSpPr>
          <p:nvPr>
            <p:ph type="sldNum" sz="quarter" idx="12"/>
          </p:nvPr>
        </p:nvSpPr>
        <p:spPr/>
        <p:txBody>
          <a:bodyPr/>
          <a:lstStyle>
            <a:lvl1pPr>
              <a:defRPr/>
            </a:lvl1pPr>
          </a:lstStyle>
          <a:p>
            <a:pPr>
              <a:defRPr/>
            </a:pPr>
            <a:r>
              <a:rPr lang="en-US"/>
              <a:t>1-</a:t>
            </a:r>
            <a:fld id="{E886B6DF-C002-4D3F-9B49-6947CA4FF45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D68E2EB-9FB9-44D9-9CA9-913663697960}" type="datetime1">
              <a:rPr lang="en-US"/>
              <a:pPr>
                <a:defRPr/>
              </a:pPr>
              <a:t>8/30/2019</a:t>
            </a:fld>
            <a:endParaRPr lang="en-US" dirty="0"/>
          </a:p>
        </p:txBody>
      </p:sp>
      <p:sp>
        <p:nvSpPr>
          <p:cNvPr id="5" name="Slide Number Placeholder 5"/>
          <p:cNvSpPr>
            <a:spLocks noGrp="1"/>
          </p:cNvSpPr>
          <p:nvPr>
            <p:ph type="sldNum" sz="quarter" idx="12"/>
          </p:nvPr>
        </p:nvSpPr>
        <p:spPr/>
        <p:txBody>
          <a:bodyPr/>
          <a:lstStyle>
            <a:lvl1pPr>
              <a:defRPr/>
            </a:lvl1pPr>
          </a:lstStyle>
          <a:p>
            <a:pPr>
              <a:defRPr/>
            </a:pPr>
            <a:r>
              <a:rPr lang="en-US"/>
              <a:t>1-</a:t>
            </a:r>
            <a:fld id="{70D75F94-A5C1-4DF6-8C06-8A353B4773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38E185B-37E2-4B3D-A223-223BDE63E52B}" type="datetime1">
              <a:rPr lang="en-US"/>
              <a:pPr>
                <a:defRPr/>
              </a:pPr>
              <a:t>8/30/2019</a:t>
            </a:fld>
            <a:endParaRPr lang="en-US" dirty="0"/>
          </a:p>
        </p:txBody>
      </p:sp>
      <p:sp>
        <p:nvSpPr>
          <p:cNvPr id="4" name="Slide Number Placeholder 5"/>
          <p:cNvSpPr>
            <a:spLocks noGrp="1"/>
          </p:cNvSpPr>
          <p:nvPr>
            <p:ph type="sldNum" sz="quarter" idx="12"/>
          </p:nvPr>
        </p:nvSpPr>
        <p:spPr/>
        <p:txBody>
          <a:bodyPr/>
          <a:lstStyle>
            <a:lvl1pPr>
              <a:defRPr/>
            </a:lvl1pPr>
          </a:lstStyle>
          <a:p>
            <a:pPr>
              <a:defRPr/>
            </a:pPr>
            <a:r>
              <a:rPr lang="en-US"/>
              <a:t>1-</a:t>
            </a:r>
            <a:fld id="{6D06A06C-7AB4-44FC-9A32-0BE1573DF18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2537CBE-17DE-49E0-B308-8E0AF5C004FA}" type="datetime1">
              <a:rPr lang="en-US"/>
              <a:pPr>
                <a:defRPr/>
              </a:pPr>
              <a:t>8/30/2019</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F1AFCEC0-5C0E-464A-8C88-B3CA1D834D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2A793DB-C40A-413D-9393-6A2E0E4FFE77}" type="datetime1">
              <a:rPr lang="en-US"/>
              <a:pPr>
                <a:defRPr/>
              </a:pPr>
              <a:t>8/30/2019</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946A3919-0C43-45C6-9D62-2DD13D28A5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E461E1-A480-43CE-86BC-342EEAFDC52C}" type="datetime1">
              <a:rPr lang="en-US"/>
              <a:pPr>
                <a:defRPr/>
              </a:pPr>
              <a:t>8/30/2019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FC1E5FF3-3C9C-4B27-8703-09470E78C021}" type="slidenum">
              <a:rPr lang="en-US"/>
              <a:pPr>
                <a:defRPr/>
              </a:pPr>
              <a:t>‹#›</a:t>
            </a:fld>
            <a:endParaRPr lang="en-US"/>
          </a:p>
        </p:txBody>
      </p:sp>
      <p:pic>
        <p:nvPicPr>
          <p:cNvPr id="1031" name="Picture 2"/>
          <p:cNvPicPr>
            <a:picLocks noChangeAspect="1" noChangeArrowheads="1"/>
          </p:cNvPicPr>
          <p:nvPr userDrawn="1"/>
        </p:nvPicPr>
        <p:blipFill>
          <a:blip r:embed="rId13"/>
          <a:srcRect/>
          <a:stretch>
            <a:fillRect/>
          </a:stretch>
        </p:blipFill>
        <p:spPr bwMode="auto">
          <a:xfrm>
            <a:off x="0" y="0"/>
            <a:ext cx="16986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 id="214748366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unitedmedia.com/comics/dilbert/archive/images/dilbert20060121046729.jpg"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hyperlink" Target="http://www.youtube.com/watch?v=M-c0YSsF_O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5638800" y="457200"/>
            <a:ext cx="3276600" cy="1470025"/>
          </a:xfrm>
        </p:spPr>
        <p:txBody>
          <a:bodyPr/>
          <a:lstStyle/>
          <a:p>
            <a:pPr eaLnBrk="1" hangingPunct="1"/>
            <a:r>
              <a:rPr lang="en-US" dirty="0"/>
              <a:t>COMP 51 Week One</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a:t>High Level Languages</a:t>
            </a:r>
          </a:p>
          <a:p>
            <a:pPr eaLnBrk="1" fontAlgn="auto" hangingPunct="1">
              <a:spcAft>
                <a:spcPts val="0"/>
              </a:spcAft>
              <a:buFont typeface="Arial" pitchFamily="34" charset="0"/>
              <a:buNone/>
              <a:defRPr/>
            </a:pPr>
            <a:r>
              <a:rPr lang="en-US" dirty="0"/>
              <a:t>C++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Gen - Visual Programming</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10</a:t>
            </a:fld>
            <a:endParaRPr lang="en-US"/>
          </a:p>
        </p:txBody>
      </p:sp>
      <p:pic>
        <p:nvPicPr>
          <p:cNvPr id="18436" name="Picture 4" descr="http://www.usabilityfirst.com/wp-content/uploads/2009/12/visual-programming-langu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16601"/>
            <a:ext cx="6324600" cy="241599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www.webappers.com/img/2009/01/wire-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4572000" cy="216217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918200" y="1498600"/>
            <a:ext cx="3073400" cy="1106488"/>
          </a:xfrm>
          <a:prstGeom prst="wedgeRoundRectCallout">
            <a:avLst>
              <a:gd name="adj1" fmla="val -121246"/>
              <a:gd name="adj2" fmla="val 39545"/>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Note the links between output handles and inputs</a:t>
            </a:r>
          </a:p>
        </p:txBody>
      </p:sp>
    </p:spTree>
    <p:extLst>
      <p:ext uri="{BB962C8B-B14F-4D97-AF65-F5344CB8AC3E}">
        <p14:creationId xmlns:p14="http://schemas.microsoft.com/office/powerpoint/2010/main" val="324206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Robotics Example</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11</a:t>
            </a:fld>
            <a:endParaRPr lang="en-US"/>
          </a:p>
        </p:txBody>
      </p:sp>
      <p:pic>
        <p:nvPicPr>
          <p:cNvPr id="4" name="Picture 2" descr="http://assets.devx.com/articlefigs/173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68906"/>
            <a:ext cx="7696200" cy="557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Graphical Conditions</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687761"/>
            <a:ext cx="6095438" cy="28324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940" y="1417638"/>
            <a:ext cx="3932119" cy="1830469"/>
          </a:xfrm>
          <a:prstGeom prst="rect">
            <a:avLst/>
          </a:prstGeom>
        </p:spPr>
      </p:pic>
    </p:spTree>
    <p:extLst>
      <p:ext uri="{BB962C8B-B14F-4D97-AF65-F5344CB8AC3E}">
        <p14:creationId xmlns:p14="http://schemas.microsoft.com/office/powerpoint/2010/main" val="127005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IFTTT Account</a:t>
            </a:r>
            <a:br>
              <a:rPr lang="en-US" dirty="0"/>
            </a:br>
            <a:r>
              <a:rPr lang="en-US" dirty="0"/>
              <a:t>Go to ifttt.com </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13</a:t>
            </a:fld>
            <a:endParaRPr lang="en-US"/>
          </a:p>
        </p:txBody>
      </p:sp>
      <p:pic>
        <p:nvPicPr>
          <p:cNvPr id="4" name="Picture 3"/>
          <p:cNvPicPr>
            <a:picLocks noChangeAspect="1"/>
          </p:cNvPicPr>
          <p:nvPr/>
        </p:nvPicPr>
        <p:blipFill>
          <a:blip r:embed="rId2"/>
          <a:stretch>
            <a:fillRect/>
          </a:stretch>
        </p:blipFill>
        <p:spPr>
          <a:xfrm>
            <a:off x="1223962" y="2048669"/>
            <a:ext cx="6696075" cy="3676650"/>
          </a:xfrm>
          <a:prstGeom prst="rect">
            <a:avLst/>
          </a:prstGeom>
        </p:spPr>
      </p:pic>
    </p:spTree>
    <p:extLst>
      <p:ext uri="{BB962C8B-B14F-4D97-AF65-F5344CB8AC3E}">
        <p14:creationId xmlns:p14="http://schemas.microsoft.com/office/powerpoint/2010/main" val="52980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IFTTT Programs</a:t>
            </a:r>
          </a:p>
        </p:txBody>
      </p:sp>
      <p:sp>
        <p:nvSpPr>
          <p:cNvPr id="4" name="Content Placeholder 3"/>
          <p:cNvSpPr>
            <a:spLocks noGrp="1"/>
          </p:cNvSpPr>
          <p:nvPr>
            <p:ph idx="1"/>
          </p:nvPr>
        </p:nvSpPr>
        <p:spPr>
          <a:xfrm>
            <a:off x="447675" y="1295400"/>
            <a:ext cx="8229600" cy="4525963"/>
          </a:xfrm>
        </p:spPr>
        <p:txBody>
          <a:bodyPr/>
          <a:lstStyle/>
          <a:p>
            <a:r>
              <a:rPr lang="en-US" sz="2800" dirty="0"/>
              <a:t>Programs are called Applets</a:t>
            </a:r>
          </a:p>
          <a:p>
            <a:pPr lvl="1"/>
            <a:r>
              <a:rPr lang="en-US" sz="2400" dirty="0"/>
              <a:t>Login and select channels of interest</a:t>
            </a:r>
          </a:p>
          <a:p>
            <a:pPr lvl="1"/>
            <a:r>
              <a:rPr lang="en-US" sz="2400" dirty="0"/>
              <a:t>Then click on My Recipes</a:t>
            </a:r>
          </a:p>
          <a:p>
            <a:pPr lvl="1"/>
            <a:r>
              <a:rPr lang="en-US" sz="2400" dirty="0"/>
              <a:t>Press the Create Recipe button</a:t>
            </a:r>
          </a:p>
          <a:p>
            <a:r>
              <a:rPr lang="en-US" sz="2800" dirty="0"/>
              <a:t>Choose a trigger</a:t>
            </a:r>
          </a:p>
          <a:p>
            <a:pPr lvl="1"/>
            <a:r>
              <a:rPr lang="en-US" sz="2400" dirty="0"/>
              <a:t>Select category = Weather Underground or Facebook</a:t>
            </a:r>
          </a:p>
          <a:p>
            <a:pPr lvl="2"/>
            <a:r>
              <a:rPr lang="en-US" sz="2000" dirty="0"/>
              <a:t>For Facebook, log in to your account. </a:t>
            </a:r>
          </a:p>
          <a:p>
            <a:pPr lvl="2"/>
            <a:r>
              <a:rPr lang="en-US" sz="2000" dirty="0"/>
              <a:t>Choose to share only Friend data</a:t>
            </a:r>
          </a:p>
          <a:p>
            <a:pPr lvl="1"/>
            <a:r>
              <a:rPr lang="en-US" sz="2400" dirty="0"/>
              <a:t>Select a trigger</a:t>
            </a:r>
          </a:p>
          <a:p>
            <a:pPr lvl="2"/>
            <a:r>
              <a:rPr lang="en-US" sz="2000" dirty="0"/>
              <a:t>Weather Underground – Enter your zip code</a:t>
            </a:r>
          </a:p>
          <a:p>
            <a:pPr lvl="2"/>
            <a:r>
              <a:rPr lang="en-US" sz="2000" dirty="0"/>
              <a:t>Facebook – New Photo post by you</a:t>
            </a:r>
          </a:p>
          <a:p>
            <a:pPr lvl="1"/>
            <a:endParaRPr lang="en-US" sz="2400" dirty="0"/>
          </a:p>
        </p:txBody>
      </p:sp>
      <p:sp>
        <p:nvSpPr>
          <p:cNvPr id="3" name="Slide Number Placeholder 2"/>
          <p:cNvSpPr>
            <a:spLocks noGrp="1"/>
          </p:cNvSpPr>
          <p:nvPr>
            <p:ph type="sldNum" sz="quarter" idx="11"/>
          </p:nvPr>
        </p:nvSpPr>
        <p:spPr/>
        <p:txBody>
          <a:bodyPr/>
          <a:lstStyle/>
          <a:p>
            <a:pPr>
              <a:defRPr/>
            </a:pPr>
            <a:r>
              <a:rPr lang="en-US"/>
              <a:t>1-</a:t>
            </a:r>
            <a:fld id="{70D75F94-A5C1-4DF6-8C06-8A353B47730C}" type="slidenum">
              <a:rPr lang="en-US" smtClean="0"/>
              <a:pPr>
                <a:defRPr/>
              </a:pPr>
              <a:t>14</a:t>
            </a:fld>
            <a:endParaRPr lang="en-US"/>
          </a:p>
        </p:txBody>
      </p:sp>
    </p:spTree>
    <p:extLst>
      <p:ext uri="{BB962C8B-B14F-4D97-AF65-F5344CB8AC3E}">
        <p14:creationId xmlns:p14="http://schemas.microsoft.com/office/powerpoint/2010/main" val="85811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Channel</a:t>
            </a:r>
          </a:p>
        </p:txBody>
      </p:sp>
      <p:sp>
        <p:nvSpPr>
          <p:cNvPr id="3" name="Content Placeholder 2"/>
          <p:cNvSpPr>
            <a:spLocks noGrp="1"/>
          </p:cNvSpPr>
          <p:nvPr>
            <p:ph idx="1"/>
          </p:nvPr>
        </p:nvSpPr>
        <p:spPr/>
        <p:txBody>
          <a:bodyPr/>
          <a:lstStyle/>
          <a:p>
            <a:r>
              <a:rPr lang="en-US" dirty="0"/>
              <a:t>Click on </a:t>
            </a:r>
            <a:r>
              <a:rPr lang="en-US" u="sng" dirty="0"/>
              <a:t>THAT</a:t>
            </a:r>
          </a:p>
          <a:p>
            <a:r>
              <a:rPr lang="en-US" dirty="0"/>
              <a:t>Choose Email or Gmail</a:t>
            </a:r>
          </a:p>
          <a:p>
            <a:pPr lvl="1"/>
            <a:r>
              <a:rPr lang="en-US" dirty="0"/>
              <a:t>Gmail – Connect to your account</a:t>
            </a:r>
          </a:p>
          <a:p>
            <a:pPr lvl="1"/>
            <a:r>
              <a:rPr lang="en-US" dirty="0"/>
              <a:t>Email – Press “send me an email”</a:t>
            </a:r>
          </a:p>
          <a:p>
            <a:r>
              <a:rPr lang="en-US" dirty="0"/>
              <a:t>Enter Subject and Body for Email</a:t>
            </a:r>
          </a:p>
          <a:p>
            <a:pPr lvl="1"/>
            <a:r>
              <a:rPr lang="en-US" dirty="0"/>
              <a:t>If you click on the chemistry beaker symbol in the body, you can select other Facebook things to send you.</a:t>
            </a:r>
          </a:p>
          <a:p>
            <a:r>
              <a:rPr lang="en-US" dirty="0"/>
              <a:t>Press create Action</a:t>
            </a:r>
          </a:p>
          <a:p>
            <a:r>
              <a:rPr lang="en-US" dirty="0"/>
              <a:t>Review and Create Recipe</a:t>
            </a:r>
          </a:p>
        </p:txBody>
      </p:sp>
      <p:sp>
        <p:nvSpPr>
          <p:cNvPr id="4" name="Slide Number Placeholder 3"/>
          <p:cNvSpPr>
            <a:spLocks noGrp="1"/>
          </p:cNvSpPr>
          <p:nvPr>
            <p:ph type="sldNum" sz="quarter" idx="11"/>
          </p:nvPr>
        </p:nvSpPr>
        <p:spPr/>
        <p:txBody>
          <a:bodyPr/>
          <a:lstStyle/>
          <a:p>
            <a:pPr>
              <a:defRPr/>
            </a:pPr>
            <a:r>
              <a:rPr lang="en-US"/>
              <a:t>1-</a:t>
            </a:r>
            <a:fld id="{C4BBDE54-26C5-4569-B629-EB41EA12D64A}" type="slidenum">
              <a:rPr lang="en-US" smtClean="0"/>
              <a:pPr>
                <a:defRPr/>
              </a:pPr>
              <a:t>15</a:t>
            </a:fld>
            <a:endParaRPr lang="en-US"/>
          </a:p>
        </p:txBody>
      </p:sp>
    </p:spTree>
    <p:extLst>
      <p:ext uri="{BB962C8B-B14F-4D97-AF65-F5344CB8AC3E}">
        <p14:creationId xmlns:p14="http://schemas.microsoft.com/office/powerpoint/2010/main" val="200285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It Out</a:t>
            </a:r>
          </a:p>
        </p:txBody>
      </p:sp>
      <p:sp>
        <p:nvSpPr>
          <p:cNvPr id="3" name="Content Placeholder 2"/>
          <p:cNvSpPr>
            <a:spLocks noGrp="1"/>
          </p:cNvSpPr>
          <p:nvPr>
            <p:ph idx="1"/>
          </p:nvPr>
        </p:nvSpPr>
        <p:spPr/>
        <p:txBody>
          <a:bodyPr/>
          <a:lstStyle/>
          <a:p>
            <a:r>
              <a:rPr lang="en-US" dirty="0"/>
              <a:t>For Facebook</a:t>
            </a:r>
          </a:p>
          <a:p>
            <a:pPr lvl="1"/>
            <a:r>
              <a:rPr lang="en-US" dirty="0"/>
              <a:t>Upload a photo and see if you get an email</a:t>
            </a:r>
          </a:p>
          <a:p>
            <a:r>
              <a:rPr lang="en-US" dirty="0"/>
              <a:t>For Weather Underground</a:t>
            </a:r>
          </a:p>
          <a:p>
            <a:pPr lvl="1"/>
            <a:r>
              <a:rPr lang="en-US" dirty="0"/>
              <a:t>Wait until you get an update of </a:t>
            </a:r>
            <a:r>
              <a:rPr lang="en-US"/>
              <a:t>the weather report</a:t>
            </a:r>
            <a:endParaRPr lang="en-US" dirty="0"/>
          </a:p>
        </p:txBody>
      </p:sp>
      <p:sp>
        <p:nvSpPr>
          <p:cNvPr id="4" name="Slide Number Placeholder 3"/>
          <p:cNvSpPr>
            <a:spLocks noGrp="1"/>
          </p:cNvSpPr>
          <p:nvPr>
            <p:ph type="sldNum" sz="quarter" idx="11"/>
          </p:nvPr>
        </p:nvSpPr>
        <p:spPr/>
        <p:txBody>
          <a:bodyPr/>
          <a:lstStyle/>
          <a:p>
            <a:pPr>
              <a:defRPr/>
            </a:pPr>
            <a:r>
              <a:rPr lang="en-US"/>
              <a:t>1-</a:t>
            </a:r>
            <a:fld id="{C4BBDE54-26C5-4569-B629-EB41EA12D64A}" type="slidenum">
              <a:rPr lang="en-US" smtClean="0"/>
              <a:pPr>
                <a:defRPr/>
              </a:pPr>
              <a:t>16</a:t>
            </a:fld>
            <a:endParaRPr lang="en-US"/>
          </a:p>
        </p:txBody>
      </p:sp>
    </p:spTree>
    <p:extLst>
      <p:ext uri="{BB962C8B-B14F-4D97-AF65-F5344CB8AC3E}">
        <p14:creationId xmlns:p14="http://schemas.microsoft.com/office/powerpoint/2010/main" val="45223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a:xfrm>
            <a:off x="914400" y="381000"/>
            <a:ext cx="7772400" cy="1036638"/>
          </a:xfrm>
        </p:spPr>
        <p:txBody>
          <a:bodyPr/>
          <a:lstStyle/>
          <a:p>
            <a:r>
              <a:rPr lang="en-US" dirty="0"/>
              <a:t>Software Development</a:t>
            </a:r>
            <a:br>
              <a:rPr lang="en-US" dirty="0"/>
            </a:br>
            <a:r>
              <a:rPr lang="en-US" sz="2800" i="1" dirty="0"/>
              <a:t>You Can’t Always Get What You Want</a:t>
            </a:r>
            <a:endParaRPr lang="en-US" i="1" dirty="0"/>
          </a:p>
        </p:txBody>
      </p:sp>
      <p:pic>
        <p:nvPicPr>
          <p:cNvPr id="7171" name="Picture 2" descr="http://snapjudge.files.wordpress.com/2011/02/software-coding-developer-sdlc-marketing-sales-service-support-tree_swing_development_requireme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90650"/>
            <a:ext cx="72866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67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81000"/>
            <a:ext cx="7848600" cy="1036638"/>
          </a:xfrm>
        </p:spPr>
        <p:txBody>
          <a:bodyPr/>
          <a:lstStyle/>
          <a:p>
            <a:pPr eaLnBrk="1" hangingPunct="1"/>
            <a:r>
              <a:rPr lang="en-US"/>
              <a:t>Let’s Bake Some Cookies!</a:t>
            </a:r>
          </a:p>
        </p:txBody>
      </p:sp>
      <p:sp>
        <p:nvSpPr>
          <p:cNvPr id="8195" name="Content Placeholder 2"/>
          <p:cNvSpPr>
            <a:spLocks noGrp="1"/>
          </p:cNvSpPr>
          <p:nvPr>
            <p:ph idx="1"/>
          </p:nvPr>
        </p:nvSpPr>
        <p:spPr/>
        <p:txBody>
          <a:bodyPr/>
          <a:lstStyle/>
          <a:p>
            <a:pPr eaLnBrk="1" hangingPunct="1"/>
            <a:r>
              <a:rPr lang="en-US"/>
              <a:t>Where do we start?</a:t>
            </a:r>
          </a:p>
          <a:p>
            <a:pPr eaLnBrk="1" hangingPunct="1"/>
            <a:r>
              <a:rPr lang="en-US"/>
              <a:t>_________</a:t>
            </a:r>
          </a:p>
        </p:txBody>
      </p:sp>
      <p:pic>
        <p:nvPicPr>
          <p:cNvPr id="8196" name="Picture 2" descr="http://www.bettycrocker.com/images/beautyshots/r33676f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86200"/>
            <a:ext cx="26193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934075"/>
            <a:ext cx="4810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27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1128713" y="5776913"/>
            <a:ext cx="4211637" cy="0"/>
          </a:xfrm>
          <a:prstGeom prst="line">
            <a:avLst/>
          </a:prstGeom>
          <a:noFill/>
          <a:ln w="57150" cmpd="tri">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19" name="Rectangle 3"/>
          <p:cNvSpPr>
            <a:spLocks noChangeArrowheads="1"/>
          </p:cNvSpPr>
          <p:nvPr/>
        </p:nvSpPr>
        <p:spPr bwMode="auto">
          <a:xfrm>
            <a:off x="1152525" y="5889625"/>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a:solidFill>
                  <a:srgbClr val="F00FC9"/>
                </a:solidFill>
              </a:rPr>
              <a:t>Existing System</a:t>
            </a:r>
          </a:p>
        </p:txBody>
      </p:sp>
      <p:sp>
        <p:nvSpPr>
          <p:cNvPr id="9220" name="Rectangle 4"/>
          <p:cNvSpPr>
            <a:spLocks noChangeArrowheads="1"/>
          </p:cNvSpPr>
          <p:nvPr/>
        </p:nvSpPr>
        <p:spPr bwMode="auto">
          <a:xfrm>
            <a:off x="2901950" y="6402388"/>
            <a:ext cx="4756150" cy="379412"/>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a:solidFill>
                  <a:schemeClr val="hlink"/>
                </a:solidFill>
              </a:rPr>
              <a:t>Systems Maintenance:  Incremental changes</a:t>
            </a:r>
          </a:p>
        </p:txBody>
      </p:sp>
      <p:sp>
        <p:nvSpPr>
          <p:cNvPr id="17413" name="AutoShape 5"/>
          <p:cNvSpPr>
            <a:spLocks noChangeArrowheads="1"/>
          </p:cNvSpPr>
          <p:nvPr/>
        </p:nvSpPr>
        <p:spPr bwMode="auto">
          <a:xfrm>
            <a:off x="1671638" y="2073275"/>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Feasibility &amp;</a:t>
            </a:r>
          </a:p>
          <a:p>
            <a:pPr algn="ctr"/>
            <a:r>
              <a:rPr lang="en-US">
                <a:solidFill>
                  <a:schemeClr val="hlink"/>
                </a:solidFill>
              </a:rPr>
              <a:t>Planning</a:t>
            </a:r>
          </a:p>
        </p:txBody>
      </p:sp>
      <p:sp>
        <p:nvSpPr>
          <p:cNvPr id="17414" name="Line 6"/>
          <p:cNvSpPr>
            <a:spLocks noChangeShapeType="1"/>
          </p:cNvSpPr>
          <p:nvPr/>
        </p:nvSpPr>
        <p:spPr bwMode="auto">
          <a:xfrm>
            <a:off x="5356225" y="5776913"/>
            <a:ext cx="3711575"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15" name="AutoShape 7"/>
          <p:cNvSpPr>
            <a:spLocks noChangeArrowheads="1"/>
          </p:cNvSpPr>
          <p:nvPr/>
        </p:nvSpPr>
        <p:spPr bwMode="auto">
          <a:xfrm>
            <a:off x="2922588" y="2905125"/>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Analysis</a:t>
            </a:r>
          </a:p>
        </p:txBody>
      </p:sp>
      <p:sp>
        <p:nvSpPr>
          <p:cNvPr id="17416" name="AutoShape 8"/>
          <p:cNvSpPr>
            <a:spLocks noChangeArrowheads="1"/>
          </p:cNvSpPr>
          <p:nvPr/>
        </p:nvSpPr>
        <p:spPr bwMode="auto">
          <a:xfrm>
            <a:off x="4191000" y="3708400"/>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Design</a:t>
            </a:r>
          </a:p>
        </p:txBody>
      </p:sp>
      <p:sp>
        <p:nvSpPr>
          <p:cNvPr id="17417" name="AutoShape 9"/>
          <p:cNvSpPr>
            <a:spLocks noChangeArrowheads="1"/>
          </p:cNvSpPr>
          <p:nvPr/>
        </p:nvSpPr>
        <p:spPr bwMode="auto">
          <a:xfrm>
            <a:off x="5211763" y="4527550"/>
            <a:ext cx="172085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Implementation</a:t>
            </a:r>
          </a:p>
        </p:txBody>
      </p:sp>
      <p:sp>
        <p:nvSpPr>
          <p:cNvPr id="17418" name="Arc 10"/>
          <p:cNvSpPr>
            <a:spLocks/>
          </p:cNvSpPr>
          <p:nvPr/>
        </p:nvSpPr>
        <p:spPr bwMode="auto">
          <a:xfrm>
            <a:off x="4454525" y="3189288"/>
            <a:ext cx="619125" cy="36671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9" name="Arc 11"/>
          <p:cNvSpPr>
            <a:spLocks/>
          </p:cNvSpPr>
          <p:nvPr/>
        </p:nvSpPr>
        <p:spPr bwMode="auto">
          <a:xfrm>
            <a:off x="5673725" y="3957638"/>
            <a:ext cx="601663" cy="5508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Arc 12"/>
          <p:cNvSpPr>
            <a:spLocks/>
          </p:cNvSpPr>
          <p:nvPr/>
        </p:nvSpPr>
        <p:spPr bwMode="auto">
          <a:xfrm>
            <a:off x="3151188" y="2370138"/>
            <a:ext cx="584200" cy="4349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1" name="Line 13"/>
          <p:cNvSpPr>
            <a:spLocks noChangeShapeType="1"/>
          </p:cNvSpPr>
          <p:nvPr/>
        </p:nvSpPr>
        <p:spPr bwMode="auto">
          <a:xfrm flipH="1">
            <a:off x="5791200" y="5292725"/>
            <a:ext cx="350838" cy="2508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2" name="Rectangle 14"/>
          <p:cNvSpPr>
            <a:spLocks noChangeArrowheads="1"/>
          </p:cNvSpPr>
          <p:nvPr/>
        </p:nvSpPr>
        <p:spPr bwMode="auto">
          <a:xfrm>
            <a:off x="1735138" y="4700588"/>
            <a:ext cx="1644650" cy="654050"/>
          </a:xfrm>
          <a:prstGeom prst="rect">
            <a:avLst/>
          </a:prstGeom>
          <a:noFill/>
          <a:ln w="12700">
            <a:solidFill>
              <a:srgbClr val="00DFCA"/>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a:solidFill>
                  <a:srgbClr val="00DFCA"/>
                </a:solidFill>
              </a:rPr>
              <a:t>Problems &amp;</a:t>
            </a:r>
          </a:p>
          <a:p>
            <a:r>
              <a:rPr lang="en-US">
                <a:solidFill>
                  <a:srgbClr val="00DFCA"/>
                </a:solidFill>
              </a:rPr>
              <a:t>Improvements</a:t>
            </a:r>
          </a:p>
        </p:txBody>
      </p:sp>
      <p:sp>
        <p:nvSpPr>
          <p:cNvPr id="17423" name="Line 15"/>
          <p:cNvSpPr>
            <a:spLocks noChangeShapeType="1"/>
          </p:cNvSpPr>
          <p:nvPr/>
        </p:nvSpPr>
        <p:spPr bwMode="auto">
          <a:xfrm flipH="1" flipV="1">
            <a:off x="3451225" y="5343525"/>
            <a:ext cx="719138" cy="317500"/>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6"/>
          <p:cNvSpPr>
            <a:spLocks noChangeShapeType="1"/>
          </p:cNvSpPr>
          <p:nvPr/>
        </p:nvSpPr>
        <p:spPr bwMode="auto">
          <a:xfrm>
            <a:off x="3167063" y="5943600"/>
            <a:ext cx="400050" cy="217488"/>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7"/>
          <p:cNvSpPr>
            <a:spLocks noChangeShapeType="1"/>
          </p:cNvSpPr>
          <p:nvPr/>
        </p:nvSpPr>
        <p:spPr bwMode="auto">
          <a:xfrm flipV="1">
            <a:off x="3937000" y="6076950"/>
            <a:ext cx="384175" cy="217488"/>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8"/>
          <p:cNvSpPr>
            <a:spLocks noChangeShapeType="1"/>
          </p:cNvSpPr>
          <p:nvPr/>
        </p:nvSpPr>
        <p:spPr bwMode="auto">
          <a:xfrm>
            <a:off x="5624513" y="5927725"/>
            <a:ext cx="350837" cy="2508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19"/>
          <p:cNvSpPr>
            <a:spLocks noChangeShapeType="1"/>
          </p:cNvSpPr>
          <p:nvPr/>
        </p:nvSpPr>
        <p:spPr bwMode="auto">
          <a:xfrm flipV="1">
            <a:off x="6142038" y="6076950"/>
            <a:ext cx="333375" cy="2349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8" name="Rectangle 20"/>
          <p:cNvSpPr>
            <a:spLocks noChangeArrowheads="1"/>
          </p:cNvSpPr>
          <p:nvPr/>
        </p:nvSpPr>
        <p:spPr bwMode="auto">
          <a:xfrm>
            <a:off x="6483350" y="52720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a:t>New System</a:t>
            </a:r>
          </a:p>
        </p:txBody>
      </p:sp>
      <p:sp>
        <p:nvSpPr>
          <p:cNvPr id="17429" name="Line 21"/>
          <p:cNvSpPr>
            <a:spLocks noChangeShapeType="1"/>
          </p:cNvSpPr>
          <p:nvPr/>
        </p:nvSpPr>
        <p:spPr bwMode="auto">
          <a:xfrm flipV="1">
            <a:off x="1814513" y="2836863"/>
            <a:ext cx="366712" cy="1836737"/>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0" name="Line 22"/>
          <p:cNvSpPr>
            <a:spLocks noChangeShapeType="1"/>
          </p:cNvSpPr>
          <p:nvPr/>
        </p:nvSpPr>
        <p:spPr bwMode="auto">
          <a:xfrm flipH="1" flipV="1">
            <a:off x="3451225" y="5041900"/>
            <a:ext cx="3409950" cy="684213"/>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23"/>
          <p:cNvSpPr>
            <a:spLocks noChangeArrowheads="1"/>
          </p:cNvSpPr>
          <p:nvPr/>
        </p:nvSpPr>
        <p:spPr bwMode="auto">
          <a:xfrm>
            <a:off x="2057400" y="4003675"/>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Proposal</a:t>
            </a:r>
          </a:p>
        </p:txBody>
      </p:sp>
      <p:sp>
        <p:nvSpPr>
          <p:cNvPr id="17432" name="Rectangle 24"/>
          <p:cNvSpPr>
            <a:spLocks noChangeArrowheads="1"/>
          </p:cNvSpPr>
          <p:nvPr/>
        </p:nvSpPr>
        <p:spPr bwMode="auto">
          <a:xfrm>
            <a:off x="3425825" y="211613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Goals &amp; plans</a:t>
            </a:r>
          </a:p>
        </p:txBody>
      </p:sp>
      <p:sp>
        <p:nvSpPr>
          <p:cNvPr id="17433" name="Rectangle 25"/>
          <p:cNvSpPr>
            <a:spLocks noChangeArrowheads="1"/>
          </p:cNvSpPr>
          <p:nvPr/>
        </p:nvSpPr>
        <p:spPr bwMode="auto">
          <a:xfrm>
            <a:off x="4881563" y="2917825"/>
            <a:ext cx="250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Business requirements</a:t>
            </a:r>
          </a:p>
        </p:txBody>
      </p:sp>
      <p:sp>
        <p:nvSpPr>
          <p:cNvPr id="17434" name="Rectangle 26"/>
          <p:cNvSpPr>
            <a:spLocks noChangeArrowheads="1"/>
          </p:cNvSpPr>
          <p:nvPr/>
        </p:nvSpPr>
        <p:spPr bwMode="auto">
          <a:xfrm>
            <a:off x="6167438" y="390366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Technical Design</a:t>
            </a:r>
          </a:p>
        </p:txBody>
      </p:sp>
      <p:sp>
        <p:nvSpPr>
          <p:cNvPr id="9243" name="Rectangle 27"/>
          <p:cNvSpPr>
            <a:spLocks noChangeArrowheads="1"/>
          </p:cNvSpPr>
          <p:nvPr/>
        </p:nvSpPr>
        <p:spPr bwMode="auto">
          <a:xfrm>
            <a:off x="2630488" y="6051550"/>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problems</a:t>
            </a:r>
          </a:p>
        </p:txBody>
      </p:sp>
      <p:sp>
        <p:nvSpPr>
          <p:cNvPr id="9244" name="Rectangle 28"/>
          <p:cNvSpPr>
            <a:spLocks noChangeArrowheads="1"/>
          </p:cNvSpPr>
          <p:nvPr/>
        </p:nvSpPr>
        <p:spPr bwMode="auto">
          <a:xfrm>
            <a:off x="3773488" y="5822950"/>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revisions</a:t>
            </a:r>
          </a:p>
        </p:txBody>
      </p:sp>
      <p:sp>
        <p:nvSpPr>
          <p:cNvPr id="9245" name="Rectangle 29"/>
          <p:cNvSpPr>
            <a:spLocks noChangeArrowheads="1"/>
          </p:cNvSpPr>
          <p:nvPr/>
        </p:nvSpPr>
        <p:spPr bwMode="auto">
          <a:xfrm>
            <a:off x="4764088" y="5899150"/>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problems</a:t>
            </a:r>
          </a:p>
        </p:txBody>
      </p:sp>
      <p:sp>
        <p:nvSpPr>
          <p:cNvPr id="9246" name="Rectangle 30"/>
          <p:cNvSpPr>
            <a:spLocks noChangeArrowheads="1"/>
          </p:cNvSpPr>
          <p:nvPr/>
        </p:nvSpPr>
        <p:spPr bwMode="auto">
          <a:xfrm>
            <a:off x="6135688" y="5822950"/>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revisions</a:t>
            </a:r>
          </a:p>
        </p:txBody>
      </p:sp>
      <p:sp>
        <p:nvSpPr>
          <p:cNvPr id="9247" name="Rectangle 31"/>
          <p:cNvSpPr>
            <a:spLocks noGrp="1" noChangeArrowheads="1"/>
          </p:cNvSpPr>
          <p:nvPr>
            <p:ph type="title"/>
          </p:nvPr>
        </p:nvSpPr>
        <p:spPr/>
        <p:txBody>
          <a:bodyPr/>
          <a:lstStyle/>
          <a:p>
            <a:pPr eaLnBrk="1" hangingPunct="1"/>
            <a:r>
              <a:rPr lang="en-US"/>
              <a:t>Systems Development Life Cycle</a:t>
            </a:r>
          </a:p>
        </p:txBody>
      </p:sp>
    </p:spTree>
    <p:extLst>
      <p:ext uri="{BB962C8B-B14F-4D97-AF65-F5344CB8AC3E}">
        <p14:creationId xmlns:p14="http://schemas.microsoft.com/office/powerpoint/2010/main" val="3237228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429"/>
                                        </p:tgtEl>
                                        <p:attrNameLst>
                                          <p:attrName>style.visibility</p:attrName>
                                        </p:attrNameLst>
                                      </p:cBhvr>
                                      <p:to>
                                        <p:strVal val="visible"/>
                                      </p:to>
                                    </p:set>
                                    <p:animEffect transition="in" filter="wipe(left)">
                                      <p:cBhvr>
                                        <p:cTn id="10" dur="500"/>
                                        <p:tgtEl>
                                          <p:spTgt spid="174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413"/>
                                        </p:tgtEl>
                                        <p:attrNameLst>
                                          <p:attrName>style.visibility</p:attrName>
                                        </p:attrNameLst>
                                      </p:cBhvr>
                                      <p:to>
                                        <p:strVal val="visible"/>
                                      </p:to>
                                    </p:set>
                                    <p:animEffect transition="in" filter="wipe(up)">
                                      <p:cBhvr>
                                        <p:cTn id="15" dur="500"/>
                                        <p:tgtEl>
                                          <p:spTgt spid="174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7420"/>
                                        </p:tgtEl>
                                        <p:attrNameLst>
                                          <p:attrName>style.visibility</p:attrName>
                                        </p:attrNameLst>
                                      </p:cBhvr>
                                      <p:to>
                                        <p:strVal val="visible"/>
                                      </p:to>
                                    </p:set>
                                    <p:animEffect transition="in" filter="wipe(up)">
                                      <p:cBhvr>
                                        <p:cTn id="18" dur="500"/>
                                        <p:tgtEl>
                                          <p:spTgt spid="1742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432"/>
                                        </p:tgtEl>
                                        <p:attrNameLst>
                                          <p:attrName>style.visibility</p:attrName>
                                        </p:attrNameLst>
                                      </p:cBhvr>
                                      <p:to>
                                        <p:strVal val="visible"/>
                                      </p:to>
                                    </p:set>
                                    <p:animEffect transition="in" filter="wipe(up)">
                                      <p:cBhvr>
                                        <p:cTn id="21" dur="500"/>
                                        <p:tgtEl>
                                          <p:spTgt spid="174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415"/>
                                        </p:tgtEl>
                                        <p:attrNameLst>
                                          <p:attrName>style.visibility</p:attrName>
                                        </p:attrNameLst>
                                      </p:cBhvr>
                                      <p:to>
                                        <p:strVal val="visible"/>
                                      </p:to>
                                    </p:set>
                                    <p:animEffect transition="in" filter="wipe(up)">
                                      <p:cBhvr>
                                        <p:cTn id="26" dur="500"/>
                                        <p:tgtEl>
                                          <p:spTgt spid="1741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418"/>
                                        </p:tgtEl>
                                        <p:attrNameLst>
                                          <p:attrName>style.visibility</p:attrName>
                                        </p:attrNameLst>
                                      </p:cBhvr>
                                      <p:to>
                                        <p:strVal val="visible"/>
                                      </p:to>
                                    </p:set>
                                    <p:animEffect transition="in" filter="wipe(up)">
                                      <p:cBhvr>
                                        <p:cTn id="29" dur="500"/>
                                        <p:tgtEl>
                                          <p:spTgt spid="1741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7433"/>
                                        </p:tgtEl>
                                        <p:attrNameLst>
                                          <p:attrName>style.visibility</p:attrName>
                                        </p:attrNameLst>
                                      </p:cBhvr>
                                      <p:to>
                                        <p:strVal val="visible"/>
                                      </p:to>
                                    </p:set>
                                    <p:animEffect transition="in" filter="wipe(up)">
                                      <p:cBhvr>
                                        <p:cTn id="32" dur="500"/>
                                        <p:tgtEl>
                                          <p:spTgt spid="174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416"/>
                                        </p:tgtEl>
                                        <p:attrNameLst>
                                          <p:attrName>style.visibility</p:attrName>
                                        </p:attrNameLst>
                                      </p:cBhvr>
                                      <p:to>
                                        <p:strVal val="visible"/>
                                      </p:to>
                                    </p:set>
                                    <p:animEffect transition="in" filter="wipe(up)">
                                      <p:cBhvr>
                                        <p:cTn id="37" dur="500"/>
                                        <p:tgtEl>
                                          <p:spTgt spid="1741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7419"/>
                                        </p:tgtEl>
                                        <p:attrNameLst>
                                          <p:attrName>style.visibility</p:attrName>
                                        </p:attrNameLst>
                                      </p:cBhvr>
                                      <p:to>
                                        <p:strVal val="visible"/>
                                      </p:to>
                                    </p:set>
                                    <p:animEffect transition="in" filter="wipe(up)">
                                      <p:cBhvr>
                                        <p:cTn id="40" dur="500"/>
                                        <p:tgtEl>
                                          <p:spTgt spid="1741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7434"/>
                                        </p:tgtEl>
                                        <p:attrNameLst>
                                          <p:attrName>style.visibility</p:attrName>
                                        </p:attrNameLst>
                                      </p:cBhvr>
                                      <p:to>
                                        <p:strVal val="visible"/>
                                      </p:to>
                                    </p:set>
                                    <p:animEffect transition="in" filter="wipe(up)">
                                      <p:cBhvr>
                                        <p:cTn id="43" dur="500"/>
                                        <p:tgtEl>
                                          <p:spTgt spid="174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7417"/>
                                        </p:tgtEl>
                                        <p:attrNameLst>
                                          <p:attrName>style.visibility</p:attrName>
                                        </p:attrNameLst>
                                      </p:cBhvr>
                                      <p:to>
                                        <p:strVal val="visible"/>
                                      </p:to>
                                    </p:set>
                                    <p:animEffect transition="in" filter="wipe(up)">
                                      <p:cBhvr>
                                        <p:cTn id="48" dur="500"/>
                                        <p:tgtEl>
                                          <p:spTgt spid="174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7421"/>
                                        </p:tgtEl>
                                        <p:attrNameLst>
                                          <p:attrName>style.visibility</p:attrName>
                                        </p:attrNameLst>
                                      </p:cBhvr>
                                      <p:to>
                                        <p:strVal val="visible"/>
                                      </p:to>
                                    </p:set>
                                    <p:animEffect transition="in" filter="wipe(up)">
                                      <p:cBhvr>
                                        <p:cTn id="51" dur="500"/>
                                        <p:tgtEl>
                                          <p:spTgt spid="17421"/>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7428"/>
                                        </p:tgtEl>
                                        <p:attrNameLst>
                                          <p:attrName>style.visibility</p:attrName>
                                        </p:attrNameLst>
                                      </p:cBhvr>
                                      <p:to>
                                        <p:strVal val="visible"/>
                                      </p:to>
                                    </p:set>
                                    <p:animEffect transition="in" filter="wipe(up)">
                                      <p:cBhvr>
                                        <p:cTn id="54" dur="500"/>
                                        <p:tgtEl>
                                          <p:spTgt spid="1742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7414"/>
                                        </p:tgtEl>
                                        <p:attrNameLst>
                                          <p:attrName>style.visibility</p:attrName>
                                        </p:attrNameLst>
                                      </p:cBhvr>
                                      <p:to>
                                        <p:strVal val="visible"/>
                                      </p:to>
                                    </p:set>
                                    <p:animEffect transition="in" filter="wipe(up)">
                                      <p:cBhvr>
                                        <p:cTn id="57" dur="500"/>
                                        <p:tgtEl>
                                          <p:spTgt spid="174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430"/>
                                        </p:tgtEl>
                                        <p:attrNameLst>
                                          <p:attrName>style.visibility</p:attrName>
                                        </p:attrNameLst>
                                      </p:cBhvr>
                                      <p:to>
                                        <p:strVal val="visible"/>
                                      </p:to>
                                    </p:set>
                                    <p:animEffect transition="in" filter="wipe(down)">
                                      <p:cBhvr>
                                        <p:cTn id="62" dur="500"/>
                                        <p:tgtEl>
                                          <p:spTgt spid="1743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7423"/>
                                        </p:tgtEl>
                                        <p:attrNameLst>
                                          <p:attrName>style.visibility</p:attrName>
                                        </p:attrNameLst>
                                      </p:cBhvr>
                                      <p:to>
                                        <p:strVal val="visible"/>
                                      </p:to>
                                    </p:set>
                                    <p:animEffect transition="in" filter="wipe(down)">
                                      <p:cBhvr>
                                        <p:cTn id="65" dur="500"/>
                                        <p:tgtEl>
                                          <p:spTgt spid="1742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7422"/>
                                        </p:tgtEl>
                                        <p:attrNameLst>
                                          <p:attrName>style.visibility</p:attrName>
                                        </p:attrNameLst>
                                      </p:cBhvr>
                                      <p:to>
                                        <p:strVal val="visible"/>
                                      </p:to>
                                    </p:set>
                                    <p:animEffect transition="in" filter="wipe(down)">
                                      <p:cBhvr>
                                        <p:cTn id="68"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P spid="17414" grpId="0" animBg="1"/>
      <p:bldP spid="17415" grpId="0" animBg="1"/>
      <p:bldP spid="17416" grpId="0" animBg="1"/>
      <p:bldP spid="17417" grpId="0" animBg="1"/>
      <p:bldP spid="17418" grpId="0" animBg="1"/>
      <p:bldP spid="17419" grpId="0" animBg="1"/>
      <p:bldP spid="17420" grpId="0" animBg="1"/>
      <p:bldP spid="17421" grpId="0" animBg="1"/>
      <p:bldP spid="17422" grpId="0" animBg="1"/>
      <p:bldP spid="17423" grpId="0" animBg="1"/>
      <p:bldP spid="17428" grpId="0"/>
      <p:bldP spid="17429" grpId="0" animBg="1"/>
      <p:bldP spid="17430" grpId="0" animBg="1"/>
      <p:bldP spid="17431" grpId="0"/>
      <p:bldP spid="17432" grpId="0"/>
      <p:bldP spid="17433" grpId="0"/>
      <p:bldP spid="174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dirty="0"/>
              <a:t>1-</a:t>
            </a:r>
            <a:fld id="{11CBEE87-04B9-4533-917D-806604CCFF78}" type="slidenum">
              <a:rPr lang="en-US"/>
              <a:pPr>
                <a:defRPr/>
              </a:pPr>
              <a:t>2</a:t>
            </a:fld>
            <a:endParaRPr lang="en-CA" dirty="0"/>
          </a:p>
        </p:txBody>
      </p:sp>
      <p:sp>
        <p:nvSpPr>
          <p:cNvPr id="16386" name="Rectangle 2"/>
          <p:cNvSpPr>
            <a:spLocks noGrp="1" noChangeArrowheads="1"/>
          </p:cNvSpPr>
          <p:nvPr>
            <p:ph type="title"/>
          </p:nvPr>
        </p:nvSpPr>
        <p:spPr/>
        <p:txBody>
          <a:bodyPr/>
          <a:lstStyle/>
          <a:p>
            <a:pPr eaLnBrk="1" hangingPunct="1"/>
            <a:r>
              <a:rPr lang="en-US" dirty="0"/>
              <a:t>What are we Talking About?</a:t>
            </a:r>
          </a:p>
        </p:txBody>
      </p:sp>
      <p:sp>
        <p:nvSpPr>
          <p:cNvPr id="16387" name="Rectangle 3"/>
          <p:cNvSpPr>
            <a:spLocks noGrp="1" noChangeArrowheads="1"/>
          </p:cNvSpPr>
          <p:nvPr>
            <p:ph type="body" idx="1"/>
          </p:nvPr>
        </p:nvSpPr>
        <p:spPr/>
        <p:txBody>
          <a:bodyPr/>
          <a:lstStyle/>
          <a:p>
            <a:pPr eaLnBrk="1" hangingPunct="1"/>
            <a:r>
              <a:rPr lang="en-US" sz="2800" dirty="0"/>
              <a:t>Language Levels</a:t>
            </a:r>
          </a:p>
          <a:p>
            <a:pPr eaLnBrk="1" hangingPunct="1"/>
            <a:r>
              <a:rPr lang="en-US" sz="2800" dirty="0"/>
              <a:t>Introduction to C++</a:t>
            </a:r>
          </a:p>
          <a:p>
            <a:pPr eaLnBrk="1" hangingPunct="1">
              <a:spcBef>
                <a:spcPct val="60000"/>
              </a:spcBef>
            </a:pPr>
            <a:r>
              <a:rPr lang="en-US" sz="2800" dirty="0"/>
              <a:t>Program Style</a:t>
            </a:r>
          </a:p>
          <a:p>
            <a:pPr eaLnBrk="1" hangingPunct="1">
              <a:spcBef>
                <a:spcPct val="60000"/>
              </a:spcBef>
            </a:pPr>
            <a:r>
              <a:rPr lang="en-US" sz="2800" dirty="0"/>
              <a:t>Libraries and Namespaces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dirty="0"/>
              <a:t>Don’t be a Numbskull!</a:t>
            </a:r>
          </a:p>
        </p:txBody>
      </p:sp>
      <p:pic>
        <p:nvPicPr>
          <p:cNvPr id="10243" name="Picture 6" descr="Today's Dilbert Comic">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29411"/>
          <a:stretch>
            <a:fillRect/>
          </a:stretch>
        </p:blipFill>
        <p:spPr bwMode="auto">
          <a:xfrm>
            <a:off x="0" y="1828800"/>
            <a:ext cx="91440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906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And Don’t Change Specs!</a:t>
            </a:r>
          </a:p>
        </p:txBody>
      </p:sp>
      <p:pic>
        <p:nvPicPr>
          <p:cNvPr id="11267" name="Picture 2" descr="http://www.dilbert.com/dyn/str_strip/000000000/00000000/0000000/100000/20000/0000/600/120679/120679.strip.zo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63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9" descr="0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6838" y="1150938"/>
            <a:ext cx="6080125" cy="608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4"/>
          <p:cNvSpPr>
            <a:spLocks noGrp="1" noChangeArrowheads="1"/>
          </p:cNvSpPr>
          <p:nvPr>
            <p:ph type="title"/>
          </p:nvPr>
        </p:nvSpPr>
        <p:spPr/>
        <p:txBody>
          <a:bodyPr/>
          <a:lstStyle/>
          <a:p>
            <a:pPr eaLnBrk="1" hangingPunct="1"/>
            <a:r>
              <a:rPr lang="en-US" sz="3600" dirty="0"/>
              <a:t>Application Lifecycle Management - % Effort</a:t>
            </a:r>
          </a:p>
        </p:txBody>
      </p:sp>
      <p:sp>
        <p:nvSpPr>
          <p:cNvPr id="12292" name="Text Box 6"/>
          <p:cNvSpPr txBox="1">
            <a:spLocks noChangeArrowheads="1"/>
          </p:cNvSpPr>
          <p:nvPr/>
        </p:nvSpPr>
        <p:spPr bwMode="auto">
          <a:xfrm>
            <a:off x="4630738" y="2609850"/>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dirty="0">
                <a:solidFill>
                  <a:srgbClr val="166898"/>
                </a:solidFill>
                <a:latin typeface="Arial Narrow" pitchFamily="34" charset="0"/>
              </a:rPr>
              <a:t> Feature requests</a:t>
            </a:r>
          </a:p>
          <a:p>
            <a:pPr eaLnBrk="1" hangingPunct="1">
              <a:buFontTx/>
              <a:buChar char="•"/>
            </a:pPr>
            <a:r>
              <a:rPr lang="en-US" sz="1200" b="1" dirty="0">
                <a:solidFill>
                  <a:srgbClr val="166898"/>
                </a:solidFill>
                <a:latin typeface="Arial Narrow" pitchFamily="34" charset="0"/>
              </a:rPr>
              <a:t> Ideas</a:t>
            </a:r>
          </a:p>
        </p:txBody>
      </p:sp>
      <p:sp>
        <p:nvSpPr>
          <p:cNvPr id="12293" name="Text Box 7"/>
          <p:cNvSpPr txBox="1">
            <a:spLocks noChangeArrowheads="1"/>
          </p:cNvSpPr>
          <p:nvPr/>
        </p:nvSpPr>
        <p:spPr bwMode="auto">
          <a:xfrm>
            <a:off x="5476875" y="3670300"/>
            <a:ext cx="111918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dirty="0">
                <a:solidFill>
                  <a:srgbClr val="166898"/>
                </a:solidFill>
                <a:latin typeface="Arial Narrow" pitchFamily="34" charset="0"/>
              </a:rPr>
              <a:t> Formal design</a:t>
            </a:r>
            <a:br>
              <a:rPr lang="en-US" sz="1200" b="1" dirty="0">
                <a:solidFill>
                  <a:srgbClr val="166898"/>
                </a:solidFill>
                <a:latin typeface="Arial Narrow" pitchFamily="34" charset="0"/>
              </a:rPr>
            </a:br>
            <a:r>
              <a:rPr lang="en-US" sz="1200" b="1" dirty="0">
                <a:solidFill>
                  <a:srgbClr val="166898"/>
                </a:solidFill>
                <a:latin typeface="Arial Narrow" pitchFamily="34" charset="0"/>
              </a:rPr>
              <a:t>  docs</a:t>
            </a:r>
          </a:p>
          <a:p>
            <a:pPr eaLnBrk="1" hangingPunct="1">
              <a:buFontTx/>
              <a:buChar char="•"/>
            </a:pPr>
            <a:r>
              <a:rPr lang="en-US" sz="1200" b="1" dirty="0">
                <a:solidFill>
                  <a:srgbClr val="166898"/>
                </a:solidFill>
                <a:latin typeface="Arial Narrow" pitchFamily="34" charset="0"/>
              </a:rPr>
              <a:t> Specifications</a:t>
            </a:r>
          </a:p>
          <a:p>
            <a:pPr eaLnBrk="1" hangingPunct="1">
              <a:buFontTx/>
              <a:buChar char="•"/>
            </a:pPr>
            <a:r>
              <a:rPr lang="en-US" sz="1200" b="1" dirty="0">
                <a:solidFill>
                  <a:srgbClr val="166898"/>
                </a:solidFill>
                <a:latin typeface="Arial Narrow" pitchFamily="34" charset="0"/>
              </a:rPr>
              <a:t> Architecture</a:t>
            </a:r>
            <a:br>
              <a:rPr lang="en-US" sz="1200" b="1" dirty="0">
                <a:solidFill>
                  <a:srgbClr val="166898"/>
                </a:solidFill>
                <a:latin typeface="Arial Narrow" pitchFamily="34" charset="0"/>
              </a:rPr>
            </a:br>
            <a:r>
              <a:rPr lang="en-US" sz="1200" b="1" dirty="0">
                <a:solidFill>
                  <a:srgbClr val="166898"/>
                </a:solidFill>
                <a:latin typeface="Arial Narrow" pitchFamily="34" charset="0"/>
              </a:rPr>
              <a:t>  diagrams</a:t>
            </a:r>
          </a:p>
        </p:txBody>
      </p:sp>
      <p:sp>
        <p:nvSpPr>
          <p:cNvPr id="12294" name="Text Box 8"/>
          <p:cNvSpPr txBox="1">
            <a:spLocks noChangeArrowheads="1"/>
          </p:cNvSpPr>
          <p:nvPr/>
        </p:nvSpPr>
        <p:spPr bwMode="auto">
          <a:xfrm>
            <a:off x="4848225" y="5146675"/>
            <a:ext cx="9048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dirty="0">
                <a:solidFill>
                  <a:srgbClr val="166898"/>
                </a:solidFill>
                <a:latin typeface="Arial Narrow" pitchFamily="34" charset="0"/>
              </a:rPr>
              <a:t> Standards</a:t>
            </a:r>
          </a:p>
          <a:p>
            <a:pPr eaLnBrk="1" hangingPunct="1">
              <a:buFontTx/>
              <a:buChar char="•"/>
            </a:pPr>
            <a:r>
              <a:rPr lang="en-US" sz="1200" b="1" dirty="0">
                <a:solidFill>
                  <a:srgbClr val="166898"/>
                </a:solidFill>
                <a:latin typeface="Arial Narrow" pitchFamily="34" charset="0"/>
              </a:rPr>
              <a:t> Resources</a:t>
            </a:r>
          </a:p>
          <a:p>
            <a:pPr eaLnBrk="1" hangingPunct="1">
              <a:buFontTx/>
              <a:buChar char="•"/>
            </a:pPr>
            <a:r>
              <a:rPr lang="en-US" sz="1200" b="1" dirty="0">
                <a:solidFill>
                  <a:srgbClr val="166898"/>
                </a:solidFill>
                <a:latin typeface="Arial Narrow" pitchFamily="34" charset="0"/>
              </a:rPr>
              <a:t> Schedules</a:t>
            </a:r>
          </a:p>
        </p:txBody>
      </p:sp>
      <p:sp>
        <p:nvSpPr>
          <p:cNvPr id="12295" name="Text Box 9"/>
          <p:cNvSpPr txBox="1">
            <a:spLocks noChangeArrowheads="1"/>
          </p:cNvSpPr>
          <p:nvPr/>
        </p:nvSpPr>
        <p:spPr bwMode="auto">
          <a:xfrm>
            <a:off x="3125788" y="5022850"/>
            <a:ext cx="12779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dirty="0">
                <a:solidFill>
                  <a:srgbClr val="166898"/>
                </a:solidFill>
                <a:latin typeface="Arial Narrow" pitchFamily="34" charset="0"/>
              </a:rPr>
              <a:t> Source code</a:t>
            </a:r>
          </a:p>
          <a:p>
            <a:pPr eaLnBrk="1" hangingPunct="1">
              <a:buFontTx/>
              <a:buChar char="•"/>
            </a:pPr>
            <a:r>
              <a:rPr lang="en-US" sz="1200" b="1" dirty="0">
                <a:solidFill>
                  <a:srgbClr val="166898"/>
                </a:solidFill>
                <a:latin typeface="Arial Narrow" pitchFamily="34" charset="0"/>
              </a:rPr>
              <a:t> Dev notes</a:t>
            </a:r>
          </a:p>
          <a:p>
            <a:pPr eaLnBrk="1" hangingPunct="1">
              <a:buFontTx/>
              <a:buChar char="•"/>
            </a:pPr>
            <a:r>
              <a:rPr lang="en-US" sz="1200" b="1" dirty="0">
                <a:solidFill>
                  <a:srgbClr val="166898"/>
                </a:solidFill>
                <a:latin typeface="Arial Narrow" pitchFamily="34" charset="0"/>
              </a:rPr>
              <a:t> Issue history</a:t>
            </a:r>
          </a:p>
          <a:p>
            <a:pPr eaLnBrk="1" hangingPunct="1">
              <a:buFontTx/>
              <a:buChar char="•"/>
            </a:pPr>
            <a:r>
              <a:rPr lang="en-US" sz="1200" b="1" dirty="0">
                <a:solidFill>
                  <a:srgbClr val="166898"/>
                </a:solidFill>
                <a:latin typeface="Arial Narrow" pitchFamily="34" charset="0"/>
              </a:rPr>
              <a:t> Resolution notes</a:t>
            </a:r>
          </a:p>
        </p:txBody>
      </p:sp>
      <p:sp>
        <p:nvSpPr>
          <p:cNvPr id="12296" name="Text Box 10"/>
          <p:cNvSpPr txBox="1">
            <a:spLocks noChangeArrowheads="1"/>
          </p:cNvSpPr>
          <p:nvPr/>
        </p:nvSpPr>
        <p:spPr bwMode="auto">
          <a:xfrm>
            <a:off x="2463800" y="3867150"/>
            <a:ext cx="9667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dirty="0">
                <a:solidFill>
                  <a:srgbClr val="166898"/>
                </a:solidFill>
                <a:latin typeface="Arial Narrow" pitchFamily="34" charset="0"/>
              </a:rPr>
              <a:t> Test cases</a:t>
            </a:r>
          </a:p>
          <a:p>
            <a:pPr eaLnBrk="1" hangingPunct="1">
              <a:buFontTx/>
              <a:buChar char="•"/>
            </a:pPr>
            <a:r>
              <a:rPr lang="en-US" sz="1200" b="1" dirty="0">
                <a:solidFill>
                  <a:srgbClr val="166898"/>
                </a:solidFill>
                <a:latin typeface="Arial Narrow" pitchFamily="34" charset="0"/>
              </a:rPr>
              <a:t> Use cases</a:t>
            </a:r>
          </a:p>
          <a:p>
            <a:pPr eaLnBrk="1" hangingPunct="1">
              <a:buFontTx/>
              <a:buChar char="•"/>
            </a:pPr>
            <a:r>
              <a:rPr lang="en-US" sz="1200" b="1" dirty="0">
                <a:solidFill>
                  <a:srgbClr val="166898"/>
                </a:solidFill>
                <a:latin typeface="Arial Narrow" pitchFamily="34" charset="0"/>
              </a:rPr>
              <a:t> Test results</a:t>
            </a:r>
          </a:p>
        </p:txBody>
      </p:sp>
      <p:sp>
        <p:nvSpPr>
          <p:cNvPr id="12297" name="Text Box 11"/>
          <p:cNvSpPr txBox="1">
            <a:spLocks noChangeArrowheads="1"/>
          </p:cNvSpPr>
          <p:nvPr/>
        </p:nvSpPr>
        <p:spPr bwMode="auto">
          <a:xfrm>
            <a:off x="2844800" y="2589213"/>
            <a:ext cx="16414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dirty="0">
                <a:solidFill>
                  <a:srgbClr val="166898"/>
                </a:solidFill>
                <a:latin typeface="Arial Narrow" pitchFamily="34" charset="0"/>
              </a:rPr>
              <a:t> Enhancement requests</a:t>
            </a:r>
          </a:p>
          <a:p>
            <a:pPr eaLnBrk="1" hangingPunct="1">
              <a:buFontTx/>
              <a:buChar char="•"/>
            </a:pPr>
            <a:r>
              <a:rPr lang="en-US" sz="1200" b="1" dirty="0">
                <a:solidFill>
                  <a:srgbClr val="166898"/>
                </a:solidFill>
                <a:latin typeface="Arial Narrow" pitchFamily="34" charset="0"/>
              </a:rPr>
              <a:t> Customer bug reports</a:t>
            </a:r>
          </a:p>
          <a:p>
            <a:pPr eaLnBrk="1" hangingPunct="1">
              <a:buFontTx/>
              <a:buChar char="•"/>
            </a:pPr>
            <a:r>
              <a:rPr lang="en-US" sz="1200" b="1" dirty="0">
                <a:solidFill>
                  <a:srgbClr val="166898"/>
                </a:solidFill>
                <a:latin typeface="Arial Narrow" pitchFamily="34" charset="0"/>
              </a:rPr>
              <a:t> Customer feedback</a:t>
            </a:r>
          </a:p>
        </p:txBody>
      </p:sp>
      <p:pic>
        <p:nvPicPr>
          <p:cNvPr id="12298" name="Picture 12"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a:off x="3952875" y="1557338"/>
            <a:ext cx="889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 Box 13"/>
          <p:cNvSpPr txBox="1">
            <a:spLocks noChangeArrowheads="1"/>
          </p:cNvSpPr>
          <p:nvPr/>
        </p:nvSpPr>
        <p:spPr bwMode="auto">
          <a:xfrm rot="1630866">
            <a:off x="5118100" y="1825625"/>
            <a:ext cx="124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Swis721 Hv BT" pitchFamily="34" charset="0"/>
              </a:rPr>
              <a:t>Concept</a:t>
            </a:r>
          </a:p>
        </p:txBody>
      </p:sp>
      <p:grpSp>
        <p:nvGrpSpPr>
          <p:cNvPr id="12300" name="Group 14"/>
          <p:cNvGrpSpPr>
            <a:grpSpLocks/>
          </p:cNvGrpSpPr>
          <p:nvPr/>
        </p:nvGrpSpPr>
        <p:grpSpPr bwMode="auto">
          <a:xfrm>
            <a:off x="6500813" y="2263775"/>
            <a:ext cx="742950" cy="2420938"/>
            <a:chOff x="4095" y="1426"/>
            <a:chExt cx="468" cy="1525"/>
          </a:xfrm>
        </p:grpSpPr>
        <p:pic>
          <p:nvPicPr>
            <p:cNvPr id="12319" name="Picture 15"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3256803">
              <a:off x="3925" y="1596"/>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0" name="Text Box 16"/>
            <p:cNvSpPr txBox="1">
              <a:spLocks noChangeArrowheads="1"/>
            </p:cNvSpPr>
            <p:nvPr/>
          </p:nvSpPr>
          <p:spPr bwMode="auto">
            <a:xfrm rot="5400000">
              <a:off x="4042" y="2430"/>
              <a:ext cx="7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Swis721 Hv BT" pitchFamily="34" charset="0"/>
                </a:rPr>
                <a:t>Strategy</a:t>
              </a:r>
            </a:p>
          </p:txBody>
        </p:sp>
      </p:grpSp>
      <p:grpSp>
        <p:nvGrpSpPr>
          <p:cNvPr id="12301" name="Group 17"/>
          <p:cNvGrpSpPr>
            <a:grpSpLocks/>
          </p:cNvGrpSpPr>
          <p:nvPr/>
        </p:nvGrpSpPr>
        <p:grpSpPr bwMode="auto">
          <a:xfrm>
            <a:off x="5297488" y="4984750"/>
            <a:ext cx="1714500" cy="1457325"/>
            <a:chOff x="3337" y="3140"/>
            <a:chExt cx="1080" cy="918"/>
          </a:xfrm>
        </p:grpSpPr>
        <p:pic>
          <p:nvPicPr>
            <p:cNvPr id="12317" name="Picture 18"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6935109">
              <a:off x="4028" y="3310"/>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8" name="Text Box 19"/>
            <p:cNvSpPr txBox="1">
              <a:spLocks noChangeArrowheads="1"/>
            </p:cNvSpPr>
            <p:nvPr/>
          </p:nvSpPr>
          <p:spPr bwMode="auto">
            <a:xfrm rot="-1910257">
              <a:off x="3337" y="3808"/>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Swis721 Hv BT" pitchFamily="34" charset="0"/>
                </a:rPr>
                <a:t>Planning</a:t>
              </a:r>
            </a:p>
          </p:txBody>
        </p:sp>
      </p:grpSp>
      <p:grpSp>
        <p:nvGrpSpPr>
          <p:cNvPr id="12302" name="Group 20"/>
          <p:cNvGrpSpPr>
            <a:grpSpLocks/>
          </p:cNvGrpSpPr>
          <p:nvPr/>
        </p:nvGrpSpPr>
        <p:grpSpPr bwMode="auto">
          <a:xfrm>
            <a:off x="2146300" y="6186488"/>
            <a:ext cx="2717800" cy="671512"/>
            <a:chOff x="1374" y="3823"/>
            <a:chExt cx="1690" cy="497"/>
          </a:xfrm>
        </p:grpSpPr>
        <p:pic>
          <p:nvPicPr>
            <p:cNvPr id="12315" name="Picture 21" descr="00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7933" t="88324" r="41536" b="3645"/>
            <a:stretch>
              <a:fillRect/>
            </a:stretch>
          </p:blipFill>
          <p:spPr bwMode="auto">
            <a:xfrm>
              <a:off x="2504" y="4101"/>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6" name="Text Box 22"/>
            <p:cNvSpPr txBox="1">
              <a:spLocks noChangeArrowheads="1"/>
            </p:cNvSpPr>
            <p:nvPr/>
          </p:nvSpPr>
          <p:spPr bwMode="auto">
            <a:xfrm rot="1914487">
              <a:off x="1374" y="3823"/>
              <a:ext cx="1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Swis721 Hv BT" pitchFamily="34" charset="0"/>
                </a:rPr>
                <a:t>Implementation</a:t>
              </a:r>
            </a:p>
          </p:txBody>
        </p:sp>
      </p:grpSp>
      <p:grpSp>
        <p:nvGrpSpPr>
          <p:cNvPr id="12303" name="Group 23"/>
          <p:cNvGrpSpPr>
            <a:grpSpLocks/>
          </p:cNvGrpSpPr>
          <p:nvPr/>
        </p:nvGrpSpPr>
        <p:grpSpPr bwMode="auto">
          <a:xfrm>
            <a:off x="1720850" y="3495675"/>
            <a:ext cx="600075" cy="2373313"/>
            <a:chOff x="1084" y="2202"/>
            <a:chExt cx="378" cy="1495"/>
          </a:xfrm>
        </p:grpSpPr>
        <p:pic>
          <p:nvPicPr>
            <p:cNvPr id="12313" name="Picture 24"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6881807">
              <a:off x="1073" y="3307"/>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4" name="Text Box 25"/>
            <p:cNvSpPr txBox="1">
              <a:spLocks noChangeArrowheads="1"/>
            </p:cNvSpPr>
            <p:nvPr/>
          </p:nvSpPr>
          <p:spPr bwMode="auto">
            <a:xfrm rot="-5400000">
              <a:off x="755" y="2531"/>
              <a:ext cx="9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Swis721 Hv BT" pitchFamily="34" charset="0"/>
                </a:rPr>
                <a:t>Validation</a:t>
              </a:r>
            </a:p>
          </p:txBody>
        </p:sp>
      </p:grpSp>
      <p:grpSp>
        <p:nvGrpSpPr>
          <p:cNvPr id="12304" name="Group 26"/>
          <p:cNvGrpSpPr>
            <a:grpSpLocks/>
          </p:cNvGrpSpPr>
          <p:nvPr/>
        </p:nvGrpSpPr>
        <p:grpSpPr bwMode="auto">
          <a:xfrm>
            <a:off x="1906588" y="1890713"/>
            <a:ext cx="1790700" cy="1422400"/>
            <a:chOff x="1201" y="1191"/>
            <a:chExt cx="1128" cy="896"/>
          </a:xfrm>
        </p:grpSpPr>
        <p:pic>
          <p:nvPicPr>
            <p:cNvPr id="12311" name="Picture 27"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3998708">
              <a:off x="1031" y="1697"/>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2" name="Text Box 28"/>
            <p:cNvSpPr txBox="1">
              <a:spLocks noChangeArrowheads="1"/>
            </p:cNvSpPr>
            <p:nvPr/>
          </p:nvSpPr>
          <p:spPr bwMode="auto">
            <a:xfrm rot="-1757468">
              <a:off x="1560" y="1191"/>
              <a:ext cx="7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Swis721 Hv BT" pitchFamily="34" charset="0"/>
                </a:rPr>
                <a:t>Delivery</a:t>
              </a:r>
            </a:p>
          </p:txBody>
        </p:sp>
      </p:grpSp>
      <p:sp>
        <p:nvSpPr>
          <p:cNvPr id="12305" name="Text Box 30"/>
          <p:cNvSpPr txBox="1">
            <a:spLocks noChangeArrowheads="1"/>
          </p:cNvSpPr>
          <p:nvPr/>
        </p:nvSpPr>
        <p:spPr bwMode="auto">
          <a:xfrm rot="1700928">
            <a:off x="2057400" y="6248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dirty="0"/>
              <a:t>15%</a:t>
            </a:r>
          </a:p>
        </p:txBody>
      </p:sp>
      <p:sp>
        <p:nvSpPr>
          <p:cNvPr id="12306" name="Text Box 31"/>
          <p:cNvSpPr txBox="1">
            <a:spLocks noChangeArrowheads="1"/>
          </p:cNvSpPr>
          <p:nvPr/>
        </p:nvSpPr>
        <p:spPr bwMode="auto">
          <a:xfrm>
            <a:off x="7315200" y="3733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dirty="0"/>
              <a:t>45%</a:t>
            </a:r>
          </a:p>
        </p:txBody>
      </p:sp>
      <p:sp>
        <p:nvSpPr>
          <p:cNvPr id="12307" name="Text Box 32"/>
          <p:cNvSpPr txBox="1">
            <a:spLocks noChangeArrowheads="1"/>
          </p:cNvSpPr>
          <p:nvPr/>
        </p:nvSpPr>
        <p:spPr bwMode="auto">
          <a:xfrm rot="-1857826">
            <a:off x="5943600" y="6248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dirty="0"/>
              <a:t>10%</a:t>
            </a:r>
          </a:p>
        </p:txBody>
      </p:sp>
      <p:sp>
        <p:nvSpPr>
          <p:cNvPr id="12308" name="Text Box 33"/>
          <p:cNvSpPr txBox="1">
            <a:spLocks noChangeArrowheads="1"/>
          </p:cNvSpPr>
          <p:nvPr/>
        </p:nvSpPr>
        <p:spPr bwMode="auto">
          <a:xfrm rot="1317916">
            <a:off x="5715000" y="1600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dirty="0"/>
              <a:t>10%</a:t>
            </a:r>
          </a:p>
        </p:txBody>
      </p:sp>
      <p:sp>
        <p:nvSpPr>
          <p:cNvPr id="12309" name="Text Box 34"/>
          <p:cNvSpPr txBox="1">
            <a:spLocks noChangeArrowheads="1"/>
          </p:cNvSpPr>
          <p:nvPr/>
        </p:nvSpPr>
        <p:spPr bwMode="auto">
          <a:xfrm>
            <a:off x="1143000" y="3962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dirty="0"/>
              <a:t>15%</a:t>
            </a:r>
          </a:p>
        </p:txBody>
      </p:sp>
      <p:sp>
        <p:nvSpPr>
          <p:cNvPr id="12310" name="Text Box 35"/>
          <p:cNvSpPr txBox="1">
            <a:spLocks noChangeArrowheads="1"/>
          </p:cNvSpPr>
          <p:nvPr/>
        </p:nvSpPr>
        <p:spPr bwMode="auto">
          <a:xfrm rot="-2072910">
            <a:off x="2514600" y="1676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dirty="0"/>
              <a:t>5%</a:t>
            </a:r>
          </a:p>
        </p:txBody>
      </p:sp>
    </p:spTree>
    <p:extLst>
      <p:ext uri="{BB962C8B-B14F-4D97-AF65-F5344CB8AC3E}">
        <p14:creationId xmlns:p14="http://schemas.microsoft.com/office/powerpoint/2010/main" val="1124433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Innovative Quality Assurance!</a:t>
            </a:r>
          </a:p>
        </p:txBody>
      </p:sp>
      <p:sp>
        <p:nvSpPr>
          <p:cNvPr id="13315" name="Rectangle 3"/>
          <p:cNvSpPr>
            <a:spLocks noGrp="1" noChangeArrowheads="1"/>
          </p:cNvSpPr>
          <p:nvPr>
            <p:ph type="body" idx="1"/>
          </p:nvPr>
        </p:nvSpPr>
        <p:spPr/>
        <p:txBody>
          <a:bodyPr/>
          <a:lstStyle/>
          <a:p>
            <a:pPr eaLnBrk="1" hangingPunct="1">
              <a:buFontTx/>
              <a:buNone/>
            </a:pPr>
            <a:r>
              <a:rPr lang="en-US" dirty="0"/>
              <a:t>Microsoft’s Solution </a:t>
            </a:r>
            <a:r>
              <a:rPr lang="en-US" dirty="0">
                <a:sym typeface="Wingdings" pitchFamily="2" charset="2"/>
              </a:rPr>
              <a:t> - </a:t>
            </a:r>
            <a:r>
              <a:rPr lang="en-US" dirty="0" err="1">
                <a:sym typeface="Wingdings" pitchFamily="2" charset="2"/>
              </a:rPr>
              <a:t>WeSYP</a:t>
            </a:r>
            <a:endParaRPr lang="en-US" dirty="0">
              <a:sym typeface="Wingdings" pitchFamily="2" charset="2"/>
            </a:endParaRPr>
          </a:p>
          <a:p>
            <a:pPr eaLnBrk="1" hangingPunct="1">
              <a:buFontTx/>
              <a:buNone/>
            </a:pPr>
            <a:r>
              <a:rPr lang="en-US" dirty="0"/>
              <a:t>-</a:t>
            </a:r>
            <a:r>
              <a:rPr lang="en-US" dirty="0">
                <a:hlinkClick r:id="rId2"/>
              </a:rPr>
              <a:t>http://www.youtube.com/watch?v=M-c0YSsF_O0</a:t>
            </a:r>
            <a:r>
              <a:rPr lang="en-US" dirty="0"/>
              <a:t> </a:t>
            </a:r>
          </a:p>
        </p:txBody>
      </p:sp>
    </p:spTree>
    <p:extLst>
      <p:ext uri="{BB962C8B-B14F-4D97-AF65-F5344CB8AC3E}">
        <p14:creationId xmlns:p14="http://schemas.microsoft.com/office/powerpoint/2010/main" val="543684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11CBEE87-04B9-4533-917D-806604CCFF78}" type="slidenum">
              <a:rPr lang="en-US"/>
              <a:pPr>
                <a:defRPr/>
              </a:pPr>
              <a:t>24</a:t>
            </a:fld>
            <a:endParaRPr lang="en-CA"/>
          </a:p>
        </p:txBody>
      </p:sp>
      <p:sp>
        <p:nvSpPr>
          <p:cNvPr id="16386" name="Rectangle 2"/>
          <p:cNvSpPr>
            <a:spLocks noGrp="1" noChangeArrowheads="1"/>
          </p:cNvSpPr>
          <p:nvPr>
            <p:ph type="title"/>
          </p:nvPr>
        </p:nvSpPr>
        <p:spPr/>
        <p:txBody>
          <a:bodyPr/>
          <a:lstStyle/>
          <a:p>
            <a:pPr eaLnBrk="1" hangingPunct="1"/>
            <a:r>
              <a:rPr lang="en-US" dirty="0"/>
              <a:t>What are we Talking About</a:t>
            </a:r>
          </a:p>
        </p:txBody>
      </p:sp>
      <p:sp>
        <p:nvSpPr>
          <p:cNvPr id="16387" name="Rectangle 3"/>
          <p:cNvSpPr>
            <a:spLocks noGrp="1" noChangeArrowheads="1"/>
          </p:cNvSpPr>
          <p:nvPr>
            <p:ph type="body" idx="1"/>
          </p:nvPr>
        </p:nvSpPr>
        <p:spPr/>
        <p:txBody>
          <a:bodyPr/>
          <a:lstStyle/>
          <a:p>
            <a:pPr eaLnBrk="1" hangingPunct="1"/>
            <a:r>
              <a:rPr lang="en-US" sz="2800" dirty="0">
                <a:solidFill>
                  <a:schemeClr val="bg1">
                    <a:lumMod val="75000"/>
                  </a:schemeClr>
                </a:solidFill>
              </a:rPr>
              <a:t>Language Levels</a:t>
            </a:r>
          </a:p>
          <a:p>
            <a:pPr eaLnBrk="1" hangingPunct="1"/>
            <a:r>
              <a:rPr lang="en-US" sz="2800" dirty="0"/>
              <a:t>Introduction to C++</a:t>
            </a:r>
          </a:p>
          <a:p>
            <a:pPr eaLnBrk="1" hangingPunct="1">
              <a:spcBef>
                <a:spcPct val="60000"/>
              </a:spcBef>
            </a:pPr>
            <a:r>
              <a:rPr lang="en-US" sz="2800" dirty="0"/>
              <a:t>Program Style</a:t>
            </a:r>
          </a:p>
          <a:p>
            <a:pPr eaLnBrk="1" hangingPunct="1">
              <a:spcBef>
                <a:spcPct val="60000"/>
              </a:spcBef>
            </a:pPr>
            <a:r>
              <a:rPr lang="en-US" sz="2800" dirty="0"/>
              <a:t>Libraries and Namespaces</a:t>
            </a:r>
          </a:p>
        </p:txBody>
      </p:sp>
    </p:spTree>
    <p:extLst>
      <p:ext uri="{BB962C8B-B14F-4D97-AF65-F5344CB8AC3E}">
        <p14:creationId xmlns:p14="http://schemas.microsoft.com/office/powerpoint/2010/main" val="149523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43F0B20D-FE04-427F-82A8-9D165AFD6242}" type="slidenum">
              <a:rPr lang="en-US"/>
              <a:pPr>
                <a:defRPr/>
              </a:pPr>
              <a:t>25</a:t>
            </a:fld>
            <a:endParaRPr lang="en-CA"/>
          </a:p>
        </p:txBody>
      </p:sp>
      <p:sp>
        <p:nvSpPr>
          <p:cNvPr id="5529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b="1"/>
              <a:t>Display 1.1  </a:t>
            </a:r>
            <a:br>
              <a:rPr lang="en-US" sz="3600" b="1"/>
            </a:br>
            <a:r>
              <a:rPr lang="en-US" sz="3600"/>
              <a:t>A Sample C++ Program (1 of 2)</a:t>
            </a:r>
          </a:p>
        </p:txBody>
      </p:sp>
      <p:pic>
        <p:nvPicPr>
          <p:cNvPr id="20483" name="Picture 4" descr="C:\WINDOWS\Desktop\Oh_type\sacitch_C++_ppt\gif\savitchc01d01_1of2.gif"/>
          <p:cNvPicPr preferRelativeResize="0">
            <a:picLocks noChangeAspect="1" noChangeArrowheads="1"/>
          </p:cNvPicPr>
          <p:nvPr>
            <p:custDataLst>
              <p:tags r:id="rId1"/>
            </p:custDataLst>
          </p:nvPr>
        </p:nvPicPr>
        <p:blipFill>
          <a:blip r:embed="rId4"/>
          <a:srcRect/>
          <a:stretch>
            <a:fillRect/>
          </a:stretch>
        </p:blipFill>
        <p:spPr bwMode="auto">
          <a:xfrm>
            <a:off x="533400" y="1541463"/>
            <a:ext cx="7086600" cy="4622800"/>
          </a:xfrm>
          <a:prstGeom prst="rect">
            <a:avLst/>
          </a:prstGeom>
          <a:noFill/>
          <a:ln w="9525">
            <a:noFill/>
            <a:miter lim="800000"/>
            <a:headEnd/>
            <a:tailEnd/>
          </a:ln>
        </p:spPr>
      </p:pic>
      <p:sp>
        <p:nvSpPr>
          <p:cNvPr id="2" name="Rounded Rectangular Callout 1"/>
          <p:cNvSpPr/>
          <p:nvPr/>
        </p:nvSpPr>
        <p:spPr>
          <a:xfrm>
            <a:off x="5562600" y="1541463"/>
            <a:ext cx="2781300" cy="762000"/>
          </a:xfrm>
          <a:prstGeom prst="wedgeRoundRectCallout">
            <a:avLst>
              <a:gd name="adj1" fmla="val -128595"/>
              <a:gd name="adj2" fmla="val 147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 Variable declaration.</a:t>
            </a:r>
          </a:p>
          <a:p>
            <a:pPr algn="ctr"/>
            <a:r>
              <a:rPr lang="en-US" dirty="0"/>
              <a:t>What is a variable?</a:t>
            </a:r>
          </a:p>
        </p:txBody>
      </p:sp>
      <p:sp>
        <p:nvSpPr>
          <p:cNvPr id="3" name="Rounded Rectangular Callout 2"/>
          <p:cNvSpPr/>
          <p:nvPr/>
        </p:nvSpPr>
        <p:spPr>
          <a:xfrm>
            <a:off x="6800850" y="3200400"/>
            <a:ext cx="2343150" cy="1143000"/>
          </a:xfrm>
          <a:prstGeom prst="wedgeRoundRectCallout">
            <a:avLst>
              <a:gd name="adj1" fmla="val -196984"/>
              <a:gd name="adj2" fmla="val -4972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Variable names need to meaningful! Can’t used reserved words</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b="1"/>
              <a:t>Display 1.1  </a:t>
            </a:r>
            <a:br>
              <a:rPr lang="en-US" sz="3600" b="1"/>
            </a:br>
            <a:r>
              <a:rPr lang="en-US" sz="3600"/>
              <a:t>A Sample C++ Program (2 of 2)</a:t>
            </a:r>
          </a:p>
        </p:txBody>
      </p:sp>
      <p:pic>
        <p:nvPicPr>
          <p:cNvPr id="22530" name="Picture 4" descr="C:\WINDOWS\Desktop\Oh_type\sacitch_C++_ppt\gif\savitchc01d01_2of2.gif"/>
          <p:cNvPicPr preferRelativeResize="0">
            <a:picLocks noChangeAspect="1" noChangeArrowheads="1"/>
          </p:cNvPicPr>
          <p:nvPr>
            <p:custDataLst>
              <p:tags r:id="rId1"/>
            </p:custDataLst>
          </p:nvPr>
        </p:nvPicPr>
        <p:blipFill>
          <a:blip r:embed="rId4"/>
          <a:srcRect/>
          <a:stretch>
            <a:fillRect/>
          </a:stretch>
        </p:blipFill>
        <p:spPr bwMode="auto">
          <a:xfrm>
            <a:off x="1025525" y="1981200"/>
            <a:ext cx="7772400" cy="33083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r>
              <a:rPr lang="en-US"/>
              <a:t>1-</a:t>
            </a:r>
            <a:fld id="{74EA12F1-627F-4C27-88E1-60EF7EF7AA3A}" type="slidenum">
              <a:rPr lang="en-US"/>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F43B9971-B196-4CE7-8AA2-94B0EB558DCC}" type="slidenum">
              <a:rPr lang="en-US"/>
              <a:pPr>
                <a:defRPr/>
              </a:pPr>
              <a:t>27</a:t>
            </a:fld>
            <a:endParaRPr lang="en-CA"/>
          </a:p>
        </p:txBody>
      </p:sp>
      <p:sp>
        <p:nvSpPr>
          <p:cNvPr id="89090" name="Rectangle 2"/>
          <p:cNvSpPr>
            <a:spLocks noGrp="1" noChangeArrowheads="1"/>
          </p:cNvSpPr>
          <p:nvPr>
            <p:ph type="title"/>
          </p:nvPr>
        </p:nvSpPr>
        <p:spPr/>
        <p:txBody>
          <a:bodyPr/>
          <a:lstStyle/>
          <a:p>
            <a:pPr eaLnBrk="1" hangingPunct="1"/>
            <a:r>
              <a:rPr lang="en-US"/>
              <a:t>Program Style</a:t>
            </a:r>
          </a:p>
        </p:txBody>
      </p:sp>
      <p:sp>
        <p:nvSpPr>
          <p:cNvPr id="89091" name="Rectangle 3"/>
          <p:cNvSpPr>
            <a:spLocks noGrp="1" noChangeArrowheads="1"/>
          </p:cNvSpPr>
          <p:nvPr>
            <p:ph type="body" idx="1"/>
          </p:nvPr>
        </p:nvSpPr>
        <p:spPr>
          <a:xfrm>
            <a:off x="457200" y="1600200"/>
            <a:ext cx="7010400" cy="4525963"/>
          </a:xfrm>
        </p:spPr>
        <p:txBody>
          <a:bodyPr/>
          <a:lstStyle/>
          <a:p>
            <a:pPr eaLnBrk="1" hangingPunct="1"/>
            <a:r>
              <a:rPr lang="en-US" sz="2400" dirty="0"/>
              <a:t>Bottom-line: Make programs easy to </a:t>
            </a:r>
            <a:r>
              <a:rPr lang="en-US" sz="2400" dirty="0" err="1"/>
              <a:t>read&amp;modify</a:t>
            </a:r>
            <a:endParaRPr lang="en-US" sz="2400" dirty="0"/>
          </a:p>
          <a:p>
            <a:pPr eaLnBrk="1" hangingPunct="1">
              <a:spcBef>
                <a:spcPct val="60000"/>
              </a:spcBef>
            </a:pPr>
            <a:r>
              <a:rPr lang="en-US" sz="2400" dirty="0"/>
              <a:t>Comments, two methods:</a:t>
            </a:r>
          </a:p>
          <a:p>
            <a:pPr lvl="1" eaLnBrk="1" hangingPunct="1"/>
            <a:r>
              <a:rPr lang="en-US" sz="2000" dirty="0"/>
              <a:t>// Two slashes indicate entire line is to be ignored</a:t>
            </a:r>
          </a:p>
          <a:p>
            <a:pPr lvl="1" eaLnBrk="1" hangingPunct="1"/>
            <a:r>
              <a:rPr lang="en-US" sz="2000" dirty="0"/>
              <a:t>/*Delimiters indicates everything between is ignored*/</a:t>
            </a:r>
          </a:p>
          <a:p>
            <a:pPr lvl="1" eaLnBrk="1" hangingPunct="1"/>
            <a:r>
              <a:rPr lang="en-US" sz="2000" dirty="0"/>
              <a:t>Both methods commonly used</a:t>
            </a:r>
          </a:p>
          <a:p>
            <a:pPr eaLnBrk="1" hangingPunct="1">
              <a:spcBef>
                <a:spcPct val="60000"/>
              </a:spcBef>
            </a:pPr>
            <a:r>
              <a:rPr lang="en-US" sz="2400" dirty="0"/>
              <a:t>Identifier naming</a:t>
            </a:r>
          </a:p>
          <a:p>
            <a:pPr lvl="1" eaLnBrk="1" hangingPunct="1"/>
            <a:r>
              <a:rPr lang="en-US" sz="2000" dirty="0"/>
              <a:t>ALL_CAPS for constants</a:t>
            </a:r>
          </a:p>
          <a:p>
            <a:pPr lvl="1" eaLnBrk="1" hangingPunct="1"/>
            <a:r>
              <a:rPr lang="en-US" sz="2000" dirty="0" err="1"/>
              <a:t>lowerToUpper</a:t>
            </a:r>
            <a:r>
              <a:rPr lang="en-US" sz="2000" dirty="0"/>
              <a:t> for variables</a:t>
            </a:r>
          </a:p>
          <a:p>
            <a:pPr lvl="1" eaLnBrk="1" hangingPunct="1"/>
            <a:r>
              <a:rPr lang="en-US" sz="2000" dirty="0"/>
              <a:t>Most important: MEANINGFUL NAMES!</a:t>
            </a:r>
          </a:p>
        </p:txBody>
      </p:sp>
      <p:pic>
        <p:nvPicPr>
          <p:cNvPr id="20482" name="Picture 2" descr="http://yorktown.cbe.wwu.edu/sandvig/mis314/lectures/images/camel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86200"/>
            <a:ext cx="238125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wahg3.wikispaces.com/file/view/mens-fashion-70s.jpg/34325801/mens-fashion-70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819" y="0"/>
            <a:ext cx="1980180"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t>Libraries</a:t>
            </a:r>
          </a:p>
        </p:txBody>
      </p:sp>
      <p:sp>
        <p:nvSpPr>
          <p:cNvPr id="5" name="Slide Number Placeholder 4"/>
          <p:cNvSpPr>
            <a:spLocks noGrp="1"/>
          </p:cNvSpPr>
          <p:nvPr>
            <p:ph type="sldNum" sz="quarter" idx="12"/>
          </p:nvPr>
        </p:nvSpPr>
        <p:spPr/>
        <p:txBody>
          <a:bodyPr/>
          <a:lstStyle/>
          <a:p>
            <a:pPr>
              <a:defRPr/>
            </a:pPr>
            <a:r>
              <a:rPr lang="en-US"/>
              <a:t>1-</a:t>
            </a:r>
            <a:fld id="{66E39322-42A1-4362-9F70-1F185F2C129B}" type="slidenum">
              <a:rPr lang="en-US"/>
              <a:pPr>
                <a:defRPr/>
              </a:pPr>
              <a:t>28</a:t>
            </a:fld>
            <a:endParaRPr lang="en-CA"/>
          </a:p>
        </p:txBody>
      </p:sp>
      <p:pic>
        <p:nvPicPr>
          <p:cNvPr id="22530" name="Picture 2" descr="http://www.angelikalanger.com/Articles/C++Report/OOPvsGP/IMG00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2800349"/>
            <a:ext cx="5553075"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milescitypubliclibrary.org/_borders/boo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143000"/>
            <a:ext cx="3409950" cy="35926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DCC2E418-0451-4B2B-B42B-7527494C3ED5}" type="slidenum">
              <a:rPr lang="en-US"/>
              <a:pPr>
                <a:defRPr/>
              </a:pPr>
              <a:t>29</a:t>
            </a:fld>
            <a:endParaRPr lang="en-CA"/>
          </a:p>
        </p:txBody>
      </p:sp>
      <p:sp>
        <p:nvSpPr>
          <p:cNvPr id="93186" name="Rectangle 2"/>
          <p:cNvSpPr>
            <a:spLocks noGrp="1" noChangeArrowheads="1"/>
          </p:cNvSpPr>
          <p:nvPr>
            <p:ph type="title"/>
          </p:nvPr>
        </p:nvSpPr>
        <p:spPr/>
        <p:txBody>
          <a:bodyPr/>
          <a:lstStyle/>
          <a:p>
            <a:pPr eaLnBrk="1" hangingPunct="1"/>
            <a:r>
              <a:rPr lang="en-US"/>
              <a:t>Namespaces</a:t>
            </a:r>
          </a:p>
        </p:txBody>
      </p:sp>
      <p:sp>
        <p:nvSpPr>
          <p:cNvPr id="90115" name="Rectangle 3"/>
          <p:cNvSpPr>
            <a:spLocks noGrp="1" noChangeArrowheads="1"/>
          </p:cNvSpPr>
          <p:nvPr>
            <p:ph type="body" idx="1"/>
          </p:nvPr>
        </p:nvSpPr>
        <p:spPr>
          <a:xfrm>
            <a:off x="1011238" y="1506538"/>
            <a:ext cx="7777162" cy="4437062"/>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sz="2800"/>
              <a:t>Namespaces defined:</a:t>
            </a:r>
          </a:p>
          <a:p>
            <a:pPr lvl="1" eaLnBrk="1" fontAlgn="auto" hangingPunct="1">
              <a:lnSpc>
                <a:spcPct val="90000"/>
              </a:lnSpc>
              <a:spcAft>
                <a:spcPts val="0"/>
              </a:spcAft>
              <a:buFont typeface="Arial" pitchFamily="34" charset="0"/>
              <a:buChar char="–"/>
              <a:defRPr/>
            </a:pPr>
            <a:r>
              <a:rPr lang="en-US" sz="2400"/>
              <a:t>Collection of name definitions</a:t>
            </a:r>
          </a:p>
          <a:p>
            <a:pPr eaLnBrk="1" fontAlgn="auto" hangingPunct="1">
              <a:lnSpc>
                <a:spcPct val="90000"/>
              </a:lnSpc>
              <a:spcAft>
                <a:spcPts val="0"/>
              </a:spcAft>
              <a:buFont typeface="Arial" pitchFamily="34" charset="0"/>
              <a:buChar char="•"/>
              <a:defRPr/>
            </a:pPr>
            <a:r>
              <a:rPr lang="en-US" sz="2800"/>
              <a:t>For now: interested in namespace "std"</a:t>
            </a:r>
          </a:p>
          <a:p>
            <a:pPr lvl="1" eaLnBrk="1" fontAlgn="auto" hangingPunct="1">
              <a:lnSpc>
                <a:spcPct val="90000"/>
              </a:lnSpc>
              <a:spcAft>
                <a:spcPts val="0"/>
              </a:spcAft>
              <a:buFont typeface="Arial" pitchFamily="34" charset="0"/>
              <a:buChar char="–"/>
              <a:defRPr/>
            </a:pPr>
            <a:r>
              <a:rPr lang="en-US" sz="2400"/>
              <a:t>Has all standard library definitions we need</a:t>
            </a:r>
          </a:p>
          <a:p>
            <a:pPr eaLnBrk="1" fontAlgn="auto" hangingPunct="1">
              <a:lnSpc>
                <a:spcPct val="90000"/>
              </a:lnSpc>
              <a:spcAft>
                <a:spcPts val="0"/>
              </a:spcAft>
              <a:buFont typeface="Arial" pitchFamily="34" charset="0"/>
              <a:buChar char="•"/>
              <a:defRPr/>
            </a:pPr>
            <a:r>
              <a:rPr lang="en-US" sz="2800"/>
              <a:t>Examples:</a:t>
            </a:r>
            <a:br>
              <a:rPr lang="en-US" sz="2800"/>
            </a:br>
            <a:r>
              <a:rPr lang="en-US" sz="2800"/>
              <a:t>#include &lt;iostream&gt;</a:t>
            </a:r>
            <a:br>
              <a:rPr lang="en-US" sz="2800"/>
            </a:br>
            <a:r>
              <a:rPr lang="en-US" sz="2800"/>
              <a:t>using namespace std;	</a:t>
            </a:r>
          </a:p>
          <a:p>
            <a:pPr lvl="2" eaLnBrk="1" fontAlgn="auto" hangingPunct="1">
              <a:lnSpc>
                <a:spcPct val="90000"/>
              </a:lnSpc>
              <a:spcAft>
                <a:spcPts val="0"/>
              </a:spcAft>
              <a:buFont typeface="Arial" pitchFamily="34" charset="0"/>
              <a:buChar char="•"/>
              <a:defRPr/>
            </a:pPr>
            <a:r>
              <a:rPr lang="en-US" sz="2000"/>
              <a:t>Includes entire standard library of name definitions</a:t>
            </a:r>
          </a:p>
          <a:p>
            <a:pPr eaLnBrk="1" fontAlgn="auto" hangingPunct="1">
              <a:lnSpc>
                <a:spcPct val="90000"/>
              </a:lnSpc>
              <a:spcAft>
                <a:spcPts val="0"/>
              </a:spcAft>
              <a:buFont typeface="Arial" pitchFamily="34" charset="0"/>
              <a:buChar char="•"/>
              <a:defRPr/>
            </a:pPr>
            <a:r>
              <a:rPr lang="en-US" sz="2800"/>
              <a:t>     #include &lt;iostream&gt;using std::cin;	</a:t>
            </a:r>
            <a:br>
              <a:rPr lang="en-US" sz="2800"/>
            </a:br>
            <a:r>
              <a:rPr lang="en-US" sz="2800"/>
              <a:t>using std::cout;</a:t>
            </a:r>
          </a:p>
          <a:p>
            <a:pPr lvl="2" eaLnBrk="1" fontAlgn="auto" hangingPunct="1">
              <a:lnSpc>
                <a:spcPct val="90000"/>
              </a:lnSpc>
              <a:spcAft>
                <a:spcPts val="0"/>
              </a:spcAft>
              <a:buFont typeface="Arial" pitchFamily="34" charset="0"/>
              <a:buChar char="•"/>
              <a:defRPr/>
            </a:pPr>
            <a:r>
              <a:rPr lang="en-US" sz="2000"/>
              <a:t>Can specify just the objects we want</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Care?</a:t>
            </a:r>
          </a:p>
        </p:txBody>
      </p:sp>
      <p:sp>
        <p:nvSpPr>
          <p:cNvPr id="3" name="Content Placeholder 2"/>
          <p:cNvSpPr>
            <a:spLocks noGrp="1"/>
          </p:cNvSpPr>
          <p:nvPr>
            <p:ph idx="1"/>
          </p:nvPr>
        </p:nvSpPr>
        <p:spPr/>
        <p:txBody>
          <a:bodyPr/>
          <a:lstStyle/>
          <a:p>
            <a:r>
              <a:rPr lang="en-US" dirty="0"/>
              <a:t>It’s important to know where we’ve come from!</a:t>
            </a:r>
          </a:p>
          <a:p>
            <a:pPr lvl="1"/>
            <a:r>
              <a:rPr lang="en-US" dirty="0"/>
              <a:t>“Those who do not remember their past are condemned to repeat their mistakes.” George Santayana.</a:t>
            </a:r>
          </a:p>
          <a:p>
            <a:r>
              <a:rPr lang="en-US" dirty="0"/>
              <a:t>Programming is </a:t>
            </a:r>
            <a:r>
              <a:rPr lang="en-US" i="1" u="sng" dirty="0"/>
              <a:t>part</a:t>
            </a:r>
            <a:r>
              <a:rPr lang="en-US" dirty="0"/>
              <a:t> of product development process, not the whole!</a:t>
            </a:r>
          </a:p>
        </p:txBody>
      </p:sp>
      <p:sp>
        <p:nvSpPr>
          <p:cNvPr id="4" name="Slide Number Placeholder 3"/>
          <p:cNvSpPr>
            <a:spLocks noGrp="1"/>
          </p:cNvSpPr>
          <p:nvPr>
            <p:ph type="sldNum" sz="quarter" idx="11"/>
          </p:nvPr>
        </p:nvSpPr>
        <p:spPr/>
        <p:txBody>
          <a:bodyPr/>
          <a:lstStyle/>
          <a:p>
            <a:pPr>
              <a:defRPr/>
            </a:pPr>
            <a:r>
              <a:rPr lang="en-US" dirty="0"/>
              <a:t>1-</a:t>
            </a:r>
            <a:fld id="{C4BBDE54-26C5-4569-B629-EB41EA12D64A}" type="slidenum">
              <a:rPr lang="en-US" smtClean="0"/>
              <a:pPr>
                <a:defRPr/>
              </a:pPr>
              <a:t>3</a:t>
            </a:fld>
            <a:endParaRPr lang="en-US" dirty="0"/>
          </a:p>
        </p:txBody>
      </p:sp>
    </p:spTree>
    <p:extLst>
      <p:ext uri="{BB962C8B-B14F-4D97-AF65-F5344CB8AC3E}">
        <p14:creationId xmlns:p14="http://schemas.microsoft.com/office/powerpoint/2010/main" val="115277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72D9527C-2DB4-43B9-BFA3-F50369696131}" type="slidenum">
              <a:rPr lang="en-US"/>
              <a:pPr>
                <a:defRPr/>
              </a:pPr>
              <a:t>30</a:t>
            </a:fld>
            <a:endParaRPr lang="en-CA"/>
          </a:p>
        </p:txBody>
      </p:sp>
      <p:sp>
        <p:nvSpPr>
          <p:cNvPr id="95234" name="Rectangle 2"/>
          <p:cNvSpPr>
            <a:spLocks noGrp="1" noChangeArrowheads="1"/>
          </p:cNvSpPr>
          <p:nvPr>
            <p:ph type="title"/>
          </p:nvPr>
        </p:nvSpPr>
        <p:spPr/>
        <p:txBody>
          <a:bodyPr/>
          <a:lstStyle/>
          <a:p>
            <a:pPr eaLnBrk="1" hangingPunct="1"/>
            <a:r>
              <a:rPr lang="en-US" dirty="0"/>
              <a:t>Key Takeaways</a:t>
            </a:r>
          </a:p>
        </p:txBody>
      </p:sp>
      <p:sp>
        <p:nvSpPr>
          <p:cNvPr id="95235" name="Rectangle 3"/>
          <p:cNvSpPr>
            <a:spLocks noGrp="1" noChangeArrowheads="1"/>
          </p:cNvSpPr>
          <p:nvPr>
            <p:ph type="body" idx="1"/>
          </p:nvPr>
        </p:nvSpPr>
        <p:spPr/>
        <p:txBody>
          <a:bodyPr/>
          <a:lstStyle/>
          <a:p>
            <a:pPr eaLnBrk="1" hangingPunct="1">
              <a:lnSpc>
                <a:spcPct val="90000"/>
              </a:lnSpc>
            </a:pPr>
            <a:r>
              <a:rPr lang="en-US" dirty="0"/>
              <a:t>C/C++/Java/C# is foundation of many applications</a:t>
            </a:r>
          </a:p>
          <a:p>
            <a:pPr eaLnBrk="1" hangingPunct="1">
              <a:lnSpc>
                <a:spcPct val="90000"/>
              </a:lnSpc>
            </a:pPr>
            <a:r>
              <a:rPr lang="en-US" dirty="0"/>
              <a:t>Language Details</a:t>
            </a:r>
          </a:p>
          <a:p>
            <a:pPr lvl="1" eaLnBrk="1" hangingPunct="1">
              <a:lnSpc>
                <a:spcPct val="90000"/>
              </a:lnSpc>
            </a:pPr>
            <a:r>
              <a:rPr lang="en-US" dirty="0"/>
              <a:t>C++ is case-sensitive</a:t>
            </a:r>
          </a:p>
          <a:p>
            <a:pPr lvl="1" eaLnBrk="1" hangingPunct="1">
              <a:lnSpc>
                <a:spcPct val="90000"/>
              </a:lnSpc>
            </a:pPr>
            <a:r>
              <a:rPr lang="en-US" dirty="0"/>
              <a:t>Declare and initialize variables</a:t>
            </a:r>
          </a:p>
          <a:p>
            <a:pPr lvl="1" eaLnBrk="1" hangingPunct="1">
              <a:lnSpc>
                <a:spcPct val="90000"/>
              </a:lnSpc>
            </a:pPr>
            <a:r>
              <a:rPr lang="en-US" dirty="0"/>
              <a:t>#include C++ libraries as needed</a:t>
            </a:r>
          </a:p>
          <a:p>
            <a:pPr eaLnBrk="1" hangingPunct="1">
              <a:lnSpc>
                <a:spcPct val="90000"/>
              </a:lnSpc>
            </a:pPr>
            <a:r>
              <a:rPr lang="en-US" dirty="0"/>
              <a:t>Get In Style!</a:t>
            </a:r>
          </a:p>
          <a:p>
            <a:pPr lvl="1" eaLnBrk="1" hangingPunct="1">
              <a:lnSpc>
                <a:spcPct val="90000"/>
              </a:lnSpc>
            </a:pPr>
            <a:r>
              <a:rPr lang="en-US" dirty="0"/>
              <a:t>Use meaningful variable and function names</a:t>
            </a:r>
          </a:p>
          <a:p>
            <a:pPr lvl="1" eaLnBrk="1" hangingPunct="1">
              <a:lnSpc>
                <a:spcPct val="90000"/>
              </a:lnSpc>
            </a:pPr>
            <a:r>
              <a:rPr lang="en-US" dirty="0"/>
              <a:t>Comment your Code!</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me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Text Box 3"/>
          <p:cNvSpPr txBox="1">
            <a:spLocks noChangeArrowheads="1"/>
          </p:cNvSpPr>
          <p:nvPr/>
        </p:nvSpPr>
        <p:spPr bwMode="auto">
          <a:xfrm>
            <a:off x="381000" y="1752600"/>
            <a:ext cx="836771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0" b="1" dirty="0">
                <a:solidFill>
                  <a:srgbClr val="FF0000"/>
                </a:solidFill>
              </a:rPr>
              <a:t>HOAX!</a:t>
            </a:r>
          </a:p>
        </p:txBody>
      </p:sp>
    </p:spTree>
    <p:extLst>
      <p:ext uri="{BB962C8B-B14F-4D97-AF65-F5344CB8AC3E}">
        <p14:creationId xmlns:p14="http://schemas.microsoft.com/office/powerpoint/2010/main" val="337606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0-#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3.bp.blogspot.com/_lTQQweCGu-U/TR94W3GHokI/AAAAAAAAADo/DSPJ0e45sXc/s1600/Slide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0"/>
            <a:ext cx="5981700" cy="44862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r>
              <a:rPr lang="en-US" dirty="0"/>
              <a:t>1-</a:t>
            </a:r>
            <a:fld id="{C4BBDE54-26C5-4569-B629-EB41EA12D64A}" type="slidenum">
              <a:rPr lang="en-US" smtClean="0"/>
              <a:pPr>
                <a:defRPr/>
              </a:pPr>
              <a:t>5</a:t>
            </a:fld>
            <a:endParaRPr lang="en-US" dirty="0"/>
          </a:p>
        </p:txBody>
      </p:sp>
      <p:pic>
        <p:nvPicPr>
          <p:cNvPr id="1032" name="Picture 8" descr="https://encrypted-tbn0.google.com/images?q=tbn:ANd9GcQXnVDxUIyP1FYmZBIJCl3yltD42R0TgHEmoT-vIbAnt8KlhGw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12008"/>
            <a:ext cx="3733800" cy="27125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1.google.com/images?q=tbn:ANd9GcS07LFGiPmsC--m4qR3nXNNFeVgAbFlqopul7Xn4rjPuowqfiuAA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7585" y="4486276"/>
            <a:ext cx="4026415" cy="237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5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fade">
                                      <p:cBhvr>
                                        <p:cTn id="1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a:t>
            </a:r>
            <a:r>
              <a:rPr lang="en-US" dirty="0" err="1"/>
              <a:t>vs</a:t>
            </a:r>
            <a:r>
              <a:rPr lang="en-US" dirty="0"/>
              <a:t> Interpreted</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6</a:t>
            </a:fld>
            <a:endParaRPr lang="en-US"/>
          </a:p>
        </p:txBody>
      </p:sp>
      <p:pic>
        <p:nvPicPr>
          <p:cNvPr id="4" name="Picture 3" descr="https://encrypted-tbn3.google.com/images?q=tbn:ANd9GcTm-i842rwS_7KVgICm2ESvtTTFt1AiR9a_jmk2qMWpSxAgCr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114799"/>
            <a:ext cx="3676650" cy="26123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mashingideas.com/blog/wp-content/uploads/2012/06/WebvsApp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1492250"/>
            <a:ext cx="2324100" cy="2324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2.bp.blogspot.com/-kVhFVrAWG1c/T_bWXQuEjGI/AAAAAAAAAX8/UsDUgrjdIdo/s200/C+++VS+JAV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99" y="1466849"/>
            <a:ext cx="2324101" cy="2324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encrypted-tbn2.google.com/images?q=tbn:ANd9GcSzoyO_c5d5-iP1ah-jmjtq_dtiVeUCUR6lzUAj0b2mWl557Oor_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114800"/>
            <a:ext cx="4100958" cy="261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a:t>
            </a:r>
            <a:r>
              <a:rPr lang="en-US" dirty="0" err="1"/>
              <a:t>vs</a:t>
            </a:r>
            <a:r>
              <a:rPr lang="en-US" dirty="0"/>
              <a:t> Dynamic</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7</a:t>
            </a:fld>
            <a:endParaRPr lang="en-US"/>
          </a:p>
        </p:txBody>
      </p:sp>
      <p:pic>
        <p:nvPicPr>
          <p:cNvPr id="19458" name="Picture 2" descr="http://dotnetslackers.com/images/articleimages/dissecting-c-40-dynamic-programmin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1905000"/>
            <a:ext cx="4819650" cy="2647951"/>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3657600" y="5715000"/>
            <a:ext cx="3048000" cy="990600"/>
          </a:xfrm>
          <a:prstGeom prst="wedgeRoundRectCallout">
            <a:avLst>
              <a:gd name="adj1" fmla="val -17083"/>
              <a:gd name="adj2" fmla="val -187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CLR is Microsoft’s attempt to provide multi-language support for Windows</a:t>
            </a:r>
          </a:p>
        </p:txBody>
      </p:sp>
    </p:spTree>
    <p:extLst>
      <p:ext uri="{BB962C8B-B14F-4D97-AF65-F5344CB8AC3E}">
        <p14:creationId xmlns:p14="http://schemas.microsoft.com/office/powerpoint/2010/main" val="175877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 Family Tree and Timeline</a:t>
            </a:r>
          </a:p>
        </p:txBody>
      </p:sp>
      <p:sp>
        <p:nvSpPr>
          <p:cNvPr id="4" name="Slide Number Placeholder 3"/>
          <p:cNvSpPr>
            <a:spLocks noGrp="1"/>
          </p:cNvSpPr>
          <p:nvPr>
            <p:ph type="sldNum" sz="quarter" idx="12"/>
          </p:nvPr>
        </p:nvSpPr>
        <p:spPr/>
        <p:txBody>
          <a:bodyPr/>
          <a:lstStyle/>
          <a:p>
            <a:pPr>
              <a:defRPr/>
            </a:pPr>
            <a:r>
              <a:rPr lang="en-US"/>
              <a:t>1-</a:t>
            </a:r>
            <a:fld id="{70D75F94-A5C1-4DF6-8C06-8A353B47730C}" type="slidenum">
              <a:rPr lang="en-US" smtClean="0"/>
              <a:pPr>
                <a:defRPr/>
              </a:pPr>
              <a:t>8</a:t>
            </a:fld>
            <a:endParaRPr lang="en-US"/>
          </a:p>
        </p:txBody>
      </p:sp>
      <p:pic>
        <p:nvPicPr>
          <p:cNvPr id="6" name="Picture 6" descr="http://simmonphillips.files.wordpress.com/2010/08/c-tre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925" y="2852737"/>
            <a:ext cx="2657475" cy="2324101"/>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http://upload.wikimedia.org/wikipedia/commons/thumb/5/54/The_C_Programming_Language_1st_edition_cover.jpg/220px-The_C_Programming_Language_1st_edition_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2590800"/>
            <a:ext cx="2095500" cy="284797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193675" y="1219200"/>
            <a:ext cx="2438400" cy="685800"/>
          </a:xfrm>
          <a:prstGeom prst="wedgeRoundRectCallout">
            <a:avLst>
              <a:gd name="adj1" fmla="val -13541"/>
              <a:gd name="adj2" fmla="val 149537"/>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it all started – the C “Bible”</a:t>
            </a:r>
          </a:p>
        </p:txBody>
      </p:sp>
      <p:pic>
        <p:nvPicPr>
          <p:cNvPr id="16388" name="Picture 4" descr="http://lh6.ggpht.com/-BAb-3rXMbJw/TjwwAolb0XI/AAAAAAAAAA8/8i4siUQHd_U/historyofc2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2075" y="2071688"/>
            <a:ext cx="3732371"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1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the Language!</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9</a:t>
            </a:fld>
            <a:endParaRPr lang="en-US"/>
          </a:p>
        </p:txBody>
      </p:sp>
      <p:pic>
        <p:nvPicPr>
          <p:cNvPr id="17410" name="Picture 2" descr="http://1.bp.blogspot.com/-7dROlSn6l3w/T0L8CZ9n6_I/AAAAAAAAELY/M_ppNZ-Vkb4/s1600/evolution%2Bof%2Bc%252B%252B%2Bprogramming%2Blangu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544351" cy="53625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rot="21077349">
            <a:off x="952546" y="2698916"/>
            <a:ext cx="671983" cy="32889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340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5000"/>
            <a:lumOff val="35000"/>
          </a:schemeClr>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1410</Words>
  <Application>Microsoft Office PowerPoint</Application>
  <PresentationFormat>On-screen Show (4:3)</PresentationFormat>
  <Paragraphs>233</Paragraphs>
  <Slides>30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Swis721 Hv BT</vt:lpstr>
      <vt:lpstr>Arial</vt:lpstr>
      <vt:lpstr>Arial Narrow</vt:lpstr>
      <vt:lpstr>Calibri</vt:lpstr>
      <vt:lpstr>Office Theme</vt:lpstr>
      <vt:lpstr>COMP 51 Week One</vt:lpstr>
      <vt:lpstr>What are we Talking About?</vt:lpstr>
      <vt:lpstr>Why Do We Care?</vt:lpstr>
      <vt:lpstr>PowerPoint Presentation</vt:lpstr>
      <vt:lpstr>PowerPoint Presentation</vt:lpstr>
      <vt:lpstr>Compiled vs Interpreted</vt:lpstr>
      <vt:lpstr>Compiled vs Dynamic</vt:lpstr>
      <vt:lpstr>The C Family Tree and Timeline</vt:lpstr>
      <vt:lpstr>Spot the Language!</vt:lpstr>
      <vt:lpstr>Next Gen - Visual Programming</vt:lpstr>
      <vt:lpstr>Robotics Example</vt:lpstr>
      <vt:lpstr>Simple Graphical Conditions</vt:lpstr>
      <vt:lpstr>Create IFTTT Account Go to ifttt.com </vt:lpstr>
      <vt:lpstr>IFTTT Programs</vt:lpstr>
      <vt:lpstr>Select Channel</vt:lpstr>
      <vt:lpstr>Test It Out</vt:lpstr>
      <vt:lpstr>Software Development You Can’t Always Get What You Want</vt:lpstr>
      <vt:lpstr>Let’s Bake Some Cookies!</vt:lpstr>
      <vt:lpstr>Systems Development Life Cycle</vt:lpstr>
      <vt:lpstr>Don’t be a Numbskull!</vt:lpstr>
      <vt:lpstr>And Don’t Change Specs!</vt:lpstr>
      <vt:lpstr>Application Lifecycle Management - % Effort</vt:lpstr>
      <vt:lpstr>Innovative Quality Assurance!</vt:lpstr>
      <vt:lpstr>What are we Talking About</vt:lpstr>
      <vt:lpstr>Display 1.1   A Sample C++ Program (1 of 2)</vt:lpstr>
      <vt:lpstr>Display 1.1   A Sample C++ Program (2 of 2)</vt:lpstr>
      <vt:lpstr>Program Style</vt:lpstr>
      <vt:lpstr>Libraries</vt:lpstr>
      <vt:lpstr>Namespaces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mcanniff@pacific.edu</dc:creator>
  <cp:lastModifiedBy>Kaung Khant Pyae Sone</cp:lastModifiedBy>
  <cp:revision>63</cp:revision>
  <dcterms:created xsi:type="dcterms:W3CDTF">2006-08-16T00:00:00Z</dcterms:created>
  <dcterms:modified xsi:type="dcterms:W3CDTF">2019-08-30T18:27:29Z</dcterms:modified>
</cp:coreProperties>
</file>