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3.xml" ContentType="application/vnd.openxmlformats-officedocument.presentationml.notesSlide+xml"/>
  <Override PartName="/ppt/tags/tag3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56" r:id="rId2"/>
    <p:sldId id="342" r:id="rId3"/>
    <p:sldId id="341" r:id="rId4"/>
    <p:sldId id="344" r:id="rId5"/>
    <p:sldId id="346" r:id="rId6"/>
    <p:sldId id="350" r:id="rId7"/>
    <p:sldId id="399" r:id="rId8"/>
    <p:sldId id="400" r:id="rId9"/>
    <p:sldId id="349" r:id="rId10"/>
    <p:sldId id="401" r:id="rId11"/>
    <p:sldId id="402" r:id="rId12"/>
    <p:sldId id="351" r:id="rId13"/>
    <p:sldId id="352" r:id="rId14"/>
    <p:sldId id="353" r:id="rId15"/>
    <p:sldId id="354" r:id="rId16"/>
    <p:sldId id="355" r:id="rId17"/>
    <p:sldId id="356" r:id="rId18"/>
    <p:sldId id="391" r:id="rId19"/>
    <p:sldId id="357" r:id="rId20"/>
    <p:sldId id="395" r:id="rId21"/>
    <p:sldId id="358" r:id="rId22"/>
    <p:sldId id="359" r:id="rId23"/>
    <p:sldId id="360" r:id="rId24"/>
    <p:sldId id="361" r:id="rId25"/>
    <p:sldId id="362" r:id="rId26"/>
    <p:sldId id="396" r:id="rId27"/>
    <p:sldId id="363" r:id="rId28"/>
    <p:sldId id="364" r:id="rId29"/>
    <p:sldId id="368" r:id="rId30"/>
    <p:sldId id="366" r:id="rId31"/>
    <p:sldId id="373" r:id="rId32"/>
    <p:sldId id="374" r:id="rId33"/>
    <p:sldId id="369" r:id="rId34"/>
    <p:sldId id="370" r:id="rId35"/>
    <p:sldId id="371" r:id="rId36"/>
    <p:sldId id="397" r:id="rId37"/>
    <p:sldId id="376" r:id="rId38"/>
    <p:sldId id="393" r:id="rId39"/>
    <p:sldId id="377" r:id="rId40"/>
    <p:sldId id="378" r:id="rId41"/>
    <p:sldId id="380" r:id="rId42"/>
    <p:sldId id="381" r:id="rId43"/>
    <p:sldId id="383" r:id="rId44"/>
    <p:sldId id="384" r:id="rId45"/>
    <p:sldId id="385" r:id="rId46"/>
    <p:sldId id="386" r:id="rId47"/>
    <p:sldId id="387" r:id="rId48"/>
    <p:sldId id="388" r:id="rId49"/>
    <p:sldId id="394" r:id="rId50"/>
    <p:sldId id="294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71511BE1-8374-4093-B9A7-E37D3CFCFA7D}">
          <p14:sldIdLst>
            <p14:sldId id="256"/>
            <p14:sldId id="342"/>
            <p14:sldId id="341"/>
            <p14:sldId id="344"/>
            <p14:sldId id="346"/>
            <p14:sldId id="350"/>
            <p14:sldId id="399"/>
            <p14:sldId id="400"/>
            <p14:sldId id="349"/>
            <p14:sldId id="401"/>
            <p14:sldId id="402"/>
            <p14:sldId id="351"/>
            <p14:sldId id="352"/>
            <p14:sldId id="353"/>
            <p14:sldId id="354"/>
            <p14:sldId id="355"/>
            <p14:sldId id="356"/>
            <p14:sldId id="391"/>
            <p14:sldId id="357"/>
            <p14:sldId id="395"/>
            <p14:sldId id="358"/>
            <p14:sldId id="359"/>
            <p14:sldId id="360"/>
            <p14:sldId id="361"/>
            <p14:sldId id="362"/>
            <p14:sldId id="396"/>
            <p14:sldId id="363"/>
            <p14:sldId id="364"/>
            <p14:sldId id="368"/>
            <p14:sldId id="366"/>
            <p14:sldId id="373"/>
            <p14:sldId id="374"/>
            <p14:sldId id="369"/>
            <p14:sldId id="370"/>
            <p14:sldId id="371"/>
            <p14:sldId id="397"/>
            <p14:sldId id="376"/>
            <p14:sldId id="393"/>
            <p14:sldId id="377"/>
            <p14:sldId id="378"/>
            <p14:sldId id="380"/>
            <p14:sldId id="381"/>
            <p14:sldId id="383"/>
            <p14:sldId id="384"/>
            <p14:sldId id="385"/>
            <p14:sldId id="386"/>
            <p14:sldId id="387"/>
            <p14:sldId id="388"/>
            <p14:sldId id="394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69" autoAdjust="0"/>
  </p:normalViewPr>
  <p:slideViewPr>
    <p:cSldViewPr>
      <p:cViewPr varScale="1">
        <p:scale>
          <a:sx n="76" d="100"/>
          <a:sy n="76" d="100"/>
        </p:scale>
        <p:origin x="164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BDE647-57BC-4FE6-8038-A1C25F2FE6AB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A895823-5481-45C2-8874-F1D23763B36F}">
      <dgm:prSet phldrT="[Text]"/>
      <dgm:spPr/>
      <dgm:t>
        <a:bodyPr/>
        <a:lstStyle/>
        <a:p>
          <a:r>
            <a:rPr lang="en-US" dirty="0" err="1" smtClean="0"/>
            <a:t>istream</a:t>
          </a:r>
          <a:endParaRPr lang="en-US" dirty="0"/>
        </a:p>
      </dgm:t>
    </dgm:pt>
    <dgm:pt modelId="{41B38B2F-744B-467E-BFA1-D832EA3E90C9}" type="parTrans" cxnId="{76E7CB51-BE93-4745-A338-D20A1E51769A}">
      <dgm:prSet/>
      <dgm:spPr/>
      <dgm:t>
        <a:bodyPr/>
        <a:lstStyle/>
        <a:p>
          <a:endParaRPr lang="en-US"/>
        </a:p>
      </dgm:t>
    </dgm:pt>
    <dgm:pt modelId="{226AC8B1-F6F5-4732-8E78-C5EC46CB3125}" type="sibTrans" cxnId="{76E7CB51-BE93-4745-A338-D20A1E51769A}">
      <dgm:prSet/>
      <dgm:spPr/>
      <dgm:t>
        <a:bodyPr/>
        <a:lstStyle/>
        <a:p>
          <a:endParaRPr lang="en-US"/>
        </a:p>
      </dgm:t>
    </dgm:pt>
    <dgm:pt modelId="{F210FC7B-3333-413C-99B6-939C5D40D9D6}">
      <dgm:prSet phldrT="[Text]"/>
      <dgm:spPr/>
      <dgm:t>
        <a:bodyPr/>
        <a:lstStyle/>
        <a:p>
          <a:r>
            <a:rPr lang="en-US" dirty="0" smtClean="0"/>
            <a:t>Keyboard</a:t>
          </a:r>
          <a:endParaRPr lang="en-US" dirty="0"/>
        </a:p>
      </dgm:t>
    </dgm:pt>
    <dgm:pt modelId="{EF769FE7-6F89-4756-B0F3-93E3CFE41F0B}" type="parTrans" cxnId="{2C5B36B9-F051-40C9-844D-84ED0F4C2061}">
      <dgm:prSet/>
      <dgm:spPr/>
      <dgm:t>
        <a:bodyPr/>
        <a:lstStyle/>
        <a:p>
          <a:endParaRPr lang="en-US"/>
        </a:p>
      </dgm:t>
    </dgm:pt>
    <dgm:pt modelId="{85B6015B-10F2-4831-BF06-AF724B100034}" type="sibTrans" cxnId="{2C5B36B9-F051-40C9-844D-84ED0F4C2061}">
      <dgm:prSet/>
      <dgm:spPr/>
      <dgm:t>
        <a:bodyPr/>
        <a:lstStyle/>
        <a:p>
          <a:endParaRPr lang="en-US"/>
        </a:p>
      </dgm:t>
    </dgm:pt>
    <dgm:pt modelId="{4DC9CD43-96AB-4000-B6F4-0859521B1CB9}">
      <dgm:prSet phldrT="[Text]"/>
      <dgm:spPr/>
      <dgm:t>
        <a:bodyPr/>
        <a:lstStyle/>
        <a:p>
          <a:r>
            <a:rPr lang="en-US" dirty="0" err="1" smtClean="0"/>
            <a:t>cin</a:t>
          </a:r>
          <a:endParaRPr lang="en-US" dirty="0"/>
        </a:p>
      </dgm:t>
    </dgm:pt>
    <dgm:pt modelId="{51C11831-7A30-4598-B232-26BD3D31BB3A}" type="parTrans" cxnId="{0292866C-3209-4A4D-8055-D5533C3F8FD6}">
      <dgm:prSet/>
      <dgm:spPr/>
      <dgm:t>
        <a:bodyPr/>
        <a:lstStyle/>
        <a:p>
          <a:endParaRPr lang="en-US"/>
        </a:p>
      </dgm:t>
    </dgm:pt>
    <dgm:pt modelId="{B23A4446-D9F9-4644-A486-2C443F14FC06}" type="sibTrans" cxnId="{0292866C-3209-4A4D-8055-D5533C3F8FD6}">
      <dgm:prSet/>
      <dgm:spPr/>
      <dgm:t>
        <a:bodyPr/>
        <a:lstStyle/>
        <a:p>
          <a:endParaRPr lang="en-US"/>
        </a:p>
      </dgm:t>
    </dgm:pt>
    <dgm:pt modelId="{91839DCE-15AA-4D15-851B-774F06153499}">
      <dgm:prSet phldrT="[Text]"/>
      <dgm:spPr/>
      <dgm:t>
        <a:bodyPr/>
        <a:lstStyle/>
        <a:p>
          <a:r>
            <a:rPr lang="en-US" dirty="0" smtClean="0"/>
            <a:t>File Stream</a:t>
          </a:r>
        </a:p>
      </dgm:t>
    </dgm:pt>
    <dgm:pt modelId="{4F61233E-7AFC-47B0-97BE-9A5A1C8FD211}" type="parTrans" cxnId="{E1001449-C099-436E-AEF6-D0F8D5380937}">
      <dgm:prSet/>
      <dgm:spPr/>
      <dgm:t>
        <a:bodyPr/>
        <a:lstStyle/>
        <a:p>
          <a:endParaRPr lang="en-US"/>
        </a:p>
      </dgm:t>
    </dgm:pt>
    <dgm:pt modelId="{2BE29DBD-D1F5-4A4A-AC80-37FF66DFEB53}" type="sibTrans" cxnId="{E1001449-C099-436E-AEF6-D0F8D5380937}">
      <dgm:prSet/>
      <dgm:spPr/>
      <dgm:t>
        <a:bodyPr/>
        <a:lstStyle/>
        <a:p>
          <a:endParaRPr lang="en-US"/>
        </a:p>
      </dgm:t>
    </dgm:pt>
    <dgm:pt modelId="{A380FC43-31F5-457F-92CA-C51D553B4F83}">
      <dgm:prSet phldrT="[Text]"/>
      <dgm:spPr/>
      <dgm:t>
        <a:bodyPr/>
        <a:lstStyle/>
        <a:p>
          <a:r>
            <a:rPr lang="en-US" dirty="0" smtClean="0"/>
            <a:t>.open</a:t>
          </a:r>
        </a:p>
      </dgm:t>
    </dgm:pt>
    <dgm:pt modelId="{3B44758B-9166-4913-97BE-E1DCB0F5B578}" type="parTrans" cxnId="{7BF409FC-1850-4AA6-8712-C2748E46F50B}">
      <dgm:prSet/>
      <dgm:spPr/>
      <dgm:t>
        <a:bodyPr/>
        <a:lstStyle/>
        <a:p>
          <a:endParaRPr lang="en-US"/>
        </a:p>
      </dgm:t>
    </dgm:pt>
    <dgm:pt modelId="{38AE517D-F7E8-4724-B503-F4D035309A12}" type="sibTrans" cxnId="{7BF409FC-1850-4AA6-8712-C2748E46F50B}">
      <dgm:prSet/>
      <dgm:spPr/>
      <dgm:t>
        <a:bodyPr/>
        <a:lstStyle/>
        <a:p>
          <a:endParaRPr lang="en-US"/>
        </a:p>
      </dgm:t>
    </dgm:pt>
    <dgm:pt modelId="{0CB04621-8185-44A1-8DCE-7FF3A04B30CE}">
      <dgm:prSet phldrT="[Text]"/>
      <dgm:spPr/>
      <dgm:t>
        <a:bodyPr/>
        <a:lstStyle/>
        <a:p>
          <a:r>
            <a:rPr lang="en-US" dirty="0" smtClean="0"/>
            <a:t>.close</a:t>
          </a:r>
        </a:p>
      </dgm:t>
    </dgm:pt>
    <dgm:pt modelId="{B3E5C7C1-DA2E-40D8-BA02-242AAE8D4315}" type="parTrans" cxnId="{43C1FE47-4CA7-41CE-93B4-388BB7C8322B}">
      <dgm:prSet/>
      <dgm:spPr/>
      <dgm:t>
        <a:bodyPr/>
        <a:lstStyle/>
        <a:p>
          <a:endParaRPr lang="en-US"/>
        </a:p>
      </dgm:t>
    </dgm:pt>
    <dgm:pt modelId="{7E5F3976-05A0-42A9-9325-9EAC30C62C35}" type="sibTrans" cxnId="{43C1FE47-4CA7-41CE-93B4-388BB7C8322B}">
      <dgm:prSet/>
      <dgm:spPr/>
      <dgm:t>
        <a:bodyPr/>
        <a:lstStyle/>
        <a:p>
          <a:endParaRPr lang="en-US"/>
        </a:p>
      </dgm:t>
    </dgm:pt>
    <dgm:pt modelId="{D6F4FD01-D796-41E8-AE7E-89080C1E146B}" type="pres">
      <dgm:prSet presAssocID="{C2BDE647-57BC-4FE6-8038-A1C25F2FE6A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DA4AE2-6BC0-4982-8FBF-66D7B80B0CEE}" type="pres">
      <dgm:prSet presAssocID="{6A895823-5481-45C2-8874-F1D23763B36F}" presName="root1" presStyleCnt="0"/>
      <dgm:spPr/>
    </dgm:pt>
    <dgm:pt modelId="{9FCF9BF9-3300-48CB-8B67-9A4FB4F2E5A6}" type="pres">
      <dgm:prSet presAssocID="{6A895823-5481-45C2-8874-F1D23763B36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354245-935B-4CD7-9E42-F6C526442AC3}" type="pres">
      <dgm:prSet presAssocID="{6A895823-5481-45C2-8874-F1D23763B36F}" presName="level2hierChild" presStyleCnt="0"/>
      <dgm:spPr/>
    </dgm:pt>
    <dgm:pt modelId="{A174D79D-13F5-4E6A-B194-355CAE8D2DD9}" type="pres">
      <dgm:prSet presAssocID="{EF769FE7-6F89-4756-B0F3-93E3CFE41F0B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6A6C1E64-EEB7-4943-9D3E-408768566556}" type="pres">
      <dgm:prSet presAssocID="{EF769FE7-6F89-4756-B0F3-93E3CFE41F0B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2CAB7F8-DFD1-4E12-B2B3-6CAA9CD4711C}" type="pres">
      <dgm:prSet presAssocID="{F210FC7B-3333-413C-99B6-939C5D40D9D6}" presName="root2" presStyleCnt="0"/>
      <dgm:spPr/>
    </dgm:pt>
    <dgm:pt modelId="{43492697-211C-441B-B93F-129D00C2694F}" type="pres">
      <dgm:prSet presAssocID="{F210FC7B-3333-413C-99B6-939C5D40D9D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20EBD2-7210-4A7F-9525-B877B579B2D6}" type="pres">
      <dgm:prSet presAssocID="{F210FC7B-3333-413C-99B6-939C5D40D9D6}" presName="level3hierChild" presStyleCnt="0"/>
      <dgm:spPr/>
    </dgm:pt>
    <dgm:pt modelId="{46C51E97-DE0B-446F-986C-9B70DA036644}" type="pres">
      <dgm:prSet presAssocID="{51C11831-7A30-4598-B232-26BD3D31BB3A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0874D9BF-6114-4219-B574-59B9BF326628}" type="pres">
      <dgm:prSet presAssocID="{51C11831-7A30-4598-B232-26BD3D31BB3A}" presName="connTx" presStyleLbl="parChTrans1D3" presStyleIdx="0" presStyleCnt="3"/>
      <dgm:spPr/>
      <dgm:t>
        <a:bodyPr/>
        <a:lstStyle/>
        <a:p>
          <a:endParaRPr lang="en-US"/>
        </a:p>
      </dgm:t>
    </dgm:pt>
    <dgm:pt modelId="{F80C58B7-92E7-4E9F-8D6B-54E8DAFF1117}" type="pres">
      <dgm:prSet presAssocID="{4DC9CD43-96AB-4000-B6F4-0859521B1CB9}" presName="root2" presStyleCnt="0"/>
      <dgm:spPr/>
    </dgm:pt>
    <dgm:pt modelId="{E614B4FB-393F-4933-8DE1-3E4B7574009E}" type="pres">
      <dgm:prSet presAssocID="{4DC9CD43-96AB-4000-B6F4-0859521B1CB9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7D905A-AAAE-443E-A513-172412E5FC11}" type="pres">
      <dgm:prSet presAssocID="{4DC9CD43-96AB-4000-B6F4-0859521B1CB9}" presName="level3hierChild" presStyleCnt="0"/>
      <dgm:spPr/>
    </dgm:pt>
    <dgm:pt modelId="{420907C6-BDBB-4981-B08D-0DDF93FBBAA1}" type="pres">
      <dgm:prSet presAssocID="{4F61233E-7AFC-47B0-97BE-9A5A1C8FD211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858601DD-8CF9-46E9-ABDF-5F0A64674FF5}" type="pres">
      <dgm:prSet presAssocID="{4F61233E-7AFC-47B0-97BE-9A5A1C8FD211}" presName="connTx" presStyleLbl="parChTrans1D2" presStyleIdx="1" presStyleCnt="2"/>
      <dgm:spPr/>
      <dgm:t>
        <a:bodyPr/>
        <a:lstStyle/>
        <a:p>
          <a:endParaRPr lang="en-US"/>
        </a:p>
      </dgm:t>
    </dgm:pt>
    <dgm:pt modelId="{B916D922-CAAB-4E9F-A92E-CD54C384A41F}" type="pres">
      <dgm:prSet presAssocID="{91839DCE-15AA-4D15-851B-774F06153499}" presName="root2" presStyleCnt="0"/>
      <dgm:spPr/>
    </dgm:pt>
    <dgm:pt modelId="{276541A0-094F-475E-A7BF-93DF842F84C2}" type="pres">
      <dgm:prSet presAssocID="{91839DCE-15AA-4D15-851B-774F0615349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8CCF48-8192-40BB-993A-3CABF28C1846}" type="pres">
      <dgm:prSet presAssocID="{91839DCE-15AA-4D15-851B-774F06153499}" presName="level3hierChild" presStyleCnt="0"/>
      <dgm:spPr/>
    </dgm:pt>
    <dgm:pt modelId="{9425578B-569C-48EA-AA28-17355A192ABB}" type="pres">
      <dgm:prSet presAssocID="{3B44758B-9166-4913-97BE-E1DCB0F5B578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2154CA71-112E-44EC-840F-A22BDC14807D}" type="pres">
      <dgm:prSet presAssocID="{3B44758B-9166-4913-97BE-E1DCB0F5B578}" presName="connTx" presStyleLbl="parChTrans1D3" presStyleIdx="1" presStyleCnt="3"/>
      <dgm:spPr/>
      <dgm:t>
        <a:bodyPr/>
        <a:lstStyle/>
        <a:p>
          <a:endParaRPr lang="en-US"/>
        </a:p>
      </dgm:t>
    </dgm:pt>
    <dgm:pt modelId="{7FA7F92C-76FB-4A6A-B761-5E5B3B0EF7F9}" type="pres">
      <dgm:prSet presAssocID="{A380FC43-31F5-457F-92CA-C51D553B4F83}" presName="root2" presStyleCnt="0"/>
      <dgm:spPr/>
    </dgm:pt>
    <dgm:pt modelId="{AF823B2F-755C-421B-9C81-93CE9876CD7E}" type="pres">
      <dgm:prSet presAssocID="{A380FC43-31F5-457F-92CA-C51D553B4F83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C6595E-A43A-40ED-B93D-9DF9AEEC77A7}" type="pres">
      <dgm:prSet presAssocID="{A380FC43-31F5-457F-92CA-C51D553B4F83}" presName="level3hierChild" presStyleCnt="0"/>
      <dgm:spPr/>
    </dgm:pt>
    <dgm:pt modelId="{9DA51B48-62CB-4B31-95A7-426D4C27BBD2}" type="pres">
      <dgm:prSet presAssocID="{B3E5C7C1-DA2E-40D8-BA02-242AAE8D4315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59AF082A-2288-4B0C-AAA4-784CE053333F}" type="pres">
      <dgm:prSet presAssocID="{B3E5C7C1-DA2E-40D8-BA02-242AAE8D4315}" presName="connTx" presStyleLbl="parChTrans1D3" presStyleIdx="2" presStyleCnt="3"/>
      <dgm:spPr/>
      <dgm:t>
        <a:bodyPr/>
        <a:lstStyle/>
        <a:p>
          <a:endParaRPr lang="en-US"/>
        </a:p>
      </dgm:t>
    </dgm:pt>
    <dgm:pt modelId="{B1ED8B62-593F-470D-B2DF-4F1AD61022B3}" type="pres">
      <dgm:prSet presAssocID="{0CB04621-8185-44A1-8DCE-7FF3A04B30CE}" presName="root2" presStyleCnt="0"/>
      <dgm:spPr/>
    </dgm:pt>
    <dgm:pt modelId="{172606FF-3149-499F-9032-46CAA5623F75}" type="pres">
      <dgm:prSet presAssocID="{0CB04621-8185-44A1-8DCE-7FF3A04B30CE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8A03DD-5768-485B-8093-7B691C37D2C1}" type="pres">
      <dgm:prSet presAssocID="{0CB04621-8185-44A1-8DCE-7FF3A04B30CE}" presName="level3hierChild" presStyleCnt="0"/>
      <dgm:spPr/>
    </dgm:pt>
  </dgm:ptLst>
  <dgm:cxnLst>
    <dgm:cxn modelId="{7DF5F1FE-F1BB-475B-86BF-FE0A0B4F867D}" type="presOf" srcId="{EF769FE7-6F89-4756-B0F3-93E3CFE41F0B}" destId="{A174D79D-13F5-4E6A-B194-355CAE8D2DD9}" srcOrd="0" destOrd="0" presId="urn:microsoft.com/office/officeart/2005/8/layout/hierarchy2"/>
    <dgm:cxn modelId="{621816BF-0B3D-4D20-9337-2FB1F5C7CFF7}" type="presOf" srcId="{4F61233E-7AFC-47B0-97BE-9A5A1C8FD211}" destId="{858601DD-8CF9-46E9-ABDF-5F0A64674FF5}" srcOrd="1" destOrd="0" presId="urn:microsoft.com/office/officeart/2005/8/layout/hierarchy2"/>
    <dgm:cxn modelId="{2C5B36B9-F051-40C9-844D-84ED0F4C2061}" srcId="{6A895823-5481-45C2-8874-F1D23763B36F}" destId="{F210FC7B-3333-413C-99B6-939C5D40D9D6}" srcOrd="0" destOrd="0" parTransId="{EF769FE7-6F89-4756-B0F3-93E3CFE41F0B}" sibTransId="{85B6015B-10F2-4831-BF06-AF724B100034}"/>
    <dgm:cxn modelId="{7526735A-7FD8-4676-97F2-5D7BED39EE45}" type="presOf" srcId="{51C11831-7A30-4598-B232-26BD3D31BB3A}" destId="{0874D9BF-6114-4219-B574-59B9BF326628}" srcOrd="1" destOrd="0" presId="urn:microsoft.com/office/officeart/2005/8/layout/hierarchy2"/>
    <dgm:cxn modelId="{626CF12A-1C61-44D5-880F-E3CFC12A56D5}" type="presOf" srcId="{6A895823-5481-45C2-8874-F1D23763B36F}" destId="{9FCF9BF9-3300-48CB-8B67-9A4FB4F2E5A6}" srcOrd="0" destOrd="0" presId="urn:microsoft.com/office/officeart/2005/8/layout/hierarchy2"/>
    <dgm:cxn modelId="{76E7CB51-BE93-4745-A338-D20A1E51769A}" srcId="{C2BDE647-57BC-4FE6-8038-A1C25F2FE6AB}" destId="{6A895823-5481-45C2-8874-F1D23763B36F}" srcOrd="0" destOrd="0" parTransId="{41B38B2F-744B-467E-BFA1-D832EA3E90C9}" sibTransId="{226AC8B1-F6F5-4732-8E78-C5EC46CB3125}"/>
    <dgm:cxn modelId="{359EEB43-7FD4-4126-95F1-CD50EC615444}" type="presOf" srcId="{4DC9CD43-96AB-4000-B6F4-0859521B1CB9}" destId="{E614B4FB-393F-4933-8DE1-3E4B7574009E}" srcOrd="0" destOrd="0" presId="urn:microsoft.com/office/officeart/2005/8/layout/hierarchy2"/>
    <dgm:cxn modelId="{F96D9165-6E3A-4911-8BD0-4FD46616DB01}" type="presOf" srcId="{91839DCE-15AA-4D15-851B-774F06153499}" destId="{276541A0-094F-475E-A7BF-93DF842F84C2}" srcOrd="0" destOrd="0" presId="urn:microsoft.com/office/officeart/2005/8/layout/hierarchy2"/>
    <dgm:cxn modelId="{0036590C-B72C-4158-B755-EF58AC8A9F04}" type="presOf" srcId="{EF769FE7-6F89-4756-B0F3-93E3CFE41F0B}" destId="{6A6C1E64-EEB7-4943-9D3E-408768566556}" srcOrd="1" destOrd="0" presId="urn:microsoft.com/office/officeart/2005/8/layout/hierarchy2"/>
    <dgm:cxn modelId="{941F0C86-4A98-4585-A084-4ADBDB9D965E}" type="presOf" srcId="{3B44758B-9166-4913-97BE-E1DCB0F5B578}" destId="{9425578B-569C-48EA-AA28-17355A192ABB}" srcOrd="0" destOrd="0" presId="urn:microsoft.com/office/officeart/2005/8/layout/hierarchy2"/>
    <dgm:cxn modelId="{7A0F436C-5715-4C4D-84B5-595D1E9C6799}" type="presOf" srcId="{B3E5C7C1-DA2E-40D8-BA02-242AAE8D4315}" destId="{9DA51B48-62CB-4B31-95A7-426D4C27BBD2}" srcOrd="0" destOrd="0" presId="urn:microsoft.com/office/officeart/2005/8/layout/hierarchy2"/>
    <dgm:cxn modelId="{0292866C-3209-4A4D-8055-D5533C3F8FD6}" srcId="{F210FC7B-3333-413C-99B6-939C5D40D9D6}" destId="{4DC9CD43-96AB-4000-B6F4-0859521B1CB9}" srcOrd="0" destOrd="0" parTransId="{51C11831-7A30-4598-B232-26BD3D31BB3A}" sibTransId="{B23A4446-D9F9-4644-A486-2C443F14FC06}"/>
    <dgm:cxn modelId="{0DA08030-FBDC-4AC4-8E03-0F6510D2E42C}" type="presOf" srcId="{B3E5C7C1-DA2E-40D8-BA02-242AAE8D4315}" destId="{59AF082A-2288-4B0C-AAA4-784CE053333F}" srcOrd="1" destOrd="0" presId="urn:microsoft.com/office/officeart/2005/8/layout/hierarchy2"/>
    <dgm:cxn modelId="{47BE6F65-ADCE-4A61-A7A4-8977A390EE9D}" type="presOf" srcId="{F210FC7B-3333-413C-99B6-939C5D40D9D6}" destId="{43492697-211C-441B-B93F-129D00C2694F}" srcOrd="0" destOrd="0" presId="urn:microsoft.com/office/officeart/2005/8/layout/hierarchy2"/>
    <dgm:cxn modelId="{43C1FE47-4CA7-41CE-93B4-388BB7C8322B}" srcId="{91839DCE-15AA-4D15-851B-774F06153499}" destId="{0CB04621-8185-44A1-8DCE-7FF3A04B30CE}" srcOrd="1" destOrd="0" parTransId="{B3E5C7C1-DA2E-40D8-BA02-242AAE8D4315}" sibTransId="{7E5F3976-05A0-42A9-9325-9EAC30C62C35}"/>
    <dgm:cxn modelId="{98368EA1-EE4E-48C4-9252-DB6F2D1FA2ED}" type="presOf" srcId="{3B44758B-9166-4913-97BE-E1DCB0F5B578}" destId="{2154CA71-112E-44EC-840F-A22BDC14807D}" srcOrd="1" destOrd="0" presId="urn:microsoft.com/office/officeart/2005/8/layout/hierarchy2"/>
    <dgm:cxn modelId="{9332457C-09A0-4442-BE25-7C6833931F78}" type="presOf" srcId="{C2BDE647-57BC-4FE6-8038-A1C25F2FE6AB}" destId="{D6F4FD01-D796-41E8-AE7E-89080C1E146B}" srcOrd="0" destOrd="0" presId="urn:microsoft.com/office/officeart/2005/8/layout/hierarchy2"/>
    <dgm:cxn modelId="{7BF409FC-1850-4AA6-8712-C2748E46F50B}" srcId="{91839DCE-15AA-4D15-851B-774F06153499}" destId="{A380FC43-31F5-457F-92CA-C51D553B4F83}" srcOrd="0" destOrd="0" parTransId="{3B44758B-9166-4913-97BE-E1DCB0F5B578}" sibTransId="{38AE517D-F7E8-4724-B503-F4D035309A12}"/>
    <dgm:cxn modelId="{E6431370-A6C5-4CC6-AC1D-101CCC64D669}" type="presOf" srcId="{4F61233E-7AFC-47B0-97BE-9A5A1C8FD211}" destId="{420907C6-BDBB-4981-B08D-0DDF93FBBAA1}" srcOrd="0" destOrd="0" presId="urn:microsoft.com/office/officeart/2005/8/layout/hierarchy2"/>
    <dgm:cxn modelId="{D5FBE8C3-9492-4A53-8D1F-80998F5863AD}" type="presOf" srcId="{A380FC43-31F5-457F-92CA-C51D553B4F83}" destId="{AF823B2F-755C-421B-9C81-93CE9876CD7E}" srcOrd="0" destOrd="0" presId="urn:microsoft.com/office/officeart/2005/8/layout/hierarchy2"/>
    <dgm:cxn modelId="{598EE4DC-7467-4609-B7F7-E8A4FC0474EC}" type="presOf" srcId="{0CB04621-8185-44A1-8DCE-7FF3A04B30CE}" destId="{172606FF-3149-499F-9032-46CAA5623F75}" srcOrd="0" destOrd="0" presId="urn:microsoft.com/office/officeart/2005/8/layout/hierarchy2"/>
    <dgm:cxn modelId="{8F02A6B0-CC76-4552-B449-1DAF5304303A}" type="presOf" srcId="{51C11831-7A30-4598-B232-26BD3D31BB3A}" destId="{46C51E97-DE0B-446F-986C-9B70DA036644}" srcOrd="0" destOrd="0" presId="urn:microsoft.com/office/officeart/2005/8/layout/hierarchy2"/>
    <dgm:cxn modelId="{E1001449-C099-436E-AEF6-D0F8D5380937}" srcId="{6A895823-5481-45C2-8874-F1D23763B36F}" destId="{91839DCE-15AA-4D15-851B-774F06153499}" srcOrd="1" destOrd="0" parTransId="{4F61233E-7AFC-47B0-97BE-9A5A1C8FD211}" sibTransId="{2BE29DBD-D1F5-4A4A-AC80-37FF66DFEB53}"/>
    <dgm:cxn modelId="{51AC6FA7-5009-4B49-AB7A-CB500A6D2C10}" type="presParOf" srcId="{D6F4FD01-D796-41E8-AE7E-89080C1E146B}" destId="{F5DA4AE2-6BC0-4982-8FBF-66D7B80B0CEE}" srcOrd="0" destOrd="0" presId="urn:microsoft.com/office/officeart/2005/8/layout/hierarchy2"/>
    <dgm:cxn modelId="{95E25200-1D7F-480B-A6E1-716CC580961E}" type="presParOf" srcId="{F5DA4AE2-6BC0-4982-8FBF-66D7B80B0CEE}" destId="{9FCF9BF9-3300-48CB-8B67-9A4FB4F2E5A6}" srcOrd="0" destOrd="0" presId="urn:microsoft.com/office/officeart/2005/8/layout/hierarchy2"/>
    <dgm:cxn modelId="{8CD8768E-8F20-4A9F-9A4B-CF7F1BB45BD3}" type="presParOf" srcId="{F5DA4AE2-6BC0-4982-8FBF-66D7B80B0CEE}" destId="{CE354245-935B-4CD7-9E42-F6C526442AC3}" srcOrd="1" destOrd="0" presId="urn:microsoft.com/office/officeart/2005/8/layout/hierarchy2"/>
    <dgm:cxn modelId="{A1704067-A3AE-48EA-B0A2-F0C68B6DCB25}" type="presParOf" srcId="{CE354245-935B-4CD7-9E42-F6C526442AC3}" destId="{A174D79D-13F5-4E6A-B194-355CAE8D2DD9}" srcOrd="0" destOrd="0" presId="urn:microsoft.com/office/officeart/2005/8/layout/hierarchy2"/>
    <dgm:cxn modelId="{50E75445-6332-4E51-AB49-600398C0BEA0}" type="presParOf" srcId="{A174D79D-13F5-4E6A-B194-355CAE8D2DD9}" destId="{6A6C1E64-EEB7-4943-9D3E-408768566556}" srcOrd="0" destOrd="0" presId="urn:microsoft.com/office/officeart/2005/8/layout/hierarchy2"/>
    <dgm:cxn modelId="{DE8440B5-862D-41DA-8ADF-5A23F23831C5}" type="presParOf" srcId="{CE354245-935B-4CD7-9E42-F6C526442AC3}" destId="{72CAB7F8-DFD1-4E12-B2B3-6CAA9CD4711C}" srcOrd="1" destOrd="0" presId="urn:microsoft.com/office/officeart/2005/8/layout/hierarchy2"/>
    <dgm:cxn modelId="{0339142C-6F3A-4434-89F9-F1A3A1F9ADA7}" type="presParOf" srcId="{72CAB7F8-DFD1-4E12-B2B3-6CAA9CD4711C}" destId="{43492697-211C-441B-B93F-129D00C2694F}" srcOrd="0" destOrd="0" presId="urn:microsoft.com/office/officeart/2005/8/layout/hierarchy2"/>
    <dgm:cxn modelId="{A3DC30C2-04C3-4581-90AB-B3C4003C3185}" type="presParOf" srcId="{72CAB7F8-DFD1-4E12-B2B3-6CAA9CD4711C}" destId="{4E20EBD2-7210-4A7F-9525-B877B579B2D6}" srcOrd="1" destOrd="0" presId="urn:microsoft.com/office/officeart/2005/8/layout/hierarchy2"/>
    <dgm:cxn modelId="{47BF9C80-1219-4551-A351-13F9EF90338E}" type="presParOf" srcId="{4E20EBD2-7210-4A7F-9525-B877B579B2D6}" destId="{46C51E97-DE0B-446F-986C-9B70DA036644}" srcOrd="0" destOrd="0" presId="urn:microsoft.com/office/officeart/2005/8/layout/hierarchy2"/>
    <dgm:cxn modelId="{FE9FBC45-DA41-4DBB-941F-37014D037DE2}" type="presParOf" srcId="{46C51E97-DE0B-446F-986C-9B70DA036644}" destId="{0874D9BF-6114-4219-B574-59B9BF326628}" srcOrd="0" destOrd="0" presId="urn:microsoft.com/office/officeart/2005/8/layout/hierarchy2"/>
    <dgm:cxn modelId="{87893E25-8657-4FE0-8EF0-FD5A6A0C69A6}" type="presParOf" srcId="{4E20EBD2-7210-4A7F-9525-B877B579B2D6}" destId="{F80C58B7-92E7-4E9F-8D6B-54E8DAFF1117}" srcOrd="1" destOrd="0" presId="urn:microsoft.com/office/officeart/2005/8/layout/hierarchy2"/>
    <dgm:cxn modelId="{5677C63F-FD1C-4D99-83D0-1271FC718581}" type="presParOf" srcId="{F80C58B7-92E7-4E9F-8D6B-54E8DAFF1117}" destId="{E614B4FB-393F-4933-8DE1-3E4B7574009E}" srcOrd="0" destOrd="0" presId="urn:microsoft.com/office/officeart/2005/8/layout/hierarchy2"/>
    <dgm:cxn modelId="{1F9E73DE-D31E-454E-964A-F0CF60C1A4E7}" type="presParOf" srcId="{F80C58B7-92E7-4E9F-8D6B-54E8DAFF1117}" destId="{F07D905A-AAAE-443E-A513-172412E5FC11}" srcOrd="1" destOrd="0" presId="urn:microsoft.com/office/officeart/2005/8/layout/hierarchy2"/>
    <dgm:cxn modelId="{CA75CD4B-F4EF-4EA2-AEF5-05DC91728F6D}" type="presParOf" srcId="{CE354245-935B-4CD7-9E42-F6C526442AC3}" destId="{420907C6-BDBB-4981-B08D-0DDF93FBBAA1}" srcOrd="2" destOrd="0" presId="urn:microsoft.com/office/officeart/2005/8/layout/hierarchy2"/>
    <dgm:cxn modelId="{1C9F45A7-16DE-499B-AB06-CFCFF22811D9}" type="presParOf" srcId="{420907C6-BDBB-4981-B08D-0DDF93FBBAA1}" destId="{858601DD-8CF9-46E9-ABDF-5F0A64674FF5}" srcOrd="0" destOrd="0" presId="urn:microsoft.com/office/officeart/2005/8/layout/hierarchy2"/>
    <dgm:cxn modelId="{B396DCEC-B228-4C33-B750-859325640888}" type="presParOf" srcId="{CE354245-935B-4CD7-9E42-F6C526442AC3}" destId="{B916D922-CAAB-4E9F-A92E-CD54C384A41F}" srcOrd="3" destOrd="0" presId="urn:microsoft.com/office/officeart/2005/8/layout/hierarchy2"/>
    <dgm:cxn modelId="{CE253B53-8AB1-474E-AA7E-A3C4B7139A8D}" type="presParOf" srcId="{B916D922-CAAB-4E9F-A92E-CD54C384A41F}" destId="{276541A0-094F-475E-A7BF-93DF842F84C2}" srcOrd="0" destOrd="0" presId="urn:microsoft.com/office/officeart/2005/8/layout/hierarchy2"/>
    <dgm:cxn modelId="{3A12463D-BFFB-4B84-85BF-E7F53C8BB5C9}" type="presParOf" srcId="{B916D922-CAAB-4E9F-A92E-CD54C384A41F}" destId="{548CCF48-8192-40BB-993A-3CABF28C1846}" srcOrd="1" destOrd="0" presId="urn:microsoft.com/office/officeart/2005/8/layout/hierarchy2"/>
    <dgm:cxn modelId="{9848B18C-E22E-41C0-9961-51BC033A3F2C}" type="presParOf" srcId="{548CCF48-8192-40BB-993A-3CABF28C1846}" destId="{9425578B-569C-48EA-AA28-17355A192ABB}" srcOrd="0" destOrd="0" presId="urn:microsoft.com/office/officeart/2005/8/layout/hierarchy2"/>
    <dgm:cxn modelId="{F9A905A6-BA83-4435-B3EC-D160D7D946EC}" type="presParOf" srcId="{9425578B-569C-48EA-AA28-17355A192ABB}" destId="{2154CA71-112E-44EC-840F-A22BDC14807D}" srcOrd="0" destOrd="0" presId="urn:microsoft.com/office/officeart/2005/8/layout/hierarchy2"/>
    <dgm:cxn modelId="{9C3624D3-3D43-4840-9207-CDBD2F2FD3BC}" type="presParOf" srcId="{548CCF48-8192-40BB-993A-3CABF28C1846}" destId="{7FA7F92C-76FB-4A6A-B761-5E5B3B0EF7F9}" srcOrd="1" destOrd="0" presId="urn:microsoft.com/office/officeart/2005/8/layout/hierarchy2"/>
    <dgm:cxn modelId="{E5107480-CEEA-404B-8982-F219FE578671}" type="presParOf" srcId="{7FA7F92C-76FB-4A6A-B761-5E5B3B0EF7F9}" destId="{AF823B2F-755C-421B-9C81-93CE9876CD7E}" srcOrd="0" destOrd="0" presId="urn:microsoft.com/office/officeart/2005/8/layout/hierarchy2"/>
    <dgm:cxn modelId="{42F7E9AD-B497-45B3-A039-FC50FFFC90D3}" type="presParOf" srcId="{7FA7F92C-76FB-4A6A-B761-5E5B3B0EF7F9}" destId="{0FC6595E-A43A-40ED-B93D-9DF9AEEC77A7}" srcOrd="1" destOrd="0" presId="urn:microsoft.com/office/officeart/2005/8/layout/hierarchy2"/>
    <dgm:cxn modelId="{31443F1C-66B7-4794-8107-7195AD2B2187}" type="presParOf" srcId="{548CCF48-8192-40BB-993A-3CABF28C1846}" destId="{9DA51B48-62CB-4B31-95A7-426D4C27BBD2}" srcOrd="2" destOrd="0" presId="urn:microsoft.com/office/officeart/2005/8/layout/hierarchy2"/>
    <dgm:cxn modelId="{36FF8B80-6BAD-4351-8FC5-7F44F49F0AEE}" type="presParOf" srcId="{9DA51B48-62CB-4B31-95A7-426D4C27BBD2}" destId="{59AF082A-2288-4B0C-AAA4-784CE053333F}" srcOrd="0" destOrd="0" presId="urn:microsoft.com/office/officeart/2005/8/layout/hierarchy2"/>
    <dgm:cxn modelId="{9D22E3CB-64B6-49AA-BFD7-129A27D66AB6}" type="presParOf" srcId="{548CCF48-8192-40BB-993A-3CABF28C1846}" destId="{B1ED8B62-593F-470D-B2DF-4F1AD61022B3}" srcOrd="3" destOrd="0" presId="urn:microsoft.com/office/officeart/2005/8/layout/hierarchy2"/>
    <dgm:cxn modelId="{EA14F59D-9578-4B14-96D7-FDB1153E4434}" type="presParOf" srcId="{B1ED8B62-593F-470D-B2DF-4F1AD61022B3}" destId="{172606FF-3149-499F-9032-46CAA5623F75}" srcOrd="0" destOrd="0" presId="urn:microsoft.com/office/officeart/2005/8/layout/hierarchy2"/>
    <dgm:cxn modelId="{38737C2C-0034-4B20-B7D8-0876C2C0BB17}" type="presParOf" srcId="{B1ED8B62-593F-470D-B2DF-4F1AD61022B3}" destId="{2E8A03DD-5768-485B-8093-7B691C37D2C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B1A716C-54C1-48BA-A75A-ED39AF167C87}" type="datetimeFigureOut">
              <a:rPr lang="en-US"/>
              <a:pPr>
                <a:defRPr/>
              </a:pPr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C58F992-F993-4BD6-8E44-9AC1C0D43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67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B9ABF6-31C3-4FBC-A736-355E295AFA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0825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2D8D81-252A-4F05-BD2F-B62E4A62143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580349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343C75-4516-43B5-B6AA-C8F3A8CD05B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253849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DE84EA-6E16-4BE6-B505-D29CA928B1E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069516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81CD9F-F88A-4227-93AE-38AFFA1EAC8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471968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One: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.txt files in the same directory where your main.cpp file is (or anywhere you like).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Xcode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to Product &gt; Scheme &gt; Edit Scheme &gt; Run test (on the right) &gt; Options (middle top)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 under Options check “Use custom working directory” and set it to the directory where you .txt files are located.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Two: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change the working directory when you're running from inside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XCode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select "Edit Active Executable" in your "Project" menu.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adjust your working directory settings at the bottom of the "General" section.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58F992-F993-4BD6-8E44-9AC1C0D4381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01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706490-FD98-41FA-81CD-F6E01904F2F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121666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80C655-335D-4F7E-8385-A7BEA20D6AF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601636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F8C8D1-43F0-4509-AD68-F7283328210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778854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4282B1-020F-43D8-998C-7A5DB2C8B7E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555542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4C39AE-D220-4F86-AF38-1DFFBD6F289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982012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710778-BED5-4C56-AF2C-64940281420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274850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773F46-DE5B-41A4-B41A-9C7FD7D421B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211517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C63E5F-E699-4240-81D7-B6A952C1EC3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2910594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 smtClean="0"/>
              <a:t>Consider:</a:t>
            </a:r>
            <a:br>
              <a:rPr lang="en-US" sz="2800" dirty="0" smtClean="0"/>
            </a:br>
            <a:r>
              <a:rPr lang="en-US" sz="2800" dirty="0" smtClean="0"/>
              <a:t>Member function precision(x)</a:t>
            </a:r>
          </a:p>
          <a:p>
            <a:pPr lvl="1" eaLnBrk="1" hangingPunct="1"/>
            <a:r>
              <a:rPr lang="en-US" sz="2400" dirty="0" smtClean="0"/>
              <a:t>Decimals written with "x" digits after decimal</a:t>
            </a:r>
          </a:p>
          <a:p>
            <a:pPr eaLnBrk="1" hangingPunct="1"/>
            <a:r>
              <a:rPr lang="en-US" sz="2800" dirty="0" smtClean="0"/>
              <a:t>Member function </a:t>
            </a:r>
            <a:r>
              <a:rPr lang="en-US" sz="2800" dirty="0" err="1" smtClean="0"/>
              <a:t>setf</a:t>
            </a:r>
            <a:r>
              <a:rPr lang="en-US" sz="2800" dirty="0" smtClean="0"/>
              <a:t>()</a:t>
            </a:r>
          </a:p>
          <a:p>
            <a:pPr lvl="1" eaLnBrk="1" hangingPunct="1"/>
            <a:r>
              <a:rPr lang="en-US" sz="2400" dirty="0" smtClean="0"/>
              <a:t>Allows multitude of output flags to be set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B11C48-52ED-4B10-B66A-E44073277B7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3684344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95BA3F-4A79-4CB6-8826-7D42525D982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2583214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71719B-F8A3-4C36-855D-794C58CEA31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6584251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Flag settings "stay" until changed</a:t>
            </a:r>
          </a:p>
          <a:p>
            <a:pPr eaLnBrk="1" hangingPunct="1"/>
            <a:r>
              <a:rPr lang="en-US" dirty="0" smtClean="0"/>
              <a:t>Precision and </a:t>
            </a:r>
            <a:r>
              <a:rPr lang="en-US" dirty="0" err="1" smtClean="0"/>
              <a:t>setf</a:t>
            </a:r>
            <a:r>
              <a:rPr lang="en-US" dirty="0" smtClean="0"/>
              <a:t> flags can be saved</a:t>
            </a:r>
            <a:br>
              <a:rPr lang="en-US" dirty="0" smtClean="0"/>
            </a:br>
            <a:r>
              <a:rPr lang="en-US" dirty="0" smtClean="0"/>
              <a:t>and restored</a:t>
            </a:r>
          </a:p>
          <a:p>
            <a:pPr lvl="1" eaLnBrk="1" hangingPunct="1"/>
            <a:r>
              <a:rPr lang="en-US" dirty="0" smtClean="0"/>
              <a:t>Function precision() returns current setting</a:t>
            </a:r>
            <a:br>
              <a:rPr lang="en-US" dirty="0" smtClean="0"/>
            </a:br>
            <a:r>
              <a:rPr lang="en-US" dirty="0" smtClean="0"/>
              <a:t>if called with no arguments</a:t>
            </a:r>
          </a:p>
          <a:p>
            <a:pPr lvl="1" eaLnBrk="1" hangingPunct="1"/>
            <a:r>
              <a:rPr lang="en-US" dirty="0" smtClean="0"/>
              <a:t>Member function flags() provides </a:t>
            </a:r>
            <a:br>
              <a:rPr lang="en-US" dirty="0" smtClean="0"/>
            </a:br>
            <a:r>
              <a:rPr lang="en-US" dirty="0" smtClean="0"/>
              <a:t>similar capability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505A0-3711-44EA-B37C-26D0F556278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3709155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959268-89B5-4281-8C82-B3375AA6D5A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0406056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32A52F-3649-4347-B25F-885F308C41C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8926973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86571A-6C5B-4F5C-94F5-F1DCEBC4CBA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7507220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89CB95-61DB-4732-ACE4-39554C7C9BA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473819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cases – FB, Twitter, email, using files/DBs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58F992-F993-4BD6-8E44-9AC1C0D4381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845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710778-BED5-4C56-AF2C-64940281420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1789502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E97052-3C32-40F1-A067-7627E61F032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0578631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 smtClean="0"/>
              <a:t>Class Relationships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dirty="0" smtClean="0"/>
              <a:t>"Derived from"</a:t>
            </a:r>
          </a:p>
          <a:p>
            <a:pPr lvl="2" eaLnBrk="1" hangingPunct="1"/>
            <a:r>
              <a:rPr lang="en-US" sz="2000" dirty="0" smtClean="0"/>
              <a:t>One class obtained from another class</a:t>
            </a:r>
          </a:p>
          <a:p>
            <a:pPr lvl="2" eaLnBrk="1" hangingPunct="1"/>
            <a:r>
              <a:rPr lang="en-US" sz="2000" dirty="0" smtClean="0"/>
              <a:t>Then features are "added"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dirty="0" smtClean="0"/>
              <a:t>Example:</a:t>
            </a:r>
          </a:p>
          <a:p>
            <a:pPr lvl="1" eaLnBrk="1" hangingPunct="1"/>
            <a:r>
              <a:rPr lang="en-US" sz="2400" i="1" dirty="0" smtClean="0"/>
              <a:t>Input file</a:t>
            </a:r>
            <a:r>
              <a:rPr lang="en-US" sz="2400" dirty="0" smtClean="0"/>
              <a:t> streams class is derived from class</a:t>
            </a:r>
            <a:br>
              <a:rPr lang="en-US" sz="2400" dirty="0" smtClean="0"/>
            </a:br>
            <a:r>
              <a:rPr lang="en-US" sz="2400" dirty="0" smtClean="0"/>
              <a:t>of </a:t>
            </a:r>
            <a:r>
              <a:rPr lang="en-US" sz="2400" i="1" dirty="0" smtClean="0"/>
              <a:t>all</a:t>
            </a:r>
            <a:r>
              <a:rPr lang="en-US" sz="2400" dirty="0" smtClean="0"/>
              <a:t> input streams</a:t>
            </a:r>
          </a:p>
          <a:p>
            <a:pPr lvl="2" eaLnBrk="1" hangingPunct="1"/>
            <a:r>
              <a:rPr lang="en-US" sz="2000" dirty="0" smtClean="0"/>
              <a:t>It then adds open and close member functions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dirty="0" smtClean="0"/>
              <a:t>i.e.: </a:t>
            </a:r>
            <a:r>
              <a:rPr lang="en-US" sz="2400" dirty="0" err="1" smtClean="0"/>
              <a:t>ifstream</a:t>
            </a:r>
            <a:r>
              <a:rPr lang="en-US" sz="2400" dirty="0" smtClean="0"/>
              <a:t> is derived from </a:t>
            </a:r>
            <a:r>
              <a:rPr lang="en-US" sz="2400" dirty="0" err="1" smtClean="0"/>
              <a:t>istream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58F992-F993-4BD6-8E44-9AC1C0D4381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173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D29C4B-13EC-4E1C-ABEF-AC4D47634BE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6705652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9FB73-FE7E-4997-A8D8-411185A7591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5373869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+mn-lt"/>
                <a:cs typeface="+mn-cs"/>
              </a:rPr>
              <a:t>This class is sometimes useful when reading a string from some source and extracting fields from the string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58F992-F993-4BD6-8E44-9AC1C0D4381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657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Sequential Access</a:t>
            </a:r>
          </a:p>
          <a:p>
            <a:pPr lvl="1" eaLnBrk="1" hangingPunct="1"/>
            <a:r>
              <a:rPr lang="en-US" dirty="0" smtClean="0"/>
              <a:t>Most commonly used</a:t>
            </a:r>
          </a:p>
          <a:p>
            <a:pPr eaLnBrk="1" hangingPunct="1"/>
            <a:r>
              <a:rPr lang="en-US" dirty="0" smtClean="0"/>
              <a:t>Random Access</a:t>
            </a:r>
          </a:p>
          <a:p>
            <a:pPr lvl="1" eaLnBrk="1" hangingPunct="1"/>
            <a:r>
              <a:rPr lang="en-US" dirty="0" smtClean="0"/>
              <a:t>Rapid access to records</a:t>
            </a:r>
          </a:p>
          <a:p>
            <a:pPr lvl="1" eaLnBrk="1" hangingPunct="1"/>
            <a:r>
              <a:rPr lang="en-US" dirty="0" smtClean="0"/>
              <a:t>Perhaps very large database</a:t>
            </a:r>
          </a:p>
          <a:p>
            <a:pPr lvl="1" eaLnBrk="1" hangingPunct="1"/>
            <a:r>
              <a:rPr lang="en-US" dirty="0" smtClean="0"/>
              <a:t>Access "randomly" to any part of file</a:t>
            </a:r>
          </a:p>
          <a:p>
            <a:pPr lvl="1" eaLnBrk="1" hangingPunct="1"/>
            <a:r>
              <a:rPr lang="en-US" dirty="0" smtClean="0"/>
              <a:t>Use  </a:t>
            </a:r>
            <a:r>
              <a:rPr lang="en-US" dirty="0" err="1" smtClean="0"/>
              <a:t>fstream</a:t>
            </a:r>
            <a:r>
              <a:rPr lang="en-US" dirty="0" smtClean="0"/>
              <a:t> objects</a:t>
            </a:r>
          </a:p>
          <a:p>
            <a:pPr lvl="2" eaLnBrk="1" hangingPunct="1"/>
            <a:r>
              <a:rPr lang="en-US" dirty="0" smtClean="0"/>
              <a:t>input and output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43CB7E-FC31-4063-8A07-A1A8C1BD689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0435432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B66F1D-1709-4932-99D1-DE1EDE01957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7382277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491DC5-B8DE-4DD6-A4E1-EABEFA9C66E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7355489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A82675-4193-4897-9BDC-440FB45DE7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0941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Streams</a:t>
            </a:r>
          </a:p>
          <a:p>
            <a:pPr lvl="1" eaLnBrk="1" hangingPunct="1"/>
            <a:r>
              <a:rPr lang="en-US" dirty="0" smtClean="0"/>
              <a:t>Special objects</a:t>
            </a:r>
          </a:p>
          <a:p>
            <a:pPr lvl="1" eaLnBrk="1" hangingPunct="1"/>
            <a:r>
              <a:rPr lang="en-US" dirty="0" smtClean="0"/>
              <a:t>Deliver program input and output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D0E5FB-06F6-4279-BE07-9026ABBB1EA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858997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We’ve used streams already</a:t>
            </a:r>
          </a:p>
          <a:p>
            <a:pPr lvl="1" eaLnBrk="1" hangingPunct="1"/>
            <a:r>
              <a:rPr lang="en-US" dirty="0" err="1" smtClean="0"/>
              <a:t>cin</a:t>
            </a:r>
            <a:endParaRPr lang="en-US" dirty="0" smtClean="0"/>
          </a:p>
          <a:p>
            <a:pPr lvl="2" eaLnBrk="1" hangingPunct="1"/>
            <a:r>
              <a:rPr lang="en-US" dirty="0" smtClean="0"/>
              <a:t>Input stream object connected to keyboard</a:t>
            </a:r>
          </a:p>
          <a:p>
            <a:pPr lvl="1" eaLnBrk="1" hangingPunct="1"/>
            <a:r>
              <a:rPr lang="en-US" dirty="0" err="1" smtClean="0"/>
              <a:t>cout</a:t>
            </a:r>
            <a:endParaRPr lang="en-US" dirty="0" smtClean="0"/>
          </a:p>
          <a:p>
            <a:pPr lvl="2" eaLnBrk="1" hangingPunct="1"/>
            <a:r>
              <a:rPr lang="en-US" dirty="0" smtClean="0"/>
              <a:t>Output stream object connected to screen</a:t>
            </a:r>
          </a:p>
          <a:p>
            <a:pPr eaLnBrk="1" hangingPunct="1"/>
            <a:r>
              <a:rPr lang="en-US" dirty="0" smtClean="0"/>
              <a:t>Can define other streams</a:t>
            </a:r>
          </a:p>
          <a:p>
            <a:pPr lvl="1" eaLnBrk="1" hangingPunct="1"/>
            <a:r>
              <a:rPr lang="en-US" dirty="0" smtClean="0"/>
              <a:t>To or from files</a:t>
            </a:r>
          </a:p>
          <a:p>
            <a:pPr lvl="1" eaLnBrk="1" hangingPunct="1"/>
            <a:r>
              <a:rPr lang="en-US" dirty="0" smtClean="0"/>
              <a:t>Used similarly as </a:t>
            </a:r>
            <a:r>
              <a:rPr lang="en-US" dirty="0" err="1" smtClean="0"/>
              <a:t>cin</a:t>
            </a:r>
            <a:r>
              <a:rPr lang="en-US" dirty="0" smtClean="0"/>
              <a:t>, </a:t>
            </a:r>
            <a:r>
              <a:rPr lang="en-US" dirty="0" err="1" smtClean="0"/>
              <a:t>cout</a:t>
            </a:r>
            <a:endParaRPr lang="en-US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6D1763-8C94-4FD2-9255-BF41D15D116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064767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86A760-31FC-45B7-A655-9ADEA391461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750026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36B95E-1AA9-42E4-9DC7-00C6E6601E9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673176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CB6197-6F29-4288-89CE-16CD53C0F00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324146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31B3C1-51C3-42A9-BDBB-DA9A0C1BCA1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000565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80058-EBCF-4E87-B07F-C123BFB1E633}" type="datetime1">
              <a:rPr lang="en-US"/>
              <a:pPr>
                <a:defRPr/>
              </a:pPr>
              <a:t>10/28/2019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AEAB7F4-EE9D-4D23-BFC9-F1F272ADB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04591-F5F8-40BB-89E5-70D3D50CC9E3}" type="datetime1">
              <a:rPr lang="en-US"/>
              <a:pPr>
                <a:defRPr/>
              </a:pPr>
              <a:t>10/28/2019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8D91318-7E51-4A78-8BD0-2FB94E4D5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2C71C-F749-427A-9931-4FE7A09CD391}" type="datetime1">
              <a:rPr lang="en-US"/>
              <a:pPr>
                <a:defRPr/>
              </a:pPr>
              <a:t>10/28/2019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4D5FD42-B97A-4DF6-A536-C4EC0F8A5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323A8-32B6-4F38-B8FE-F878A546BA53}" type="datetime1">
              <a:rPr lang="en-US"/>
              <a:pPr>
                <a:defRPr/>
              </a:pPr>
              <a:t>10/28/2019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4BBDE54-26C5-4569-B629-EB41EA12D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F1798-1C11-4C1A-9808-9FB7B5F2C400}" type="datetime1">
              <a:rPr lang="en-US"/>
              <a:pPr>
                <a:defRPr/>
              </a:pPr>
              <a:t>10/28/2019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D2118F9-1CF1-4BCC-AD37-C21275A32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F6F12-0994-4807-986D-AF55EB315341}" type="datetime1">
              <a:rPr lang="en-US"/>
              <a:pPr>
                <a:defRPr/>
              </a:pPr>
              <a:t>10/28/2019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2C3CB51-833E-48D4-B9D5-E5775123C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13295-5082-45B3-897C-F21A999C87C0}" type="datetime1">
              <a:rPr lang="en-US"/>
              <a:pPr>
                <a:defRPr/>
              </a:pPr>
              <a:t>10/28/2019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886B6DF-C002-4D3F-9B49-6947CA4FF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8E2EB-9FB9-44D9-9CA9-913663697960}" type="datetime1">
              <a:rPr lang="en-US"/>
              <a:pPr>
                <a:defRPr/>
              </a:pPr>
              <a:t>10/28/2019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0D75F94-A5C1-4DF6-8C06-8A353B4773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E185B-37E2-4B3D-A223-223BDE63E52B}" type="datetime1">
              <a:rPr lang="en-US"/>
              <a:pPr>
                <a:defRPr/>
              </a:pPr>
              <a:t>10/28/2019</a:t>
            </a:fld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D06A06C-7AB4-44FC-9A32-0BE1573DF1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37CBE-17DE-49E0-B308-8E0AF5C004FA}" type="datetime1">
              <a:rPr lang="en-US"/>
              <a:pPr>
                <a:defRPr/>
              </a:pPr>
              <a:t>10/28/2019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1AFCEC0-5C0E-464A-8C88-B3CA1D834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793DB-C40A-413D-9393-6A2E0E4FFE77}" type="datetime1">
              <a:rPr lang="en-US"/>
              <a:pPr>
                <a:defRPr/>
              </a:pPr>
              <a:t>10/28/2019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46A3919-0C43-45C6-9D62-2DD13D28A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E461E1-A480-43CE-86BC-342EEAFDC52C}" type="datetime1">
              <a:rPr lang="en-US"/>
              <a:pPr>
                <a:defRPr/>
              </a:pPr>
              <a:t>10/28/2019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FC1E5FF3-3C9C-4B27-8703-09470E78C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6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COMP 51 Week Nine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1905000"/>
            <a:ext cx="38100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File I/O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Input Example (1 of 2)</a:t>
            </a:r>
          </a:p>
        </p:txBody>
      </p:sp>
      <p:sp>
        <p:nvSpPr>
          <p:cNvPr id="993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Consider a text file named player.txt with the following text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463FABC-5CC3-45CB-8C37-2F19B4FE217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9933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7738" y="2971800"/>
            <a:ext cx="7227887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252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Input Example (2 of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2FC10CAD-EB8E-429B-929F-685EAD0EEB7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00355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40475"/>
            <a:ext cx="43434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  <p:pic>
        <p:nvPicPr>
          <p:cNvPr id="1003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33475"/>
            <a:ext cx="4191000" cy="571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928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Streams Usage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Use same syntax as </a:t>
            </a:r>
            <a:r>
              <a:rPr lang="en-US" sz="2800" dirty="0" err="1" smtClean="0"/>
              <a:t>cin</a:t>
            </a:r>
            <a:r>
              <a:rPr lang="en-US" sz="2800" dirty="0" smtClean="0"/>
              <a:t>, </a:t>
            </a:r>
            <a:r>
              <a:rPr lang="en-US" sz="2800" dirty="0" err="1" smtClean="0"/>
              <a:t>cout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oneNumber</a:t>
            </a:r>
            <a:r>
              <a:rPr lang="en-US" sz="2400" dirty="0" smtClean="0"/>
              <a:t>, </a:t>
            </a:r>
            <a:r>
              <a:rPr lang="en-US" sz="2400" dirty="0" err="1" smtClean="0"/>
              <a:t>anotherNumber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err="1" smtClean="0"/>
              <a:t>inStream</a:t>
            </a:r>
            <a:r>
              <a:rPr lang="en-US" sz="2400" dirty="0" smtClean="0"/>
              <a:t> &gt;&gt; </a:t>
            </a:r>
            <a:r>
              <a:rPr lang="en-US" sz="2400" dirty="0" err="1" smtClean="0"/>
              <a:t>oneNumber</a:t>
            </a:r>
            <a:r>
              <a:rPr lang="en-US" sz="2400" dirty="0" smtClean="0"/>
              <a:t> &gt;&gt; </a:t>
            </a:r>
            <a:r>
              <a:rPr lang="en-US" sz="2400" dirty="0" err="1" smtClean="0"/>
              <a:t>anotherNumber</a:t>
            </a:r>
            <a:r>
              <a:rPr lang="en-US" sz="2400" dirty="0" smtClean="0"/>
              <a:t>;</a:t>
            </a:r>
          </a:p>
          <a:p>
            <a:pPr eaLnBrk="1" hangingPunct="1"/>
            <a:r>
              <a:rPr lang="en-US" sz="2800" dirty="0" smtClean="0"/>
              <a:t>Output stream similar: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400" dirty="0" err="1" smtClean="0"/>
              <a:t>ofstream</a:t>
            </a:r>
            <a:r>
              <a:rPr lang="en-US" sz="2400" dirty="0" smtClean="0"/>
              <a:t> </a:t>
            </a:r>
            <a:r>
              <a:rPr lang="en-US" sz="2400" dirty="0" err="1" smtClean="0"/>
              <a:t>outStream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err="1" smtClean="0"/>
              <a:t>outStream.open</a:t>
            </a:r>
            <a:r>
              <a:rPr lang="en-US" sz="2400" dirty="0" smtClean="0"/>
              <a:t>("outfile.txt");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err="1" smtClean="0"/>
              <a:t>outStream</a:t>
            </a:r>
            <a:r>
              <a:rPr lang="en-US" sz="2400" dirty="0" smtClean="0"/>
              <a:t> 	&lt;&lt; "</a:t>
            </a:r>
            <a:r>
              <a:rPr lang="en-US" sz="2400" dirty="0" err="1" smtClean="0"/>
              <a:t>oneNumber</a:t>
            </a:r>
            <a:r>
              <a:rPr lang="en-US" sz="2400" dirty="0" smtClean="0"/>
              <a:t> = " &lt;&lt; </a:t>
            </a:r>
            <a:r>
              <a:rPr lang="en-US" sz="2400" dirty="0" err="1" smtClean="0"/>
              <a:t>oneNumber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	&lt;&lt; " </a:t>
            </a:r>
            <a:r>
              <a:rPr lang="en-US" sz="2400" dirty="0" err="1" smtClean="0"/>
              <a:t>anotherNumber</a:t>
            </a:r>
            <a:r>
              <a:rPr lang="en-US" sz="2400" dirty="0" smtClean="0"/>
              <a:t> = "</a:t>
            </a:r>
            <a:br>
              <a:rPr lang="en-US" sz="2400" dirty="0" smtClean="0"/>
            </a:br>
            <a:r>
              <a:rPr lang="en-US" sz="2400" dirty="0" smtClean="0"/>
              <a:t>			&lt;&lt; </a:t>
            </a:r>
            <a:r>
              <a:rPr lang="en-US" sz="2400" dirty="0" err="1" smtClean="0"/>
              <a:t>anotherNumber</a:t>
            </a:r>
            <a:r>
              <a:rPr lang="en-US" sz="2400" dirty="0" smtClean="0"/>
              <a:t>;</a:t>
            </a:r>
          </a:p>
          <a:p>
            <a:pPr lvl="1" eaLnBrk="1" hangingPunct="1"/>
            <a:r>
              <a:rPr lang="en-US" sz="2400" dirty="0" smtClean="0"/>
              <a:t>Sends items to output file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1C25A546-76AF-4131-AE4C-2B204EACC46A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244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 Names </a:t>
            </a:r>
            <a:r>
              <a:rPr lang="en-US" dirty="0" err="1" smtClean="0"/>
              <a:t>vs</a:t>
            </a:r>
            <a:r>
              <a:rPr lang="en-US" dirty="0" smtClean="0"/>
              <a:t> Stream Names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External file name</a:t>
            </a:r>
          </a:p>
          <a:p>
            <a:pPr lvl="1" eaLnBrk="1" hangingPunct="1"/>
            <a:r>
              <a:rPr lang="en-US" dirty="0" smtClean="0"/>
              <a:t>Also called "physical file name"</a:t>
            </a:r>
          </a:p>
          <a:p>
            <a:pPr lvl="1" eaLnBrk="1" hangingPunct="1"/>
            <a:r>
              <a:rPr lang="en-US" dirty="0" smtClean="0"/>
              <a:t>Like "infile.txt"</a:t>
            </a:r>
          </a:p>
          <a:p>
            <a:pPr lvl="1" eaLnBrk="1" hangingPunct="1"/>
            <a:r>
              <a:rPr lang="en-US" dirty="0" smtClean="0"/>
              <a:t>Sometimes considered "real file name"</a:t>
            </a:r>
          </a:p>
          <a:p>
            <a:pPr lvl="1" eaLnBrk="1" hangingPunct="1"/>
            <a:r>
              <a:rPr lang="en-US" dirty="0" smtClean="0"/>
              <a:t>Used only once in program (to open)</a:t>
            </a:r>
          </a:p>
          <a:p>
            <a:pPr eaLnBrk="1" hangingPunct="1"/>
            <a:r>
              <a:rPr lang="en-US" dirty="0" smtClean="0"/>
              <a:t>Stream name</a:t>
            </a:r>
          </a:p>
          <a:p>
            <a:pPr lvl="1" eaLnBrk="1" hangingPunct="1"/>
            <a:r>
              <a:rPr lang="en-US" dirty="0" smtClean="0"/>
              <a:t>Also called "logical file name"</a:t>
            </a:r>
          </a:p>
          <a:p>
            <a:pPr lvl="1" eaLnBrk="1" hangingPunct="1"/>
            <a:r>
              <a:rPr lang="en-US" dirty="0" smtClean="0"/>
              <a:t>Program uses this name for all file activity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A2B10D67-68C9-453F-8007-02855B013508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85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Closing Files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Files should be closed</a:t>
            </a:r>
          </a:p>
          <a:p>
            <a:pPr lvl="1" eaLnBrk="1" hangingPunct="1"/>
            <a:r>
              <a:rPr lang="en-US" sz="2400" dirty="0" smtClean="0"/>
              <a:t>When program completed getting input or</a:t>
            </a:r>
            <a:br>
              <a:rPr lang="en-US" sz="2400" dirty="0" smtClean="0"/>
            </a:br>
            <a:r>
              <a:rPr lang="en-US" sz="2400" dirty="0" smtClean="0"/>
              <a:t>sending output</a:t>
            </a:r>
          </a:p>
          <a:p>
            <a:pPr lvl="1" eaLnBrk="1" hangingPunct="1"/>
            <a:r>
              <a:rPr lang="en-US" sz="2400" dirty="0" smtClean="0"/>
              <a:t>Disconnects stream from file</a:t>
            </a:r>
          </a:p>
          <a:p>
            <a:pPr lvl="1" eaLnBrk="1" hangingPunct="1"/>
            <a:r>
              <a:rPr lang="en-US" sz="2400" dirty="0" smtClean="0"/>
              <a:t>Syntax: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err="1" smtClean="0"/>
              <a:t>inStream.close</a:t>
            </a:r>
            <a:r>
              <a:rPr lang="en-US" sz="2400" dirty="0" smtClean="0"/>
              <a:t>();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err="1" smtClean="0"/>
              <a:t>outStream.close</a:t>
            </a:r>
            <a:r>
              <a:rPr lang="en-US" sz="2400" dirty="0" smtClean="0"/>
              <a:t>();</a:t>
            </a:r>
          </a:p>
          <a:p>
            <a:pPr lvl="2" eaLnBrk="1" hangingPunct="1"/>
            <a:r>
              <a:rPr lang="en-US" sz="2000" dirty="0" smtClean="0"/>
              <a:t>Note no arguments</a:t>
            </a:r>
          </a:p>
          <a:p>
            <a:pPr eaLnBrk="1" hangingPunct="1"/>
            <a:r>
              <a:rPr lang="en-US" sz="2800" dirty="0" smtClean="0"/>
              <a:t>Open files suck resources</a:t>
            </a:r>
          </a:p>
          <a:p>
            <a:pPr eaLnBrk="1" hangingPunct="1"/>
            <a:r>
              <a:rPr lang="en-US" sz="2800" dirty="0" smtClean="0"/>
              <a:t>Files automatically close when program ends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9A091AF0-9A21-4DCD-844B-EDAE36A29D54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358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 Flush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Output often "buffered"</a:t>
            </a:r>
          </a:p>
          <a:p>
            <a:pPr lvl="1" eaLnBrk="1" hangingPunct="1"/>
            <a:r>
              <a:rPr lang="en-US" sz="2400" dirty="0" smtClean="0"/>
              <a:t>Temporarily stored before written to file</a:t>
            </a:r>
          </a:p>
          <a:p>
            <a:pPr lvl="1" eaLnBrk="1" hangingPunct="1"/>
            <a:r>
              <a:rPr lang="en-US" sz="2400" dirty="0" smtClean="0"/>
              <a:t>Written in "groups"</a:t>
            </a:r>
          </a:p>
          <a:p>
            <a:pPr eaLnBrk="1" hangingPunct="1"/>
            <a:r>
              <a:rPr lang="en-US" sz="2800" dirty="0" smtClean="0"/>
              <a:t>Occasionally might need to force writing:</a:t>
            </a:r>
            <a:br>
              <a:rPr lang="en-US" sz="2800" dirty="0" smtClean="0"/>
            </a:br>
            <a:r>
              <a:rPr lang="en-US" sz="2800" dirty="0" err="1" smtClean="0"/>
              <a:t>outStream.flush</a:t>
            </a:r>
            <a:r>
              <a:rPr lang="en-US" sz="2800" dirty="0" smtClean="0"/>
              <a:t>();</a:t>
            </a:r>
          </a:p>
          <a:p>
            <a:pPr lvl="1" eaLnBrk="1" hangingPunct="1"/>
            <a:r>
              <a:rPr lang="en-US" sz="2400" dirty="0" smtClean="0"/>
              <a:t>Member function </a:t>
            </a:r>
            <a:r>
              <a:rPr lang="en-US" sz="2400" i="1" dirty="0" smtClean="0"/>
              <a:t>flush</a:t>
            </a:r>
            <a:r>
              <a:rPr lang="en-US" sz="2400" dirty="0" smtClean="0"/>
              <a:t>, for all output streams</a:t>
            </a:r>
          </a:p>
          <a:p>
            <a:pPr lvl="1" eaLnBrk="1" hangingPunct="1"/>
            <a:r>
              <a:rPr lang="en-US" sz="2400" dirty="0" smtClean="0"/>
              <a:t>All buffered output is physically written</a:t>
            </a:r>
          </a:p>
          <a:p>
            <a:pPr lvl="1" eaLnBrk="1" hangingPunct="1"/>
            <a:r>
              <a:rPr lang="en-US" sz="2400" dirty="0" smtClean="0"/>
              <a:t>Good for log or debug files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 smtClean="0"/>
              <a:t>Closing file automatically calls flush()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12-</a:t>
            </a:r>
            <a:fld id="{37008DE8-300E-42CA-B6D3-A55F5E78E87D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122" name="Picture 2" descr="http://www2.sys-con.com/ITSG/virtualcd/Java/archives/0902/krishnan/fig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78270"/>
            <a:ext cx="3095297" cy="163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img.ehowcdn.com/article-new/ehow/images/a07/3t/ch/increase-file-download-speed-800x8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628" y="1524000"/>
            <a:ext cx="2743200" cy="153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9981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Simple File </a:t>
            </a:r>
            <a:r>
              <a:rPr lang="en-US" sz="3600" dirty="0" err="1" smtClean="0"/>
              <a:t>Input/Output</a:t>
            </a:r>
            <a:r>
              <a:rPr lang="en-US" sz="3600" dirty="0" smtClean="0"/>
              <a:t>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2800" i="1" dirty="0" smtClean="0"/>
              <a:t>(1 of 2)</a:t>
            </a:r>
          </a:p>
        </p:txBody>
      </p:sp>
      <p:pic>
        <p:nvPicPr>
          <p:cNvPr id="43010" name="Picture 9" descr="C:\WINDOWS\Desktop\Oh_type\sacitch_C++_ppt\gif\savitchc12d01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273175" y="1644650"/>
            <a:ext cx="7272338" cy="474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CA3F6F4B-96F6-4B0C-A628-914E59E59D84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540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Simple File </a:t>
            </a:r>
            <a:r>
              <a:rPr lang="en-US" sz="3600" dirty="0" err="1"/>
              <a:t>Input/Output</a:t>
            </a:r>
            <a:r>
              <a:rPr lang="en-US" sz="3600" dirty="0"/>
              <a:t>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2800" i="1" dirty="0" smtClean="0"/>
              <a:t>(2 </a:t>
            </a:r>
            <a:r>
              <a:rPr lang="en-US" sz="2800" i="1" dirty="0"/>
              <a:t>of 2)</a:t>
            </a:r>
            <a:endParaRPr lang="en-US" sz="3200" dirty="0" smtClean="0"/>
          </a:p>
        </p:txBody>
      </p:sp>
      <p:pic>
        <p:nvPicPr>
          <p:cNvPr id="45058" name="Picture 4" descr="C:\WINDOWS\Desktop\Oh_type\sacitch_C++_ppt\gif\savitchc12d01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193800" y="1736725"/>
            <a:ext cx="7418388" cy="454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DA1BEA11-B9A6-45DE-9E0F-2D6F4F5AC5BF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203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File Practice </a:t>
            </a:r>
            <a:br>
              <a:rPr lang="en-US" dirty="0" smtClean="0"/>
            </a:br>
            <a:r>
              <a:rPr lang="en-US" sz="3200" i="1" dirty="0" smtClean="0"/>
              <a:t>Inventory Counts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1800" dirty="0" smtClean="0"/>
              <a:t>Create a new project – </a:t>
            </a:r>
            <a:r>
              <a:rPr lang="en-US" sz="1800" dirty="0" err="1" smtClean="0"/>
              <a:t>fileiopractice</a:t>
            </a:r>
            <a:endParaRPr lang="en-US" sz="1800" dirty="0" smtClean="0"/>
          </a:p>
          <a:p>
            <a:pPr lvl="1"/>
            <a:r>
              <a:rPr lang="en-US" sz="1600" dirty="0"/>
              <a:t>#include &lt;</a:t>
            </a:r>
            <a:r>
              <a:rPr lang="en-US" sz="1600" dirty="0" err="1"/>
              <a:t>fstream</a:t>
            </a:r>
            <a:r>
              <a:rPr lang="en-US" sz="1600" dirty="0"/>
              <a:t>&gt;</a:t>
            </a:r>
          </a:p>
          <a:p>
            <a:pPr lvl="1"/>
            <a:r>
              <a:rPr lang="en-US" sz="1600" dirty="0"/>
              <a:t>#include &lt;string&gt;</a:t>
            </a:r>
          </a:p>
          <a:p>
            <a:pPr lvl="1"/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r>
              <a:rPr lang="en-US" sz="1800" dirty="0"/>
              <a:t>Download sample file </a:t>
            </a:r>
            <a:r>
              <a:rPr lang="en-US" sz="1800"/>
              <a:t>from </a:t>
            </a:r>
            <a:r>
              <a:rPr lang="en-US" sz="1800" smtClean="0"/>
              <a:t>Canvas – </a:t>
            </a:r>
            <a:r>
              <a:rPr lang="en-US" sz="1800" dirty="0" smtClean="0"/>
              <a:t>Lab Solutions </a:t>
            </a:r>
            <a:r>
              <a:rPr lang="en-US" sz="1800" dirty="0" smtClean="0">
                <a:sym typeface="Wingdings" pitchFamily="2" charset="2"/>
              </a:rPr>
              <a:t> inventorycount.txt</a:t>
            </a:r>
            <a:endParaRPr lang="en-US" sz="1800" dirty="0" smtClean="0"/>
          </a:p>
          <a:p>
            <a:pPr lvl="1"/>
            <a:r>
              <a:rPr lang="en-US" sz="1600" dirty="0" smtClean="0"/>
              <a:t>Save it </a:t>
            </a:r>
            <a:r>
              <a:rPr lang="en-US" sz="1600" dirty="0"/>
              <a:t>to C:\</a:t>
            </a:r>
            <a:r>
              <a:rPr lang="en-US" sz="1600" dirty="0" smtClean="0"/>
              <a:t>Users\yourname\Documents\Visual Studio 2010\Projects\</a:t>
            </a:r>
            <a:r>
              <a:rPr lang="en-US" sz="1600" dirty="0" err="1" smtClean="0"/>
              <a:t>fileiopractice</a:t>
            </a:r>
            <a:r>
              <a:rPr lang="en-US" sz="1600" dirty="0" smtClean="0"/>
              <a:t>\</a:t>
            </a:r>
            <a:r>
              <a:rPr lang="en-US" sz="1600" dirty="0" err="1" smtClean="0"/>
              <a:t>fileiopractice</a:t>
            </a:r>
            <a:endParaRPr lang="en-US" sz="1600" dirty="0" smtClean="0"/>
          </a:p>
          <a:p>
            <a:pPr lvl="1"/>
            <a:r>
              <a:rPr lang="en-US" sz="1600" dirty="0" err="1" smtClean="0"/>
              <a:t>Xcode</a:t>
            </a:r>
            <a:r>
              <a:rPr lang="en-US" sz="1600" dirty="0" smtClean="0"/>
              <a:t> Users – see notes on slide</a:t>
            </a:r>
          </a:p>
          <a:p>
            <a:r>
              <a:rPr lang="en-US" sz="1800" dirty="0" smtClean="0"/>
              <a:t>Declare the following variables</a:t>
            </a:r>
          </a:p>
          <a:p>
            <a:pPr lvl="1"/>
            <a:r>
              <a:rPr lang="en-US" sz="1600" dirty="0" err="1"/>
              <a:t>ifstream</a:t>
            </a:r>
            <a:r>
              <a:rPr lang="en-US" sz="1600" dirty="0"/>
              <a:t> </a:t>
            </a:r>
            <a:r>
              <a:rPr lang="en-US" sz="1600" dirty="0" err="1"/>
              <a:t>inStream</a:t>
            </a:r>
            <a:r>
              <a:rPr lang="en-US" sz="1600" dirty="0"/>
              <a:t>;</a:t>
            </a:r>
          </a:p>
          <a:p>
            <a:pPr lvl="1"/>
            <a:r>
              <a:rPr lang="en-US" sz="1600" dirty="0" err="1"/>
              <a:t>ofstream</a:t>
            </a:r>
            <a:r>
              <a:rPr lang="en-US" sz="1600" dirty="0"/>
              <a:t> </a:t>
            </a:r>
            <a:r>
              <a:rPr lang="en-US" sz="1600" dirty="0" err="1"/>
              <a:t>outStream</a:t>
            </a:r>
            <a:r>
              <a:rPr lang="en-US" sz="1600" dirty="0"/>
              <a:t>;</a:t>
            </a:r>
          </a:p>
          <a:p>
            <a:pPr lvl="1"/>
            <a:r>
              <a:rPr lang="en-US" sz="1600" dirty="0"/>
              <a:t>double cost, value;</a:t>
            </a:r>
          </a:p>
          <a:p>
            <a:pPr lvl="1"/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qty</a:t>
            </a:r>
            <a:r>
              <a:rPr lang="en-US" sz="1600" dirty="0"/>
              <a:t>;</a:t>
            </a:r>
          </a:p>
          <a:p>
            <a:pPr lvl="1"/>
            <a:r>
              <a:rPr lang="en-US" sz="1600" dirty="0"/>
              <a:t>string </a:t>
            </a:r>
            <a:r>
              <a:rPr lang="en-US" sz="1600" dirty="0" err="1"/>
              <a:t>prodId</a:t>
            </a:r>
            <a:r>
              <a:rPr lang="en-US" sz="1600" dirty="0"/>
              <a:t>, </a:t>
            </a:r>
            <a:r>
              <a:rPr lang="en-US" sz="1600" dirty="0" err="1"/>
              <a:t>prodDescr</a:t>
            </a:r>
            <a:r>
              <a:rPr lang="en-US" sz="1600" dirty="0" smtClean="0"/>
              <a:t>;</a:t>
            </a:r>
          </a:p>
          <a:p>
            <a:r>
              <a:rPr lang="en-US" sz="1800" dirty="0" smtClean="0"/>
              <a:t>Write the following statements</a:t>
            </a:r>
          </a:p>
          <a:p>
            <a:pPr lvl="1"/>
            <a:r>
              <a:rPr lang="en-US" sz="1600" dirty="0" smtClean="0"/>
              <a:t>Input command to read the file (use one </a:t>
            </a:r>
            <a:r>
              <a:rPr lang="en-US" sz="1600" dirty="0" err="1" smtClean="0"/>
              <a:t>cin</a:t>
            </a:r>
            <a:r>
              <a:rPr lang="en-US" sz="1600" dirty="0" smtClean="0"/>
              <a:t> statement to get all fields)</a:t>
            </a:r>
          </a:p>
          <a:p>
            <a:pPr lvl="1"/>
            <a:r>
              <a:rPr lang="en-US" sz="1600" dirty="0" smtClean="0"/>
              <a:t>Calculate the value of inventory = cost * </a:t>
            </a:r>
            <a:r>
              <a:rPr lang="en-US" sz="1600" dirty="0" err="1" smtClean="0"/>
              <a:t>qty</a:t>
            </a:r>
            <a:endParaRPr lang="en-US" sz="1600" dirty="0" smtClean="0"/>
          </a:p>
          <a:p>
            <a:pPr lvl="1"/>
            <a:r>
              <a:rPr lang="en-US" sz="1600" dirty="0" smtClean="0"/>
              <a:t>Output command to write </a:t>
            </a:r>
            <a:r>
              <a:rPr lang="en-US" sz="1600" dirty="0" err="1" smtClean="0"/>
              <a:t>prodId</a:t>
            </a:r>
            <a:r>
              <a:rPr lang="en-US" sz="1600" dirty="0" smtClean="0"/>
              <a:t> and value (remember to include spaces between values)</a:t>
            </a:r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70D75F94-A5C1-4DF6-8C06-8A353B47730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Appending to a File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Standard open operation begins with </a:t>
            </a:r>
            <a:br>
              <a:rPr lang="en-US" sz="2800" smtClean="0"/>
            </a:br>
            <a:r>
              <a:rPr lang="en-US" sz="2800" smtClean="0"/>
              <a:t>empty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Even if file exists 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 contents lost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Open for append:</a:t>
            </a:r>
            <a:br>
              <a:rPr lang="en-US" sz="2800" smtClean="0"/>
            </a:br>
            <a:r>
              <a:rPr lang="en-US" sz="2800" smtClean="0"/>
              <a:t>	</a:t>
            </a:r>
            <a:r>
              <a:rPr lang="en-US" sz="2400" smtClean="0"/>
              <a:t>ofstream outStream;</a:t>
            </a:r>
            <a:br>
              <a:rPr lang="en-US" sz="2400" smtClean="0"/>
            </a:br>
            <a:r>
              <a:rPr lang="en-US" sz="2400" smtClean="0"/>
              <a:t>	outStream.open("important.txt", ios::app);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If file doesn’t exist 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 creates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If file exists 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 appends to end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2</a:t>
            </a:r>
            <a:r>
              <a:rPr lang="en-US" sz="2400" baseline="30000" smtClean="0"/>
              <a:t>nd</a:t>
            </a:r>
            <a:r>
              <a:rPr lang="en-US" sz="2400" smtClean="0"/>
              <a:t> argument is class </a:t>
            </a:r>
            <a:r>
              <a:rPr lang="en-US" sz="2400" i="1" smtClean="0"/>
              <a:t>ios</a:t>
            </a:r>
            <a:r>
              <a:rPr lang="en-US" sz="2400" smtClean="0"/>
              <a:t> defined constant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In &lt;iostream&gt; library, std namespace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91172550-B59E-4B00-BE8F-2C495C863031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254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I/O Streams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File I/O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Character I/O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Stream Hierarchies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Preview of inheritance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453D003A-77E1-49B5-A58B-9CC2AA91897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342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File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43137"/>
            <a:ext cx="9034172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082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Alternative Syntax for File Opens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Can specify filename at declaration</a:t>
            </a:r>
          </a:p>
          <a:p>
            <a:pPr lvl="1" eaLnBrk="1" hangingPunct="1"/>
            <a:r>
              <a:rPr lang="en-US" smtClean="0"/>
              <a:t>Passed as argument to constructor</a:t>
            </a:r>
          </a:p>
          <a:p>
            <a:pPr eaLnBrk="1" hangingPunct="1"/>
            <a:r>
              <a:rPr lang="en-US" smtClean="0"/>
              <a:t>ifstream inStream;</a:t>
            </a:r>
            <a:br>
              <a:rPr lang="en-US" smtClean="0"/>
            </a:br>
            <a:r>
              <a:rPr lang="en-US" smtClean="0"/>
              <a:t>inStream.open("infile.txt");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	EQUIVALENT TO: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ifstream inStream("infile.txt");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3CB7260A-0BC7-48D7-81F8-AA5999EEFBDE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823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 Failure is Always an Option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522413"/>
            <a:ext cx="7815262" cy="4514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File opens could fail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If input file doesn’t exist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No write permissions to output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Unexpected results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/>
              <a:t>Member function fail()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Place call to fail() to check stream operation</a:t>
            </a:r>
            <a:br>
              <a:rPr lang="en-US" sz="2400" dirty="0" smtClean="0"/>
            </a:br>
            <a:r>
              <a:rPr lang="en-US" sz="2400" dirty="0" smtClean="0"/>
              <a:t>success</a:t>
            </a:r>
            <a:br>
              <a:rPr lang="en-US" sz="2400" dirty="0" smtClean="0"/>
            </a:br>
            <a:r>
              <a:rPr lang="en-US" sz="2000" dirty="0" err="1" smtClean="0"/>
              <a:t>inStream.open</a:t>
            </a:r>
            <a:r>
              <a:rPr lang="en-US" sz="2000" dirty="0" smtClean="0"/>
              <a:t>("stuff.txt");</a:t>
            </a:r>
            <a:br>
              <a:rPr lang="en-US" sz="2000" dirty="0" smtClean="0"/>
            </a:br>
            <a:r>
              <a:rPr lang="en-US" sz="2000" dirty="0" smtClean="0"/>
              <a:t>if (</a:t>
            </a:r>
            <a:r>
              <a:rPr lang="en-US" sz="2000" dirty="0" err="1" smtClean="0"/>
              <a:t>inStream.fail</a:t>
            </a:r>
            <a:r>
              <a:rPr lang="en-US" sz="2000" dirty="0" smtClean="0"/>
              <a:t>())</a:t>
            </a:r>
            <a:br>
              <a:rPr lang="en-US" sz="2000" dirty="0" smtClean="0"/>
            </a:br>
            <a:r>
              <a:rPr lang="en-US" sz="2000" dirty="0" smtClean="0"/>
              <a:t>{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"File open failed.\n";</a:t>
            </a:r>
            <a:br>
              <a:rPr lang="en-US" sz="2000" dirty="0" smtClean="0"/>
            </a:br>
            <a:r>
              <a:rPr lang="en-US" sz="2000" dirty="0" smtClean="0"/>
              <a:t>	exit(1);</a:t>
            </a:r>
            <a:br>
              <a:rPr lang="en-US" sz="2000" dirty="0" smtClean="0"/>
            </a:br>
            <a:r>
              <a:rPr lang="en-US" sz="2000" dirty="0" smtClean="0"/>
              <a:t>}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B786C441-5BE7-4203-8A71-B0E777381CE4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381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Character I/O with Files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Remember how </a:t>
            </a:r>
            <a:r>
              <a:rPr lang="en-US" dirty="0" err="1" smtClean="0"/>
              <a:t>cin</a:t>
            </a:r>
            <a:r>
              <a:rPr lang="en-US" dirty="0" smtClean="0"/>
              <a:t>/</a:t>
            </a:r>
            <a:r>
              <a:rPr lang="en-US" dirty="0" err="1" smtClean="0"/>
              <a:t>cout</a:t>
            </a:r>
            <a:r>
              <a:rPr lang="en-US" dirty="0" smtClean="0"/>
              <a:t> works!</a:t>
            </a:r>
          </a:p>
          <a:p>
            <a:pPr eaLnBrk="1" hangingPunct="1"/>
            <a:r>
              <a:rPr lang="en-US" dirty="0" smtClean="0"/>
              <a:t>Member functions work same:</a:t>
            </a:r>
          </a:p>
          <a:p>
            <a:pPr lvl="1" eaLnBrk="1" hangingPunct="1"/>
            <a:r>
              <a:rPr lang="en-US" dirty="0" smtClean="0"/>
              <a:t>get, </a:t>
            </a:r>
            <a:r>
              <a:rPr lang="en-US" dirty="0" err="1" smtClean="0"/>
              <a:t>getline</a:t>
            </a:r>
            <a:endParaRPr lang="en-US" dirty="0" smtClean="0"/>
          </a:p>
          <a:p>
            <a:pPr lvl="1" eaLnBrk="1" hangingPunct="1"/>
            <a:r>
              <a:rPr lang="en-US" dirty="0" smtClean="0"/>
              <a:t>put, </a:t>
            </a:r>
            <a:r>
              <a:rPr lang="en-US" dirty="0" err="1" smtClean="0"/>
              <a:t>putback</a:t>
            </a:r>
            <a:r>
              <a:rPr lang="en-US" dirty="0" smtClean="0"/>
              <a:t>, </a:t>
            </a:r>
          </a:p>
          <a:p>
            <a:pPr lvl="1" eaLnBrk="1" hangingPunct="1"/>
            <a:r>
              <a:rPr lang="en-US" dirty="0" smtClean="0"/>
              <a:t>peek, ignore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02C6C5F4-7007-43CD-8ED4-275400DB5CA0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688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Checking End of File</a:t>
            </a:r>
            <a:br>
              <a:rPr lang="en-US" dirty="0" smtClean="0"/>
            </a:br>
            <a:r>
              <a:rPr lang="en-US" sz="3200" i="1" dirty="0" smtClean="0"/>
              <a:t>Option One</a:t>
            </a:r>
            <a:endParaRPr lang="en-US" i="1" dirty="0" smtClean="0"/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Loop </a:t>
            </a:r>
            <a:r>
              <a:rPr lang="en-US" dirty="0"/>
              <a:t>to process file until </a:t>
            </a:r>
            <a:r>
              <a:rPr lang="en-US" dirty="0" smtClean="0"/>
              <a:t>end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Member function </a:t>
            </a:r>
            <a:r>
              <a:rPr lang="en-US" dirty="0" err="1" smtClean="0"/>
              <a:t>eof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sz="2400" dirty="0" err="1" smtClean="0"/>
              <a:t>inStream.get</a:t>
            </a:r>
            <a:r>
              <a:rPr lang="en-US" sz="2400" dirty="0" smtClean="0"/>
              <a:t>(next);</a:t>
            </a:r>
            <a:br>
              <a:rPr lang="en-US" sz="2400" dirty="0" smtClean="0"/>
            </a:br>
            <a:r>
              <a:rPr lang="en-US" sz="2400" dirty="0" smtClean="0"/>
              <a:t>while (!</a:t>
            </a:r>
            <a:r>
              <a:rPr lang="en-US" sz="2400" dirty="0" err="1" smtClean="0"/>
              <a:t>inStream.eof</a:t>
            </a:r>
            <a:r>
              <a:rPr lang="en-US" sz="2400" dirty="0" smtClean="0"/>
              <a:t>())</a:t>
            </a:r>
            <a:br>
              <a:rPr lang="en-US" sz="2400" dirty="0" smtClean="0"/>
            </a:b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 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next;</a:t>
            </a:r>
            <a:br>
              <a:rPr lang="en-US" sz="2400" dirty="0" smtClean="0"/>
            </a:br>
            <a:r>
              <a:rPr lang="en-US" sz="2400" dirty="0" smtClean="0"/>
              <a:t>     </a:t>
            </a:r>
            <a:r>
              <a:rPr lang="en-US" sz="2400" dirty="0" err="1" smtClean="0"/>
              <a:t>inStream.get</a:t>
            </a:r>
            <a:r>
              <a:rPr lang="en-US" sz="2400" dirty="0" smtClean="0"/>
              <a:t>(next);</a:t>
            </a:r>
            <a:br>
              <a:rPr lang="en-US" sz="2400" dirty="0" smtClean="0"/>
            </a:br>
            <a:r>
              <a:rPr lang="en-US" sz="2400" dirty="0" smtClean="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Reads each character until file ends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eof</a:t>
            </a:r>
            <a:r>
              <a:rPr lang="en-US" dirty="0" smtClean="0"/>
              <a:t>() member function returns </a:t>
            </a:r>
            <a:r>
              <a:rPr lang="en-US" dirty="0" err="1" smtClean="0"/>
              <a:t>bool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F62F3B8C-97CF-4705-B71A-E89EA5FD4195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838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End of File Check with Read</a:t>
            </a:r>
            <a:br>
              <a:rPr lang="en-US" dirty="0" smtClean="0"/>
            </a:br>
            <a:r>
              <a:rPr lang="en-US" sz="3200" i="1" dirty="0" smtClean="0"/>
              <a:t>Option Two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083550" cy="44370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read operation returns </a:t>
            </a:r>
            <a:r>
              <a:rPr lang="en-US" dirty="0" err="1" smtClean="0"/>
              <a:t>bool</a:t>
            </a:r>
            <a:r>
              <a:rPr lang="en-US" dirty="0" smtClean="0"/>
              <a:t> value!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inStream</a:t>
            </a:r>
            <a:r>
              <a:rPr lang="en-US" dirty="0" smtClean="0"/>
              <a:t> &gt;&gt; next)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Expression returns true if read successful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Returns false if attempt to read beyond end of file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double next, sum = 0;</a:t>
            </a:r>
            <a:br>
              <a:rPr lang="en-US" dirty="0" smtClean="0"/>
            </a:br>
            <a:r>
              <a:rPr lang="en-US" dirty="0" smtClean="0"/>
              <a:t>while (</a:t>
            </a:r>
            <a:r>
              <a:rPr lang="en-US" dirty="0" err="1" smtClean="0"/>
              <a:t>inStream</a:t>
            </a:r>
            <a:r>
              <a:rPr lang="en-US" dirty="0" smtClean="0"/>
              <a:t> &gt;&gt; next)</a:t>
            </a:r>
            <a:br>
              <a:rPr lang="en-US" dirty="0" smtClean="0"/>
            </a:br>
            <a:r>
              <a:rPr lang="en-US" dirty="0" smtClean="0"/>
              <a:t>	sum = sum + next;</a:t>
            </a:r>
            <a:br>
              <a:rPr lang="en-US" dirty="0" smtClean="0"/>
            </a:br>
            <a:r>
              <a:rPr lang="en-US" dirty="0" err="1" smtClean="0"/>
              <a:t>cout</a:t>
            </a:r>
            <a:r>
              <a:rPr lang="en-US" dirty="0" smtClean="0"/>
              <a:t> &lt;&lt; "the sum is " &lt;&lt; sum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7D124B3D-0C7F-4215-874C-9C985D85156E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000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Processing Multiple Records Practice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the inventory code to loop through the input file one line at a time.</a:t>
            </a:r>
          </a:p>
          <a:p>
            <a:r>
              <a:rPr lang="en-US" dirty="0" smtClean="0"/>
              <a:t>Use Option Two to check for end of file</a:t>
            </a:r>
          </a:p>
          <a:p>
            <a:pPr lvl="1"/>
            <a:r>
              <a:rPr lang="en-US" dirty="0" smtClean="0"/>
              <a:t>Re-use the </a:t>
            </a:r>
            <a:r>
              <a:rPr lang="en-US" dirty="0" err="1" smtClean="0"/>
              <a:t>cin</a:t>
            </a:r>
            <a:r>
              <a:rPr lang="en-US" dirty="0" smtClean="0"/>
              <a:t> statement from the original code. Wrap this in a while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3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Prompt File Names as Input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Stream open operation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Argument to open() is string type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Can be literal (used so far) or variable</a:t>
            </a:r>
            <a:br>
              <a:rPr lang="en-US" smtClean="0"/>
            </a:br>
            <a:r>
              <a:rPr lang="en-US" sz="2400" smtClean="0"/>
              <a:t>char fileName[16];</a:t>
            </a:r>
            <a:br>
              <a:rPr lang="en-US" sz="2400" smtClean="0"/>
            </a:br>
            <a:r>
              <a:rPr lang="en-US" sz="2400" smtClean="0"/>
              <a:t>ifstream inStream;</a:t>
            </a:r>
            <a:br>
              <a:rPr lang="en-US" sz="2400" smtClean="0"/>
            </a:br>
            <a:r>
              <a:rPr lang="en-US" sz="2400" smtClean="0"/>
              <a:t>cout &lt;&lt; "Enter file name: ";</a:t>
            </a:r>
            <a:br>
              <a:rPr lang="en-US" sz="2400" smtClean="0"/>
            </a:br>
            <a:r>
              <a:rPr lang="en-US" sz="2400" smtClean="0"/>
              <a:t>cin &gt;&gt; fileName;</a:t>
            </a:r>
            <a:br>
              <a:rPr lang="en-US" sz="2400" smtClean="0"/>
            </a:br>
            <a:r>
              <a:rPr lang="en-US" sz="2400" smtClean="0"/>
              <a:t>inStream.open(fileName);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Provides more flexibility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0326F888-EFDC-4C67-8ED9-E260F49C0731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942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Output Stream Formatting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Review "magic formula":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800" dirty="0" err="1" smtClean="0"/>
              <a:t>cout.setf</a:t>
            </a:r>
            <a:r>
              <a:rPr lang="en-US" sz="2800" dirty="0" smtClean="0"/>
              <a:t>(</a:t>
            </a:r>
            <a:r>
              <a:rPr lang="en-US" sz="2800" dirty="0" err="1" smtClean="0"/>
              <a:t>ios</a:t>
            </a:r>
            <a:r>
              <a:rPr lang="en-US" sz="2800" dirty="0" smtClean="0"/>
              <a:t>::fixed);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dirty="0" err="1" smtClean="0"/>
              <a:t>cout.setf</a:t>
            </a:r>
            <a:r>
              <a:rPr lang="en-US" sz="2800" dirty="0" smtClean="0"/>
              <a:t>(</a:t>
            </a:r>
            <a:r>
              <a:rPr lang="en-US" sz="2800" dirty="0" err="1" smtClean="0"/>
              <a:t>ios</a:t>
            </a:r>
            <a:r>
              <a:rPr lang="en-US" sz="2800" dirty="0" smtClean="0"/>
              <a:t>::</a:t>
            </a:r>
            <a:r>
              <a:rPr lang="en-US" sz="2800" dirty="0" err="1" smtClean="0"/>
              <a:t>showpoint</a:t>
            </a:r>
            <a:r>
              <a:rPr lang="en-US" sz="2800" dirty="0" smtClean="0"/>
              <a:t>);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dirty="0" err="1" smtClean="0"/>
              <a:t>cout.precision</a:t>
            </a:r>
            <a:r>
              <a:rPr lang="en-US" sz="2800" dirty="0" smtClean="0"/>
              <a:t>(2);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Outputs numbers in "money" </a:t>
            </a:r>
            <a:br>
              <a:rPr lang="en-US" dirty="0" smtClean="0"/>
            </a:br>
            <a:r>
              <a:rPr lang="en-US" dirty="0" smtClean="0"/>
              <a:t>form (12.52)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Can use on any output stream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File streams have same member functions</a:t>
            </a:r>
            <a:br>
              <a:rPr lang="en-US" dirty="0" smtClean="0"/>
            </a:br>
            <a:r>
              <a:rPr lang="en-US" dirty="0" smtClean="0"/>
              <a:t>as </a:t>
            </a:r>
            <a:r>
              <a:rPr lang="en-US" dirty="0" err="1" smtClean="0"/>
              <a:t>cout</a:t>
            </a:r>
            <a:r>
              <a:rPr lang="en-US" dirty="0" smtClean="0"/>
              <a:t> object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3200" dirty="0"/>
              <a:t>	</a:t>
            </a:r>
            <a:r>
              <a:rPr lang="en-US" dirty="0" err="1"/>
              <a:t>outStream.setf</a:t>
            </a:r>
            <a:r>
              <a:rPr lang="en-US" dirty="0"/>
              <a:t>(</a:t>
            </a:r>
            <a:r>
              <a:rPr lang="en-US" dirty="0" err="1"/>
              <a:t>ios</a:t>
            </a:r>
            <a:r>
              <a:rPr lang="en-US" dirty="0"/>
              <a:t>::fixed);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outStream.setf</a:t>
            </a:r>
            <a:r>
              <a:rPr lang="en-US" dirty="0"/>
              <a:t>(</a:t>
            </a:r>
            <a:r>
              <a:rPr lang="en-US" dirty="0" err="1"/>
              <a:t>ios</a:t>
            </a:r>
            <a:r>
              <a:rPr lang="en-US" dirty="0"/>
              <a:t>::</a:t>
            </a:r>
            <a:r>
              <a:rPr lang="en-US" dirty="0" err="1"/>
              <a:t>showpoint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outStream.precision</a:t>
            </a:r>
            <a:r>
              <a:rPr lang="en-US" dirty="0"/>
              <a:t>(2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F7C7992F-6690-41C2-B2C3-9E2361051B83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601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Output Flags </a:t>
            </a:r>
            <a:r>
              <a:rPr lang="en-US" dirty="0" err="1" smtClean="0"/>
              <a:t>setf</a:t>
            </a:r>
            <a:r>
              <a:rPr lang="en-US" dirty="0" smtClean="0"/>
              <a:t>() Examples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Common flag constants: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outStream.setf</a:t>
            </a:r>
            <a:r>
              <a:rPr lang="en-US" sz="2400" dirty="0" smtClean="0"/>
              <a:t>(</a:t>
            </a:r>
            <a:r>
              <a:rPr lang="en-US" sz="2400" dirty="0" err="1" smtClean="0"/>
              <a:t>ios</a:t>
            </a:r>
            <a:r>
              <a:rPr lang="en-US" sz="2400" dirty="0" smtClean="0"/>
              <a:t>::fixed);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Sets fixed-point notation (decimal)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outStream.setf</a:t>
            </a:r>
            <a:r>
              <a:rPr lang="en-US" sz="2400" dirty="0" smtClean="0"/>
              <a:t>(</a:t>
            </a:r>
            <a:r>
              <a:rPr lang="en-US" sz="2400" dirty="0" err="1" smtClean="0"/>
              <a:t>ios</a:t>
            </a:r>
            <a:r>
              <a:rPr lang="en-US" sz="2400" dirty="0" smtClean="0"/>
              <a:t>::</a:t>
            </a:r>
            <a:r>
              <a:rPr lang="en-US" sz="2400" dirty="0" err="1" smtClean="0"/>
              <a:t>showPoint</a:t>
            </a:r>
            <a:r>
              <a:rPr lang="en-US" sz="2400" dirty="0" smtClean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Always include decimal point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outStream.setf</a:t>
            </a:r>
            <a:r>
              <a:rPr lang="en-US" sz="2400" dirty="0" smtClean="0"/>
              <a:t>(</a:t>
            </a:r>
            <a:r>
              <a:rPr lang="en-US" sz="2400" dirty="0" err="1" smtClean="0"/>
              <a:t>ios</a:t>
            </a:r>
            <a:r>
              <a:rPr lang="en-US" sz="2400" dirty="0" smtClean="0"/>
              <a:t>::right);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Sets right-justification</a:t>
            </a:r>
          </a:p>
          <a:p>
            <a:pPr eaLnBrk="1" hangingPunct="1"/>
            <a:r>
              <a:rPr lang="en-US" dirty="0"/>
              <a:t>Flags are constants in class </a:t>
            </a:r>
            <a:r>
              <a:rPr lang="en-US" dirty="0" err="1"/>
              <a:t>ios</a:t>
            </a:r>
            <a:endParaRPr lang="en-US" dirty="0"/>
          </a:p>
          <a:p>
            <a:pPr lvl="1" eaLnBrk="1" hangingPunct="1"/>
            <a:r>
              <a:rPr lang="en-US" dirty="0"/>
              <a:t>In library &lt;</a:t>
            </a:r>
            <a:r>
              <a:rPr lang="en-US" dirty="0" err="1"/>
              <a:t>iostream</a:t>
            </a:r>
            <a:r>
              <a:rPr lang="en-US" dirty="0"/>
              <a:t>&gt;, </a:t>
            </a:r>
            <a:r>
              <a:rPr lang="en-US" dirty="0" err="1"/>
              <a:t>std</a:t>
            </a:r>
            <a:r>
              <a:rPr lang="en-US" dirty="0"/>
              <a:t> </a:t>
            </a:r>
            <a:r>
              <a:rPr lang="en-US" dirty="0" smtClean="0"/>
              <a:t>namespace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Set multiple flags with one call: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400" dirty="0" err="1" smtClean="0"/>
              <a:t>outStream.setf</a:t>
            </a:r>
            <a:r>
              <a:rPr lang="en-US" sz="2400" dirty="0" smtClean="0"/>
              <a:t>(</a:t>
            </a:r>
            <a:r>
              <a:rPr lang="en-US" sz="2400" dirty="0" err="1" smtClean="0"/>
              <a:t>ios</a:t>
            </a:r>
            <a:r>
              <a:rPr lang="en-US" sz="2400" dirty="0" smtClean="0"/>
              <a:t>::fixed | </a:t>
            </a:r>
            <a:r>
              <a:rPr lang="en-US" sz="2400" dirty="0" err="1" smtClean="0"/>
              <a:t>ios</a:t>
            </a:r>
            <a:r>
              <a:rPr lang="en-US" sz="2400" dirty="0" smtClean="0"/>
              <a:t>::</a:t>
            </a:r>
            <a:r>
              <a:rPr lang="en-US" sz="2400" dirty="0" err="1" smtClean="0"/>
              <a:t>showpoint</a:t>
            </a:r>
            <a:r>
              <a:rPr lang="en-US" sz="2400" dirty="0" smtClean="0"/>
              <a:t> |</a:t>
            </a:r>
            <a:br>
              <a:rPr lang="en-US" sz="2400" dirty="0" smtClean="0"/>
            </a:br>
            <a:r>
              <a:rPr lang="en-US" sz="2400" dirty="0" smtClean="0"/>
              <a:t>				</a:t>
            </a:r>
            <a:r>
              <a:rPr lang="en-US" sz="2400" dirty="0" err="1" smtClean="0"/>
              <a:t>ios</a:t>
            </a:r>
            <a:r>
              <a:rPr lang="en-US" sz="2400" dirty="0" smtClean="0"/>
              <a:t>::right);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ED102A47-352A-49EC-9CDF-ACA1E9B84F55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879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to I-P-O</a:t>
            </a:r>
          </a:p>
          <a:p>
            <a:pPr lvl="1"/>
            <a:r>
              <a:rPr lang="en-US" dirty="0" smtClean="0"/>
              <a:t>Need to get data in and out of our programs</a:t>
            </a:r>
          </a:p>
          <a:p>
            <a:pPr lvl="1"/>
            <a:r>
              <a:rPr lang="en-US" dirty="0" smtClean="0"/>
              <a:t>Persistent Storage</a:t>
            </a:r>
          </a:p>
          <a:p>
            <a:r>
              <a:rPr lang="en-US" dirty="0" smtClean="0"/>
              <a:t>Automation</a:t>
            </a:r>
          </a:p>
          <a:p>
            <a:pPr lvl="1"/>
            <a:r>
              <a:rPr lang="en-US" dirty="0" smtClean="0"/>
              <a:t>String Program Execution Together</a:t>
            </a:r>
          </a:p>
          <a:p>
            <a:pPr lvl="1"/>
            <a:r>
              <a:rPr lang="en-US" dirty="0" smtClean="0"/>
              <a:t>Hand off of data</a:t>
            </a:r>
          </a:p>
          <a:p>
            <a:r>
              <a:rPr lang="en-US" dirty="0" smtClean="0"/>
              <a:t>Don’t want to hand enter data all the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Output Member Functions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Consider: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dirty="0" err="1" smtClean="0"/>
              <a:t>outStream.width</a:t>
            </a:r>
            <a:r>
              <a:rPr lang="en-US" sz="2800" dirty="0" smtClean="0"/>
              <a:t>(5);</a:t>
            </a:r>
          </a:p>
          <a:p>
            <a:pPr eaLnBrk="1" hangingPunct="1"/>
            <a:r>
              <a:rPr lang="en-US" sz="2800" dirty="0" smtClean="0"/>
              <a:t>Member function width(x)</a:t>
            </a:r>
          </a:p>
          <a:p>
            <a:pPr lvl="1" eaLnBrk="1" hangingPunct="1"/>
            <a:r>
              <a:rPr lang="en-US" sz="2400" dirty="0" smtClean="0"/>
              <a:t>Goal to create columns in the output file</a:t>
            </a:r>
          </a:p>
          <a:p>
            <a:pPr lvl="1" eaLnBrk="1" hangingPunct="1"/>
            <a:r>
              <a:rPr lang="en-US" sz="2400" dirty="0" smtClean="0"/>
              <a:t>Sets width to "x" for outputted value</a:t>
            </a:r>
          </a:p>
          <a:p>
            <a:pPr lvl="1" eaLnBrk="1" hangingPunct="1"/>
            <a:r>
              <a:rPr lang="en-US" sz="2400" dirty="0" smtClean="0"/>
              <a:t>Only affects "next" value outputted</a:t>
            </a:r>
          </a:p>
          <a:p>
            <a:pPr lvl="1" eaLnBrk="1" hangingPunct="1"/>
            <a:r>
              <a:rPr lang="en-US" sz="2400" dirty="0" smtClean="0"/>
              <a:t>Must set width before each value in order to</a:t>
            </a:r>
            <a:br>
              <a:rPr lang="en-US" sz="2400" dirty="0" smtClean="0"/>
            </a:br>
            <a:r>
              <a:rPr lang="en-US" sz="2400" dirty="0" smtClean="0"/>
              <a:t>affect all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1B77AD94-0236-4F34-BB8D-D408A2B0D466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72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Saving Flag Settings Example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void </a:t>
            </a:r>
            <a:r>
              <a:rPr lang="en-US" sz="2000" dirty="0" err="1" smtClean="0"/>
              <a:t>outputStuff</a:t>
            </a:r>
            <a:r>
              <a:rPr lang="en-US" sz="2000" dirty="0" smtClean="0"/>
              <a:t>(</a:t>
            </a:r>
            <a:r>
              <a:rPr lang="en-US" sz="2000" dirty="0" err="1" smtClean="0"/>
              <a:t>ofstream</a:t>
            </a:r>
            <a:r>
              <a:rPr lang="en-US" sz="2000" dirty="0" smtClean="0"/>
              <a:t>&amp; </a:t>
            </a:r>
            <a:r>
              <a:rPr lang="en-US" sz="2000" dirty="0" err="1" smtClean="0"/>
              <a:t>outStream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>{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precisionSetting</a:t>
            </a:r>
            <a:r>
              <a:rPr lang="en-US" sz="2000" dirty="0" smtClean="0"/>
              <a:t> = </a:t>
            </a:r>
            <a:r>
              <a:rPr lang="en-US" sz="2000" dirty="0" err="1" smtClean="0"/>
              <a:t>outStream.precision</a:t>
            </a:r>
            <a:r>
              <a:rPr lang="en-US" sz="2000" dirty="0" smtClean="0"/>
              <a:t>();  // save old values</a:t>
            </a:r>
            <a:br>
              <a:rPr lang="en-US" sz="2000" dirty="0" smtClean="0"/>
            </a:br>
            <a:r>
              <a:rPr lang="en-US" sz="2000" dirty="0" smtClean="0"/>
              <a:t>	long </a:t>
            </a:r>
            <a:r>
              <a:rPr lang="en-US" sz="2000" dirty="0" err="1" smtClean="0"/>
              <a:t>flagSettings</a:t>
            </a:r>
            <a:r>
              <a:rPr lang="en-US" sz="2000" dirty="0" smtClean="0"/>
              <a:t> = </a:t>
            </a:r>
            <a:r>
              <a:rPr lang="en-US" sz="2000" dirty="0" err="1" smtClean="0"/>
              <a:t>outStream.flags</a:t>
            </a:r>
            <a:r>
              <a:rPr lang="en-US" sz="2000" dirty="0" smtClean="0"/>
              <a:t>();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outStream.setf</a:t>
            </a:r>
            <a:r>
              <a:rPr lang="en-US" sz="2000" dirty="0" smtClean="0"/>
              <a:t>(</a:t>
            </a:r>
            <a:r>
              <a:rPr lang="en-US" sz="2000" dirty="0" err="1" smtClean="0"/>
              <a:t>ios</a:t>
            </a:r>
            <a:r>
              <a:rPr lang="en-US" sz="2000" dirty="0" smtClean="0"/>
              <a:t>::fixed | </a:t>
            </a:r>
            <a:r>
              <a:rPr lang="en-US" sz="2000" dirty="0" err="1" smtClean="0"/>
              <a:t>ios</a:t>
            </a:r>
            <a:r>
              <a:rPr lang="en-US" sz="2000" dirty="0" smtClean="0"/>
              <a:t>::</a:t>
            </a:r>
            <a:r>
              <a:rPr lang="en-US" sz="2000" dirty="0" err="1" smtClean="0"/>
              <a:t>showpoint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outStream.precision</a:t>
            </a:r>
            <a:r>
              <a:rPr lang="en-US" sz="2000" dirty="0" smtClean="0"/>
              <a:t>(2);</a:t>
            </a:r>
          </a:p>
          <a:p>
            <a:pPr marL="457200" lvl="1" indent="0" eaLnBrk="1" hangingPunct="1">
              <a:buNone/>
            </a:pPr>
            <a:r>
              <a:rPr lang="en-US" sz="1600" dirty="0"/>
              <a:t>	</a:t>
            </a:r>
            <a:r>
              <a:rPr lang="en-US" sz="1600" dirty="0" smtClean="0"/>
              <a:t>// output some data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outStream.precision</a:t>
            </a:r>
            <a:r>
              <a:rPr lang="en-US" sz="1600" dirty="0" smtClean="0"/>
              <a:t>(</a:t>
            </a:r>
            <a:r>
              <a:rPr lang="en-US" sz="1600" dirty="0" err="1" smtClean="0"/>
              <a:t>precisionSetting</a:t>
            </a:r>
            <a:r>
              <a:rPr lang="en-US" sz="1600" dirty="0" smtClean="0"/>
              <a:t>);  // restore old values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outStream.flags</a:t>
            </a:r>
            <a:r>
              <a:rPr lang="en-US" sz="1600" dirty="0" smtClean="0"/>
              <a:t>(</a:t>
            </a:r>
            <a:r>
              <a:rPr lang="en-US" sz="1600" dirty="0" err="1" smtClean="0"/>
              <a:t>flagSettings</a:t>
            </a:r>
            <a:r>
              <a:rPr lang="en-US" sz="1600" dirty="0" smtClean="0"/>
              <a:t>);</a:t>
            </a:r>
            <a:br>
              <a:rPr lang="en-US" sz="1600" dirty="0" smtClean="0"/>
            </a:br>
            <a:r>
              <a:rPr lang="en-US" sz="1600" dirty="0" smtClean="0"/>
              <a:t>}</a:t>
            </a:r>
          </a:p>
          <a:p>
            <a:pPr eaLnBrk="1" hangingPunct="1"/>
            <a:r>
              <a:rPr lang="en-US" sz="2000" dirty="0" smtClean="0"/>
              <a:t>Function to save &amp; restore "typical" settings</a:t>
            </a:r>
          </a:p>
          <a:p>
            <a:pPr lvl="1" eaLnBrk="1" hangingPunct="1"/>
            <a:r>
              <a:rPr lang="en-US" sz="1800" dirty="0" smtClean="0"/>
              <a:t>Call: </a:t>
            </a:r>
            <a:r>
              <a:rPr lang="en-US" sz="1800" dirty="0" err="1" smtClean="0"/>
              <a:t>outputStuff</a:t>
            </a:r>
            <a:r>
              <a:rPr lang="en-US" sz="1800" dirty="0" smtClean="0"/>
              <a:t>(</a:t>
            </a:r>
            <a:r>
              <a:rPr lang="en-US" sz="1800" dirty="0" err="1" smtClean="0"/>
              <a:t>myStream</a:t>
            </a:r>
            <a:r>
              <a:rPr lang="en-US" sz="1800" dirty="0" smtClean="0"/>
              <a:t>);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DDDE30CF-33E0-452A-ACAA-8FC0DA95BC84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337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Restoring Default setf Settings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Can also restore default settings:</a:t>
            </a:r>
            <a:br>
              <a:rPr lang="en-US" smtClean="0"/>
            </a:br>
            <a:r>
              <a:rPr lang="en-US" smtClean="0"/>
              <a:t>	cout.setf(0, ios::floatfield);</a:t>
            </a:r>
          </a:p>
          <a:p>
            <a:pPr eaLnBrk="1" hangingPunct="1"/>
            <a:r>
              <a:rPr lang="en-US" smtClean="0"/>
              <a:t>Not necessarily the "last" setting!</a:t>
            </a:r>
          </a:p>
          <a:p>
            <a:pPr eaLnBrk="1" hangingPunct="1"/>
            <a:r>
              <a:rPr lang="en-US" smtClean="0"/>
              <a:t>Default values are implementation-</a:t>
            </a:r>
            <a:br>
              <a:rPr lang="en-US" smtClean="0"/>
            </a:br>
            <a:r>
              <a:rPr lang="en-US" smtClean="0"/>
              <a:t>dependent</a:t>
            </a:r>
          </a:p>
          <a:p>
            <a:pPr eaLnBrk="1" hangingPunct="1"/>
            <a:r>
              <a:rPr lang="en-US" smtClean="0"/>
              <a:t>Does not reset precision settings</a:t>
            </a:r>
          </a:p>
          <a:p>
            <a:pPr lvl="1" eaLnBrk="1" hangingPunct="1"/>
            <a:r>
              <a:rPr lang="en-US" smtClean="0"/>
              <a:t>Only setf settings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3F982704-E7E7-4429-8A6E-9798497E145B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727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Manipulators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Manipulator defined:</a:t>
            </a:r>
            <a:br>
              <a:rPr lang="en-US" sz="2800" smtClean="0"/>
            </a:br>
            <a:r>
              <a:rPr lang="en-US" sz="2800" smtClean="0"/>
              <a:t>"A function called in nontraditional way"</a:t>
            </a:r>
          </a:p>
          <a:p>
            <a:pPr lvl="1" eaLnBrk="1" hangingPunct="1"/>
            <a:r>
              <a:rPr lang="en-US" sz="2400" smtClean="0"/>
              <a:t>Can have arguments</a:t>
            </a:r>
          </a:p>
          <a:p>
            <a:pPr lvl="1" eaLnBrk="1" hangingPunct="1"/>
            <a:r>
              <a:rPr lang="en-US" sz="2400" smtClean="0"/>
              <a:t>Placed after insertion operator</a:t>
            </a:r>
          </a:p>
          <a:p>
            <a:pPr lvl="1" eaLnBrk="1" hangingPunct="1"/>
            <a:r>
              <a:rPr lang="en-US" sz="2400" smtClean="0"/>
              <a:t>Do same things as member functions!</a:t>
            </a:r>
          </a:p>
          <a:p>
            <a:pPr lvl="2" eaLnBrk="1" hangingPunct="1"/>
            <a:r>
              <a:rPr lang="en-US" sz="2000" smtClean="0"/>
              <a:t>In different way</a:t>
            </a:r>
          </a:p>
          <a:p>
            <a:pPr lvl="1" eaLnBrk="1" hangingPunct="1"/>
            <a:r>
              <a:rPr lang="en-US" sz="2400" smtClean="0"/>
              <a:t>Common to use both "together"</a:t>
            </a:r>
          </a:p>
          <a:p>
            <a:pPr eaLnBrk="1" hangingPunct="1"/>
            <a:r>
              <a:rPr lang="en-US" sz="2800" smtClean="0"/>
              <a:t>setw() and setprecision() are in library</a:t>
            </a:r>
            <a:br>
              <a:rPr lang="en-US" sz="2800" smtClean="0"/>
            </a:br>
            <a:r>
              <a:rPr lang="en-US" sz="2800" smtClean="0"/>
              <a:t>&lt;iomanip&gt;, std namespace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15C993B0-0405-4173-BBFF-B2CFC3F0B929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667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Manipulator Example: setw()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setw() manipulator:</a:t>
            </a:r>
            <a:br>
              <a:rPr lang="en-US" sz="2800" smtClean="0"/>
            </a:br>
            <a:r>
              <a:rPr lang="en-US" sz="2800" smtClean="0"/>
              <a:t>cout 	&lt;&lt; "Start" &lt;&lt; setw(4) &lt;&lt; 10</a:t>
            </a:r>
            <a:br>
              <a:rPr lang="en-US" sz="2800" smtClean="0"/>
            </a:br>
            <a:r>
              <a:rPr lang="en-US" sz="2800" smtClean="0"/>
              <a:t>		&lt;&lt; setw(4) &lt;&lt; 20 &lt;&lt; setw(6) &lt;&lt; 30;</a:t>
            </a:r>
          </a:p>
          <a:p>
            <a:pPr lvl="1" eaLnBrk="1" hangingPunct="1"/>
            <a:r>
              <a:rPr lang="en-US" sz="2400" smtClean="0"/>
              <a:t>Results in:</a:t>
            </a:r>
            <a:br>
              <a:rPr lang="en-US" sz="2400" smtClean="0"/>
            </a:br>
            <a:r>
              <a:rPr lang="en-US" sz="2400" smtClean="0"/>
              <a:t>Start  10  20    30</a:t>
            </a:r>
          </a:p>
          <a:p>
            <a:pPr eaLnBrk="1" hangingPunct="1"/>
            <a:r>
              <a:rPr lang="en-US" sz="2800" smtClean="0"/>
              <a:t>Note: setw() affects only NEXT </a:t>
            </a:r>
            <a:br>
              <a:rPr lang="en-US" sz="2800" smtClean="0"/>
            </a:br>
            <a:r>
              <a:rPr lang="en-US" sz="2800" smtClean="0"/>
              <a:t>outputted value</a:t>
            </a:r>
          </a:p>
          <a:p>
            <a:pPr lvl="1" eaLnBrk="1" hangingPunct="1"/>
            <a:r>
              <a:rPr lang="en-US" sz="2400" smtClean="0"/>
              <a:t>Must include setw() manipulator before each</a:t>
            </a:r>
            <a:br>
              <a:rPr lang="en-US" sz="2400" smtClean="0"/>
            </a:br>
            <a:r>
              <a:rPr lang="en-US" sz="2400" smtClean="0"/>
              <a:t>outputted item to affect all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6BF2DFE2-02CA-4E7A-9143-93554A2E61B3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65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Manipulator  setprecision()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setprecision() manipulator:</a:t>
            </a:r>
            <a:br>
              <a:rPr lang="en-US" smtClean="0"/>
            </a:br>
            <a:r>
              <a:rPr lang="en-US" smtClean="0"/>
              <a:t>	</a:t>
            </a:r>
            <a:r>
              <a:rPr lang="en-US" sz="2400" smtClean="0"/>
              <a:t>cout.setf(ios::fixed | ios::showpoint);</a:t>
            </a:r>
            <a:br>
              <a:rPr lang="en-US" sz="2400" smtClean="0"/>
            </a:br>
            <a:r>
              <a:rPr lang="en-US" sz="2400" smtClean="0"/>
              <a:t>	cout 	&lt;&lt; "$" &lt;&lt; setprecision(2) &lt;&lt; 10.3 &lt;&lt; "  "</a:t>
            </a:r>
            <a:br>
              <a:rPr lang="en-US" sz="2400" smtClean="0"/>
            </a:br>
            <a:r>
              <a:rPr lang="en-US" sz="2400" smtClean="0"/>
              <a:t>		&lt;&lt; "$" &lt;&lt; 20.5 &lt;&lt; endl;</a:t>
            </a:r>
          </a:p>
          <a:p>
            <a:pPr eaLnBrk="1" hangingPunct="1"/>
            <a:r>
              <a:rPr lang="en-US" smtClean="0"/>
              <a:t>Results in:</a:t>
            </a:r>
            <a:br>
              <a:rPr lang="en-US" smtClean="0"/>
            </a:br>
            <a:r>
              <a:rPr lang="en-US" smtClean="0"/>
              <a:t>$10.30  $20.50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A8A3455D-6AC3-41AA-A917-2D9A12B2D71A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833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I/O Streams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File I/O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Character I/O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Stream Hierarchies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Preview of inheritance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453D003A-77E1-49B5-A58B-9CC2AA918977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409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Inheritance "Real" Example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of all convertibles is derived from</a:t>
            </a:r>
            <a:br>
              <a:rPr lang="en-US" smtClean="0"/>
            </a:br>
            <a:r>
              <a:rPr lang="en-US" smtClean="0"/>
              <a:t>class of all automobiles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Every convertible is an automobile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Convertible "adds features" to automobile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2F8E5FD0-620C-45A7-844B-DD57E67A9999}" type="slidenum">
              <a:rPr lang="en-US"/>
              <a:pPr>
                <a:defRPr/>
              </a:pPr>
              <a:t>37</a:t>
            </a:fld>
            <a:endParaRPr lang="en-US"/>
          </a:p>
        </p:txBody>
      </p:sp>
      <p:pic>
        <p:nvPicPr>
          <p:cNvPr id="2050" name="Picture 2" descr="http://www.cristiandarie.ro/asp-ajax/JavaScriptInheritanceClass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948573"/>
            <a:ext cx="5791200" cy="211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ular Callout 1"/>
          <p:cNvSpPr/>
          <p:nvPr/>
        </p:nvSpPr>
        <p:spPr>
          <a:xfrm>
            <a:off x="5181600" y="5867400"/>
            <a:ext cx="2667000" cy="838200"/>
          </a:xfrm>
          <a:prstGeom prst="wedgeRoundRectCallout">
            <a:avLst>
              <a:gd name="adj1" fmla="val -71670"/>
              <a:gd name="adj2" fmla="val -103017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 </a:t>
            </a:r>
            <a:r>
              <a:rPr lang="en-US" dirty="0" err="1" smtClean="0"/>
              <a:t>SuperCar</a:t>
            </a:r>
            <a:r>
              <a:rPr lang="en-US" dirty="0" smtClean="0"/>
              <a:t> can still drive and have a name</a:t>
            </a:r>
          </a:p>
        </p:txBody>
      </p:sp>
    </p:spTree>
    <p:extLst>
      <p:ext uri="{BB962C8B-B14F-4D97-AF65-F5344CB8AC3E}">
        <p14:creationId xmlns:p14="http://schemas.microsoft.com/office/powerpoint/2010/main" val="38522249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Hierarchy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40908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5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Stream Class Inheritance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Consider: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If D is derived class of class B </a:t>
            </a:r>
            <a:r>
              <a:rPr lang="en-US" smtClean="0">
                <a:sym typeface="Wingdings" pitchFamily="2" charset="2"/>
              </a:rPr>
              <a:t>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All objects of type D are also of type B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e.g., A convertible is also an automobile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Regarding streams: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An ifstream object is also an istream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Should use istream objects for parameters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More objects can be plugged in!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4E00FABB-C13C-4C3A-8D04-E63A35FB90CD}" type="slidenum">
              <a:rPr lang="en-US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776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Streams of Data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54970C37-1AE4-4C14-B1B1-78356F4A9279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1028" name="Picture 4" descr="http://www.automaticdoorsuk.com/wp-content/uploads/2012/05/data-stream-blue-stock-620p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531" y="1908941"/>
            <a:ext cx="4022408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ular Callout 1"/>
          <p:cNvSpPr/>
          <p:nvPr/>
        </p:nvSpPr>
        <p:spPr>
          <a:xfrm>
            <a:off x="3244740" y="1146940"/>
            <a:ext cx="2895600" cy="1291459"/>
          </a:xfrm>
          <a:prstGeom prst="wedgeRoundRectCallout">
            <a:avLst>
              <a:gd name="adj1" fmla="val 22180"/>
              <a:gd name="adj2" fmla="val 83253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Input Stream</a:t>
            </a:r>
          </a:p>
          <a:p>
            <a:pPr algn="ctr"/>
            <a:r>
              <a:rPr lang="en-US" dirty="0" smtClean="0"/>
              <a:t>Flow into program from File, DB or Keyboard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3581400" y="5181600"/>
            <a:ext cx="2895600" cy="1181100"/>
          </a:xfrm>
          <a:prstGeom prst="wedgeRoundRectCallout">
            <a:avLst>
              <a:gd name="adj1" fmla="val 11834"/>
              <a:gd name="adj2" fmla="val -92338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Output Stream </a:t>
            </a:r>
          </a:p>
          <a:p>
            <a:pPr algn="ctr"/>
            <a:r>
              <a:rPr lang="en-US" dirty="0" smtClean="0"/>
              <a:t>Flow out of program into file, screen , or DB</a:t>
            </a:r>
          </a:p>
        </p:txBody>
      </p:sp>
      <p:pic>
        <p:nvPicPr>
          <p:cNvPr id="1030" name="Picture 6" descr="http://www.chestercreek.com/media/keyboardMasthea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616" y="1146941"/>
            <a:ext cx="2943225" cy="118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http://icons.iconarchive.com/icons/custom-icon-design/pretty-office-3/256/download-database-icon.png"/>
          <p:cNvSpPr>
            <a:spLocks noChangeAspect="1" noChangeArrowheads="1"/>
          </p:cNvSpPr>
          <p:nvPr/>
        </p:nvSpPr>
        <p:spPr bwMode="auto">
          <a:xfrm>
            <a:off x="155575" y="-11652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0" descr="http://icons.iconarchive.com/icons/custom-icon-design/pretty-office-3/256/download-database-icon.png"/>
          <p:cNvSpPr>
            <a:spLocks noChangeAspect="1" noChangeArrowheads="1"/>
          </p:cNvSpPr>
          <p:nvPr/>
        </p:nvSpPr>
        <p:spPr bwMode="auto">
          <a:xfrm>
            <a:off x="307975" y="-10128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://icons.iconarchive.com/icons/custom-icon-design/pretty-office-3/256/download-database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1268574"/>
            <a:ext cx="1470025" cy="14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7358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Stream Class Inheritance Example</a:t>
            </a:r>
          </a:p>
        </p:txBody>
      </p:sp>
      <p:pic>
        <p:nvPicPr>
          <p:cNvPr id="90114" name="Picture 4" descr="C:\WINDOWS\Desktop\Oh_type\sacitch_C++_ppt\gif\savitchc12d_p55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52400" y="1905000"/>
            <a:ext cx="779145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189C2457-3028-45B5-9519-D9F63450B660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4953000" y="1066800"/>
            <a:ext cx="4191000" cy="914400"/>
          </a:xfrm>
          <a:prstGeom prst="wedgeRoundRectCallout">
            <a:avLst>
              <a:gd name="adj1" fmla="val -83278"/>
              <a:gd name="adj2" fmla="val 38362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twoSumVersion1(</a:t>
            </a:r>
            <a:r>
              <a:rPr lang="en-US" dirty="0" err="1"/>
              <a:t>fileIn</a:t>
            </a:r>
            <a:r>
              <a:rPr lang="en-US" dirty="0"/>
              <a:t>);	// Legal!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twoSumVersion1(</a:t>
            </a:r>
            <a:r>
              <a:rPr lang="en-US" dirty="0" err="1"/>
              <a:t>cin</a:t>
            </a:r>
            <a:r>
              <a:rPr lang="en-US" dirty="0"/>
              <a:t>);	// ILLEGAL!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Because </a:t>
            </a:r>
            <a:r>
              <a:rPr lang="en-US" sz="1600" dirty="0" err="1"/>
              <a:t>cin</a:t>
            </a:r>
            <a:r>
              <a:rPr lang="en-US" sz="1600" dirty="0"/>
              <a:t> is not of type </a:t>
            </a:r>
            <a:r>
              <a:rPr lang="en-US" sz="1600" dirty="0" err="1"/>
              <a:t>ifstream</a:t>
            </a:r>
            <a:r>
              <a:rPr lang="en-US" sz="1600" dirty="0"/>
              <a:t>!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4924097" y="5454869"/>
            <a:ext cx="4191000" cy="1295400"/>
          </a:xfrm>
          <a:prstGeom prst="wedgeRoundRectCallout">
            <a:avLst>
              <a:gd name="adj1" fmla="val -85911"/>
              <a:gd name="adj2" fmla="val -118839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600" dirty="0"/>
              <a:t>twoSumVersion2(</a:t>
            </a:r>
            <a:r>
              <a:rPr lang="en-US" sz="1600" dirty="0" err="1"/>
              <a:t>fileIn</a:t>
            </a:r>
            <a:r>
              <a:rPr lang="en-US" sz="1600" dirty="0"/>
              <a:t>);	// Legal!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/>
              <a:t>twoSumVersion2(</a:t>
            </a:r>
            <a:r>
              <a:rPr lang="en-US" sz="1600" dirty="0" err="1"/>
              <a:t>cin</a:t>
            </a:r>
            <a:r>
              <a:rPr lang="en-US" sz="1600" dirty="0"/>
              <a:t>);	</a:t>
            </a:r>
            <a:r>
              <a:rPr lang="en-US" sz="1600" dirty="0" smtClean="0"/>
              <a:t>	// </a:t>
            </a:r>
            <a:r>
              <a:rPr lang="en-US" sz="1600" dirty="0"/>
              <a:t>Legal</a:t>
            </a:r>
            <a:r>
              <a:rPr lang="en-US" sz="1600" dirty="0" smtClean="0"/>
              <a:t>!</a:t>
            </a:r>
          </a:p>
          <a:p>
            <a:pPr marL="0" lvl="1" algn="r">
              <a:lnSpc>
                <a:spcPct val="90000"/>
              </a:lnSpc>
            </a:pPr>
            <a:r>
              <a:rPr lang="en-US" dirty="0" err="1"/>
              <a:t>istream</a:t>
            </a:r>
            <a:r>
              <a:rPr lang="en-US" dirty="0"/>
              <a:t> parameter accepts both </a:t>
            </a:r>
            <a:r>
              <a:rPr lang="en-US" dirty="0" smtClean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592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Stringstream</a:t>
            </a:r>
            <a:r>
              <a:rPr lang="en-US" dirty="0" smtClean="0"/>
              <a:t> Class</a:t>
            </a:r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stringstream class is another example of inheritance</a:t>
            </a:r>
          </a:p>
          <a:p>
            <a:pPr lvl="1"/>
            <a:r>
              <a:rPr lang="en-US" smtClean="0"/>
              <a:t>Derived from the iostream class</a:t>
            </a:r>
          </a:p>
          <a:p>
            <a:pPr lvl="1"/>
            <a:r>
              <a:rPr lang="en-US" smtClean="0"/>
              <a:t>Allows you to perform stream operations to or from a string, similar to how you perform stream operations from cin or from a file</a:t>
            </a:r>
          </a:p>
          <a:p>
            <a:pPr lvl="2"/>
            <a:r>
              <a:rPr lang="en-US" smtClean="0"/>
              <a:t>Shares or </a:t>
            </a:r>
            <a:r>
              <a:rPr lang="en-US" b="1" i="1" smtClean="0"/>
              <a:t>inherits</a:t>
            </a:r>
            <a:r>
              <a:rPr lang="en-US" smtClean="0"/>
              <a:t> the same methods</a:t>
            </a:r>
          </a:p>
          <a:p>
            <a:r>
              <a:rPr lang="en-US" smtClean="0"/>
              <a:t>Useful for converting strings to other data types and vice versa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</a:t>
            </a:r>
            <a:fld id="{303F6CDF-7FBE-4850-8C25-57B62997092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2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stringstream</a:t>
            </a: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Required to use</a:t>
            </a:r>
          </a:p>
          <a:p>
            <a:pPr marL="457200" lvl="1" indent="0"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57200" lvl="1" indent="0"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stringstream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800" dirty="0" smtClean="0"/>
              <a:t>Create an object of type </a:t>
            </a:r>
            <a:r>
              <a:rPr lang="en-US" sz="2800" dirty="0" err="1" smtClean="0"/>
              <a:t>stringstream</a:t>
            </a:r>
            <a:endParaRPr lang="en-US" sz="2800" dirty="0" smtClean="0"/>
          </a:p>
          <a:p>
            <a:pPr marL="457200" lvl="1" indent="0">
              <a:buFont typeface="Arial" charset="0"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stringstream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Font typeface="Arial" charset="0"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ss.clear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 );	// reset contents to empty string</a:t>
            </a:r>
          </a:p>
          <a:p>
            <a:pPr marL="457200" lvl="1" indent="0">
              <a:buFont typeface="Arial" charset="0"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ss.str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("");	// initialize to blank</a:t>
            </a:r>
          </a:p>
          <a:p>
            <a:r>
              <a:rPr lang="en-US" sz="2800" dirty="0" smtClean="0"/>
              <a:t>To create a string from other variables</a:t>
            </a:r>
          </a:p>
          <a:p>
            <a:pPr marL="457200" lvl="1" indent="0">
              <a:buFont typeface="Arial" charset="0"/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&lt;&lt; c &lt;&lt; " " &lt;&lt;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// create a string : c is a char,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is an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&lt;&lt; "x 10";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&gt;&gt; c &gt;&gt;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parse a string : c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is set to 'x' and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set to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12-</a:t>
            </a:r>
            <a:fld id="{4DE731FA-EC90-4F6C-8231-00305B93F6D5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6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stringstream</a:t>
            </a:r>
            <a:r>
              <a:rPr lang="en-US" dirty="0" smtClean="0"/>
              <a:t> Example</a:t>
            </a:r>
            <a:br>
              <a:rPr lang="en-US" dirty="0" smtClean="0"/>
            </a:br>
            <a:r>
              <a:rPr lang="en-US" sz="3200" i="1" dirty="0" smtClean="0"/>
              <a:t>(1 of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</a:t>
            </a:r>
            <a:fld id="{2181930F-C4AE-4AD7-8429-95266948EE5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97284" name="TextBox 5"/>
          <p:cNvSpPr txBox="1">
            <a:spLocks noChangeArrowheads="1"/>
          </p:cNvSpPr>
          <p:nvPr/>
        </p:nvSpPr>
        <p:spPr bwMode="auto">
          <a:xfrm>
            <a:off x="762000" y="1524000"/>
            <a:ext cx="6540500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//Demonstration of the </a:t>
            </a:r>
            <a:r>
              <a:rPr lang="en-US" dirty="0" err="1"/>
              <a:t>stringstream</a:t>
            </a:r>
            <a:r>
              <a:rPr lang="en-US" dirty="0"/>
              <a:t> class.  This program takes</a:t>
            </a:r>
          </a:p>
          <a:p>
            <a:r>
              <a:rPr lang="en-US" dirty="0"/>
              <a:t>//a string with a name followed by scores.  It uses a</a:t>
            </a:r>
          </a:p>
          <a:p>
            <a:r>
              <a:rPr lang="en-US" dirty="0"/>
              <a:t>//</a:t>
            </a:r>
            <a:r>
              <a:rPr lang="en-US" dirty="0" err="1"/>
              <a:t>stringstream</a:t>
            </a:r>
            <a:r>
              <a:rPr lang="en-US" dirty="0"/>
              <a:t> to extract the name as a string, the scores</a:t>
            </a:r>
          </a:p>
          <a:p>
            <a:r>
              <a:rPr lang="en-US" dirty="0"/>
              <a:t>//as integers, then calculates the average score.  The name</a:t>
            </a:r>
          </a:p>
          <a:p>
            <a:r>
              <a:rPr lang="en-US" dirty="0"/>
              <a:t>//and average are placed into a new string.</a:t>
            </a:r>
          </a:p>
          <a:p>
            <a:endParaRPr lang="en-US" dirty="0"/>
          </a:p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#include &lt;string&gt;</a:t>
            </a:r>
          </a:p>
          <a:p>
            <a:r>
              <a:rPr lang="en-US" dirty="0"/>
              <a:t>#include &lt;</a:t>
            </a:r>
            <a:r>
              <a:rPr lang="en-US" dirty="0" err="1"/>
              <a:t>sstream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 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stringstream</a:t>
            </a:r>
            <a:r>
              <a:rPr lang="en-US" dirty="0"/>
              <a:t> </a:t>
            </a:r>
            <a:r>
              <a:rPr lang="en-US" dirty="0" err="1"/>
              <a:t>ss</a:t>
            </a:r>
            <a:r>
              <a:rPr lang="en-US" dirty="0"/>
              <a:t>;</a:t>
            </a:r>
          </a:p>
          <a:p>
            <a:r>
              <a:rPr lang="en-US" dirty="0"/>
              <a:t>	string scores = "Luigi 70 100 90";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6019800" y="4191000"/>
            <a:ext cx="2743200" cy="914400"/>
          </a:xfrm>
          <a:prstGeom prst="wedgeRoundRectCallout">
            <a:avLst>
              <a:gd name="adj1" fmla="val -79023"/>
              <a:gd name="adj2" fmla="val 112500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What if we wanted to define an array of scores?</a:t>
            </a:r>
          </a:p>
        </p:txBody>
      </p:sp>
    </p:spTree>
    <p:extLst>
      <p:ext uri="{BB962C8B-B14F-4D97-AF65-F5344CB8AC3E}">
        <p14:creationId xmlns:p14="http://schemas.microsoft.com/office/powerpoint/2010/main" val="208121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stringstream</a:t>
            </a:r>
            <a:r>
              <a:rPr lang="en-US" dirty="0" smtClean="0"/>
              <a:t> Example</a:t>
            </a:r>
            <a:br>
              <a:rPr lang="en-US" dirty="0" smtClean="0"/>
            </a:br>
            <a:r>
              <a:rPr lang="en-US" sz="3200" i="1" dirty="0" smtClean="0"/>
              <a:t>(2 of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</a:t>
            </a:r>
            <a:fld id="{AE4165FF-CD5C-4EAB-957C-D9FA33440DF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98308" name="TextBox 5"/>
          <p:cNvSpPr txBox="1">
            <a:spLocks noChangeArrowheads="1"/>
          </p:cNvSpPr>
          <p:nvPr/>
        </p:nvSpPr>
        <p:spPr bwMode="auto">
          <a:xfrm>
            <a:off x="762000" y="1549400"/>
            <a:ext cx="6507163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	// Clear the stringstream</a:t>
            </a:r>
          </a:p>
          <a:p>
            <a:r>
              <a:rPr lang="en-US"/>
              <a:t>	ss.str("");</a:t>
            </a:r>
          </a:p>
          <a:p>
            <a:r>
              <a:rPr lang="en-US"/>
              <a:t>	ss.clear();</a:t>
            </a:r>
          </a:p>
          <a:p>
            <a:endParaRPr lang="en-US"/>
          </a:p>
          <a:p>
            <a:r>
              <a:rPr lang="en-US"/>
              <a:t>	// Put the scores into the stringstream</a:t>
            </a:r>
          </a:p>
          <a:p>
            <a:r>
              <a:rPr lang="en-US"/>
              <a:t>	ss &lt;&lt; scores;</a:t>
            </a:r>
          </a:p>
          <a:p>
            <a:endParaRPr lang="en-US"/>
          </a:p>
          <a:p>
            <a:r>
              <a:rPr lang="en-US"/>
              <a:t>	// Extract the name and average the scores</a:t>
            </a:r>
          </a:p>
          <a:p>
            <a:r>
              <a:rPr lang="en-US"/>
              <a:t>	string name = "";</a:t>
            </a:r>
          </a:p>
          <a:p>
            <a:r>
              <a:rPr lang="en-US"/>
              <a:t>	int total = 0, count = 0, average = 0;</a:t>
            </a:r>
          </a:p>
          <a:p>
            <a:r>
              <a:rPr lang="en-US"/>
              <a:t>	int score;</a:t>
            </a:r>
          </a:p>
          <a:p>
            <a:r>
              <a:rPr lang="en-US"/>
              <a:t>	ss &gt;&gt; name;		// Read the name</a:t>
            </a:r>
          </a:p>
          <a:p>
            <a:r>
              <a:rPr lang="en-US"/>
              <a:t>	while (ss &gt;&gt; score)  // Read until the end of the string</a:t>
            </a:r>
          </a:p>
          <a:p>
            <a:r>
              <a:rPr lang="en-US"/>
              <a:t>	{</a:t>
            </a:r>
          </a:p>
          <a:p>
            <a:r>
              <a:rPr lang="en-US"/>
              <a:t>		count++;</a:t>
            </a:r>
          </a:p>
          <a:p>
            <a:r>
              <a:rPr lang="en-US"/>
              <a:t>		total += score;</a:t>
            </a:r>
          </a:p>
          <a:p>
            <a:r>
              <a:rPr lang="en-US"/>
              <a:t>	}</a:t>
            </a:r>
          </a:p>
          <a:p>
            <a:r>
              <a:rPr lang="en-US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3105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stringstream</a:t>
            </a:r>
            <a:r>
              <a:rPr lang="en-US" dirty="0" smtClean="0"/>
              <a:t> Example</a:t>
            </a:r>
            <a:br>
              <a:rPr lang="en-US" dirty="0" smtClean="0"/>
            </a:br>
            <a:r>
              <a:rPr lang="en-US" sz="3200" i="1" dirty="0" smtClean="0"/>
              <a:t>(3 of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12-</a:t>
            </a:r>
            <a:fld id="{CAED4942-D7B9-4A68-B83B-FDC548B5EF7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99332" name="TextBox 5"/>
          <p:cNvSpPr txBox="1">
            <a:spLocks noChangeArrowheads="1"/>
          </p:cNvSpPr>
          <p:nvPr/>
        </p:nvSpPr>
        <p:spPr bwMode="auto">
          <a:xfrm>
            <a:off x="685800" y="1514475"/>
            <a:ext cx="6508750" cy="535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	if (count &gt; 0)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average = total / count;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// Clear the </a:t>
            </a:r>
            <a:r>
              <a:rPr lang="en-US" dirty="0" err="1"/>
              <a:t>stringstream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ss.clear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ss.str</a:t>
            </a:r>
            <a:r>
              <a:rPr lang="en-US" dirty="0"/>
              <a:t>("");</a:t>
            </a:r>
          </a:p>
          <a:p>
            <a:r>
              <a:rPr lang="en-US" dirty="0"/>
              <a:t>	// Put in the name and average</a:t>
            </a:r>
          </a:p>
          <a:p>
            <a:r>
              <a:rPr lang="en-US" dirty="0"/>
              <a:t>	</a:t>
            </a:r>
            <a:r>
              <a:rPr lang="en-US" dirty="0" err="1"/>
              <a:t>ss</a:t>
            </a:r>
            <a:r>
              <a:rPr lang="en-US" dirty="0"/>
              <a:t> &lt;&lt; "Name: " &lt;&lt; name &lt;&lt; " Average: " &lt;&lt; average;</a:t>
            </a:r>
          </a:p>
          <a:p>
            <a:endParaRPr lang="en-US" dirty="0"/>
          </a:p>
          <a:p>
            <a:r>
              <a:rPr lang="en-US" dirty="0"/>
              <a:t>	// Output as a string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ss.str</a:t>
            </a:r>
            <a:r>
              <a:rPr lang="en-US" dirty="0"/>
              <a:t>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4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Access to Files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E0DB6597-7B2E-47B7-A56D-FB33EDCB0D2F}" type="slidenum">
              <a:rPr lang="en-US"/>
              <a:pPr>
                <a:defRPr/>
              </a:pPr>
              <a:t>46</a:t>
            </a:fld>
            <a:endParaRPr lang="en-US"/>
          </a:p>
        </p:txBody>
      </p:sp>
      <p:pic>
        <p:nvPicPr>
          <p:cNvPr id="4098" name="Picture 2" descr="http://kb.sandisk.com/euf/assets/images/faqs/8150/id8150_Random_vs_sequential_acc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5715000" cy="342900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ounded Rectangular Callout 1"/>
          <p:cNvSpPr/>
          <p:nvPr/>
        </p:nvSpPr>
        <p:spPr>
          <a:xfrm>
            <a:off x="3276600" y="5838497"/>
            <a:ext cx="2819400" cy="838200"/>
          </a:xfrm>
          <a:prstGeom prst="wedgeRoundRectCallout">
            <a:avLst>
              <a:gd name="adj1" fmla="val -1262"/>
              <a:gd name="adj2" fmla="val -133111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Use </a:t>
            </a:r>
            <a:r>
              <a:rPr lang="en-US" dirty="0" err="1" smtClean="0"/>
              <a:t>fstream</a:t>
            </a:r>
            <a:r>
              <a:rPr lang="en-US" dirty="0" smtClean="0"/>
              <a:t> objects to access any part of file</a:t>
            </a:r>
          </a:p>
        </p:txBody>
      </p:sp>
    </p:spTree>
    <p:extLst>
      <p:ext uri="{BB962C8B-B14F-4D97-AF65-F5344CB8AC3E}">
        <p14:creationId xmlns:p14="http://schemas.microsoft.com/office/powerpoint/2010/main" val="40135232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Access Tools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Declaration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/>
              <a:t>fstream</a:t>
            </a:r>
            <a:r>
              <a:rPr lang="en-US" sz="2400" dirty="0"/>
              <a:t> </a:t>
            </a:r>
            <a:r>
              <a:rPr lang="en-US" sz="2400" dirty="0" err="1"/>
              <a:t>rwStream</a:t>
            </a:r>
            <a:r>
              <a:rPr lang="en-US" sz="2400" dirty="0"/>
              <a:t>;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Opens same as </a:t>
            </a:r>
            <a:r>
              <a:rPr lang="en-US" sz="2800" dirty="0" err="1" smtClean="0"/>
              <a:t>istream</a:t>
            </a:r>
            <a:r>
              <a:rPr lang="en-US" sz="2800" dirty="0" smtClean="0"/>
              <a:t> or </a:t>
            </a:r>
            <a:r>
              <a:rPr lang="en-US" sz="2800" dirty="0" err="1" smtClean="0"/>
              <a:t>ostream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rwStream.open</a:t>
            </a:r>
            <a:r>
              <a:rPr lang="en-US" sz="2400" dirty="0" smtClean="0"/>
              <a:t>("stuff", </a:t>
            </a:r>
            <a:r>
              <a:rPr lang="en-US" sz="2400" dirty="0" err="1" smtClean="0"/>
              <a:t>ios</a:t>
            </a:r>
            <a:r>
              <a:rPr lang="en-US" sz="2400" dirty="0" smtClean="0"/>
              <a:t>::in | </a:t>
            </a:r>
            <a:r>
              <a:rPr lang="en-US" sz="2400" dirty="0" err="1" smtClean="0"/>
              <a:t>ios</a:t>
            </a:r>
            <a:r>
              <a:rPr lang="en-US" sz="2400" dirty="0" smtClean="0"/>
              <a:t>:: out);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Move about in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rwStream.seekp</a:t>
            </a:r>
            <a:r>
              <a:rPr lang="en-US" sz="2400" dirty="0" smtClean="0"/>
              <a:t>(1000);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Positions put-pointer at 1000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byte for writing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rwStream.seekg</a:t>
            </a:r>
            <a:r>
              <a:rPr lang="en-US" sz="2400" dirty="0" smtClean="0"/>
              <a:t>(100);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Positions get-pointer at 100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byte for reading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00993E30-3CF1-44A0-B3D1-1FAB761D164C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5943600" y="1793328"/>
            <a:ext cx="3200400" cy="838200"/>
          </a:xfrm>
          <a:prstGeom prst="wedgeRoundRectCallout">
            <a:avLst>
              <a:gd name="adj1" fmla="val -50882"/>
              <a:gd name="adj2" fmla="val 92594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Required second argument. </a:t>
            </a:r>
          </a:p>
          <a:p>
            <a:pPr algn="ctr"/>
            <a:r>
              <a:rPr lang="en-US" dirty="0" smtClean="0"/>
              <a:t>Ex – opens both read and write</a:t>
            </a:r>
          </a:p>
        </p:txBody>
      </p:sp>
    </p:spTree>
    <p:extLst>
      <p:ext uri="{BB962C8B-B14F-4D97-AF65-F5344CB8AC3E}">
        <p14:creationId xmlns:p14="http://schemas.microsoft.com/office/powerpoint/2010/main" val="8828040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Access Sizes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To move about 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smtClean="0"/>
              <a:t> must know sizes</a:t>
            </a:r>
          </a:p>
          <a:p>
            <a:pPr lvl="1" eaLnBrk="1" hangingPunct="1"/>
            <a:r>
              <a:rPr lang="en-US" sz="2400" dirty="0" err="1" smtClean="0"/>
              <a:t>sizeof</a:t>
            </a:r>
            <a:r>
              <a:rPr lang="en-US" sz="2400" dirty="0" smtClean="0"/>
              <a:t>() operator determines number of bytes</a:t>
            </a:r>
            <a:br>
              <a:rPr lang="en-US" sz="2400" dirty="0" smtClean="0"/>
            </a:br>
            <a:r>
              <a:rPr lang="en-US" sz="2400" dirty="0" smtClean="0"/>
              <a:t>required for an object:</a:t>
            </a:r>
            <a:br>
              <a:rPr lang="en-US" sz="2400" dirty="0" smtClean="0"/>
            </a:br>
            <a:r>
              <a:rPr lang="en-US" sz="2400" dirty="0" err="1" smtClean="0"/>
              <a:t>sizeof</a:t>
            </a:r>
            <a:r>
              <a:rPr lang="en-US" sz="2400" dirty="0" smtClean="0"/>
              <a:t>(s)	//Where s is string s = "Hello"</a:t>
            </a:r>
            <a:br>
              <a:rPr lang="en-US" sz="2400" dirty="0" smtClean="0"/>
            </a:br>
            <a:r>
              <a:rPr lang="en-US" sz="2400" dirty="0" err="1" smtClean="0"/>
              <a:t>sizeof</a:t>
            </a:r>
            <a:r>
              <a:rPr lang="en-US" sz="2400" dirty="0" smtClean="0"/>
              <a:t>(10)</a:t>
            </a:r>
            <a:br>
              <a:rPr lang="en-US" sz="2400" dirty="0" smtClean="0"/>
            </a:br>
            <a:r>
              <a:rPr lang="en-US" sz="2400" dirty="0" err="1" smtClean="0"/>
              <a:t>sizeof</a:t>
            </a:r>
            <a:r>
              <a:rPr lang="en-US" sz="2400" dirty="0" smtClean="0"/>
              <a:t>(double)</a:t>
            </a:r>
            <a:br>
              <a:rPr lang="en-US" sz="2400" dirty="0" smtClean="0"/>
            </a:b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/>
              <a:t>myObject</a:t>
            </a:r>
            <a:r>
              <a:rPr lang="en-US" sz="2400" dirty="0" smtClean="0"/>
              <a:t>)</a:t>
            </a:r>
          </a:p>
          <a:p>
            <a:pPr lvl="1" eaLnBrk="1" hangingPunct="1"/>
            <a:r>
              <a:rPr lang="en-US" sz="2400" dirty="0" smtClean="0"/>
              <a:t>Position put-pointer at 100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record of objects: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rwStream.seekp</a:t>
            </a:r>
            <a:r>
              <a:rPr lang="en-US" sz="2400" dirty="0" smtClean="0"/>
              <a:t>(100*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/>
              <a:t>myObject</a:t>
            </a:r>
            <a:r>
              <a:rPr lang="en-US" sz="2400" dirty="0" smtClean="0"/>
              <a:t>) – 1);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DC50169A-DB00-47BB-A00E-D481B43AE820}" type="slidenum">
              <a:rPr lang="en-US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537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Other File Types You Will Encounter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Data Sets</a:t>
            </a:r>
          </a:p>
          <a:p>
            <a:pPr lvl="1"/>
            <a:r>
              <a:rPr lang="en-US" dirty="0" smtClean="0"/>
              <a:t>Tagged language like HTML</a:t>
            </a:r>
          </a:p>
          <a:p>
            <a:r>
              <a:rPr lang="en-US" dirty="0" smtClean="0"/>
              <a:t>CSV or Excel Data Files</a:t>
            </a:r>
          </a:p>
          <a:p>
            <a:pPr lvl="1"/>
            <a:r>
              <a:rPr lang="en-US" dirty="0" smtClean="0"/>
              <a:t>Ex. "Mike", "Canniff</a:t>
            </a:r>
            <a:r>
              <a:rPr lang="en-US" dirty="0"/>
              <a:t> </a:t>
            </a:r>
            <a:r>
              <a:rPr lang="en-US" dirty="0" smtClean="0"/>
              <a:t>","988111222</a:t>
            </a:r>
            <a:r>
              <a:rPr lang="en-US" dirty="0"/>
              <a:t> </a:t>
            </a:r>
            <a:r>
              <a:rPr lang="en-US" dirty="0" smtClean="0"/>
              <a:t>","Weber 204“</a:t>
            </a:r>
          </a:p>
          <a:p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Complex rows, columns, and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3074" name="Picture 2" descr="http://files.softicons.com/download/system-icons/lozengue-filetype-icons-by-gurato/png/256/CSV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425262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2.bp.blogspot.com/_4tCFl2aIwbQ/S3uAqE8IaYI/AAAAAAAAAh8/6it2sutoEsw/s320/xml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358462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9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Streams Usage</a:t>
            </a:r>
            <a:br>
              <a:rPr lang="en-US" dirty="0" smtClean="0"/>
            </a:br>
            <a:r>
              <a:rPr lang="en-US" sz="3200" i="1" dirty="0" smtClean="0"/>
              <a:t>Like </a:t>
            </a:r>
            <a:r>
              <a:rPr lang="en-US" sz="3200" i="1" dirty="0" err="1" smtClean="0"/>
              <a:t>cin</a:t>
            </a:r>
            <a:r>
              <a:rPr lang="en-US" sz="3200" i="1" dirty="0" smtClean="0"/>
              <a:t>, </a:t>
            </a:r>
            <a:r>
              <a:rPr lang="en-US" sz="3200" i="1" dirty="0" err="1" smtClean="0"/>
              <a:t>cout</a:t>
            </a:r>
            <a:endParaRPr lang="en-US" sz="3200" i="1" dirty="0" smtClean="0"/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Given program defines stream </a:t>
            </a:r>
            <a:r>
              <a:rPr lang="en-US" dirty="0" err="1" smtClean="0"/>
              <a:t>inStream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comes from some file:</a:t>
            </a:r>
            <a:br>
              <a:rPr lang="en-US" dirty="0" smtClean="0"/>
            </a:b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theNumber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err="1" smtClean="0"/>
              <a:t>inStream</a:t>
            </a:r>
            <a:r>
              <a:rPr lang="en-US" sz="2400" dirty="0" smtClean="0"/>
              <a:t> &gt;&gt; </a:t>
            </a:r>
            <a:r>
              <a:rPr lang="en-US" sz="2400" dirty="0" err="1" smtClean="0"/>
              <a:t>theNumber</a:t>
            </a:r>
            <a:r>
              <a:rPr lang="en-US" sz="2400" dirty="0" smtClean="0"/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Program defines stream </a:t>
            </a:r>
            <a:r>
              <a:rPr lang="en-US" dirty="0" err="1" smtClean="0"/>
              <a:t>outStream</a:t>
            </a:r>
            <a:r>
              <a:rPr lang="en-US" dirty="0" smtClean="0"/>
              <a:t> that goes</a:t>
            </a:r>
            <a:br>
              <a:rPr lang="en-US" dirty="0" smtClean="0"/>
            </a:br>
            <a:r>
              <a:rPr lang="en-US" dirty="0" smtClean="0"/>
              <a:t>to some file</a:t>
            </a:r>
            <a:br>
              <a:rPr lang="en-US" dirty="0" smtClean="0"/>
            </a:br>
            <a:r>
              <a:rPr lang="en-US" sz="2400" dirty="0" err="1" smtClean="0"/>
              <a:t>outStream</a:t>
            </a:r>
            <a:r>
              <a:rPr lang="en-US" sz="2400" dirty="0" smtClean="0"/>
              <a:t> &lt;&lt; "</a:t>
            </a:r>
            <a:r>
              <a:rPr lang="en-US" sz="2400" dirty="0" err="1" smtClean="0"/>
              <a:t>theNumber</a:t>
            </a:r>
            <a:r>
              <a:rPr lang="en-US" sz="2400" dirty="0" smtClean="0"/>
              <a:t> is " &lt;&lt; </a:t>
            </a:r>
            <a:r>
              <a:rPr lang="en-US" sz="2400" dirty="0" err="1" smtClean="0"/>
              <a:t>theNumber</a:t>
            </a:r>
            <a:r>
              <a:rPr lang="en-US" sz="2400" dirty="0" smtClean="0"/>
              <a:t>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9CBD0CC5-654D-468C-A5B6-6907CC1AF958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30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2D9527C-2DB4-43B9-BFA3-F50369696131}" type="slidenum">
              <a:rPr lang="en-US"/>
              <a:pPr>
                <a:defRPr/>
              </a:pPr>
              <a:t>50</a:t>
            </a:fld>
            <a:endParaRPr lang="en-CA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 Takeaways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Streams used to connect to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__________ opens a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.close() closes a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_________ checks for failure when accessing file</a:t>
            </a:r>
          </a:p>
          <a:p>
            <a:pPr eaLnBrk="1" hangingPunct="1"/>
            <a:r>
              <a:rPr lang="en-US" dirty="0"/>
              <a:t>Streams use inheritance to share common methods and variables in an “is-a” relationship between </a:t>
            </a:r>
            <a:r>
              <a:rPr lang="en-US" dirty="0" smtClean="0"/>
              <a:t>classes</a:t>
            </a:r>
          </a:p>
          <a:p>
            <a:pPr lvl="1" eaLnBrk="1" hangingPunct="1"/>
            <a:r>
              <a:rPr lang="en-US" dirty="0" err="1" smtClean="0"/>
              <a:t>Fstream</a:t>
            </a:r>
            <a:r>
              <a:rPr lang="en-US" dirty="0" smtClean="0"/>
              <a:t> is-a </a:t>
            </a:r>
            <a:r>
              <a:rPr lang="en-US" dirty="0" err="1" smtClean="0"/>
              <a:t>istream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Declaring Streams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Stream must be declared like any other</a:t>
            </a:r>
            <a:br>
              <a:rPr lang="en-US" dirty="0" smtClean="0"/>
            </a:br>
            <a:r>
              <a:rPr lang="en-US" dirty="0" smtClean="0"/>
              <a:t>variable: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800" dirty="0" err="1" smtClean="0"/>
              <a:t>ifstream</a:t>
            </a:r>
            <a:r>
              <a:rPr lang="en-US" sz="2800" dirty="0" smtClean="0"/>
              <a:t> </a:t>
            </a:r>
            <a:r>
              <a:rPr lang="en-US" sz="2800" dirty="0" err="1" smtClean="0"/>
              <a:t>inStream</a:t>
            </a:r>
            <a:r>
              <a:rPr lang="en-US" sz="2800" dirty="0" smtClean="0"/>
              <a:t>;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dirty="0" err="1" smtClean="0"/>
              <a:t>ofstream</a:t>
            </a:r>
            <a:r>
              <a:rPr lang="en-US" sz="2800" dirty="0" smtClean="0"/>
              <a:t> </a:t>
            </a:r>
            <a:r>
              <a:rPr lang="en-US" sz="2800" dirty="0" err="1" smtClean="0"/>
              <a:t>outStream</a:t>
            </a:r>
            <a:r>
              <a:rPr lang="en-US" sz="2800" dirty="0" smtClean="0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Must then "connect" to file: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800" dirty="0" err="1" smtClean="0"/>
              <a:t>inStream.open</a:t>
            </a:r>
            <a:r>
              <a:rPr lang="en-US" sz="2800" dirty="0" smtClean="0"/>
              <a:t>("infile.txt");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Called "opening the file"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“Dot” notation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Uses member function </a:t>
            </a:r>
            <a:r>
              <a:rPr lang="en-US" i="1" dirty="0" smtClean="0"/>
              <a:t>open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Can specify complete pathname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015A6084-89B9-47FA-B1D3-4E76D7042086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9078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Opening a Text File</a:t>
            </a:r>
          </a:p>
        </p:txBody>
      </p:sp>
      <p:sp>
        <p:nvSpPr>
          <p:cNvPr id="97282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800" dirty="0" smtClean="0"/>
              <a:t>Add at the top</a:t>
            </a:r>
          </a:p>
          <a:p>
            <a:pPr marL="457200" lvl="1" indent="0"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using namespace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800" dirty="0" smtClean="0"/>
              <a:t>You can then declare an input stream just as you would declare any other variable.</a:t>
            </a:r>
          </a:p>
          <a:p>
            <a:pPr marL="457200" lvl="1" indent="0"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800" dirty="0" smtClean="0"/>
              <a:t>Next you must connect the </a:t>
            </a:r>
            <a:r>
              <a:rPr lang="en-US" sz="2800" dirty="0" err="1" smtClean="0"/>
              <a:t>inputStream</a:t>
            </a:r>
            <a:r>
              <a:rPr lang="en-US" sz="2800" dirty="0" smtClean="0"/>
              <a:t> variable to a text file on the disk.</a:t>
            </a:r>
          </a:p>
          <a:p>
            <a:pPr marL="457200" lvl="1" indent="0">
              <a:buFont typeface="Arial" charset="0"/>
              <a:buNone/>
            </a:pPr>
            <a:r>
              <a:rPr lang="en-US" sz="2400" dirty="0" smtClean="0"/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inputStream.open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("filename.txt");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/>
              <a:t>The “filename.txt” is the pathname to a text file or a file in the current directory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2800" dirty="0" smtClean="0"/>
              <a:t>Output File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</a:t>
            </a:r>
            <a:r>
              <a:rPr lang="en-US" sz="2400" dirty="0" err="1"/>
              <a:t>ofstream</a:t>
            </a:r>
            <a:r>
              <a:rPr lang="en-US" sz="2400" dirty="0"/>
              <a:t> object</a:t>
            </a: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2-</a:t>
            </a:r>
            <a:fld id="{7964090B-C968-49B0-80FF-2FFF1BFB17B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9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from a Text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Use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The result is the same as using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except the input is coming from the text file and not the keyboard</a:t>
            </a:r>
          </a:p>
          <a:p>
            <a:pPr>
              <a:defRPr/>
            </a:pPr>
            <a:r>
              <a:rPr lang="en-US" dirty="0" smtClean="0"/>
              <a:t>When done with the file close it with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inputStream.close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AC945EFB-12AD-4251-B75F-5CB2FF22D0B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8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 I/O Libraries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To allow both file input and output in your</a:t>
            </a:r>
            <a:br>
              <a:rPr lang="en-US" sz="2800" dirty="0" smtClean="0"/>
            </a:br>
            <a:r>
              <a:rPr lang="en-US" sz="2800" dirty="0" smtClean="0"/>
              <a:t>program: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#include &lt;</a:t>
            </a:r>
            <a:r>
              <a:rPr lang="en-US" sz="2800" dirty="0" err="1" smtClean="0"/>
              <a:t>fstream</a:t>
            </a:r>
            <a:r>
              <a:rPr lang="en-US" sz="2800" dirty="0" smtClean="0"/>
              <a:t>&gt;</a:t>
            </a:r>
            <a:br>
              <a:rPr lang="en-US" sz="2800" dirty="0" smtClean="0"/>
            </a:br>
            <a:r>
              <a:rPr lang="en-US" sz="2800" dirty="0" smtClean="0"/>
              <a:t>using namespace </a:t>
            </a:r>
            <a:r>
              <a:rPr lang="en-US" sz="2800" dirty="0" err="1" smtClean="0"/>
              <a:t>std</a:t>
            </a:r>
            <a:r>
              <a:rPr lang="en-US" sz="2800" dirty="0" smtClean="0"/>
              <a:t>;</a:t>
            </a:r>
            <a:br>
              <a:rPr lang="en-US" sz="2800" dirty="0" smtClean="0"/>
            </a:br>
            <a:r>
              <a:rPr lang="en-US" sz="2800" dirty="0" smtClean="0"/>
              <a:t>		OR</a:t>
            </a:r>
            <a:br>
              <a:rPr lang="en-US" sz="2800" dirty="0" smtClean="0"/>
            </a:br>
            <a:r>
              <a:rPr lang="en-US" sz="2800" dirty="0" smtClean="0"/>
              <a:t>#include &lt;</a:t>
            </a:r>
            <a:r>
              <a:rPr lang="en-US" sz="2800" dirty="0" err="1" smtClean="0"/>
              <a:t>fstream</a:t>
            </a:r>
            <a:r>
              <a:rPr lang="en-US" sz="2800" dirty="0" smtClean="0"/>
              <a:t>&gt;</a:t>
            </a:r>
            <a:br>
              <a:rPr lang="en-US" sz="2800" dirty="0" smtClean="0"/>
            </a:br>
            <a:r>
              <a:rPr lang="en-US" sz="2800" dirty="0" smtClean="0"/>
              <a:t>using </a:t>
            </a:r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ifstream</a:t>
            </a:r>
            <a:r>
              <a:rPr lang="en-US" sz="2800" dirty="0" smtClean="0"/>
              <a:t>;</a:t>
            </a:r>
            <a:br>
              <a:rPr lang="en-US" sz="2800" dirty="0" smtClean="0"/>
            </a:br>
            <a:r>
              <a:rPr lang="en-US" sz="2800" dirty="0" smtClean="0"/>
              <a:t>using </a:t>
            </a:r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ofstream</a:t>
            </a:r>
            <a:r>
              <a:rPr lang="en-US" sz="2800" dirty="0" smtClean="0"/>
              <a:t>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12-</a:t>
            </a:r>
            <a:fld id="{5E78C62C-E9C8-4A1B-99B9-C57D2E055617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017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5000"/>
            <a:lumOff val="35000"/>
          </a:schemeClr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3174</TotalTime>
  <Words>1482</Words>
  <Application>Microsoft Office PowerPoint</Application>
  <PresentationFormat>On-screen Show (4:3)</PresentationFormat>
  <Paragraphs>473</Paragraphs>
  <Slides>50</Slides>
  <Notes>39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Courier New</vt:lpstr>
      <vt:lpstr>Wingdings</vt:lpstr>
      <vt:lpstr>Office Theme</vt:lpstr>
      <vt:lpstr>COMP 51 Week Nine</vt:lpstr>
      <vt:lpstr>Learning Objectives</vt:lpstr>
      <vt:lpstr>Why Do We Care</vt:lpstr>
      <vt:lpstr>Streams of Data</vt:lpstr>
      <vt:lpstr>Streams Usage Like cin, cout</vt:lpstr>
      <vt:lpstr>Declaring Streams</vt:lpstr>
      <vt:lpstr>Opening a Text File</vt:lpstr>
      <vt:lpstr>Reading from a Text File</vt:lpstr>
      <vt:lpstr>File I/O Libraries</vt:lpstr>
      <vt:lpstr>File Input Example (1 of 2)</vt:lpstr>
      <vt:lpstr>File Input Example (2 of 2)</vt:lpstr>
      <vt:lpstr>Streams Usage</vt:lpstr>
      <vt:lpstr>File Names vs Stream Names</vt:lpstr>
      <vt:lpstr>Closing Files</vt:lpstr>
      <vt:lpstr>File Flush</vt:lpstr>
      <vt:lpstr>Simple File Input/Output  (1 of 2)</vt:lpstr>
      <vt:lpstr>Simple File Input/Output  (2 of 2)</vt:lpstr>
      <vt:lpstr>File Practice  Inventory Counts</vt:lpstr>
      <vt:lpstr>Appending to a File</vt:lpstr>
      <vt:lpstr>Other File Options</vt:lpstr>
      <vt:lpstr>Alternative Syntax for File Opens</vt:lpstr>
      <vt:lpstr>File Failure is Always an Option</vt:lpstr>
      <vt:lpstr>Character I/O with Files</vt:lpstr>
      <vt:lpstr>Checking End of File Option One</vt:lpstr>
      <vt:lpstr>End of File Check with Read Option Two</vt:lpstr>
      <vt:lpstr>Processing Multiple Records Practice</vt:lpstr>
      <vt:lpstr>Prompt File Names as Input</vt:lpstr>
      <vt:lpstr>Output Stream Formatting</vt:lpstr>
      <vt:lpstr>Output Flags setf() Examples</vt:lpstr>
      <vt:lpstr>More Output Member Functions</vt:lpstr>
      <vt:lpstr>Saving Flag Settings Example</vt:lpstr>
      <vt:lpstr>Restoring Default setf Settings</vt:lpstr>
      <vt:lpstr>Manipulators</vt:lpstr>
      <vt:lpstr>Manipulator Example: setw()</vt:lpstr>
      <vt:lpstr>Manipulator  setprecision()</vt:lpstr>
      <vt:lpstr>Learning Objectives</vt:lpstr>
      <vt:lpstr>Class Inheritance "Real" Example</vt:lpstr>
      <vt:lpstr>Stream Hierarchy</vt:lpstr>
      <vt:lpstr>Stream Class Inheritance</vt:lpstr>
      <vt:lpstr>Stream Class Inheritance Example</vt:lpstr>
      <vt:lpstr>The Stringstream Class</vt:lpstr>
      <vt:lpstr>Using stringstream</vt:lpstr>
      <vt:lpstr>stringstream Example (1 of 3)</vt:lpstr>
      <vt:lpstr>stringstream Example (2 of 3)</vt:lpstr>
      <vt:lpstr>stringstream Example (3 of 3)</vt:lpstr>
      <vt:lpstr>Random Access to Files</vt:lpstr>
      <vt:lpstr>Random Access Tools</vt:lpstr>
      <vt:lpstr>Random Access Sizes</vt:lpstr>
      <vt:lpstr>Other File Types You Will Encounter</vt:lpstr>
      <vt:lpstr>Key Takeaways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mcanniff@pacific.edu</dc:creator>
  <cp:lastModifiedBy>Mike Canniff</cp:lastModifiedBy>
  <cp:revision>68</cp:revision>
  <dcterms:created xsi:type="dcterms:W3CDTF">2006-08-16T00:00:00Z</dcterms:created>
  <dcterms:modified xsi:type="dcterms:W3CDTF">2019-10-28T19:12:11Z</dcterms:modified>
</cp:coreProperties>
</file>