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95" r:id="rId3"/>
    <p:sldId id="341" r:id="rId4"/>
    <p:sldId id="320" r:id="rId5"/>
    <p:sldId id="321" r:id="rId6"/>
    <p:sldId id="322" r:id="rId7"/>
    <p:sldId id="347" r:id="rId8"/>
    <p:sldId id="323" r:id="rId9"/>
    <p:sldId id="324" r:id="rId10"/>
    <p:sldId id="343" r:id="rId11"/>
    <p:sldId id="356" r:id="rId12"/>
    <p:sldId id="357" r:id="rId13"/>
    <p:sldId id="350" r:id="rId14"/>
    <p:sldId id="326" r:id="rId15"/>
    <p:sldId id="351" r:id="rId16"/>
    <p:sldId id="327" r:id="rId17"/>
    <p:sldId id="328" r:id="rId18"/>
    <p:sldId id="349" r:id="rId19"/>
    <p:sldId id="345" r:id="rId20"/>
    <p:sldId id="344" r:id="rId21"/>
    <p:sldId id="342" r:id="rId22"/>
    <p:sldId id="330" r:id="rId23"/>
    <p:sldId id="331" r:id="rId24"/>
    <p:sldId id="332" r:id="rId25"/>
    <p:sldId id="353" r:id="rId26"/>
    <p:sldId id="348" r:id="rId27"/>
    <p:sldId id="333" r:id="rId28"/>
    <p:sldId id="355" r:id="rId29"/>
    <p:sldId id="346" r:id="rId30"/>
    <p:sldId id="294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84" autoAdjust="0"/>
  </p:normalViewPr>
  <p:slideViewPr>
    <p:cSldViewPr>
      <p:cViewPr varScale="1">
        <p:scale>
          <a:sx n="104" d="100"/>
          <a:sy n="104" d="100"/>
        </p:scale>
        <p:origin x="18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B1A716C-54C1-48BA-A75A-ED39AF167C87}" type="datetimeFigureOut">
              <a:rPr lang="en-US"/>
              <a:pPr>
                <a:defRPr/>
              </a:pPr>
              <a:t>9/19/2018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C58F992-F993-4BD6-8E44-9AC1C0D43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672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B9ABF6-31C3-4FBC-A736-355E295AFAF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6623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EE54DD-0FCD-4305-8C17-72F3C8C5A4F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613315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60D6ED-CC60-4266-A0F7-B40EDC6B105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10199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Loop’s condition expression can be ANY </a:t>
            </a:r>
            <a:r>
              <a:rPr lang="en-US" sz="2800" dirty="0" err="1" smtClean="0"/>
              <a:t>boolean</a:t>
            </a:r>
            <a:r>
              <a:rPr lang="en-US" sz="2800" dirty="0" smtClean="0"/>
              <a:t> expression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Examples: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while (count&lt;3 &amp;&amp; done!=0)</a:t>
            </a:r>
            <a:br>
              <a:rPr lang="en-US" sz="2400" dirty="0" smtClean="0"/>
            </a:br>
            <a:r>
              <a:rPr lang="en-US" sz="2400" dirty="0" smtClean="0"/>
              <a:t>{</a:t>
            </a:r>
            <a:br>
              <a:rPr lang="en-US" sz="2400" dirty="0" smtClean="0"/>
            </a:br>
            <a:r>
              <a:rPr lang="en-US" sz="2400" dirty="0" smtClean="0"/>
              <a:t>     // Do something</a:t>
            </a:r>
            <a:br>
              <a:rPr lang="en-US" sz="2400" dirty="0" smtClean="0"/>
            </a:br>
            <a:r>
              <a:rPr lang="en-US" sz="2400" dirty="0" smtClean="0"/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for (index=0;index&lt;10 &amp;&amp; entry!=-99)</a:t>
            </a:r>
            <a:br>
              <a:rPr lang="en-US" sz="2400" dirty="0" smtClean="0"/>
            </a:br>
            <a:r>
              <a:rPr lang="en-US" sz="2400" dirty="0" smtClean="0"/>
              <a:t>{</a:t>
            </a:r>
            <a:br>
              <a:rPr lang="en-US" sz="2400" dirty="0" smtClean="0"/>
            </a:br>
            <a:r>
              <a:rPr lang="en-US" sz="2400" dirty="0" smtClean="0"/>
              <a:t>     // Do something</a:t>
            </a:r>
            <a:br>
              <a:rPr lang="en-US" sz="2400" dirty="0" smtClean="0"/>
            </a:br>
            <a:r>
              <a:rPr lang="en-US" sz="2400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58F992-F993-4BD6-8E44-9AC1C0D4381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00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Note the ;</a:t>
            </a: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363922-6901-4FC5-80E5-47F3D9D3A31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138745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 perfectly legal C++ loop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always infinite!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Infinite loops can be desirable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e.g., "Embedded Systems"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F35F0F-1CCC-4869-BFC6-E964474850E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594912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8C29A6C-4AC6-4699-BC7B-F8B4120CC8C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81307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CC469C-3E4A-4FE0-B898-9E44FA40AFE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2561097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A82675-4193-4897-9BDC-440FB45DE7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0469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DD73CB-1130-4B1E-9516-61542806A38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199556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spcBef>
                <a:spcPct val="50000"/>
              </a:spcBef>
            </a:pPr>
            <a:r>
              <a:rPr lang="en-US" sz="2400" dirty="0" smtClean="0"/>
              <a:t>while</a:t>
            </a:r>
          </a:p>
          <a:p>
            <a:pPr lvl="2" eaLnBrk="1" hangingPunct="1"/>
            <a:r>
              <a:rPr lang="en-US" sz="2000" dirty="0" smtClean="0"/>
              <a:t>Most flexible</a:t>
            </a:r>
          </a:p>
          <a:p>
            <a:pPr lvl="2" eaLnBrk="1" hangingPunct="1"/>
            <a:r>
              <a:rPr lang="en-US" sz="2000" dirty="0" smtClean="0"/>
              <a:t>No "restrictions"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dirty="0" smtClean="0"/>
              <a:t>do-while</a:t>
            </a:r>
          </a:p>
          <a:p>
            <a:pPr lvl="2" eaLnBrk="1" hangingPunct="1"/>
            <a:r>
              <a:rPr lang="en-US" sz="2000" dirty="0" smtClean="0"/>
              <a:t>Least flexible</a:t>
            </a:r>
          </a:p>
          <a:p>
            <a:pPr lvl="2" eaLnBrk="1" hangingPunct="1"/>
            <a:r>
              <a:rPr lang="en-US" sz="2000" dirty="0" smtClean="0"/>
              <a:t>Always executes loop body at least once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dirty="0" smtClean="0"/>
              <a:t>for</a:t>
            </a:r>
          </a:p>
          <a:p>
            <a:pPr lvl="2" eaLnBrk="1" hangingPunct="1"/>
            <a:r>
              <a:rPr lang="en-US" sz="2000" dirty="0" smtClean="0"/>
              <a:t>Natural "counting" loop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A97473-FEE7-4A6C-BAAA-28EC1B83B23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677101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B3F75DD-6DBB-4E32-8EF5-7C851A81365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91856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6F96F8-0010-4123-A144-4805C0D5BDD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19411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DCE0BB-F0F2-4E3B-BF36-8012BBE032E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729155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sz="2800" dirty="0" smtClean="0"/>
              <a:t>Very similar, but…</a:t>
            </a:r>
          </a:p>
          <a:p>
            <a:pPr lvl="1" eaLnBrk="1" hangingPunct="1"/>
            <a:r>
              <a:rPr lang="en-US" sz="2400" dirty="0" smtClean="0"/>
              <a:t>One important difference</a:t>
            </a:r>
          </a:p>
          <a:p>
            <a:pPr lvl="2" eaLnBrk="1" hangingPunct="1"/>
            <a:r>
              <a:rPr lang="en-US" sz="2000" dirty="0" smtClean="0"/>
              <a:t>Issue is "WHEN"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 expression is checked</a:t>
            </a:r>
          </a:p>
          <a:p>
            <a:pPr lvl="2" eaLnBrk="1" hangingPunct="1"/>
            <a:r>
              <a:rPr lang="en-US" sz="2000" dirty="0" smtClean="0"/>
              <a:t>while:		checks BEFORE body is executed</a:t>
            </a:r>
          </a:p>
          <a:p>
            <a:pPr lvl="2" eaLnBrk="1" hangingPunct="1"/>
            <a:r>
              <a:rPr lang="en-US" sz="2000" dirty="0" smtClean="0"/>
              <a:t>do-while:	checked AFTER body is executed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 smtClean="0"/>
              <a:t>After this difference, they’re </a:t>
            </a:r>
            <a:br>
              <a:rPr lang="en-US" sz="2800" dirty="0" smtClean="0"/>
            </a:br>
            <a:r>
              <a:rPr lang="en-US" sz="2800" dirty="0" smtClean="0"/>
              <a:t>essentially identical!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 smtClean="0"/>
              <a:t>while is more common, due to it’s </a:t>
            </a:r>
            <a:br>
              <a:rPr lang="en-US" sz="2800" dirty="0" smtClean="0"/>
            </a:br>
            <a:r>
              <a:rPr lang="en-US" sz="2800" dirty="0" smtClean="0"/>
              <a:t>ultimate "flexibility"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984AE1-167D-44B0-BCA3-3DD57BB2E38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876402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E483F1D-110F-4856-B7BF-176B0421AF1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20191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DD73CB-1130-4B1E-9516-61542806A38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95019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980058-EBCF-4E87-B07F-C123BFB1E633}" type="datetime1">
              <a:rPr lang="en-US"/>
              <a:pPr>
                <a:defRPr/>
              </a:pPr>
              <a:t>9/19/2018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AEAB7F4-EE9D-4D23-BFC9-F1F272ADBB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04591-F5F8-40BB-89E5-70D3D50CC9E3}" type="datetime1">
              <a:rPr lang="en-US"/>
              <a:pPr>
                <a:defRPr/>
              </a:pPr>
              <a:t>9/19/2018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D8D91318-7E51-4A78-8BD0-2FB94E4D5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2C71C-F749-427A-9931-4FE7A09CD391}" type="datetime1">
              <a:rPr lang="en-US"/>
              <a:pPr>
                <a:defRPr/>
              </a:pPr>
              <a:t>9/19/2018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4D5FD42-B97A-4DF6-A536-C4EC0F8A5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323A8-32B6-4F38-B8FE-F878A546BA53}" type="datetime1">
              <a:rPr lang="en-US"/>
              <a:pPr>
                <a:defRPr/>
              </a:pPr>
              <a:t>9/19/2018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4BBDE54-26C5-4569-B629-EB41EA12D6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F1798-1C11-4C1A-9808-9FB7B5F2C400}" type="datetime1">
              <a:rPr lang="en-US"/>
              <a:pPr>
                <a:defRPr/>
              </a:pPr>
              <a:t>9/19/2018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D2118F9-1CF1-4BCC-AD37-C21275A32E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F6F12-0994-4807-986D-AF55EB315341}" type="datetime1">
              <a:rPr lang="en-US"/>
              <a:pPr>
                <a:defRPr/>
              </a:pPr>
              <a:t>9/19/2018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2C3CB51-833E-48D4-B9D5-E5775123CF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13295-5082-45B3-897C-F21A999C87C0}" type="datetime1">
              <a:rPr lang="en-US"/>
              <a:pPr>
                <a:defRPr/>
              </a:pPr>
              <a:t>9/19/2018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886B6DF-C002-4D3F-9B49-6947CA4FF4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8E2EB-9FB9-44D9-9CA9-913663697960}" type="datetime1">
              <a:rPr lang="en-US"/>
              <a:pPr>
                <a:defRPr/>
              </a:pPr>
              <a:t>9/19/2018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0D75F94-A5C1-4DF6-8C06-8A353B4773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E185B-37E2-4B3D-A223-223BDE63E52B}" type="datetime1">
              <a:rPr lang="en-US"/>
              <a:pPr>
                <a:defRPr/>
              </a:pPr>
              <a:t>9/19/2018</a:t>
            </a:fld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D06A06C-7AB4-44FC-9A32-0BE1573DF1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37CBE-17DE-49E0-B308-8E0AF5C004FA}" type="datetime1">
              <a:rPr lang="en-US"/>
              <a:pPr>
                <a:defRPr/>
              </a:pPr>
              <a:t>9/19/2018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1AFCEC0-5C0E-464A-8C88-B3CA1D834D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793DB-C40A-413D-9393-6A2E0E4FFE77}" type="datetime1">
              <a:rPr lang="en-US"/>
              <a:pPr>
                <a:defRPr/>
              </a:pPr>
              <a:t>9/19/2018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946A3919-0C43-45C6-9D62-2DD13D28A5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6E461E1-A480-43CE-86BC-342EEAFDC52C}" type="datetime1">
              <a:rPr lang="en-US"/>
              <a:pPr>
                <a:defRPr/>
              </a:pPr>
              <a:t>9/19/2018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FC1E5FF3-3C9C-4B27-8703-09470E78C0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2" r:id="rId10"/>
    <p:sldLayoutId id="214748366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COMP 51 Week Four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0" y="1905000"/>
            <a:ext cx="38100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C++ Loops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Exercise</a:t>
            </a:r>
            <a:br>
              <a:rPr lang="en-US" dirty="0" smtClean="0"/>
            </a:br>
            <a:r>
              <a:rPr lang="en-US" sz="3200" i="1" dirty="0" smtClean="0"/>
              <a:t>do-while Input Validation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 number of exercise push-ups </a:t>
            </a:r>
          </a:p>
          <a:p>
            <a:pPr lvl="1"/>
            <a:r>
              <a:rPr lang="en-US" dirty="0" smtClean="0"/>
              <a:t>Assume person can do at least one pushup</a:t>
            </a:r>
          </a:p>
          <a:p>
            <a:pPr lvl="1"/>
            <a:r>
              <a:rPr lang="en-US" dirty="0" smtClean="0"/>
              <a:t>After each push up, ask the person if they are tired. Assume Y or N char input</a:t>
            </a:r>
          </a:p>
          <a:p>
            <a:pPr lvl="1"/>
            <a:r>
              <a:rPr lang="en-US" dirty="0" smtClean="0"/>
              <a:t>If they are tired, stop the pushups and print result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7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DeMorgan’s</a:t>
            </a:r>
            <a:r>
              <a:rPr lang="en-US" dirty="0" smtClean="0"/>
              <a:t> Law</a:t>
            </a:r>
            <a:br>
              <a:rPr lang="en-US" dirty="0" smtClean="0"/>
            </a:br>
            <a:r>
              <a:rPr lang="en-US" sz="3200" i="1" dirty="0" smtClean="0"/>
              <a:t>Testing for Bad Input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char light;</a:t>
            </a:r>
          </a:p>
          <a:p>
            <a:pPr marL="0" indent="0">
              <a:buNone/>
            </a:pPr>
            <a:r>
              <a:rPr lang="en-US" sz="2400" dirty="0"/>
              <a:t>if (light == 'R') </a:t>
            </a:r>
            <a:r>
              <a:rPr lang="en-US" sz="2400" dirty="0" err="1"/>
              <a:t>cout</a:t>
            </a:r>
            <a:r>
              <a:rPr lang="en-US" sz="2400" dirty="0"/>
              <a:t> &lt;&lt; "Stop!" &lt;&lt; 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if (light == 'Y') </a:t>
            </a:r>
            <a:r>
              <a:rPr lang="en-US" sz="2400" dirty="0" err="1"/>
              <a:t>cout</a:t>
            </a:r>
            <a:r>
              <a:rPr lang="en-US" sz="2400" dirty="0"/>
              <a:t> &lt;&lt; "Warning!" &lt;&lt; 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if (light == 'G') </a:t>
            </a:r>
            <a:r>
              <a:rPr lang="en-US" sz="2400" dirty="0" err="1"/>
              <a:t>cout</a:t>
            </a:r>
            <a:r>
              <a:rPr lang="en-US" sz="2400" dirty="0"/>
              <a:t> &lt;&lt; "Go" &lt;&lt; 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// test for good inputs, reject if not good</a:t>
            </a:r>
          </a:p>
          <a:p>
            <a:pPr marL="0" indent="0">
              <a:buNone/>
            </a:pPr>
            <a:r>
              <a:rPr lang="en-US" sz="2400" dirty="0"/>
              <a:t>if (</a:t>
            </a:r>
            <a:r>
              <a:rPr lang="en-US" sz="2400" dirty="0">
                <a:solidFill>
                  <a:srgbClr val="FF0000"/>
                </a:solidFill>
              </a:rPr>
              <a:t>!</a:t>
            </a:r>
            <a:r>
              <a:rPr lang="en-US" sz="2400" dirty="0"/>
              <a:t> (light == 'R' || light == 'Y' || light == 'G')) {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cout</a:t>
            </a:r>
            <a:r>
              <a:rPr lang="en-US" sz="2400" dirty="0" smtClean="0"/>
              <a:t> </a:t>
            </a:r>
            <a:r>
              <a:rPr lang="en-US" sz="2400" dirty="0"/>
              <a:t>&lt;&lt; "Illegal value" &lt;&lt; 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// test for bad inputs, reject any bad value</a:t>
            </a:r>
          </a:p>
          <a:p>
            <a:pPr marL="0" indent="0">
              <a:buNone/>
            </a:pPr>
            <a:r>
              <a:rPr lang="en-US" sz="2400" dirty="0"/>
              <a:t>if (light != 'R' &amp;&amp; light != 'Y' &amp;&amp; light != 'G')) {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cout</a:t>
            </a:r>
            <a:r>
              <a:rPr lang="en-US" sz="2400" dirty="0" smtClean="0"/>
              <a:t> </a:t>
            </a:r>
            <a:r>
              <a:rPr lang="en-US" sz="2400" dirty="0"/>
              <a:t>&lt;&lt; "Illegal value" &lt;&lt; 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0"/>
            <a:ext cx="1066800" cy="161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5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DeMorgan’s</a:t>
            </a:r>
            <a:r>
              <a:rPr lang="en-US" dirty="0" smtClean="0"/>
              <a:t> Truth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05000"/>
            <a:ext cx="6633308" cy="3733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6800" y="141763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876800" y="1351002"/>
            <a:ext cx="533400" cy="369332"/>
          </a:xfrm>
          <a:prstGeom prst="wedgeRoundRectCallout">
            <a:avLst>
              <a:gd name="adj1" fmla="val -71049"/>
              <a:gd name="adj2" fmla="val 127522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&amp;&amp;</a:t>
            </a:r>
            <a:endParaRPr lang="en-US" dirty="0" smtClean="0"/>
          </a:p>
        </p:txBody>
      </p:sp>
      <p:sp>
        <p:nvSpPr>
          <p:cNvPr id="8" name="Rounded Rectangular Callout 7"/>
          <p:cNvSpPr/>
          <p:nvPr/>
        </p:nvSpPr>
        <p:spPr>
          <a:xfrm>
            <a:off x="3048000" y="1351002"/>
            <a:ext cx="533400" cy="369332"/>
          </a:xfrm>
          <a:prstGeom prst="wedgeRoundRectCallout">
            <a:avLst>
              <a:gd name="adj1" fmla="val 126353"/>
              <a:gd name="adj2" fmla="val 117518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||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1826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Exercise</a:t>
            </a:r>
            <a:br>
              <a:rPr lang="en-US" dirty="0" smtClean="0"/>
            </a:br>
            <a:r>
              <a:rPr lang="en-US" sz="3200" i="1" dirty="0" smtClean="0"/>
              <a:t>Compound Logic Test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loop that prompts the user to enter a number between 1 and 100. </a:t>
            </a:r>
          </a:p>
          <a:p>
            <a:r>
              <a:rPr lang="en-US" dirty="0" smtClean="0"/>
              <a:t>Print out a message whether the number entered is odd or even. Hint – use the mod operator.</a:t>
            </a:r>
          </a:p>
          <a:p>
            <a:r>
              <a:rPr lang="en-US" dirty="0" smtClean="0"/>
              <a:t>Exit the loop when they type an out of bounds number.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6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Comma Operator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Evaluate list of expressions, returning</a:t>
            </a:r>
            <a:br>
              <a:rPr lang="en-US" sz="2800" smtClean="0"/>
            </a:br>
            <a:r>
              <a:rPr lang="en-US" sz="2800" smtClean="0"/>
              <a:t>value of the last expression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Most often used in a for-loop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Example:</a:t>
            </a:r>
            <a:br>
              <a:rPr lang="en-US" sz="2800" smtClean="0"/>
            </a:br>
            <a:r>
              <a:rPr lang="en-US" sz="2800" smtClean="0"/>
              <a:t>first = (first = 2, second = first + 1);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first gets assigned the value 3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second gets assigned the value 3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No guarantee what order expressions will</a:t>
            </a:r>
            <a:br>
              <a:rPr lang="en-US" sz="2800" smtClean="0"/>
            </a:br>
            <a:r>
              <a:rPr lang="en-US" sz="2800" smtClean="0"/>
              <a:t>be evaluated.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7E06D9E6-E061-4E29-9464-C55122E88C49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Learning Objectives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Indefinite Loops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While, do-while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Definite Loops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For </a:t>
            </a:r>
            <a:r>
              <a:rPr lang="en-US" dirty="0" smtClean="0"/>
              <a:t>loop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Nesting </a:t>
            </a:r>
            <a:r>
              <a:rPr lang="en-US" dirty="0"/>
              <a:t>loops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7B611C6C-BAF1-4050-B4C9-8371205B29EF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8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Loop Syntax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Symbol" pitchFamily="18" charset="2"/>
              <a:buNone/>
            </a:pPr>
            <a:r>
              <a:rPr lang="en-US" sz="2800" dirty="0" smtClean="0"/>
              <a:t>for (</a:t>
            </a:r>
            <a:r>
              <a:rPr lang="en-US" sz="2800" dirty="0" err="1" smtClean="0"/>
              <a:t>Init_Action</a:t>
            </a:r>
            <a:r>
              <a:rPr lang="en-US" sz="2800" dirty="0" smtClean="0"/>
              <a:t>; </a:t>
            </a:r>
            <a:r>
              <a:rPr lang="en-US" sz="2800" dirty="0" err="1" smtClean="0"/>
              <a:t>Bool_Exp</a:t>
            </a:r>
            <a:r>
              <a:rPr lang="en-US" sz="2800" dirty="0" smtClean="0"/>
              <a:t>; </a:t>
            </a:r>
            <a:r>
              <a:rPr lang="en-US" sz="2800" dirty="0" err="1" smtClean="0"/>
              <a:t>Update_Action</a:t>
            </a:r>
            <a:r>
              <a:rPr lang="en-US" sz="2800" dirty="0" smtClean="0"/>
              <a:t>)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Body_Statement</a:t>
            </a:r>
            <a:r>
              <a:rPr lang="en-US" sz="2800" dirty="0" smtClean="0"/>
              <a:t>;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Like if-else, </a:t>
            </a:r>
            <a:r>
              <a:rPr lang="en-US" sz="2800" dirty="0" err="1" smtClean="0"/>
              <a:t>Body_Statement</a:t>
            </a:r>
            <a:r>
              <a:rPr lang="en-US" sz="2800" dirty="0" smtClean="0"/>
              <a:t> can be</a:t>
            </a:r>
            <a:br>
              <a:rPr lang="en-US" sz="2800" dirty="0" smtClean="0"/>
            </a:br>
            <a:r>
              <a:rPr lang="en-US" sz="2800" dirty="0" smtClean="0"/>
              <a:t>a block statement</a:t>
            </a:r>
          </a:p>
          <a:p>
            <a:pPr lvl="1" eaLnBrk="1" hangingPunct="1"/>
            <a:r>
              <a:rPr lang="en-US" sz="2400" dirty="0" smtClean="0"/>
              <a:t>Much more typical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5FDDA417-DCB7-469A-914E-8388B38D658D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1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Loop Example</a:t>
            </a:r>
          </a:p>
        </p:txBody>
      </p:sp>
      <p:sp>
        <p:nvSpPr>
          <p:cNvPr id="839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for (count=0;count&lt;3;count++)   		</a:t>
            </a:r>
            <a:br>
              <a:rPr lang="en-US" sz="2800" smtClean="0"/>
            </a:br>
            <a:r>
              <a:rPr lang="en-US" sz="2800" smtClean="0"/>
              <a:t>{</a:t>
            </a:r>
            <a:br>
              <a:rPr lang="en-US" sz="2800" smtClean="0"/>
            </a:br>
            <a:r>
              <a:rPr lang="en-US" sz="2800" smtClean="0"/>
              <a:t>	cout &lt;&lt; "Hi ";	// Loop Body</a:t>
            </a:r>
            <a:br>
              <a:rPr lang="en-US" sz="2800" smtClean="0"/>
            </a:br>
            <a:r>
              <a:rPr lang="en-US" sz="2800" smtClean="0"/>
              <a:t>}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How many times does loop body execute?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Initialization, loop condition and update all</a:t>
            </a:r>
            <a:br>
              <a:rPr lang="en-US" sz="2800" smtClean="0"/>
            </a:br>
            <a:r>
              <a:rPr lang="en-US" sz="2800" smtClean="0"/>
              <a:t>"built into" the for-loop structure!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A natural "counting" loop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F647DFF7-EBB1-4289-8352-D4DAD905C53F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2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for loop that prints out even numbers between 12 and 23</a:t>
            </a:r>
          </a:p>
          <a:p>
            <a:pPr lvl="1"/>
            <a:r>
              <a:rPr lang="en-US" dirty="0" smtClean="0"/>
              <a:t>Hint – the Update Action does not have to be </a:t>
            </a:r>
            <a:r>
              <a:rPr lang="en-US" dirty="0" err="1" smtClean="0"/>
              <a:t>i</a:t>
            </a:r>
            <a:r>
              <a:rPr lang="en-US" dirty="0" smtClean="0"/>
              <a:t>++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versus While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7771772" cy="4618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612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Learning Objectives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Lab 2 Solution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Switch </a:t>
            </a:r>
            <a:r>
              <a:rPr lang="en-US" dirty="0" err="1" smtClean="0"/>
              <a:t>vs</a:t>
            </a:r>
            <a:r>
              <a:rPr lang="en-US" dirty="0" smtClean="0"/>
              <a:t> if-else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Indefinite Loops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While, do-while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Definite Loops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For </a:t>
            </a:r>
            <a:r>
              <a:rPr lang="en-US" dirty="0" smtClean="0"/>
              <a:t>loop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Nesting </a:t>
            </a:r>
            <a:r>
              <a:rPr lang="en-US" dirty="0"/>
              <a:t>loops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7B611C6C-BAF1-4050-B4C9-8371205B29EF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Exercise </a:t>
            </a:r>
            <a:br>
              <a:rPr lang="en-US" dirty="0" smtClean="0"/>
            </a:br>
            <a:r>
              <a:rPr lang="en-US" sz="3200" i="1" dirty="0" smtClean="0"/>
              <a:t>Loop Count Downs</a:t>
            </a:r>
            <a:endParaRPr lang="en-US" sz="3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5000" y="1981200"/>
            <a:ext cx="20574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Initialize variable</a:t>
            </a:r>
          </a:p>
          <a:p>
            <a:pPr algn="ctr"/>
            <a:r>
              <a:rPr lang="en-US" dirty="0"/>
              <a:t>f</a:t>
            </a:r>
            <a:r>
              <a:rPr lang="en-US" dirty="0" smtClean="0"/>
              <a:t> = 1</a:t>
            </a:r>
          </a:p>
          <a:p>
            <a:pPr algn="ctr"/>
            <a:r>
              <a:rPr lang="en-US" dirty="0" smtClean="0"/>
              <a:t>I = 5</a:t>
            </a:r>
          </a:p>
        </p:txBody>
      </p:sp>
      <p:sp>
        <p:nvSpPr>
          <p:cNvPr id="6" name="Flowchart: Decision 5"/>
          <p:cNvSpPr/>
          <p:nvPr/>
        </p:nvSpPr>
        <p:spPr>
          <a:xfrm>
            <a:off x="2057400" y="3810000"/>
            <a:ext cx="1752600" cy="1371600"/>
          </a:xfrm>
          <a:prstGeom prst="flowChartDecision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I &gt; 0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5055476" y="4000500"/>
            <a:ext cx="1828800" cy="990600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 = f * </a:t>
            </a:r>
            <a:r>
              <a:rPr lang="en-US" dirty="0" err="1" smtClean="0"/>
              <a:t>i</a:t>
            </a:r>
            <a:endParaRPr lang="en-US" dirty="0" smtClean="0"/>
          </a:p>
        </p:txBody>
      </p:sp>
      <p:sp>
        <p:nvSpPr>
          <p:cNvPr id="8" name="Flowchart: Process 7"/>
          <p:cNvSpPr/>
          <p:nvPr/>
        </p:nvSpPr>
        <p:spPr>
          <a:xfrm>
            <a:off x="5105400" y="1981200"/>
            <a:ext cx="1702676" cy="990600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Decrement </a:t>
            </a:r>
            <a:r>
              <a:rPr lang="en-US" dirty="0" err="1" smtClean="0"/>
              <a:t>i</a:t>
            </a:r>
            <a:endParaRPr lang="en-US" dirty="0" smtClean="0"/>
          </a:p>
        </p:txBody>
      </p:sp>
      <p:cxnSp>
        <p:nvCxnSpPr>
          <p:cNvPr id="10" name="Elbow Connector 9"/>
          <p:cNvCxnSpPr>
            <a:stCxn id="5" idx="2"/>
            <a:endCxn id="6" idx="0"/>
          </p:cNvCxnSpPr>
          <p:nvPr/>
        </p:nvCxnSpPr>
        <p:spPr>
          <a:xfrm rot="5400000">
            <a:off x="2514600" y="3390900"/>
            <a:ext cx="83820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6" idx="3"/>
            <a:endCxn id="7" idx="1"/>
          </p:cNvCxnSpPr>
          <p:nvPr/>
        </p:nvCxnSpPr>
        <p:spPr>
          <a:xfrm>
            <a:off x="3810000" y="4495800"/>
            <a:ext cx="1245476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7" idx="0"/>
            <a:endCxn id="8" idx="2"/>
          </p:cNvCxnSpPr>
          <p:nvPr/>
        </p:nvCxnSpPr>
        <p:spPr>
          <a:xfrm rot="16200000" flipV="1">
            <a:off x="5448957" y="3479581"/>
            <a:ext cx="1028700" cy="1313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" idx="1"/>
            <a:endCxn id="5" idx="3"/>
          </p:cNvCxnSpPr>
          <p:nvPr/>
        </p:nvCxnSpPr>
        <p:spPr>
          <a:xfrm rot="10800000">
            <a:off x="3962400" y="2476500"/>
            <a:ext cx="114300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/>
          <p:cNvSpPr/>
          <p:nvPr/>
        </p:nvSpPr>
        <p:spPr>
          <a:xfrm>
            <a:off x="2286000" y="5562600"/>
            <a:ext cx="1295400" cy="762000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/>
              <a:t>Cout</a:t>
            </a:r>
            <a:r>
              <a:rPr lang="en-US" dirty="0" smtClean="0"/>
              <a:t> result</a:t>
            </a:r>
          </a:p>
        </p:txBody>
      </p:sp>
      <p:cxnSp>
        <p:nvCxnSpPr>
          <p:cNvPr id="22" name="Elbow Connector 21"/>
          <p:cNvCxnSpPr>
            <a:stCxn id="6" idx="2"/>
            <a:endCxn id="20" idx="0"/>
          </p:cNvCxnSpPr>
          <p:nvPr/>
        </p:nvCxnSpPr>
        <p:spPr>
          <a:xfrm rot="5400000">
            <a:off x="2743200" y="5372100"/>
            <a:ext cx="38100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ular Callout 22"/>
          <p:cNvSpPr/>
          <p:nvPr/>
        </p:nvSpPr>
        <p:spPr>
          <a:xfrm>
            <a:off x="7010400" y="5582088"/>
            <a:ext cx="1663262" cy="762000"/>
          </a:xfrm>
          <a:prstGeom prst="wedgeRoundRectCallout">
            <a:avLst>
              <a:gd name="adj1" fmla="val -90975"/>
              <a:gd name="adj2" fmla="val -142328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Calculate factorial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0" y="40005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76600" y="5181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28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Pitfalls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2050" name="Picture 2" descr="http://nonglish.com/_images/comics/infinitel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43000"/>
            <a:ext cx="6553200" cy="244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danreb.com/sites/default/files/users/Danreb/infinite_loop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619071"/>
            <a:ext cx="3822284" cy="323892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Rounded Rectangular Callout 6"/>
          <p:cNvSpPr/>
          <p:nvPr/>
        </p:nvSpPr>
        <p:spPr>
          <a:xfrm>
            <a:off x="5562600" y="4588863"/>
            <a:ext cx="3581400" cy="695325"/>
          </a:xfrm>
          <a:prstGeom prst="wedgeRoundRectCallout">
            <a:avLst>
              <a:gd name="adj1" fmla="val -62381"/>
              <a:gd name="adj2" fmla="val 124981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Infinite Loop – Condition statement is key and must  evaluate to false!</a:t>
            </a:r>
          </a:p>
        </p:txBody>
      </p:sp>
    </p:spTree>
    <p:extLst>
      <p:ext uri="{BB962C8B-B14F-4D97-AF65-F5344CB8AC3E}">
        <p14:creationId xmlns:p14="http://schemas.microsoft.com/office/powerpoint/2010/main" val="104812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Loop Pitfalls: Spot the Mistake</a:t>
            </a:r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while (response != 0) ;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err="1" smtClean="0"/>
              <a:t>cout</a:t>
            </a:r>
            <a:r>
              <a:rPr lang="en-US" dirty="0" smtClean="0"/>
              <a:t> &lt;&lt; "Enter </a:t>
            </a:r>
            <a:r>
              <a:rPr lang="en-US" dirty="0" err="1" smtClean="0"/>
              <a:t>val</a:t>
            </a:r>
            <a:r>
              <a:rPr lang="en-US" dirty="0" smtClean="0"/>
              <a:t>: ";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err="1" smtClean="0"/>
              <a:t>cin</a:t>
            </a:r>
            <a:r>
              <a:rPr lang="en-US" dirty="0" smtClean="0"/>
              <a:t> &gt;&gt; response;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8318D733-0450-4AB5-A19B-B5745DCC0F2D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5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Loop Pitfalls : Spot The Problem</a:t>
            </a:r>
          </a:p>
        </p:txBody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sz="2400" dirty="0" smtClean="0"/>
              <a:t>Example:</a:t>
            </a:r>
            <a:br>
              <a:rPr lang="en-US" sz="2400" dirty="0" smtClean="0"/>
            </a:br>
            <a:endParaRPr lang="en-US" sz="2400" dirty="0" smtClean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sz="2400" dirty="0" smtClean="0"/>
              <a:t>while (1)</a:t>
            </a:r>
            <a:br>
              <a:rPr lang="en-US" sz="2400" dirty="0" smtClean="0"/>
            </a:br>
            <a:r>
              <a:rPr lang="en-US" sz="2400" dirty="0" smtClean="0"/>
              <a:t>{</a:t>
            </a:r>
            <a:br>
              <a:rPr lang="en-US" sz="2400" dirty="0" smtClean="0"/>
            </a:br>
            <a:r>
              <a:rPr lang="en-US" sz="2400" dirty="0" smtClean="0"/>
              <a:t>  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"Hello ";</a:t>
            </a:r>
            <a:br>
              <a:rPr lang="en-US" sz="2400" dirty="0" smtClean="0"/>
            </a:br>
            <a:r>
              <a:rPr lang="en-US" sz="2400" dirty="0" smtClean="0"/>
              <a:t>}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F5573A52-941B-404B-8BE2-AAACCEBF25AD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7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The break and continue Statements</a:t>
            </a:r>
          </a:p>
        </p:txBody>
      </p:sp>
      <p:sp>
        <p:nvSpPr>
          <p:cNvPr id="921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Flow of Control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smtClean="0"/>
              <a:t>Recall how loops provide "graceful" and clear flow of control in and out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smtClean="0"/>
              <a:t>In RARE instances, can alter natural flow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US" sz="2800" smtClean="0"/>
              <a:t>break; 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smtClean="0"/>
              <a:t>Forces loop to exit immediately.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US" sz="2800" smtClean="0"/>
              <a:t>continue;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smtClean="0"/>
              <a:t> Skips rest of loop body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US" sz="2800" smtClean="0"/>
              <a:t>These statements violate natural flow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smtClean="0"/>
              <a:t>Only used when absolutely necessary!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8DC9E0E5-2397-4440-9FB2-DE7E7B2E76F9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4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Forcing a Loop 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 catching side effects</a:t>
            </a:r>
          </a:p>
          <a:p>
            <a:pPr lvl="1"/>
            <a:r>
              <a:rPr lang="en-US" dirty="0" smtClean="0"/>
              <a:t>Invalid Input</a:t>
            </a:r>
          </a:p>
          <a:p>
            <a:pPr lvl="1"/>
            <a:r>
              <a:rPr lang="en-US" dirty="0" smtClean="0"/>
              <a:t>Bad calculation (divide by zero)</a:t>
            </a:r>
          </a:p>
          <a:p>
            <a:r>
              <a:rPr lang="en-US" dirty="0" smtClean="0"/>
              <a:t>Use break statement</a:t>
            </a:r>
          </a:p>
          <a:p>
            <a:pPr marL="457200" lvl="1" indent="0">
              <a:buNone/>
            </a:pPr>
            <a:r>
              <a:rPr lang="en-US" dirty="0"/>
              <a:t>w</a:t>
            </a:r>
            <a:r>
              <a:rPr lang="en-US" dirty="0" smtClean="0"/>
              <a:t>hile (I &lt; 100) {</a:t>
            </a:r>
          </a:p>
          <a:p>
            <a:pPr marL="914400" lvl="2" indent="0">
              <a:buNone/>
            </a:pPr>
            <a:r>
              <a:rPr lang="en-US" dirty="0" smtClean="0"/>
              <a:t>…</a:t>
            </a:r>
          </a:p>
          <a:p>
            <a:pPr marL="914400" lvl="2" indent="0">
              <a:buNone/>
            </a:pPr>
            <a:r>
              <a:rPr lang="en-US" dirty="0" smtClean="0"/>
              <a:t>If (denominator == 0) break;</a:t>
            </a:r>
          </a:p>
          <a:p>
            <a:pPr marL="914400" lvl="2" indent="0">
              <a:buNone/>
            </a:pPr>
            <a:r>
              <a:rPr lang="en-US" dirty="0" smtClean="0"/>
              <a:t>…</a:t>
            </a:r>
          </a:p>
          <a:p>
            <a:pPr marL="914400" lvl="2" indent="0">
              <a:buNone/>
            </a:pPr>
            <a:r>
              <a:rPr lang="en-US" dirty="0" err="1" smtClean="0"/>
              <a:t>i</a:t>
            </a:r>
            <a:r>
              <a:rPr lang="en-US" dirty="0" smtClean="0"/>
              <a:t>++;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98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Exercise</a:t>
            </a:r>
            <a:br>
              <a:rPr lang="en-US" dirty="0" smtClean="0"/>
            </a:br>
            <a:r>
              <a:rPr lang="en-US" sz="3200" i="1" dirty="0" smtClean="0"/>
              <a:t>Sum Up 4 Positive Numbers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Flowchart: Decision 5"/>
          <p:cNvSpPr/>
          <p:nvPr/>
        </p:nvSpPr>
        <p:spPr>
          <a:xfrm>
            <a:off x="3276600" y="1437290"/>
            <a:ext cx="2743200" cy="1240220"/>
          </a:xfrm>
          <a:prstGeom prst="flowChartDecision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Is count &lt; 4</a:t>
            </a:r>
          </a:p>
        </p:txBody>
      </p:sp>
      <p:sp>
        <p:nvSpPr>
          <p:cNvPr id="7" name="Flowchart: Manual Input 6"/>
          <p:cNvSpPr/>
          <p:nvPr/>
        </p:nvSpPr>
        <p:spPr>
          <a:xfrm>
            <a:off x="4000500" y="3124200"/>
            <a:ext cx="1295400" cy="762000"/>
          </a:xfrm>
          <a:prstGeom prst="flowChartManualInpu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Input next number</a:t>
            </a:r>
          </a:p>
        </p:txBody>
      </p:sp>
      <p:sp>
        <p:nvSpPr>
          <p:cNvPr id="8" name="Flowchart: Display 7"/>
          <p:cNvSpPr/>
          <p:nvPr/>
        </p:nvSpPr>
        <p:spPr>
          <a:xfrm>
            <a:off x="181303" y="1371600"/>
            <a:ext cx="2333297" cy="1371600"/>
          </a:xfrm>
          <a:prstGeom prst="flowChartDisplay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Prompt user to enter </a:t>
            </a:r>
            <a:r>
              <a:rPr lang="en-US" dirty="0" smtClean="0"/>
              <a:t> numbers</a:t>
            </a:r>
            <a:endParaRPr lang="en-US" dirty="0"/>
          </a:p>
        </p:txBody>
      </p:sp>
      <p:sp>
        <p:nvSpPr>
          <p:cNvPr id="9" name="Flowchart: Decision 8"/>
          <p:cNvSpPr/>
          <p:nvPr/>
        </p:nvSpPr>
        <p:spPr>
          <a:xfrm>
            <a:off x="3276600" y="4364420"/>
            <a:ext cx="3005959" cy="1169277"/>
          </a:xfrm>
          <a:prstGeom prst="flowChartDecision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Number &gt; = 0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64218" y="5867400"/>
            <a:ext cx="1430721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Add number to total</a:t>
            </a:r>
          </a:p>
        </p:txBody>
      </p:sp>
      <p:sp>
        <p:nvSpPr>
          <p:cNvPr id="11" name="Flowchart: Document 10"/>
          <p:cNvSpPr/>
          <p:nvPr/>
        </p:nvSpPr>
        <p:spPr>
          <a:xfrm>
            <a:off x="7320455" y="4242237"/>
            <a:ext cx="1219200" cy="1413641"/>
          </a:xfrm>
          <a:prstGeom prst="flowChartDocumen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Print Total</a:t>
            </a:r>
          </a:p>
        </p:txBody>
      </p:sp>
      <p:cxnSp>
        <p:nvCxnSpPr>
          <p:cNvPr id="13" name="Elbow Connector 12"/>
          <p:cNvCxnSpPr>
            <a:stCxn id="8" idx="3"/>
            <a:endCxn id="6" idx="1"/>
          </p:cNvCxnSpPr>
          <p:nvPr/>
        </p:nvCxnSpPr>
        <p:spPr>
          <a:xfrm>
            <a:off x="2514600" y="2057400"/>
            <a:ext cx="76200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  <a:endCxn id="7" idx="0"/>
          </p:cNvCxnSpPr>
          <p:nvPr/>
        </p:nvCxnSpPr>
        <p:spPr>
          <a:xfrm rot="5400000">
            <a:off x="4386755" y="2938955"/>
            <a:ext cx="52289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2"/>
            <a:endCxn id="9" idx="0"/>
          </p:cNvCxnSpPr>
          <p:nvPr/>
        </p:nvCxnSpPr>
        <p:spPr>
          <a:xfrm rot="16200000" flipH="1">
            <a:off x="4474780" y="4059620"/>
            <a:ext cx="478220" cy="13138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9" idx="2"/>
            <a:endCxn id="10" idx="0"/>
          </p:cNvCxnSpPr>
          <p:nvPr/>
        </p:nvCxnSpPr>
        <p:spPr>
          <a:xfrm rot="5400000">
            <a:off x="4612729" y="5700548"/>
            <a:ext cx="333703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0" idx="1"/>
            <a:endCxn id="6" idx="1"/>
          </p:cNvCxnSpPr>
          <p:nvPr/>
        </p:nvCxnSpPr>
        <p:spPr>
          <a:xfrm rot="10800000">
            <a:off x="3276600" y="2057400"/>
            <a:ext cx="787618" cy="4305300"/>
          </a:xfrm>
          <a:prstGeom prst="bentConnector3">
            <a:avLst>
              <a:gd name="adj1" fmla="val 1630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9" idx="3"/>
            <a:endCxn id="11" idx="1"/>
          </p:cNvCxnSpPr>
          <p:nvPr/>
        </p:nvCxnSpPr>
        <p:spPr>
          <a:xfrm flipV="1">
            <a:off x="6282559" y="4949058"/>
            <a:ext cx="1037896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6" idx="3"/>
            <a:endCxn id="11" idx="0"/>
          </p:cNvCxnSpPr>
          <p:nvPr/>
        </p:nvCxnSpPr>
        <p:spPr>
          <a:xfrm>
            <a:off x="6019800" y="2057400"/>
            <a:ext cx="1910255" cy="21848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ular Callout 26"/>
          <p:cNvSpPr/>
          <p:nvPr/>
        </p:nvSpPr>
        <p:spPr>
          <a:xfrm>
            <a:off x="181303" y="5257800"/>
            <a:ext cx="2362200" cy="1219200"/>
          </a:xfrm>
          <a:prstGeom prst="wedgeRoundRectCallout">
            <a:avLst>
              <a:gd name="adj1" fmla="val 91292"/>
              <a:gd name="adj2" fmla="val -52586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Now redo the loop but allow the user to correct mistake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19800" y="143729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00600" y="267751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019800" y="4364420"/>
            <a:ext cx="95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94207" y="5498068"/>
            <a:ext cx="120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63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Nested Loops</a:t>
            </a:r>
          </a:p>
        </p:txBody>
      </p:sp>
      <p:sp>
        <p:nvSpPr>
          <p:cNvPr id="942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smtClean="0"/>
              <a:t>Recall: ANY valid C++ statements can be</a:t>
            </a:r>
            <a:br>
              <a:rPr lang="en-US" sz="2800" smtClean="0"/>
            </a:br>
            <a:r>
              <a:rPr lang="en-US" sz="2800" smtClean="0"/>
              <a:t>inside body of loop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smtClean="0"/>
              <a:t>This includes additional loop statements!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Called "nested loops"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smtClean="0"/>
              <a:t>Requires careful indenting:</a:t>
            </a:r>
            <a:br>
              <a:rPr lang="en-US" sz="2800" smtClean="0"/>
            </a:br>
            <a:r>
              <a:rPr lang="en-US" sz="2800" smtClean="0"/>
              <a:t>for (outer=0; outer&lt;5; outer++)</a:t>
            </a:r>
            <a:br>
              <a:rPr lang="en-US" sz="2800" smtClean="0"/>
            </a:br>
            <a:r>
              <a:rPr lang="en-US" sz="2800" smtClean="0"/>
              <a:t>     for (inner=7; inner&gt;2; inner--)</a:t>
            </a:r>
            <a:br>
              <a:rPr lang="en-US" sz="2800" smtClean="0"/>
            </a:br>
            <a:r>
              <a:rPr lang="en-US" sz="2800" smtClean="0"/>
              <a:t>          cout &lt;&lt; outer &lt;&lt; inner;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Notice no { } since each body is one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Good style dictates we use { } anyway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A74008BF-DCE1-4EF5-B0BD-D0D926E3DEA0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9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Iteration Table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329152"/>
              </p:ext>
            </p:extLst>
          </p:nvPr>
        </p:nvGraphicFramePr>
        <p:xfrm>
          <a:off x="457200" y="1600200"/>
          <a:ext cx="8229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Outer Loop Counter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Inner Loop Counter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Other Variables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83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the steps to produce the following output (hint – use two for loops):</a:t>
            </a:r>
          </a:p>
          <a:p>
            <a:pPr lvl="1"/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22</a:t>
            </a:r>
          </a:p>
          <a:p>
            <a:pPr lvl="1"/>
            <a:r>
              <a:rPr lang="en-US" dirty="0" smtClean="0"/>
              <a:t>333</a:t>
            </a:r>
          </a:p>
          <a:p>
            <a:pPr lvl="1"/>
            <a:r>
              <a:rPr lang="en-US" dirty="0" smtClean="0"/>
              <a:t>4444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1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Repeatability!</a:t>
            </a:r>
          </a:p>
          <a:p>
            <a:r>
              <a:rPr lang="en-US" dirty="0" smtClean="0"/>
              <a:t>More program flow control options</a:t>
            </a:r>
          </a:p>
          <a:p>
            <a:r>
              <a:rPr lang="en-US" dirty="0" smtClean="0"/>
              <a:t>Common feature in all programming languages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1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72D9527C-2DB4-43B9-BFA3-F50369696131}" type="slidenum">
              <a:rPr lang="en-US"/>
              <a:pPr>
                <a:defRPr/>
              </a:pPr>
              <a:t>30</a:t>
            </a:fld>
            <a:endParaRPr lang="en-CA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 Takeaways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Know the three types of loops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? _____________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Make sure that loops can exit or stop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But be careful about break and continue statements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Getting Loopy</a:t>
            </a:r>
            <a:br>
              <a:rPr lang="en-US" dirty="0" smtClean="0"/>
            </a:br>
            <a:r>
              <a:rPr lang="en-US" dirty="0" smtClean="0"/>
              <a:t>3 Types of C++ Loops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BCF4E49D-7DCD-4DE2-8CA6-75F7078E1389}" type="slidenum">
              <a:rPr lang="en-US"/>
              <a:pPr>
                <a:defRPr/>
              </a:pPr>
              <a:t>4</a:t>
            </a:fld>
            <a:endParaRPr lang="en-US"/>
          </a:p>
        </p:txBody>
      </p:sp>
      <p:pic>
        <p:nvPicPr>
          <p:cNvPr id="1026" name="Picture 2" descr="http://clinuxpro.com/wp-content/uploads/2011/07/while-l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75793"/>
            <a:ext cx="28575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linuxpro.com/wp-content/uploads/2011/07/for-Loo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057400"/>
            <a:ext cx="285750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ular Callout 8"/>
          <p:cNvSpPr/>
          <p:nvPr/>
        </p:nvSpPr>
        <p:spPr>
          <a:xfrm>
            <a:off x="1295400" y="5667375"/>
            <a:ext cx="3048000" cy="990600"/>
          </a:xfrm>
          <a:prstGeom prst="wedgeRoundRectCallout">
            <a:avLst>
              <a:gd name="adj1" fmla="val -38290"/>
              <a:gd name="adj2" fmla="val -197049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While Loop</a:t>
            </a:r>
          </a:p>
          <a:p>
            <a:pPr algn="ctr"/>
            <a:r>
              <a:rPr lang="en-US" dirty="0" smtClean="0"/>
              <a:t>Do While Loop (what’s different?)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6085490" y="6162674"/>
            <a:ext cx="3048000" cy="695325"/>
          </a:xfrm>
          <a:prstGeom prst="wedgeRoundRectCallout">
            <a:avLst>
              <a:gd name="adj1" fmla="val -48117"/>
              <a:gd name="adj2" fmla="val -135765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For iteration loop</a:t>
            </a:r>
          </a:p>
        </p:txBody>
      </p:sp>
    </p:spTree>
    <p:extLst>
      <p:ext uri="{BB962C8B-B14F-4D97-AF65-F5344CB8AC3E}">
        <p14:creationId xmlns:p14="http://schemas.microsoft.com/office/powerpoint/2010/main" val="69678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while Loops Syntax</a:t>
            </a:r>
          </a:p>
        </p:txBody>
      </p:sp>
      <p:pic>
        <p:nvPicPr>
          <p:cNvPr id="69634" name="Picture 6" descr="savitchc02d_p69.gif                                            000528B5backup                         BE98102B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1238" y="2443820"/>
            <a:ext cx="7751762" cy="439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E797793A-BE32-4CDC-B83F-62F58E3CE4A3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265386" y="1210236"/>
            <a:ext cx="4495800" cy="1037431"/>
          </a:xfrm>
          <a:prstGeom prst="wedgeRoundRectCallout">
            <a:avLst>
              <a:gd name="adj1" fmla="val -2949"/>
              <a:gd name="adj2" fmla="val 173436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The Boolean Expression makes this indefinite – we don’t know when it will stop</a:t>
            </a:r>
          </a:p>
        </p:txBody>
      </p:sp>
    </p:spTree>
    <p:extLst>
      <p:ext uri="{BB962C8B-B14F-4D97-AF65-F5344CB8AC3E}">
        <p14:creationId xmlns:p14="http://schemas.microsoft.com/office/powerpoint/2010/main" val="401247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while Loop Example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Consider:</a:t>
            </a:r>
            <a:br>
              <a:rPr lang="en-US" sz="2800" smtClean="0"/>
            </a:br>
            <a:r>
              <a:rPr lang="en-US" sz="2800" smtClean="0"/>
              <a:t>count = 0;			// Initialization</a:t>
            </a:r>
            <a:br>
              <a:rPr lang="en-US" sz="2800" smtClean="0"/>
            </a:br>
            <a:r>
              <a:rPr lang="en-US" sz="2800" smtClean="0"/>
              <a:t>while (count &lt; 3)		// Loop Condition</a:t>
            </a:r>
            <a:br>
              <a:rPr lang="en-US" sz="2800" smtClean="0"/>
            </a:br>
            <a:r>
              <a:rPr lang="en-US" sz="2800" smtClean="0"/>
              <a:t>{</a:t>
            </a:r>
            <a:br>
              <a:rPr lang="en-US" sz="2800" smtClean="0"/>
            </a:br>
            <a:r>
              <a:rPr lang="en-US" sz="2800" smtClean="0"/>
              <a:t>	cout &lt;&lt; "Hi ";		// Loop Body</a:t>
            </a:r>
            <a:br>
              <a:rPr lang="en-US" sz="2800" smtClean="0"/>
            </a:br>
            <a:r>
              <a:rPr lang="en-US" sz="2800" smtClean="0"/>
              <a:t>	count++;			// Update expression</a:t>
            </a:r>
            <a:br>
              <a:rPr lang="en-US" sz="2800" smtClean="0"/>
            </a:br>
            <a:r>
              <a:rPr lang="en-US" sz="2800" smtClean="0"/>
              <a:t>}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smtClean="0"/>
              <a:t>Loop body executes how many times?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AF0C1330-825A-42C8-B790-2CF6C80B6946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1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Exercise</a:t>
            </a:r>
            <a:br>
              <a:rPr lang="en-US" dirty="0" smtClean="0"/>
            </a:br>
            <a:r>
              <a:rPr lang="en-US" sz="3200" i="1" dirty="0" smtClean="0"/>
              <a:t>Write the code for this flowchart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Flowchart: Manual Input 4"/>
          <p:cNvSpPr/>
          <p:nvPr/>
        </p:nvSpPr>
        <p:spPr>
          <a:xfrm>
            <a:off x="549166" y="2073166"/>
            <a:ext cx="1600200" cy="1066800"/>
          </a:xfrm>
          <a:prstGeom prst="flowChartManualInpu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Ask user for number of items they ate</a:t>
            </a:r>
          </a:p>
        </p:txBody>
      </p:sp>
      <p:sp>
        <p:nvSpPr>
          <p:cNvPr id="6" name="Flowchart: Manual Input 5"/>
          <p:cNvSpPr/>
          <p:nvPr/>
        </p:nvSpPr>
        <p:spPr>
          <a:xfrm>
            <a:off x="3787666" y="3810000"/>
            <a:ext cx="1981200" cy="1371600"/>
          </a:xfrm>
          <a:prstGeom prst="flowChartManualInpu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Ask user for number of calories for each item</a:t>
            </a:r>
          </a:p>
        </p:txBody>
      </p:sp>
      <p:sp>
        <p:nvSpPr>
          <p:cNvPr id="7" name="Flowchart: Decision 6"/>
          <p:cNvSpPr/>
          <p:nvPr/>
        </p:nvSpPr>
        <p:spPr>
          <a:xfrm>
            <a:off x="3330466" y="1844566"/>
            <a:ext cx="2895600" cy="1524000"/>
          </a:xfrm>
          <a:prstGeom prst="flowChartDecision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Are there more items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3940066" y="5638800"/>
            <a:ext cx="1676400" cy="1066800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Add current item calories to total calories</a:t>
            </a:r>
          </a:p>
        </p:txBody>
      </p:sp>
      <p:sp>
        <p:nvSpPr>
          <p:cNvPr id="9" name="Flowchart: Document 8"/>
          <p:cNvSpPr/>
          <p:nvPr/>
        </p:nvSpPr>
        <p:spPr>
          <a:xfrm>
            <a:off x="7367752" y="3810000"/>
            <a:ext cx="914400" cy="1066800"/>
          </a:xfrm>
          <a:prstGeom prst="flowChartDocumen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Print total calories</a:t>
            </a:r>
          </a:p>
        </p:txBody>
      </p:sp>
      <p:cxnSp>
        <p:nvCxnSpPr>
          <p:cNvPr id="11" name="Elbow Connector 10"/>
          <p:cNvCxnSpPr>
            <a:stCxn id="5" idx="3"/>
            <a:endCxn id="7" idx="1"/>
          </p:cNvCxnSpPr>
          <p:nvPr/>
        </p:nvCxnSpPr>
        <p:spPr>
          <a:xfrm>
            <a:off x="2149366" y="2606566"/>
            <a:ext cx="118110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" idx="2"/>
            <a:endCxn id="6" idx="0"/>
          </p:cNvCxnSpPr>
          <p:nvPr/>
        </p:nvCxnSpPr>
        <p:spPr>
          <a:xfrm rot="5400000">
            <a:off x="4488969" y="3657863"/>
            <a:ext cx="578594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  <a:endCxn id="8" idx="0"/>
          </p:cNvCxnSpPr>
          <p:nvPr/>
        </p:nvCxnSpPr>
        <p:spPr>
          <a:xfrm rot="5400000">
            <a:off x="4549666" y="5410200"/>
            <a:ext cx="45720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1"/>
            <a:endCxn id="7" idx="1"/>
          </p:cNvCxnSpPr>
          <p:nvPr/>
        </p:nvCxnSpPr>
        <p:spPr>
          <a:xfrm rot="10800000">
            <a:off x="3330466" y="2606566"/>
            <a:ext cx="609600" cy="3565634"/>
          </a:xfrm>
          <a:prstGeom prst="bentConnector3">
            <a:avLst>
              <a:gd name="adj1" fmla="val 1892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3"/>
            <a:endCxn id="9" idx="0"/>
          </p:cNvCxnSpPr>
          <p:nvPr/>
        </p:nvCxnSpPr>
        <p:spPr>
          <a:xfrm>
            <a:off x="6226066" y="2606566"/>
            <a:ext cx="1598886" cy="12034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89332" y="3437243"/>
            <a:ext cx="70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400800" y="207316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3" name="Flowchart: Terminator 22"/>
          <p:cNvSpPr/>
          <p:nvPr/>
        </p:nvSpPr>
        <p:spPr>
          <a:xfrm>
            <a:off x="7241628" y="5337175"/>
            <a:ext cx="1166648" cy="603250"/>
          </a:xfrm>
          <a:prstGeom prst="flowChartTerminator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End</a:t>
            </a:r>
          </a:p>
        </p:txBody>
      </p:sp>
      <p:cxnSp>
        <p:nvCxnSpPr>
          <p:cNvPr id="25" name="Elbow Connector 24"/>
          <p:cNvCxnSpPr>
            <a:stCxn id="9" idx="2"/>
            <a:endCxn id="23" idx="0"/>
          </p:cNvCxnSpPr>
          <p:nvPr/>
        </p:nvCxnSpPr>
        <p:spPr>
          <a:xfrm rot="5400000">
            <a:off x="7559501" y="5071724"/>
            <a:ext cx="530902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78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do-while Loop Syntax</a:t>
            </a:r>
          </a:p>
        </p:txBody>
      </p:sp>
      <p:pic>
        <p:nvPicPr>
          <p:cNvPr id="73730" name="Picture 4" descr="C:\WINDOWS\Desktop\Oh_type\sacitch_C++_ppt\gif\savitchc02d_p70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147763" y="1600200"/>
            <a:ext cx="7458075" cy="431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AFECF3C3-4E84-401E-A539-A9A121FD004E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2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do-while Loop Example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count = 0;		// Initialization</a:t>
            </a:r>
            <a:br>
              <a:rPr lang="en-US" sz="2800" smtClean="0"/>
            </a:br>
            <a:r>
              <a:rPr lang="en-US" sz="2800" smtClean="0"/>
              <a:t>do   		</a:t>
            </a:r>
            <a:br>
              <a:rPr lang="en-US" sz="2800" smtClean="0"/>
            </a:br>
            <a:r>
              <a:rPr lang="en-US" sz="2800" smtClean="0"/>
              <a:t>{</a:t>
            </a:r>
            <a:br>
              <a:rPr lang="en-US" sz="2800" smtClean="0"/>
            </a:br>
            <a:r>
              <a:rPr lang="en-US" sz="2800" smtClean="0"/>
              <a:t>	cout &lt;&lt; "Hi ";	// Loop Body</a:t>
            </a:r>
            <a:br>
              <a:rPr lang="en-US" sz="2800" smtClean="0"/>
            </a:br>
            <a:r>
              <a:rPr lang="en-US" sz="2800" smtClean="0"/>
              <a:t>	count++;		// Update expression</a:t>
            </a:r>
            <a:br>
              <a:rPr lang="en-US" sz="2800" smtClean="0"/>
            </a:br>
            <a:r>
              <a:rPr lang="en-US" sz="2800" smtClean="0"/>
              <a:t>} while (count &lt; 3);	// Loop Condition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smtClean="0"/>
              <a:t>Loop body executes how many times?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smtClean="0"/>
              <a:t>do-while loops always execute body at least once!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4CC3327E-9B8B-433D-8B33-9AE40401FCDF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65000"/>
            <a:lumOff val="35000"/>
          </a:schemeClr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5076</TotalTime>
  <Words>779</Words>
  <Application>Microsoft Office PowerPoint</Application>
  <PresentationFormat>On-screen Show (4:3)</PresentationFormat>
  <Paragraphs>257</Paragraphs>
  <Slides>30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Symbol</vt:lpstr>
      <vt:lpstr>Wingdings</vt:lpstr>
      <vt:lpstr>Office Theme</vt:lpstr>
      <vt:lpstr>COMP 51 Week Four</vt:lpstr>
      <vt:lpstr>Learning Objectives</vt:lpstr>
      <vt:lpstr>Why Do We Care</vt:lpstr>
      <vt:lpstr>Getting Loopy 3 Types of C++ Loops</vt:lpstr>
      <vt:lpstr>while Loops Syntax</vt:lpstr>
      <vt:lpstr>while Loop Example</vt:lpstr>
      <vt:lpstr>Practice Exercise Write the code for this flowchart</vt:lpstr>
      <vt:lpstr>do-while Loop Syntax</vt:lpstr>
      <vt:lpstr>do-while Loop Example</vt:lpstr>
      <vt:lpstr>Practice Exercise do-while Input Validation</vt:lpstr>
      <vt:lpstr>DeMorgan’s Law Testing for Bad Input</vt:lpstr>
      <vt:lpstr>DeMorgan’s Truth Tables</vt:lpstr>
      <vt:lpstr>Practice Exercise Compound Logic Test</vt:lpstr>
      <vt:lpstr>Comma Operator</vt:lpstr>
      <vt:lpstr>Learning Objectives</vt:lpstr>
      <vt:lpstr>for Loop Syntax</vt:lpstr>
      <vt:lpstr>for Loop Example</vt:lpstr>
      <vt:lpstr>Practice Exercise</vt:lpstr>
      <vt:lpstr>For versus While</vt:lpstr>
      <vt:lpstr>Practice Exercise  Loop Count Downs</vt:lpstr>
      <vt:lpstr>Loop Pitfalls</vt:lpstr>
      <vt:lpstr>Loop Pitfalls: Spot the Mistake</vt:lpstr>
      <vt:lpstr>Loop Pitfalls : Spot The Problem</vt:lpstr>
      <vt:lpstr>The break and continue Statements</vt:lpstr>
      <vt:lpstr>Forcing a Loop Exit</vt:lpstr>
      <vt:lpstr>Practice Exercise Sum Up 4 Positive Numbers</vt:lpstr>
      <vt:lpstr>Nested Loops</vt:lpstr>
      <vt:lpstr>Loop Iteration Table</vt:lpstr>
      <vt:lpstr>Practice Exercises</vt:lpstr>
      <vt:lpstr>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mcanniff@pacific.edu</dc:creator>
  <cp:lastModifiedBy>mcanniff</cp:lastModifiedBy>
  <cp:revision>63</cp:revision>
  <dcterms:created xsi:type="dcterms:W3CDTF">2006-08-16T00:00:00Z</dcterms:created>
  <dcterms:modified xsi:type="dcterms:W3CDTF">2018-09-19T23:37:39Z</dcterms:modified>
</cp:coreProperties>
</file>