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4" r:id="rId3"/>
    <p:sldId id="283" r:id="rId4"/>
    <p:sldId id="278" r:id="rId5"/>
    <p:sldId id="279" r:id="rId6"/>
    <p:sldId id="280" r:id="rId7"/>
    <p:sldId id="281" r:id="rId8"/>
    <p:sldId id="282" r:id="rId9"/>
    <p:sldId id="273" r:id="rId10"/>
    <p:sldId id="274" r:id="rId11"/>
    <p:sldId id="275" r:id="rId12"/>
    <p:sldId id="276" r:id="rId13"/>
    <p:sldId id="277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845" autoAdjust="0"/>
  </p:normalViewPr>
  <p:slideViewPr>
    <p:cSldViewPr>
      <p:cViewPr varScale="1">
        <p:scale>
          <a:sx n="44" d="100"/>
          <a:sy n="44" d="100"/>
        </p:scale>
        <p:origin x="25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EBA0-F41A-4936-A3BE-537FF7C4268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1976E-14D3-455A-B360-BB987A21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1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r>
              <a:rPr lang="en-US" baseline="0" dirty="0" smtClean="0"/>
              <a:t> is any legal combination of symbols which can represents a value.</a:t>
            </a:r>
          </a:p>
          <a:p>
            <a:r>
              <a:rPr lang="en-US" baseline="0" dirty="0" smtClean="0"/>
              <a:t>Algorithm is a step by step procedure for calculations.</a:t>
            </a:r>
          </a:p>
          <a:p>
            <a:r>
              <a:rPr lang="en-US" baseline="0" dirty="0" smtClean="0"/>
              <a:t>Debugging is a process for finding and reducing error/bugs in a computer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language is the only language can understood by computers. Contains entirely of numbers.</a:t>
            </a:r>
          </a:p>
          <a:p>
            <a:r>
              <a:rPr lang="en-US" dirty="0" smtClean="0"/>
              <a:t>Assembly language contains the same instructions as a machine language, but the instructions and variables</a:t>
            </a:r>
            <a:r>
              <a:rPr lang="en-US" baseline="0" dirty="0" smtClean="0"/>
              <a:t> have names instead of being just numbers.</a:t>
            </a:r>
          </a:p>
          <a:p>
            <a:r>
              <a:rPr lang="en-US" baseline="0" dirty="0" smtClean="0"/>
              <a:t>High-Level languages are more easy to read and write, but programs written in high-level languages are translated into assembly language or machine language by a compiler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baseline="0" dirty="0" smtClean="0"/>
              <a:t>Selection statement (condition – both switch and if)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(x == 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&lt;&lt; “x is 1”;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&lt;&lt; “x is not 1”;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b="1" baseline="0" dirty="0" smtClean="0"/>
              <a:t>Iteration Statements(loops – both for and while)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en-US" baseline="0" dirty="0" smtClean="0"/>
          </a:p>
          <a:p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()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n=10; n&gt;0; n--)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n &lt;&lt; ", ";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"liftoff!\n";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Jump Statements (break or continue. </a:t>
            </a:r>
            <a:r>
              <a:rPr lang="en-US" sz="1200" b="1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Possibly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GOTO, but DO NOT use this)</a:t>
            </a:r>
          </a:p>
          <a:p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dirty="0" err="1" smtClean="0">
                <a:solidFill>
                  <a:prstClr val="black"/>
                </a:solidFill>
                <a:latin typeface="Courier-Oblique"/>
              </a:rPr>
              <a:t>int</a:t>
            </a:r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main ()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{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i="1" dirty="0" smtClean="0">
                <a:solidFill>
                  <a:prstClr val="black"/>
                </a:solidFill>
                <a:latin typeface="Courier-Oblique"/>
              </a:rPr>
              <a:t>for</a:t>
            </a:r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200" i="1" dirty="0" err="1" smtClean="0">
                <a:solidFill>
                  <a:prstClr val="black"/>
                </a:solidFill>
                <a:latin typeface="Courier-Oblique"/>
              </a:rPr>
              <a:t>int</a:t>
            </a:r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n=10; n&gt;0; n--)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{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i="0" dirty="0" err="1" smtClean="0">
                <a:solidFill>
                  <a:prstClr val="black"/>
                </a:solidFill>
                <a:latin typeface="Courier"/>
              </a:rPr>
              <a:t>cout</a:t>
            </a:r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&lt;&lt; n &lt;&lt; ", ";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i="1" dirty="0" smtClean="0">
                <a:solidFill>
                  <a:prstClr val="black"/>
                </a:solidFill>
                <a:latin typeface="Courier-Oblique"/>
              </a:rPr>
              <a:t>if</a:t>
            </a:r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(n==3)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  {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    </a:t>
            </a:r>
            <a:r>
              <a:rPr lang="en-US" sz="1200" i="0" dirty="0" err="1" smtClean="0">
                <a:solidFill>
                  <a:prstClr val="black"/>
                </a:solidFill>
                <a:latin typeface="Courier"/>
              </a:rPr>
              <a:t>cout</a:t>
            </a:r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&lt;&lt; "countdown aborted!";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    </a:t>
            </a:r>
            <a:r>
              <a:rPr lang="en-US" sz="1200" i="1" dirty="0" smtClean="0">
                <a:solidFill>
                  <a:prstClr val="black"/>
                </a:solidFill>
                <a:latin typeface="Courier-Oblique"/>
              </a:rPr>
              <a:t>break</a:t>
            </a:r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;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  }</a:t>
            </a:r>
          </a:p>
          <a:p>
            <a:r>
              <a:rPr lang="en-US" sz="1200" i="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()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fact= 1;</a:t>
            </a:r>
          </a:p>
          <a:p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=2;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*=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L</a:t>
            </a:r>
            <a:r>
              <a:rPr lang="en-US" dirty="0" smtClean="0"/>
              <a:t>oops</a:t>
            </a:r>
          </a:p>
          <a:p>
            <a:pPr marL="228600" indent="-228600">
              <a:buAutoNum type="arabicPeriod"/>
            </a:pPr>
            <a:r>
              <a:rPr lang="en-US" dirty="0" smtClean="0"/>
              <a:t>Condition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Condition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0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 initial;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&gt;&gt;initial;</a:t>
            </a:r>
          </a:p>
          <a:p>
            <a:r>
              <a:rPr lang="en-US" dirty="0" smtClean="0"/>
              <a:t>If(initial==‘C’||initial==‘c’||initial==‘B’||initial==‘b’||initial==‘O’||initial==‘o’)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&lt;&lt;“Yes”;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&lt;&lt;“No”;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8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a</a:t>
            </a:r>
            <a:r>
              <a:rPr lang="en-US" baseline="0" dirty="0" smtClean="0"/>
              <a:t> = “</a:t>
            </a:r>
            <a:r>
              <a:rPr lang="en-US" baseline="0" dirty="0" err="1" smtClean="0"/>
              <a:t>CSRocks</a:t>
            </a:r>
            <a:r>
              <a:rPr lang="en-US" baseline="0" dirty="0" smtClean="0"/>
              <a:t>”;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9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float</a:t>
            </a:r>
            <a:r>
              <a:rPr lang="en-US" baseline="0" dirty="0" smtClean="0"/>
              <a:t> PI = 3.1415926;</a:t>
            </a:r>
          </a:p>
          <a:p>
            <a:r>
              <a:rPr lang="en-US" baseline="0" dirty="0" smtClean="0"/>
              <a:t>define PI 3.1415926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9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== in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2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if(letter&gt;=‘A’&amp;&amp;letter&lt;=‘Z’)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dirty="0" err="1" smtClean="0"/>
              <a:t>Uppet</a:t>
            </a:r>
            <a:r>
              <a:rPr lang="en-US" dirty="0" smtClean="0"/>
              <a:t> Case”;</a:t>
            </a:r>
          </a:p>
          <a:p>
            <a:r>
              <a:rPr lang="en-US" dirty="0" smtClean="0"/>
              <a:t>else if(letter&gt;=‘a’&amp;&amp;letter&lt;=‘z’)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&lt;&lt;“Lower Case”;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&lt;&lt;“Not a Letter”;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6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17+rand()%(43-17)+1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</a:t>
            </a:r>
            <a:r>
              <a:rPr lang="en-US" dirty="0" smtClean="0"/>
              <a:t> not initialized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do double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 prompt. Also doesn’t handle 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else conclusion is not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Good variable naming</a:t>
            </a:r>
          </a:p>
          <a:p>
            <a:r>
              <a:rPr lang="en-US" dirty="0" smtClean="0"/>
              <a:t>Avoid</a:t>
            </a:r>
            <a:r>
              <a:rPr lang="en-US" baseline="0" dirty="0" smtClean="0"/>
              <a:t> GOTO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2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 transfers programming languages into the object code. IDE facilities the programming for programmers. IDE usually contains compiler.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a way to refer to a memory location in a computer</a:t>
            </a:r>
            <a:r>
              <a:rPr lang="en-US" baseline="0" dirty="0" smtClean="0"/>
              <a:t> program. A constant is a variable whose value remains unchanged in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1976E-14D3-455A-B360-BB987A2143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35BB-7023-4672-A6A8-0A5BA298D558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EC076-3A4F-4F68-A4D5-E785555CC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1.xml"/><Relationship Id="rId18" Type="http://schemas.openxmlformats.org/officeDocument/2006/relationships/slide" Target="slide8.xml"/><Relationship Id="rId3" Type="http://schemas.openxmlformats.org/officeDocument/2006/relationships/slide" Target="slide9.xml"/><Relationship Id="rId21" Type="http://schemas.openxmlformats.org/officeDocument/2006/relationships/slide" Target="slide23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17" Type="http://schemas.openxmlformats.org/officeDocument/2006/relationships/slide" Target="slide22.xml"/><Relationship Id="rId2" Type="http://schemas.openxmlformats.org/officeDocument/2006/relationships/slide" Target="slide4.xml"/><Relationship Id="rId16" Type="http://schemas.openxmlformats.org/officeDocument/2006/relationships/slide" Target="slide17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19.xml"/><Relationship Id="rId15" Type="http://schemas.openxmlformats.org/officeDocument/2006/relationships/slide" Target="slide12.xml"/><Relationship Id="rId10" Type="http://schemas.openxmlformats.org/officeDocument/2006/relationships/slide" Target="slide6.xml"/><Relationship Id="rId19" Type="http://schemas.openxmlformats.org/officeDocument/2006/relationships/slide" Target="slide13.xml"/><Relationship Id="rId4" Type="http://schemas.openxmlformats.org/officeDocument/2006/relationships/slide" Target="slide14.xml"/><Relationship Id="rId9" Type="http://schemas.openxmlformats.org/officeDocument/2006/relationships/slide" Target="slide20.xml"/><Relationship Id="rId1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Qw4w9WgXc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9" y="0"/>
          <a:ext cx="914400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2"/>
                <a:gridCol w="2286002"/>
                <a:gridCol w="2286002"/>
                <a:gridCol w="2286002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That’s Messed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Defining Moments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 Freak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In/constant</a:t>
                      </a:r>
                      <a:r>
                        <a:rPr lang="en-US" baseline="0" dirty="0" smtClean="0"/>
                        <a:t> Affections</a:t>
                      </a:r>
                      <a:endParaRPr lang="en-US" dirty="0"/>
                    </a:p>
                  </a:txBody>
                  <a:tcPr anchor="ctr"/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2" action="ppaction://hlinksldjump"/>
                        </a:rPr>
                        <a:t>100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3" action="ppaction://hlinksldjump"/>
                        </a:rPr>
                        <a:t>100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4" action="ppaction://hlinksldjump"/>
                        </a:rPr>
                        <a:t>100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5" action="ppaction://hlinksldjump"/>
                        </a:rPr>
                        <a:t>100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6" action="ppaction://hlinksldjump"/>
                        </a:rPr>
                        <a:t>200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7" action="ppaction://hlinksldjump"/>
                        </a:rPr>
                        <a:t>200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8" action="ppaction://hlinksldjump"/>
                        </a:rPr>
                        <a:t>200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9" action="ppaction://hlinksldjump"/>
                        </a:rPr>
                        <a:t>200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0" action="ppaction://hlinksldjump"/>
                        </a:rPr>
                        <a:t>300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1" action="ppaction://hlinksldjump"/>
                        </a:rPr>
                        <a:t>300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2" action="ppaction://hlinksldjump"/>
                        </a:rPr>
                        <a:t>300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3" action="ppaction://hlinksldjump"/>
                        </a:rPr>
                        <a:t>300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4" action="ppaction://hlinksldjump"/>
                        </a:rPr>
                        <a:t>400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5" action="ppaction://hlinksldjump"/>
                        </a:rPr>
                        <a:t>400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6" action="ppaction://hlinksldjump"/>
                        </a:rPr>
                        <a:t>400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7" action="ppaction://hlinksldjump"/>
                        </a:rPr>
                        <a:t>400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8" action="ppaction://hlinksldjump"/>
                        </a:rPr>
                        <a:t>500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19" action="ppaction://hlinksldjump"/>
                        </a:rPr>
                        <a:t>500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20" action="ppaction://hlinksldjump"/>
                        </a:rPr>
                        <a:t>500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21" action="ppaction://hlinksldjump"/>
                        </a:rPr>
                        <a:t>500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Moments (200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following and how they’re related: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Moments (300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following and how they’re related: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Constant</a:t>
            </a: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Moments (400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/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Moments (500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following and how they’re related:</a:t>
            </a:r>
          </a:p>
          <a:p>
            <a:pPr lvl="1"/>
            <a:r>
              <a:rPr lang="en-US" dirty="0" smtClean="0"/>
              <a:t>Machine Language</a:t>
            </a:r>
          </a:p>
          <a:p>
            <a:pPr lvl="1"/>
            <a:r>
              <a:rPr lang="en-US" dirty="0" smtClean="0"/>
              <a:t>Assembly Language</a:t>
            </a:r>
          </a:p>
          <a:p>
            <a:pPr lvl="1"/>
            <a:r>
              <a:rPr lang="en-US" dirty="0" smtClean="0"/>
              <a:t>High-Level Language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Freak (100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the three TYPES of flow control structures and give an example of each one.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Freak (200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to calculate the factorial of a number stored in a variable called </a:t>
            </a:r>
            <a:r>
              <a:rPr lang="en-US" i="1" dirty="0" smtClean="0"/>
              <a:t>num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Freak (300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the best flow control structure for each of these scenarios: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Collect 20 data points from the user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Display a menu with 8 options and handle the choice made by the user</a:t>
            </a: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Freak (400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the best flow control structure for each of these scenarios: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Test whether the user has ESP by choosing a random number, getting the user’s prediction and then displaying either “Wow, you’re psychic,” or “Your inner eye is a little short-sighted.”</a:t>
            </a:r>
          </a:p>
          <a:p>
            <a:pPr lvl="1"/>
            <a:r>
              <a:rPr lang="en-US" dirty="0" smtClean="0"/>
              <a:t>Prompt the user for experimental data until they enter -999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Freak (500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Write a block of code that prompts the user for their first initial and then tells them whether they share a first initial with any of the three most recent US Presidents.</a:t>
            </a:r>
          </a:p>
          <a:p>
            <a:pPr lvl="1"/>
            <a:r>
              <a:rPr lang="en-US" dirty="0" smtClean="0"/>
              <a:t>Note, the user should be able to enter in upper- or lowercase.</a:t>
            </a: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(In)constant Affections (100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string variable and initialize it to “CS Rocks”.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Broadway" pitchFamily="82" charset="0"/>
                <a:hlinkClick r:id="rId3"/>
              </a:rPr>
              <a:t>Final</a:t>
            </a:r>
            <a:r>
              <a:rPr lang="en-US" sz="7200" dirty="0" smtClean="0">
                <a:latin typeface="Broadway" pitchFamily="82" charset="0"/>
                <a:hlinkClick r:id="rId3"/>
              </a:rPr>
              <a:t/>
            </a:r>
            <a:br>
              <a:rPr lang="en-US" sz="7200" dirty="0" smtClean="0">
                <a:latin typeface="Broadway" pitchFamily="82" charset="0"/>
                <a:hlinkClick r:id="rId3"/>
              </a:rPr>
            </a:br>
            <a:r>
              <a:rPr lang="en-US" sz="7200" dirty="0" smtClean="0">
                <a:solidFill>
                  <a:schemeClr val="bg1"/>
                </a:solidFill>
                <a:latin typeface="Broadway" pitchFamily="82" charset="0"/>
                <a:hlinkClick r:id="rId3"/>
              </a:rPr>
              <a:t>Jeopardy</a:t>
            </a:r>
            <a:endParaRPr lang="en-US" sz="7200" dirty="0">
              <a:solidFill>
                <a:schemeClr val="bg1"/>
              </a:solidFill>
              <a:latin typeface="Broadway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(In)constant Affections (200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constant that stores the value of </a:t>
            </a:r>
            <a:r>
              <a:rPr lang="el-GR" dirty="0" smtClean="0"/>
              <a:t>π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(In)constant Affections (300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ASCII code for a newline in hexadecimal format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(In)constant Affections (400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simple condition to determine if a letter is upper or lower case</a:t>
            </a:r>
          </a:p>
          <a:p>
            <a:pPr lvl="1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(In)constant Affections (500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random number in the range 17 to 43 (inclusive).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 Jeopardy!!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Write a complete program for this question.  A local restaurant would like you to write a program to advise their patrons on which deserts to pick.  Use the table below to make your recommendations.</a:t>
            </a:r>
            <a:endParaRPr lang="en-US" sz="28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85800" y="3352800"/>
          <a:ext cx="7620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1041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Likes</a:t>
                      </a:r>
                      <a:r>
                        <a:rPr lang="en-US" baseline="0" dirty="0" smtClean="0"/>
                        <a:t> Chocolate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Doesn’t Like Chocolate</a:t>
                      </a:r>
                      <a:endParaRPr lang="en-US" dirty="0"/>
                    </a:p>
                  </a:txBody>
                  <a:tcPr anchor="ctr"/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Likes Strawberries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Chocolate-Dipped</a:t>
                      </a:r>
                      <a:r>
                        <a:rPr lang="en-US" baseline="0" dirty="0" smtClean="0"/>
                        <a:t> Strawberries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Strawberry</a:t>
                      </a:r>
                      <a:r>
                        <a:rPr lang="en-US" baseline="0" dirty="0" smtClean="0"/>
                        <a:t> Shortcake</a:t>
                      </a:r>
                      <a:endParaRPr lang="en-US" dirty="0"/>
                    </a:p>
                  </a:txBody>
                  <a:tcPr anchor="ctr"/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Doesn’t Like Strawberries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Vanilla Ice Cream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Messed Up (100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error in this code: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x = rand( ) % </a:t>
            </a:r>
            <a:r>
              <a:rPr lang="en-US" dirty="0"/>
              <a:t>5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 = rand( ) % </a:t>
            </a:r>
            <a:r>
              <a:rPr lang="en-US" dirty="0"/>
              <a:t>5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(x = y)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x = rand( ) </a:t>
            </a:r>
            <a:r>
              <a:rPr lang="en-US" smtClean="0"/>
              <a:t>% </a:t>
            </a:r>
            <a:r>
              <a:rPr lang="en-US"/>
              <a:t>5</a:t>
            </a:r>
            <a:r>
              <a:rPr lang="en-US" smtClean="0"/>
              <a:t>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0960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Messed Up (200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error in this code: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num, sum = 0;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(num &gt; 0);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>
                <a:solidFill>
                  <a:srgbClr val="C00000"/>
                </a:solidFill>
              </a:rPr>
              <a:t>“Enter next num: ”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num;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sum = sum + num;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Messed Up (300 pts)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error in this code: </a:t>
            </a:r>
          </a:p>
          <a:p>
            <a:pPr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int</a:t>
            </a:r>
            <a:r>
              <a:rPr lang="en-US" sz="2800" dirty="0" smtClean="0"/>
              <a:t> x = 10;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int</a:t>
            </a:r>
            <a:r>
              <a:rPr lang="en-US" sz="2800" dirty="0" smtClean="0"/>
              <a:t> y = 10;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while</a:t>
            </a:r>
            <a:r>
              <a:rPr lang="en-US" sz="2800" dirty="0" smtClean="0"/>
              <a:t> (x/y != 0.5)</a:t>
            </a:r>
          </a:p>
          <a:p>
            <a:pPr>
              <a:buNone/>
            </a:pPr>
            <a:r>
              <a:rPr lang="en-US" sz="2800" dirty="0" smtClean="0"/>
              <a:t>	{</a:t>
            </a:r>
          </a:p>
          <a:p>
            <a:pPr>
              <a:buNone/>
            </a:pPr>
            <a:r>
              <a:rPr lang="en-US" sz="2800" dirty="0" smtClean="0"/>
              <a:t>		x--;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Messed Up (400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error in this code: </a:t>
            </a:r>
            <a:br>
              <a:rPr lang="en-US" dirty="0" smtClean="0"/>
            </a:br>
            <a:r>
              <a:rPr lang="en-US" sz="2800" dirty="0" err="1">
                <a:solidFill>
                  <a:srgbClr val="0070C0"/>
                </a:solidFill>
              </a:rPr>
              <a:t>int</a:t>
            </a:r>
            <a:r>
              <a:rPr lang="en-US" sz="2800" dirty="0"/>
              <a:t> score;  </a:t>
            </a:r>
            <a:br>
              <a:rPr lang="en-US" sz="2800" dirty="0"/>
            </a:br>
            <a:r>
              <a:rPr lang="en-US" sz="2800" dirty="0" err="1">
                <a:solidFill>
                  <a:srgbClr val="0070C0"/>
                </a:solidFill>
              </a:rPr>
              <a:t>int</a:t>
            </a:r>
            <a:r>
              <a:rPr lang="en-US" sz="2800" dirty="0"/>
              <a:t> dealer= 17;</a:t>
            </a:r>
            <a:br>
              <a:rPr lang="en-US" sz="2800" dirty="0"/>
            </a:br>
            <a:r>
              <a:rPr lang="en-US" sz="2800" dirty="0" err="1"/>
              <a:t>cin</a:t>
            </a:r>
            <a:r>
              <a:rPr lang="en-US" sz="2800" dirty="0"/>
              <a:t> &gt;&gt; score;</a:t>
            </a:r>
            <a:br>
              <a:rPr lang="en-US" sz="2800" dirty="0"/>
            </a:br>
            <a:r>
              <a:rPr lang="en-US" sz="2800" dirty="0"/>
              <a:t>if (score &gt; dealer)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>
                <a:solidFill>
                  <a:srgbClr val="C00000"/>
                </a:solidFill>
              </a:rPr>
              <a:t>“You win at Black Jack!\n”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/>
              <a:t> &lt;&lt; </a:t>
            </a:r>
            <a:r>
              <a:rPr lang="en-US" sz="2800">
                <a:solidFill>
                  <a:srgbClr val="C00000"/>
                </a:solidFill>
              </a:rPr>
              <a:t>“You lose your bet.\n</a:t>
            </a:r>
            <a:r>
              <a:rPr lang="en-US" sz="2800" smtClean="0">
                <a:solidFill>
                  <a:srgbClr val="C00000"/>
                </a:solidFill>
              </a:rPr>
              <a:t>”</a:t>
            </a:r>
            <a:r>
              <a:rPr lang="en-US" sz="2800" smtClean="0"/>
              <a:t>;</a:t>
            </a:r>
            <a:endParaRPr lang="en-US" sz="280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Messed Up (500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error in this code: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int</a:t>
            </a:r>
            <a:r>
              <a:rPr lang="en-US" sz="2800" dirty="0" smtClean="0"/>
              <a:t> a = rand( ) % 3;</a:t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0070C0"/>
                </a:solidFill>
              </a:rPr>
              <a:t>int</a:t>
            </a:r>
            <a:r>
              <a:rPr lang="en-US" sz="2800" dirty="0" smtClean="0"/>
              <a:t> b = rand( ) % 3;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if</a:t>
            </a:r>
            <a:r>
              <a:rPr lang="en-US" sz="2800" dirty="0" smtClean="0"/>
              <a:t>(a == 0 &amp;&amp; b == 0)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smtClean="0">
                <a:solidFill>
                  <a:srgbClr val="C00000"/>
                </a:solidFill>
              </a:rPr>
              <a:t>“Both a and b are zero!\n”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else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smtClean="0">
                <a:solidFill>
                  <a:srgbClr val="C00000"/>
                </a:solidFill>
              </a:rPr>
              <a:t>“Both a and b are non-zero!\n”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Moments (100 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3 examples of good programming practices and explain why they are good practices?</a:t>
            </a:r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6172200"/>
            <a:ext cx="12192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eopardy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E9EDF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1016</Words>
  <Application>Microsoft Office PowerPoint</Application>
  <PresentationFormat>On-screen Show (4:3)</PresentationFormat>
  <Paragraphs>243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Broadway</vt:lpstr>
      <vt:lpstr>Calibri</vt:lpstr>
      <vt:lpstr>Courier</vt:lpstr>
      <vt:lpstr>Courier-Oblique</vt:lpstr>
      <vt:lpstr>Office Theme</vt:lpstr>
      <vt:lpstr>PowerPoint Presentation</vt:lpstr>
      <vt:lpstr>Final Jeopardy</vt:lpstr>
      <vt:lpstr>Final Jeopardy!!</vt:lpstr>
      <vt:lpstr>That’s Messed Up (100 pts)</vt:lpstr>
      <vt:lpstr>That’s Messed Up (200 pts)</vt:lpstr>
      <vt:lpstr>That’s Messed Up (300 pts)</vt:lpstr>
      <vt:lpstr>That’s Messed Up (400 pts)</vt:lpstr>
      <vt:lpstr>That’s Messed Up (500 pts)</vt:lpstr>
      <vt:lpstr>Defining Moments (100 pts)</vt:lpstr>
      <vt:lpstr>Defining Moments (200 pts)</vt:lpstr>
      <vt:lpstr>Defining Moments (300 pts)</vt:lpstr>
      <vt:lpstr>Defining Moments (400 pts)</vt:lpstr>
      <vt:lpstr>Defining Moments (500 pts)</vt:lpstr>
      <vt:lpstr>Control Freak (100 pts)</vt:lpstr>
      <vt:lpstr>Control Freak (200 pts)</vt:lpstr>
      <vt:lpstr>Control Freak (300 pts)</vt:lpstr>
      <vt:lpstr>Control Freak (400 pts)</vt:lpstr>
      <vt:lpstr>Control Freak (500 pts)</vt:lpstr>
      <vt:lpstr>(In)constant Affections (100 pts)</vt:lpstr>
      <vt:lpstr>(In)constant Affections (200 pts)</vt:lpstr>
      <vt:lpstr>(In)constant Affections (300 pts)</vt:lpstr>
      <vt:lpstr>(In)constant Affections (400 pts)</vt:lpstr>
      <vt:lpstr>(In)constant Affections (500 points)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Jeopardy</dc:title>
  <dc:creator>Emma Bowring</dc:creator>
  <cp:lastModifiedBy>Mike Canniff</cp:lastModifiedBy>
  <cp:revision>59</cp:revision>
  <dcterms:created xsi:type="dcterms:W3CDTF">2008-04-28T20:52:29Z</dcterms:created>
  <dcterms:modified xsi:type="dcterms:W3CDTF">2019-09-28T19:58:54Z</dcterms:modified>
</cp:coreProperties>
</file>