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5" r:id="rId3"/>
    <p:sldId id="341" r:id="rId4"/>
    <p:sldId id="343" r:id="rId5"/>
    <p:sldId id="380" r:id="rId6"/>
    <p:sldId id="378" r:id="rId7"/>
    <p:sldId id="359" r:id="rId8"/>
    <p:sldId id="362" r:id="rId9"/>
    <p:sldId id="381" r:id="rId10"/>
    <p:sldId id="382" r:id="rId11"/>
    <p:sldId id="391" r:id="rId12"/>
    <p:sldId id="383" r:id="rId13"/>
    <p:sldId id="363" r:id="rId14"/>
    <p:sldId id="384" r:id="rId15"/>
    <p:sldId id="385" r:id="rId16"/>
    <p:sldId id="364" r:id="rId17"/>
    <p:sldId id="356" r:id="rId18"/>
    <p:sldId id="357" r:id="rId19"/>
    <p:sldId id="358" r:id="rId20"/>
    <p:sldId id="360" r:id="rId21"/>
    <p:sldId id="386" r:id="rId22"/>
    <p:sldId id="361" r:id="rId23"/>
    <p:sldId id="366" r:id="rId24"/>
    <p:sldId id="367" r:id="rId25"/>
    <p:sldId id="368" r:id="rId26"/>
    <p:sldId id="387" r:id="rId27"/>
    <p:sldId id="388" r:id="rId28"/>
    <p:sldId id="370" r:id="rId29"/>
    <p:sldId id="374" r:id="rId30"/>
    <p:sldId id="372" r:id="rId31"/>
    <p:sldId id="373" r:id="rId32"/>
    <p:sldId id="38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2353" autoAdjust="0"/>
  </p:normalViewPr>
  <p:slideViewPr>
    <p:cSldViewPr>
      <p:cViewPr varScale="1">
        <p:scale>
          <a:sx n="83" d="100"/>
          <a:sy n="83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13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390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C# code is organized as methods, which are contained inside classes, which are contained inside namespaces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only for Windows</a:t>
            </a:r>
            <a:r>
              <a:rPr lang="en-US" baseline="0" dirty="0" smtClean="0"/>
              <a:t> 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miles;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gallons;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double mpg;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miles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milesTextBox.Text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gallons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gallonsTextBox.Text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mpg = miles / gallons;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mpgTextBox.Text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mpg.ToString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catch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errorMessage.Text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“Need to provide a value for Gallons";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Anything a </a:t>
            </a:r>
            <a:r>
              <a:rPr lang="en-US" sz="2400" dirty="0" err="1" smtClean="0"/>
              <a:t>RadioButton</a:t>
            </a:r>
            <a:r>
              <a:rPr lang="en-US" sz="2400" dirty="0" smtClean="0"/>
              <a:t> or a </a:t>
            </a:r>
            <a:r>
              <a:rPr lang="en-US" sz="2400" dirty="0" err="1" smtClean="0"/>
              <a:t>CheckBox</a:t>
            </a:r>
            <a:r>
              <a:rPr lang="en-US" sz="2400" dirty="0" smtClean="0"/>
              <a:t> control’s Checked property changes, a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is raised</a:t>
            </a:r>
          </a:p>
          <a:p>
            <a:pPr eaLnBrk="1" hangingPunct="1"/>
            <a:r>
              <a:rPr lang="en-US" sz="2400" dirty="0" smtClean="0"/>
              <a:t>You can create a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handler and write codes to respond to the event</a:t>
            </a:r>
          </a:p>
          <a:p>
            <a:pPr eaLnBrk="1" hangingPunct="1"/>
            <a:r>
              <a:rPr lang="en-US" sz="2400" dirty="0" smtClean="0"/>
              <a:t>Double click the control in the Designer to create an empty </a:t>
            </a:r>
            <a:r>
              <a:rPr lang="en-US" sz="2400" dirty="0" err="1" smtClean="0"/>
              <a:t>CheckedChanged</a:t>
            </a:r>
            <a:r>
              <a:rPr lang="en-US" sz="2400" dirty="0" smtClean="0"/>
              <a:t> event handler similar to: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marL="400050" lvl="1" indent="0" eaLnBrk="1" hangingPunct="1">
              <a:buFontTx/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/>
              <a:t>yellowRadioButton_CheckedChanged</a:t>
            </a:r>
            <a:r>
              <a:rPr lang="en-US" sz="1400" dirty="0" smtClean="0"/>
              <a:t>(object sender, </a:t>
            </a:r>
            <a:r>
              <a:rPr lang="en-US" sz="1400" dirty="0" err="1" smtClean="0"/>
              <a:t>EventArgs</a:t>
            </a:r>
            <a:r>
              <a:rPr lang="en-US" sz="1400" dirty="0" smtClean="0"/>
              <a:t> e)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C9839A-5822-43D1-90D9-2CB6597E3CD5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12/9/2018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876800" y="457200"/>
            <a:ext cx="4038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</a:t>
            </a:r>
            <a:br>
              <a:rPr lang="en-US" dirty="0" smtClean="0"/>
            </a:br>
            <a:r>
              <a:rPr lang="en-US" dirty="0" smtClean="0"/>
              <a:t>Week Fourteen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905000"/>
            <a:ext cx="4267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Intro to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Web Page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038475"/>
            <a:ext cx="19907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5949226"/>
            <a:ext cx="2581275" cy="75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737815" y="3267075"/>
            <a:ext cx="2590800" cy="1000125"/>
          </a:xfrm>
          <a:prstGeom prst="wedgeRoundRectCallout">
            <a:avLst>
              <a:gd name="adj1" fmla="val 66085"/>
              <a:gd name="adj2" fmla="val -709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Should see the default page just created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4900612"/>
            <a:ext cx="3276600" cy="838200"/>
          </a:xfrm>
          <a:prstGeom prst="wedgeRoundRectCallout">
            <a:avLst>
              <a:gd name="adj1" fmla="val -74148"/>
              <a:gd name="adj2" fmla="val 6575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Click on Design view to see web page. Add a Header to the page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14800" y="1397364"/>
            <a:ext cx="3505200" cy="685799"/>
          </a:xfrm>
          <a:prstGeom prst="wedgeRoundRectCallout">
            <a:avLst>
              <a:gd name="adj1" fmla="val -86163"/>
              <a:gd name="adj2" fmla="val -51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Play icon launches page om default browser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36455"/>
            <a:ext cx="1914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Intro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2771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49720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4675"/>
            <a:ext cx="48101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9600" y="762000"/>
            <a:ext cx="2133600" cy="685800"/>
          </a:xfrm>
          <a:prstGeom prst="wedgeRoundRectCallout">
            <a:avLst>
              <a:gd name="adj1" fmla="val -40023"/>
              <a:gd name="adj2" fmla="val 14409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Type in a title for the page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086600" y="338351"/>
            <a:ext cx="1905000" cy="762000"/>
          </a:xfrm>
          <a:prstGeom prst="wedgeRoundRectCallout">
            <a:avLst>
              <a:gd name="adj1" fmla="val -6505"/>
              <a:gd name="adj2" fmla="val 9115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Change to a Heading level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5715000"/>
            <a:ext cx="2743200" cy="990600"/>
          </a:xfrm>
          <a:prstGeom prst="wedgeRoundRectCallout">
            <a:avLst>
              <a:gd name="adj1" fmla="val 99565"/>
              <a:gd name="adj2" fmla="val 3632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Switch to Split View. Note the HTML tags in the source window</a:t>
            </a:r>
          </a:p>
        </p:txBody>
      </p:sp>
    </p:spTree>
    <p:extLst>
      <p:ext uri="{BB962C8B-B14F-4D97-AF65-F5344CB8AC3E}">
        <p14:creationId xmlns:p14="http://schemas.microsoft.com/office/powerpoint/2010/main" val="38852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346343"/>
            <a:ext cx="1890286" cy="647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Text Boxes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7010400" cy="4525963"/>
          </a:xfrm>
        </p:spPr>
        <p:txBody>
          <a:bodyPr/>
          <a:lstStyle/>
          <a:p>
            <a:r>
              <a:rPr lang="en-US" sz="2800" dirty="0" smtClean="0"/>
              <a:t>Provide Prompts</a:t>
            </a:r>
          </a:p>
          <a:p>
            <a:pPr lvl="1"/>
            <a:r>
              <a:rPr lang="en-US" sz="2400" dirty="0" smtClean="0"/>
              <a:t>Type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Address on newlines</a:t>
            </a:r>
          </a:p>
          <a:p>
            <a:pPr lvl="1"/>
            <a:r>
              <a:rPr lang="en-US" sz="2400" dirty="0" smtClean="0"/>
              <a:t>Hit </a:t>
            </a:r>
            <a:r>
              <a:rPr lang="en-US" sz="2400" dirty="0"/>
              <a:t>enter to put on new </a:t>
            </a:r>
            <a:r>
              <a:rPr lang="en-US" sz="2400" dirty="0" smtClean="0"/>
              <a:t>lines</a:t>
            </a:r>
          </a:p>
          <a:p>
            <a:r>
              <a:rPr lang="en-US" sz="2800" dirty="0" smtClean="0"/>
              <a:t>Add the following text boxes</a:t>
            </a:r>
          </a:p>
          <a:p>
            <a:pPr lvl="1"/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Address</a:t>
            </a:r>
          </a:p>
          <a:p>
            <a:r>
              <a:rPr lang="en-US" sz="2800" dirty="0" smtClean="0"/>
              <a:t>Add a Tooltip to prompt the user</a:t>
            </a:r>
          </a:p>
          <a:p>
            <a:pPr lvl="1"/>
            <a:r>
              <a:rPr lang="en-US" sz="2400" dirty="0" smtClean="0"/>
              <a:t>Hint – Look in properties area for tooltip</a:t>
            </a:r>
          </a:p>
          <a:p>
            <a:r>
              <a:rPr lang="en-US" sz="2800" dirty="0" smtClean="0"/>
              <a:t>Make Last Name bold. </a:t>
            </a:r>
          </a:p>
          <a:p>
            <a:pPr lvl="1"/>
            <a:r>
              <a:rPr lang="en-US" sz="2400" dirty="0" smtClean="0"/>
              <a:t>Hint – Same as you would in Word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429000" y="5867400"/>
            <a:ext cx="3200400" cy="685800"/>
          </a:xfrm>
          <a:prstGeom prst="wedgeRoundRectCallout">
            <a:avLst>
              <a:gd name="adj1" fmla="val 77248"/>
              <a:gd name="adj2" fmla="val 6449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Drag a text box onto the page</a:t>
            </a:r>
          </a:p>
        </p:txBody>
      </p:sp>
    </p:spTree>
    <p:extLst>
      <p:ext uri="{BB962C8B-B14F-4D97-AF65-F5344CB8AC3E}">
        <p14:creationId xmlns:p14="http://schemas.microsoft.com/office/powerpoint/2010/main" val="5007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Your Code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GUI applications are event-driven which means they interact with users</a:t>
            </a:r>
          </a:p>
          <a:p>
            <a:pPr eaLnBrk="1" hangingPunct="1"/>
            <a:r>
              <a:rPr lang="en-US" sz="2400" smtClean="0"/>
              <a:t>An event is a user’s action such as mouse clicking, key pressing, etc.</a:t>
            </a:r>
          </a:p>
          <a:p>
            <a:pPr eaLnBrk="1" hangingPunct="1"/>
            <a:r>
              <a:rPr lang="en-US" sz="2400" smtClean="0"/>
              <a:t>Double clicking a control, such as Button, will link the control to a default Event Handler</a:t>
            </a:r>
          </a:p>
          <a:p>
            <a:pPr lvl="1" eaLnBrk="1" hangingPunct="1"/>
            <a:r>
              <a:rPr lang="en-US" sz="2000" smtClean="0"/>
              <a:t>An event handler is a method that executes when a specific event takes place</a:t>
            </a:r>
          </a:p>
          <a:p>
            <a:pPr lvl="1" eaLnBrk="1" hangingPunct="1"/>
            <a:r>
              <a:rPr lang="en-US" sz="2000" smtClean="0"/>
              <a:t>A code segment similar to the following will be created automatically:</a:t>
            </a:r>
          </a:p>
          <a:p>
            <a:pPr lvl="1"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private void myButton_Click(object sender, EventArgs e)</a:t>
            </a:r>
          </a:p>
          <a:p>
            <a:pPr lvl="1"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/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13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Fields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C++ class assignment statements</a:t>
            </a:r>
          </a:p>
          <a:p>
            <a:r>
              <a:rPr lang="en-US" dirty="0" smtClean="0"/>
              <a:t>Drag a Label to the bottom of the page</a:t>
            </a:r>
          </a:p>
          <a:p>
            <a:pPr lvl="1"/>
            <a:r>
              <a:rPr lang="en-US" dirty="0" smtClean="0"/>
              <a:t>Set ID = </a:t>
            </a:r>
            <a:r>
              <a:rPr lang="en-US" dirty="0" err="1" smtClean="0"/>
              <a:t>errorMessage</a:t>
            </a:r>
            <a:endParaRPr lang="en-US" dirty="0" smtClean="0"/>
          </a:p>
          <a:p>
            <a:pPr lvl="1"/>
            <a:r>
              <a:rPr lang="en-US" dirty="0" smtClean="0"/>
              <a:t>Blank out the text</a:t>
            </a:r>
          </a:p>
          <a:p>
            <a:pPr lvl="1"/>
            <a:r>
              <a:rPr lang="en-US" dirty="0" smtClean="0"/>
              <a:t>Set the foreground color to red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352675" cy="21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8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Action -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Drag a Button onto bottom of page</a:t>
            </a:r>
          </a:p>
          <a:p>
            <a:pPr lvl="1" eaLnBrk="1" hangingPunct="1"/>
            <a:r>
              <a:rPr lang="en-US" sz="2400" dirty="0"/>
              <a:t>Change Text = Click Me</a:t>
            </a:r>
          </a:p>
          <a:p>
            <a:pPr eaLnBrk="1" hangingPunct="1"/>
            <a:r>
              <a:rPr lang="en-US" dirty="0"/>
              <a:t>Double click on the button (or press enter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This should create a new tab/page called </a:t>
            </a:r>
            <a:r>
              <a:rPr lang="en-US" dirty="0" err="1" smtClean="0"/>
              <a:t>default.cs</a:t>
            </a:r>
            <a:endParaRPr lang="en-US" dirty="0" smtClean="0"/>
          </a:p>
          <a:p>
            <a:pPr lvl="1" eaLnBrk="1" hangingPunct="1"/>
            <a:r>
              <a:rPr lang="en-US" dirty="0" smtClean="0"/>
              <a:t>In the method Button1_Click, type</a:t>
            </a:r>
            <a:r>
              <a:rPr lang="en-US" sz="2400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en-US" sz="2400" dirty="0" err="1"/>
              <a:t>errorMessage.Text</a:t>
            </a:r>
            <a:r>
              <a:rPr lang="en-US" sz="2400" dirty="0"/>
              <a:t> = "Thanks for clicking</a:t>
            </a:r>
            <a:r>
              <a:rPr lang="en-US" sz="2400" dirty="0" smtClean="0"/>
              <a:t>";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10000"/>
            <a:ext cx="19240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5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 Boxes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message box (aka dialog box) displays a message</a:t>
            </a:r>
          </a:p>
          <a:p>
            <a:pPr eaLnBrk="1" hangingPunct="1"/>
            <a:r>
              <a:rPr lang="en-US" sz="2400" dirty="0" smtClean="0"/>
              <a:t>The .NET Framework provides a method named </a:t>
            </a:r>
            <a:r>
              <a:rPr lang="en-US" sz="2400" dirty="0" err="1" smtClean="0"/>
              <a:t>MessageBox.Show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C# can use it to pop up a window and display a message. A sample code is (bold line):</a:t>
            </a:r>
          </a:p>
          <a:p>
            <a:pPr lvl="1" eaLnBrk="1" hangingPunct="1">
              <a:buFontTx/>
              <a:buNone/>
            </a:pPr>
            <a:endParaRPr lang="en-US" sz="1600" dirty="0" smtClean="0"/>
          </a:p>
          <a:p>
            <a:pPr lvl="1" eaLnBrk="1" hangingPunct="1">
              <a:buFontTx/>
              <a:buNone/>
            </a:pPr>
            <a:r>
              <a:rPr lang="en-US" sz="1600" dirty="0" smtClean="0"/>
              <a:t>private void </a:t>
            </a:r>
            <a:r>
              <a:rPr lang="en-US" sz="1600" dirty="0" err="1" smtClean="0"/>
              <a:t>myButton_Click</a:t>
            </a:r>
            <a:r>
              <a:rPr lang="en-US" sz="1600" dirty="0" smtClean="0"/>
              <a:t>(object sender, </a:t>
            </a:r>
            <a:r>
              <a:rPr lang="en-US" sz="1600" dirty="0" err="1" smtClean="0"/>
              <a:t>EventArgs</a:t>
            </a:r>
            <a:r>
              <a:rPr lang="en-US" sz="1600" dirty="0" smtClean="0"/>
              <a:t> e)</a:t>
            </a:r>
          </a:p>
          <a:p>
            <a:pPr lvl="1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1600" dirty="0" smtClean="0"/>
              <a:t>   </a:t>
            </a:r>
            <a:r>
              <a:rPr lang="en-US" sz="1600" b="1" dirty="0" err="1" smtClean="0"/>
              <a:t>MessageBox.Show</a:t>
            </a:r>
            <a:r>
              <a:rPr lang="en-US" sz="1600" b="1" dirty="0" smtClean="0"/>
              <a:t>(“Thanks for clicking the button!”);</a:t>
            </a:r>
          </a:p>
          <a:p>
            <a:pPr lvl="1" eaLnBrk="1" hangingPunct="1">
              <a:buFontTx/>
              <a:buNone/>
            </a:pPr>
            <a:r>
              <a:rPr lang="en-US" sz="1600" dirty="0" smtClean="0"/>
              <a:t>}</a:t>
            </a:r>
          </a:p>
          <a:p>
            <a:pPr lvl="1" eaLnBrk="1" hangingPunct="1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4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String to Numeric Values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Input collected from the keyboard are considered combinations of characters (or string literals) even if they look like a number to you</a:t>
            </a:r>
          </a:p>
          <a:p>
            <a:pPr eaLnBrk="1" hangingPunct="1"/>
            <a:r>
              <a:rPr lang="en-US" sz="2000" smtClean="0"/>
              <a:t>A TextBox control reads keyboard input, such as 25.65. However, the TextBox treats it as a string, not a number.</a:t>
            </a:r>
          </a:p>
          <a:p>
            <a:pPr eaLnBrk="1" hangingPunct="1"/>
            <a:r>
              <a:rPr lang="en-US" sz="2000" smtClean="0"/>
              <a:t>In C#, use the following Parse methods to convert string to numeric data types</a:t>
            </a:r>
            <a:endParaRPr lang="en-US" sz="2800" smtClean="0"/>
          </a:p>
          <a:p>
            <a:pPr lvl="1" eaLnBrk="1" hangingPunct="1"/>
            <a:r>
              <a:rPr lang="en-US" sz="1400" smtClean="0"/>
              <a:t>int.Parse</a:t>
            </a:r>
          </a:p>
          <a:p>
            <a:pPr lvl="1" eaLnBrk="1" hangingPunct="1"/>
            <a:r>
              <a:rPr lang="en-US" sz="1400" smtClean="0"/>
              <a:t>double.Parse</a:t>
            </a:r>
          </a:p>
          <a:p>
            <a:pPr lvl="1" eaLnBrk="1" hangingPunct="1"/>
            <a:r>
              <a:rPr lang="en-US" sz="1400" smtClean="0"/>
              <a:t>decimal.Parse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Examples:</a:t>
            </a:r>
          </a:p>
          <a:p>
            <a:pPr eaLnBrk="1" hangingPunct="1"/>
            <a:endParaRPr lang="en-US" sz="1800" smtClean="0"/>
          </a:p>
          <a:p>
            <a:pPr lvl="1" eaLnBrk="1" hangingPunct="1">
              <a:buFontTx/>
              <a:buNone/>
            </a:pPr>
            <a:r>
              <a:rPr lang="en-US" sz="1400" smtClean="0"/>
              <a:t>int hoursWorked = int.Parse(hoursWorkedTextBox1.Text); </a:t>
            </a:r>
          </a:p>
          <a:p>
            <a:pPr lvl="1" eaLnBrk="1" hangingPunct="1">
              <a:buFontTx/>
              <a:buNone/>
            </a:pPr>
            <a:r>
              <a:rPr lang="en-US" sz="1400" smtClean="0"/>
              <a:t>double temperature = double.Parse(temperatureTextBox.Text);</a:t>
            </a:r>
          </a:p>
          <a:p>
            <a:pPr eaLnBrk="1" hangingPunct="1"/>
            <a:endParaRPr lang="en-US" sz="1800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4267200" y="3886200"/>
            <a:ext cx="2895600" cy="1066800"/>
          </a:xfrm>
          <a:prstGeom prst="wedgeRoundRectCallout">
            <a:avLst>
              <a:gd name="adj1" fmla="val -100016"/>
              <a:gd name="adj2" fmla="val 9064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Notice that </a:t>
            </a:r>
            <a:r>
              <a:rPr lang="en-US" dirty="0" err="1" smtClean="0"/>
              <a:t>int</a:t>
            </a:r>
            <a:r>
              <a:rPr lang="en-US" dirty="0" smtClean="0"/>
              <a:t> and double are now 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31017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Numeric to String Values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The Text property of a control only accepts string literals</a:t>
            </a:r>
          </a:p>
          <a:p>
            <a:pPr eaLnBrk="1" hangingPunct="1"/>
            <a:r>
              <a:rPr lang="en-US" sz="1800" dirty="0" smtClean="0"/>
              <a:t>To display a number in a </a:t>
            </a:r>
            <a:r>
              <a:rPr lang="en-US" sz="1800" dirty="0" err="1" smtClean="0"/>
              <a:t>TextBox</a:t>
            </a:r>
            <a:r>
              <a:rPr lang="en-US" sz="1800" dirty="0" smtClean="0"/>
              <a:t> or Label control requires you to convert a numeric data to string type</a:t>
            </a:r>
          </a:p>
          <a:p>
            <a:pPr eaLnBrk="1" hangingPunct="1"/>
            <a:r>
              <a:rPr lang="en-US" sz="1800" dirty="0" smtClean="0"/>
              <a:t>In C#, all variables work with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 method that can convert variables’ values to string:</a:t>
            </a:r>
          </a:p>
          <a:p>
            <a:pPr eaLnBrk="1" hangingPunct="1"/>
            <a:endParaRPr lang="en-US" sz="1600" dirty="0" smtClean="0"/>
          </a:p>
          <a:p>
            <a:pPr marL="400050" lvl="1" indent="0" eaLnBrk="1" hangingPunct="1">
              <a:buFontTx/>
              <a:buNone/>
            </a:pPr>
            <a:r>
              <a:rPr lang="en-US" sz="1400" dirty="0" smtClean="0"/>
              <a:t>Double </a:t>
            </a:r>
            <a:r>
              <a:rPr lang="en-US" sz="1400" dirty="0" err="1" smtClean="0"/>
              <a:t>grossPay</a:t>
            </a:r>
            <a:r>
              <a:rPr lang="en-US" sz="1400" dirty="0" smtClean="0"/>
              <a:t> = 1550.0;</a:t>
            </a:r>
          </a:p>
          <a:p>
            <a:pPr marL="400050" lvl="1" indent="0" eaLnBrk="1" hangingPunct="1">
              <a:buFontTx/>
              <a:buNone/>
            </a:pPr>
            <a:r>
              <a:rPr lang="en-US" sz="1400" dirty="0" err="1" smtClean="0"/>
              <a:t>grossPayLabel.Text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grossPay.ToString</a:t>
            </a:r>
            <a:r>
              <a:rPr lang="en-US" sz="1400" dirty="0" smtClean="0"/>
              <a:t>();</a:t>
            </a:r>
          </a:p>
          <a:p>
            <a:pPr marL="400050" lvl="1" indent="0" eaLnBrk="1" hangingPunct="1">
              <a:buFontTx/>
              <a:buNone/>
            </a:pPr>
            <a:endParaRPr lang="en-US" sz="1400" dirty="0" smtClean="0"/>
          </a:p>
          <a:p>
            <a:pPr marL="400050" lvl="1" indent="0" eaLnBrk="1" hangingPunct="1"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myNumber</a:t>
            </a:r>
            <a:r>
              <a:rPr lang="en-US" sz="1400" dirty="0" smtClean="0"/>
              <a:t> = 123;</a:t>
            </a:r>
          </a:p>
          <a:p>
            <a:pPr marL="400050" lvl="1" indent="0" eaLnBrk="1" hangingPunct="1">
              <a:buFontTx/>
              <a:buNone/>
            </a:pPr>
            <a:r>
              <a:rPr lang="en-US" sz="1400" dirty="0" err="1" smtClean="0"/>
              <a:t>MessageBox.Show</a:t>
            </a:r>
            <a:r>
              <a:rPr lang="en-US" sz="1400" dirty="0" smtClean="0"/>
              <a:t>(</a:t>
            </a:r>
            <a:r>
              <a:rPr lang="en-US" sz="1400" dirty="0" err="1" smtClean="0"/>
              <a:t>myNumber.ToString</a:t>
            </a:r>
            <a:r>
              <a:rPr lang="en-US" sz="1400" dirty="0" smtClean="0"/>
              <a:t>());</a:t>
            </a:r>
          </a:p>
          <a:p>
            <a:pPr marL="400050" lvl="1" indent="0" eaLnBrk="1" hangingPunct="1">
              <a:buFontTx/>
              <a:buNone/>
            </a:pPr>
            <a:endParaRPr lang="en-US" sz="1400" dirty="0" smtClean="0"/>
          </a:p>
          <a:p>
            <a:pPr eaLnBrk="1" hangingPunct="1"/>
            <a:r>
              <a:rPr lang="en-US" sz="1800" dirty="0" smtClean="0"/>
              <a:t>Another option is “implicit string conversion with the + operator”:</a:t>
            </a:r>
            <a:endParaRPr lang="en-US" sz="1600" dirty="0" smtClean="0"/>
          </a:p>
          <a:p>
            <a:pPr marL="400050" lvl="1" indent="0" eaLnBrk="1" hangingPunct="1"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idNumber</a:t>
            </a:r>
            <a:r>
              <a:rPr lang="en-US" sz="1400" dirty="0" smtClean="0"/>
              <a:t> = 1044;</a:t>
            </a:r>
          </a:p>
          <a:p>
            <a:pPr marL="400050" lvl="1" indent="0" eaLnBrk="1" hangingPunct="1">
              <a:buFontTx/>
              <a:buNone/>
            </a:pPr>
            <a:r>
              <a:rPr lang="en-US" sz="1400" dirty="0" smtClean="0"/>
              <a:t>String output = “Your ID number is  “ + </a:t>
            </a:r>
            <a:r>
              <a:rPr lang="en-US" sz="1400" dirty="0" err="1" smtClean="0"/>
              <a:t>idNumber</a:t>
            </a:r>
            <a:r>
              <a:rPr lang="en-US" sz="1400" dirty="0" smtClean="0"/>
              <a:t>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105400" y="5943600"/>
            <a:ext cx="2895600" cy="533400"/>
          </a:xfrm>
          <a:prstGeom prst="wedgeRoundRectCallout">
            <a:avLst>
              <a:gd name="adj1" fmla="val -96717"/>
              <a:gd name="adj2" fmla="val -9613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an example of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239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Formatting Numbers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z="2400" smtClean="0"/>
              <a:t>The ToString method can optionally format a number to appear in a specific way</a:t>
            </a:r>
          </a:p>
          <a:p>
            <a:pPr eaLnBrk="1" hangingPunct="1"/>
            <a:r>
              <a:rPr lang="en-US" sz="2400" smtClean="0"/>
              <a:t>The following table lists the “format strings” and how they work with sample outputs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581400"/>
          <a:ext cx="8001000" cy="234473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63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40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Format String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“N” or “n”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ToString(“n3”)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12.300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“F” or “f”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Fixed-point scientific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ToString("f2")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“E” or “e”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Exponential scientific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123456.0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ToString("e3")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1.235e+005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“C” or “c”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Currency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-1234567.8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ToString("C")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($1,234,567.80)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“P” or “p”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Percentage format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.234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ToString("P")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23.40%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C#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 to new programming language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Variant of C++ and Java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Oriented towards Graphical User Interfaces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Exception Handling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sz="1800" smtClean="0"/>
              <a:t>An exception is an unexpected error that happens while a program is running</a:t>
            </a:r>
          </a:p>
          <a:p>
            <a:pPr eaLnBrk="1" hangingPunct="1"/>
            <a:r>
              <a:rPr lang="en-US" sz="1800" smtClean="0"/>
              <a:t>If an exception is not handled by the program, the program will abruptly halt</a:t>
            </a:r>
          </a:p>
          <a:p>
            <a:pPr eaLnBrk="1" hangingPunct="1"/>
            <a:r>
              <a:rPr lang="en-US" sz="1800" smtClean="0"/>
              <a:t>C# allows you to write codes that responds to exceptions. Such codes are known as exception handlers.</a:t>
            </a:r>
          </a:p>
          <a:p>
            <a:pPr eaLnBrk="1" hangingPunct="1"/>
            <a:r>
              <a:rPr lang="en-US" sz="1800" smtClean="0"/>
              <a:t>In C# the structure is called a try-catch statement</a:t>
            </a:r>
          </a:p>
          <a:p>
            <a:pPr marL="400050" lvl="1" indent="0" eaLnBrk="1" hangingPunct="1">
              <a:buFontTx/>
              <a:buNone/>
            </a:pPr>
            <a:endParaRPr lang="en-US" sz="1400" smtClean="0"/>
          </a:p>
          <a:p>
            <a:pPr marL="400050" lvl="1" indent="0" eaLnBrk="1" hangingPunct="1">
              <a:buFontTx/>
              <a:buNone/>
            </a:pPr>
            <a:r>
              <a:rPr lang="en-US" sz="1600" smtClean="0"/>
              <a:t>try { }</a:t>
            </a:r>
          </a:p>
          <a:p>
            <a:pPr marL="400050" lvl="1" indent="0" eaLnBrk="1" hangingPunct="1">
              <a:buFontTx/>
              <a:buNone/>
            </a:pPr>
            <a:r>
              <a:rPr lang="en-US" sz="1600" smtClean="0"/>
              <a:t>catch { }</a:t>
            </a:r>
          </a:p>
          <a:p>
            <a:pPr marL="400050" lvl="1" indent="0" eaLnBrk="1" hangingPunct="1">
              <a:buFontTx/>
              <a:buNone/>
            </a:pPr>
            <a:endParaRPr lang="en-US" sz="1400" smtClean="0"/>
          </a:p>
          <a:p>
            <a:pPr eaLnBrk="1" hangingPunct="1"/>
            <a:r>
              <a:rPr lang="en-US" sz="1800" smtClean="0"/>
              <a:t>The try block is where you place the statements that could have exception</a:t>
            </a:r>
          </a:p>
          <a:p>
            <a:pPr eaLnBrk="1" hangingPunct="1"/>
            <a:r>
              <a:rPr lang="en-US" sz="1800" smtClean="0"/>
              <a:t>The catch block is where you place statements as response to the exception when it happens</a:t>
            </a:r>
          </a:p>
        </p:txBody>
      </p:sp>
    </p:spTree>
    <p:extLst>
      <p:ext uri="{BB962C8B-B14F-4D97-AF65-F5344CB8AC3E}">
        <p14:creationId xmlns:p14="http://schemas.microsoft.com/office/powerpoint/2010/main" val="8137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MPG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three more text boxes to page</a:t>
            </a:r>
          </a:p>
          <a:p>
            <a:pPr lvl="1"/>
            <a:r>
              <a:rPr lang="en-US" dirty="0" smtClean="0"/>
              <a:t>Miles, gallons, mileage</a:t>
            </a:r>
          </a:p>
          <a:p>
            <a:pPr lvl="1"/>
            <a:r>
              <a:rPr lang="en-US" dirty="0" smtClean="0"/>
              <a:t>Make sure to change IDs to match code in notes section.</a:t>
            </a:r>
          </a:p>
          <a:p>
            <a:pPr lvl="1"/>
            <a:r>
              <a:rPr lang="en-US" dirty="0" smtClean="0"/>
              <a:t>Change the mileage to display only</a:t>
            </a:r>
          </a:p>
          <a:p>
            <a:pPr lvl="2"/>
            <a:r>
              <a:rPr lang="en-US" dirty="0" smtClean="0"/>
              <a:t>Set property enabled = false</a:t>
            </a:r>
          </a:p>
          <a:p>
            <a:r>
              <a:rPr lang="en-US" dirty="0" smtClean="0"/>
              <a:t>Change button text = “Calculate Mileage” </a:t>
            </a:r>
          </a:p>
          <a:p>
            <a:r>
              <a:rPr lang="en-US" dirty="0" smtClean="0"/>
              <a:t>Switch back to your </a:t>
            </a:r>
            <a:r>
              <a:rPr lang="en-US" dirty="0" err="1" smtClean="0"/>
              <a:t>default.cs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Remove the previous </a:t>
            </a:r>
            <a:r>
              <a:rPr lang="en-US" dirty="0" err="1" smtClean="0"/>
              <a:t>errorMessage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Paste the code from the notes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Throwing an Exception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</a:t>
            </a:r>
            <a:r>
              <a:rPr lang="en-US" sz="2000" dirty="0" smtClean="0"/>
              <a:t>n the following example, the user may entered invalid data (e.g. null) to the </a:t>
            </a:r>
            <a:r>
              <a:rPr lang="en-US" sz="2000" dirty="0" err="1" smtClean="0"/>
              <a:t>milesText</a:t>
            </a:r>
            <a:r>
              <a:rPr lang="en-US" sz="2000" dirty="0" smtClean="0"/>
              <a:t> control. In this case, an exception happens (which is commonly said to “throw an exception”).</a:t>
            </a:r>
          </a:p>
          <a:p>
            <a:pPr eaLnBrk="1" hangingPunct="1"/>
            <a:r>
              <a:rPr lang="en-US" sz="2000" dirty="0" smtClean="0"/>
              <a:t>The program then jumps to the catch block.</a:t>
            </a:r>
          </a:p>
          <a:p>
            <a:pPr eaLnBrk="1" hangingPunct="1"/>
            <a:r>
              <a:rPr lang="en-US" sz="2000" dirty="0" smtClean="0"/>
              <a:t>You can use the following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    to display an exception’s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     default error message: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1400" dirty="0" smtClean="0"/>
              <a:t>    catch (Exception ex)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MessageBox.Show</a:t>
            </a:r>
            <a:r>
              <a:rPr lang="en-US" sz="1400" dirty="0" smtClean="0"/>
              <a:t>(</a:t>
            </a:r>
            <a:r>
              <a:rPr lang="en-US" sz="1400" dirty="0" err="1" smtClean="0"/>
              <a:t>ex.Message</a:t>
            </a:r>
            <a:r>
              <a:rPr lang="en-US" sz="14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sz="1400" dirty="0" smtClean="0"/>
              <a:t>    }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648200" y="3117850"/>
            <a:ext cx="4054475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try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 double miles;</a:t>
            </a:r>
          </a:p>
          <a:p>
            <a:pPr eaLnBrk="1" hangingPunct="1"/>
            <a:r>
              <a:rPr lang="en-US" sz="1400" dirty="0"/>
              <a:t> double gallons;</a:t>
            </a:r>
          </a:p>
          <a:p>
            <a:pPr eaLnBrk="1" hangingPunct="1"/>
            <a:r>
              <a:rPr lang="en-US" sz="1400" dirty="0"/>
              <a:t> double mpg;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1400" dirty="0"/>
              <a:t> </a:t>
            </a:r>
            <a:r>
              <a:rPr lang="en-US" sz="1400" b="1" dirty="0"/>
              <a:t>miles = </a:t>
            </a:r>
            <a:r>
              <a:rPr lang="en-US" sz="1400" b="1" dirty="0" err="1"/>
              <a:t>double.Parse</a:t>
            </a:r>
            <a:r>
              <a:rPr lang="en-US" sz="1400" b="1" dirty="0"/>
              <a:t>(</a:t>
            </a:r>
            <a:r>
              <a:rPr lang="en-US" sz="1400" b="1" dirty="0" err="1"/>
              <a:t>milesTextBox.Text</a:t>
            </a:r>
            <a:r>
              <a:rPr lang="en-US" sz="1400" b="1" dirty="0"/>
              <a:t>);</a:t>
            </a:r>
          </a:p>
          <a:p>
            <a:pPr eaLnBrk="1" hangingPunct="1"/>
            <a:r>
              <a:rPr lang="en-US" sz="1400" dirty="0"/>
              <a:t> gallons = </a:t>
            </a:r>
            <a:r>
              <a:rPr lang="en-US" sz="1400" dirty="0" err="1"/>
              <a:t>double.Parse</a:t>
            </a:r>
            <a:r>
              <a:rPr lang="en-US" sz="1400" dirty="0"/>
              <a:t>(</a:t>
            </a:r>
            <a:r>
              <a:rPr lang="en-US" sz="1400" dirty="0" err="1"/>
              <a:t>gallonsTextBox.Text</a:t>
            </a:r>
            <a:r>
              <a:rPr lang="en-US" sz="1400" dirty="0"/>
              <a:t>);</a:t>
            </a:r>
          </a:p>
          <a:p>
            <a:pPr eaLnBrk="1" hangingPunct="1"/>
            <a:r>
              <a:rPr lang="en-US" sz="1400" dirty="0"/>
              <a:t> mpg = miles / gallons;</a:t>
            </a:r>
          </a:p>
          <a:p>
            <a:pPr eaLnBrk="1" hangingPunct="1"/>
            <a:r>
              <a:rPr lang="en-US" sz="1400" dirty="0"/>
              <a:t> </a:t>
            </a:r>
            <a:r>
              <a:rPr lang="en-US" sz="1400" dirty="0" err="1"/>
              <a:t>mpgLabel.Text</a:t>
            </a:r>
            <a:r>
              <a:rPr lang="en-US" sz="1400" dirty="0"/>
              <a:t> = </a:t>
            </a:r>
            <a:r>
              <a:rPr lang="en-US" sz="1400" dirty="0" err="1"/>
              <a:t>mpg.ToString</a:t>
            </a:r>
            <a:r>
              <a:rPr lang="en-US" sz="1400" dirty="0"/>
              <a:t>();</a:t>
            </a:r>
          </a:p>
          <a:p>
            <a:pPr eaLnBrk="1" hangingPunct="1"/>
            <a:r>
              <a:rPr lang="en-US" sz="1400" dirty="0"/>
              <a:t>}</a:t>
            </a:r>
          </a:p>
          <a:p>
            <a:pPr eaLnBrk="1" hangingPunct="1"/>
            <a:r>
              <a:rPr lang="en-US" sz="1400" dirty="0"/>
              <a:t>catch</a:t>
            </a:r>
          </a:p>
          <a:p>
            <a:pPr eaLnBrk="1" hangingPunct="1"/>
            <a:r>
              <a:rPr lang="en-US" sz="1400" dirty="0"/>
              <a:t>{</a:t>
            </a:r>
          </a:p>
          <a:p>
            <a:pPr eaLnBrk="1" hangingPunct="1"/>
            <a:r>
              <a:rPr lang="en-US" sz="1400" dirty="0"/>
              <a:t> </a:t>
            </a:r>
            <a:r>
              <a:rPr lang="en-US" sz="1400" dirty="0" err="1"/>
              <a:t>MessageBox.Show</a:t>
            </a:r>
            <a:r>
              <a:rPr lang="en-US" sz="1400" dirty="0"/>
              <a:t>("Invalid data was entered."):</a:t>
            </a:r>
          </a:p>
          <a:p>
            <a:pPr eaLnBrk="1" hangingPunct="1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1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Preventing Data Conversion Exception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Exception should be prevented when possible</a:t>
            </a: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b="1" dirty="0" err="1" smtClean="0"/>
              <a:t>TryParse</a:t>
            </a:r>
            <a:r>
              <a:rPr lang="en-US" sz="2000" dirty="0" smtClean="0"/>
              <a:t> methods can prevent exceptions caused by users entering invalid data</a:t>
            </a:r>
          </a:p>
          <a:p>
            <a:pPr lvl="1" eaLnBrk="1" hangingPunct="1"/>
            <a:r>
              <a:rPr lang="en-US" sz="1800" dirty="0" err="1" smtClean="0"/>
              <a:t>int.TryParse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doubel.TryParse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decimal.TryParse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The generic syntax is: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  <a:p>
            <a:pPr lvl="1" eaLnBrk="1" hangingPunct="1">
              <a:buFontTx/>
              <a:buNone/>
            </a:pPr>
            <a:r>
              <a:rPr lang="en-US" sz="1800" dirty="0" err="1" smtClean="0"/>
              <a:t>int.TryParse</a:t>
            </a:r>
            <a:r>
              <a:rPr lang="en-US" sz="1800" dirty="0" smtClean="0"/>
              <a:t>(string, out </a:t>
            </a:r>
            <a:r>
              <a:rPr lang="en-US" sz="1800" i="1" dirty="0" err="1" smtClean="0"/>
              <a:t>targetVariable</a:t>
            </a:r>
            <a:r>
              <a:rPr lang="en-US" sz="1800" dirty="0" smtClean="0"/>
              <a:t>)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2" name="Rounded Rectangular Callout 1"/>
          <p:cNvSpPr/>
          <p:nvPr/>
        </p:nvSpPr>
        <p:spPr>
          <a:xfrm>
            <a:off x="5029200" y="3200400"/>
            <a:ext cx="3429000" cy="990600"/>
          </a:xfrm>
          <a:prstGeom prst="wedgeRoundRectCallout">
            <a:avLst>
              <a:gd name="adj1" fmla="val -107201"/>
              <a:gd name="adj2" fmla="val 6387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out</a:t>
            </a:r>
            <a:r>
              <a:rPr lang="en-US" dirty="0"/>
              <a:t> keyword is required; it specifies that the </a:t>
            </a:r>
            <a:r>
              <a:rPr lang="en-US" i="1" dirty="0" err="1"/>
              <a:t>targetVariable</a:t>
            </a:r>
            <a:r>
              <a:rPr lang="en-US" dirty="0"/>
              <a:t> is an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2672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Samples of TryParse Methods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smtClean="0"/>
              <a:t>// int.TryParse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int number;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if (int.TryParse(inputTextBox.Text, out number)) { } else { }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//double.TryParse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double number;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if (double.TryParse(inputTextBox.Text, out number)) { } else { }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r>
              <a:rPr lang="en-US" sz="2000" smtClean="0"/>
              <a:t>//decimal.TryParse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decimal number;</a:t>
            </a:r>
          </a:p>
          <a:p>
            <a:pPr marL="0" indent="0" eaLnBrk="1" hangingPunct="1">
              <a:buFontTx/>
              <a:buNone/>
            </a:pPr>
            <a:r>
              <a:rPr lang="en-US" sz="2000" smtClean="0"/>
              <a:t>if (decimal.TryParse(inputTextBox.Text, out number)) { } else { }</a:t>
            </a:r>
          </a:p>
          <a:p>
            <a:pPr marL="0" indent="0" eaLnBrk="1" hangingPunct="1">
              <a:buFontTx/>
              <a:buNone/>
            </a:pPr>
            <a:endParaRPr lang="en-US" sz="20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50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RadioButton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Ability to turn off/on selections</a:t>
            </a:r>
            <a:endParaRPr lang="en-US" sz="2800" dirty="0"/>
          </a:p>
          <a:p>
            <a:pPr eaLnBrk="1" hangingPunct="1"/>
            <a:r>
              <a:rPr lang="en-US" sz="2800" dirty="0" smtClean="0"/>
              <a:t>Common properties are:</a:t>
            </a:r>
          </a:p>
          <a:p>
            <a:pPr lvl="1" eaLnBrk="1" hangingPunct="1"/>
            <a:r>
              <a:rPr lang="en-US" sz="2400" b="1" dirty="0" smtClean="0"/>
              <a:t>Text</a:t>
            </a:r>
            <a:r>
              <a:rPr lang="en-US" sz="2400" dirty="0" smtClean="0"/>
              <a:t>: holds the text that is displayed next to the radio button</a:t>
            </a:r>
          </a:p>
          <a:p>
            <a:pPr lvl="1" eaLnBrk="1" hangingPunct="1"/>
            <a:r>
              <a:rPr lang="en-US" sz="2400" b="1" dirty="0" smtClean="0"/>
              <a:t>Checked</a:t>
            </a:r>
            <a:r>
              <a:rPr lang="en-US" sz="2400" dirty="0" smtClean="0"/>
              <a:t>: a Boolean property that determines whether the control is selected or deselected</a:t>
            </a:r>
          </a:p>
          <a:p>
            <a:pPr eaLnBrk="1" hangingPunct="1"/>
            <a:r>
              <a:rPr lang="en-US" sz="2800" dirty="0"/>
              <a:t>In code, use a decision structure to determine whether a </a:t>
            </a:r>
            <a:r>
              <a:rPr lang="en-US" sz="2800" dirty="0" err="1"/>
              <a:t>RadioButton</a:t>
            </a:r>
            <a:r>
              <a:rPr lang="en-US" sz="2800" dirty="0"/>
              <a:t> is selected. For example,</a:t>
            </a:r>
          </a:p>
          <a:p>
            <a:pPr marL="800100" lvl="2" indent="0" eaLnBrk="1" hangingPunct="1">
              <a:buFontTx/>
              <a:buNone/>
            </a:pPr>
            <a:endParaRPr lang="en-US" sz="2000" dirty="0"/>
          </a:p>
          <a:p>
            <a:pPr marL="800100" lvl="2" indent="0" eaLnBrk="1" hangingPunct="1">
              <a:buFontTx/>
              <a:buNone/>
            </a:pPr>
            <a:r>
              <a:rPr lang="en-US" sz="2000" dirty="0"/>
              <a:t>If (</a:t>
            </a:r>
            <a:r>
              <a:rPr lang="en-US" sz="2000" dirty="0" err="1"/>
              <a:t>choiceRadioButton.Checked</a:t>
            </a:r>
            <a:r>
              <a:rPr lang="en-US" sz="2000" dirty="0"/>
              <a:t>) { } else { }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8558"/>
            <a:ext cx="2133600" cy="64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9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2400" dirty="0" smtClean="0"/>
              <a:t>Supports a group of related options</a:t>
            </a:r>
          </a:p>
          <a:p>
            <a:pPr lvl="1"/>
            <a:r>
              <a:rPr lang="en-US" sz="2000" dirty="0" smtClean="0"/>
              <a:t>Only one option may be selected</a:t>
            </a:r>
          </a:p>
          <a:p>
            <a:r>
              <a:rPr lang="en-US" sz="2400" dirty="0" smtClean="0"/>
              <a:t>Update your DMV Code</a:t>
            </a:r>
          </a:p>
          <a:p>
            <a:pPr lvl="1"/>
            <a:r>
              <a:rPr lang="en-US" sz="2000" dirty="0" smtClean="0"/>
              <a:t>After the gallons field, insert a few blank lines</a:t>
            </a:r>
          </a:p>
          <a:p>
            <a:pPr lvl="1"/>
            <a:r>
              <a:rPr lang="en-US" sz="2000" dirty="0" smtClean="0"/>
              <a:t>Drag a </a:t>
            </a:r>
            <a:r>
              <a:rPr lang="en-US" sz="2000" dirty="0" err="1" smtClean="0"/>
              <a:t>RadioButtonList</a:t>
            </a:r>
            <a:r>
              <a:rPr lang="en-US" sz="2000" dirty="0" smtClean="0"/>
              <a:t> control to the blank space</a:t>
            </a:r>
          </a:p>
          <a:p>
            <a:pPr lvl="1"/>
            <a:r>
              <a:rPr lang="en-US" sz="2000" dirty="0" smtClean="0"/>
              <a:t>Set id = </a:t>
            </a:r>
            <a:r>
              <a:rPr lang="en-US" sz="2000" dirty="0" err="1" smtClean="0"/>
              <a:t>autoRadioButtonList</a:t>
            </a:r>
            <a:endParaRPr lang="en-US" sz="2000" dirty="0" smtClean="0"/>
          </a:p>
          <a:p>
            <a:pPr lvl="1"/>
            <a:r>
              <a:rPr lang="en-US" sz="2000" dirty="0" smtClean="0"/>
              <a:t>Click on the &gt; symbol (smart tag). Choose Edit Items</a:t>
            </a:r>
          </a:p>
          <a:p>
            <a:pPr lvl="1"/>
            <a:r>
              <a:rPr lang="en-US" sz="2000" dirty="0" smtClean="0"/>
              <a:t>Press Add for the following. Then press OK</a:t>
            </a:r>
          </a:p>
          <a:p>
            <a:pPr lvl="2"/>
            <a:r>
              <a:rPr lang="en-US" sz="1800" dirty="0" smtClean="0"/>
              <a:t>Text = Toyota Prius, Value = 10</a:t>
            </a:r>
          </a:p>
          <a:p>
            <a:pPr lvl="2"/>
            <a:r>
              <a:rPr lang="en-US" sz="1800" dirty="0" smtClean="0"/>
              <a:t>Text = Honda Odyssey, Value = 16</a:t>
            </a:r>
          </a:p>
          <a:p>
            <a:pPr lvl="2"/>
            <a:r>
              <a:rPr lang="en-US" sz="1800" dirty="0" smtClean="0"/>
              <a:t>Text = Hummer, Value = 20</a:t>
            </a:r>
          </a:p>
          <a:p>
            <a:pPr lvl="2"/>
            <a:r>
              <a:rPr lang="en-US" sz="1800" dirty="0" smtClean="0"/>
              <a:t>Other???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54100"/>
            <a:ext cx="4953000" cy="17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Selected Radio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</a:t>
            </a:r>
            <a:r>
              <a:rPr lang="en-US" dirty="0" err="1" smtClean="0"/>
              <a:t>RadioButtonList</a:t>
            </a:r>
            <a:r>
              <a:rPr lang="en-US" dirty="0" smtClean="0"/>
              <a:t> has tank size values.</a:t>
            </a:r>
          </a:p>
          <a:p>
            <a:pPr lvl="1"/>
            <a:r>
              <a:rPr lang="en-US" dirty="0" smtClean="0"/>
              <a:t>Change gallons assignment to :</a:t>
            </a:r>
          </a:p>
          <a:p>
            <a:pPr marL="457200" lvl="1" indent="0">
              <a:buNone/>
            </a:pPr>
            <a:r>
              <a:rPr lang="en-US" sz="2400" dirty="0"/>
              <a:t>gallons = </a:t>
            </a:r>
            <a:r>
              <a:rPr lang="en-US" sz="2400" dirty="0" err="1" smtClean="0"/>
              <a:t>double.Parse</a:t>
            </a:r>
            <a:r>
              <a:rPr lang="en-US" sz="2400" dirty="0" smtClean="0"/>
              <a:t>(</a:t>
            </a:r>
            <a:r>
              <a:rPr lang="en-US" sz="2400" dirty="0" err="1" smtClean="0"/>
              <a:t>autoRadioButtonList.SelectedValue</a:t>
            </a:r>
            <a:r>
              <a:rPr lang="en-US" sz="2400" dirty="0" smtClean="0"/>
              <a:t>);</a:t>
            </a:r>
          </a:p>
          <a:p>
            <a:pPr lvl="1"/>
            <a:r>
              <a:rPr lang="en-US" sz="2400" dirty="0" smtClean="0"/>
              <a:t>Make gallons a display only field (enabled = “false”)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43413"/>
            <a:ext cx="2828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0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CheckBox Control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/>
              <a:t>CheckBox</a:t>
            </a:r>
            <a:r>
              <a:rPr lang="en-US" sz="2800" dirty="0" smtClean="0"/>
              <a:t> Control gives the user an option, such as true/false or yes/no</a:t>
            </a:r>
          </a:p>
          <a:p>
            <a:pPr eaLnBrk="1" hangingPunct="1"/>
            <a:r>
              <a:rPr lang="en-US" sz="2800" dirty="0" smtClean="0"/>
              <a:t>Common properties are:</a:t>
            </a:r>
          </a:p>
          <a:p>
            <a:pPr lvl="1" eaLnBrk="1" hangingPunct="1"/>
            <a:r>
              <a:rPr lang="en-US" sz="2000" b="1" dirty="0" smtClean="0"/>
              <a:t>Text</a:t>
            </a:r>
            <a:r>
              <a:rPr lang="en-US" sz="2000" dirty="0" smtClean="0"/>
              <a:t>: holds the text that is displayed next to the radio button</a:t>
            </a:r>
          </a:p>
          <a:p>
            <a:pPr lvl="1" eaLnBrk="1" hangingPunct="1"/>
            <a:r>
              <a:rPr lang="en-US" sz="2000" b="1" dirty="0" smtClean="0"/>
              <a:t>Checked</a:t>
            </a:r>
            <a:r>
              <a:rPr lang="en-US" sz="2000" dirty="0" smtClean="0"/>
              <a:t>: a Boolean property that determines whether the control is selected or deselected</a:t>
            </a:r>
          </a:p>
          <a:p>
            <a:pPr eaLnBrk="1" hangingPunct="1"/>
            <a:r>
              <a:rPr lang="en-US" sz="2800" dirty="0" smtClean="0"/>
              <a:t>In code, use a decision structure to determine whether a </a:t>
            </a:r>
            <a:r>
              <a:rPr lang="en-US" sz="2800" dirty="0" err="1" smtClean="0"/>
              <a:t>CheckBox</a:t>
            </a:r>
            <a:r>
              <a:rPr lang="en-US" sz="2800" dirty="0" smtClean="0"/>
              <a:t> is selected. For example,</a:t>
            </a:r>
          </a:p>
          <a:p>
            <a:pPr marL="800100" lvl="2" indent="0" eaLnBrk="1" hangingPunct="1">
              <a:buFontTx/>
              <a:buNone/>
            </a:pPr>
            <a:endParaRPr lang="en-US" sz="1800" dirty="0" smtClean="0"/>
          </a:p>
          <a:p>
            <a:pPr marL="800100" lvl="2" indent="0" eaLnBrk="1" hangingPunct="1">
              <a:buFontTx/>
              <a:buNone/>
            </a:pPr>
            <a:r>
              <a:rPr lang="en-US" sz="1800" dirty="0" smtClean="0"/>
              <a:t>If (option1CheckBox.Checked) { } else { }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11710"/>
            <a:ext cx="1790700" cy="61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Declaring Custom Method Inside a Class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892717" y="1195360"/>
            <a:ext cx="4615366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/>
              <a:t>using System;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System.Collections.Generic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System.ComponentModel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System.Data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System.Drawing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System.Linq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System.Text</a:t>
            </a:r>
            <a:r>
              <a:rPr lang="en-US" sz="1200" dirty="0"/>
              <a:t>;</a:t>
            </a:r>
          </a:p>
          <a:p>
            <a:pPr eaLnBrk="1" hangingPunct="1"/>
            <a:r>
              <a:rPr lang="en-US" sz="1200" dirty="0"/>
              <a:t>using </a:t>
            </a:r>
            <a:r>
              <a:rPr lang="en-US" sz="1200" dirty="0" err="1"/>
              <a:t>System.Windows.Forms</a:t>
            </a:r>
            <a:r>
              <a:rPr lang="en-US" sz="1200" dirty="0"/>
              <a:t>;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namespace Example</a:t>
            </a:r>
          </a:p>
          <a:p>
            <a:pPr eaLnBrk="1" hangingPunct="1"/>
            <a:r>
              <a:rPr lang="en-US" sz="1200" dirty="0"/>
              <a:t>{</a:t>
            </a:r>
          </a:p>
          <a:p>
            <a:pPr eaLnBrk="1" hangingPunct="1"/>
            <a:r>
              <a:rPr lang="en-US" sz="1200" dirty="0"/>
              <a:t>    public partial class Form1 : Form</a:t>
            </a:r>
          </a:p>
          <a:p>
            <a:pPr eaLnBrk="1" hangingPunct="1"/>
            <a:r>
              <a:rPr lang="en-US" sz="1200" dirty="0"/>
              <a:t>    {</a:t>
            </a:r>
          </a:p>
          <a:p>
            <a:pPr eaLnBrk="1" hangingPunct="1"/>
            <a:r>
              <a:rPr lang="en-US" sz="1200" dirty="0"/>
              <a:t>        public Form1()</a:t>
            </a:r>
          </a:p>
          <a:p>
            <a:pPr eaLnBrk="1" hangingPunct="1"/>
            <a:r>
              <a:rPr lang="en-US" sz="1200" dirty="0"/>
              <a:t>        {</a:t>
            </a:r>
          </a:p>
          <a:p>
            <a:pPr eaLnBrk="1" hangingPunct="1"/>
            <a:r>
              <a:rPr lang="en-US" sz="1200" dirty="0"/>
              <a:t>            </a:t>
            </a:r>
            <a:r>
              <a:rPr lang="en-US" sz="1200" dirty="0" err="1"/>
              <a:t>InitializeComponent</a:t>
            </a:r>
            <a:r>
              <a:rPr lang="en-US" sz="1200" dirty="0"/>
              <a:t>();</a:t>
            </a:r>
          </a:p>
          <a:p>
            <a:pPr eaLnBrk="1" hangingPunct="1"/>
            <a:r>
              <a:rPr lang="en-US" sz="1200" dirty="0"/>
              <a:t>        }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        // your method definition will appear here inside Form1 class</a:t>
            </a:r>
          </a:p>
          <a:p>
            <a:pPr eaLnBrk="1" hangingPunct="1"/>
            <a:r>
              <a:rPr lang="en-US" sz="1200" dirty="0"/>
              <a:t>    }</a:t>
            </a:r>
          </a:p>
          <a:p>
            <a:pPr eaLnBrk="1" hangingPunct="1"/>
            <a:r>
              <a:rPr lang="en-US" sz="12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410200" y="1676400"/>
            <a:ext cx="2667000" cy="1219200"/>
          </a:xfrm>
          <a:prstGeom prst="wedgeRoundRectCallout">
            <a:avLst>
              <a:gd name="adj1" fmla="val -147230"/>
              <a:gd name="adj2" fmla="val 18227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All Visual C# methods typically belong to applications’ default </a:t>
            </a:r>
            <a:endParaRPr lang="en-US" dirty="0" smtClean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76600" y="4227513"/>
            <a:ext cx="5681663" cy="2554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private void </a:t>
            </a:r>
            <a:r>
              <a:rPr lang="en-US" sz="1600" dirty="0" err="1"/>
              <a:t>goButton_Click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MessageBox.Show</a:t>
            </a:r>
            <a:r>
              <a:rPr lang="en-US" sz="1600" dirty="0"/>
              <a:t>(“This is the </a:t>
            </a:r>
            <a:r>
              <a:rPr lang="en-US" sz="1600" dirty="0" err="1"/>
              <a:t>goButton_Click</a:t>
            </a:r>
            <a:r>
              <a:rPr lang="en-US" sz="1600" dirty="0"/>
              <a:t> method.”);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DisplayMessage</a:t>
            </a:r>
            <a:r>
              <a:rPr lang="en-US" sz="1600" dirty="0"/>
              <a:t>();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private </a:t>
            </a:r>
            <a:r>
              <a:rPr lang="en-US" sz="1600" dirty="0" err="1"/>
              <a:t>DisplayMessage</a:t>
            </a:r>
            <a:r>
              <a:rPr lang="en-US" sz="1600" dirty="0"/>
              <a:t>()</a:t>
            </a:r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/>
              <a:t>  </a:t>
            </a:r>
            <a:r>
              <a:rPr lang="en-US" sz="1600" dirty="0" err="1"/>
              <a:t>MessageBox.Show</a:t>
            </a:r>
            <a:r>
              <a:rPr lang="en-US" sz="1600" dirty="0"/>
              <a:t>(“This is the </a:t>
            </a:r>
            <a:r>
              <a:rPr lang="en-US" sz="1600" dirty="0" err="1"/>
              <a:t>DisplayMessage</a:t>
            </a:r>
            <a:r>
              <a:rPr lang="en-US" sz="1600" dirty="0"/>
              <a:t> method.”);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971800" y="5118100"/>
            <a:ext cx="457200" cy="762000"/>
            <a:chOff x="3048000" y="4489450"/>
            <a:chExt cx="457200" cy="7683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48000" y="4489450"/>
              <a:ext cx="0" cy="76194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8000" y="4489450"/>
              <a:ext cx="457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48000" y="5257800"/>
              <a:ext cx="2286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ular Callout 3"/>
          <p:cNvSpPr/>
          <p:nvPr/>
        </p:nvSpPr>
        <p:spPr>
          <a:xfrm>
            <a:off x="990600" y="5504656"/>
            <a:ext cx="1524000" cy="375444"/>
          </a:xfrm>
          <a:prstGeom prst="wedgeRoundRectCallout">
            <a:avLst>
              <a:gd name="adj1" fmla="val 75883"/>
              <a:gd name="adj2" fmla="val -1020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Method call</a:t>
            </a:r>
          </a:p>
        </p:txBody>
      </p:sp>
    </p:spTree>
    <p:extLst>
      <p:ext uri="{BB962C8B-B14F-4D97-AF65-F5344CB8AC3E}">
        <p14:creationId xmlns:p14="http://schemas.microsoft.com/office/powerpoint/2010/main" val="1728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new languages and frameworks</a:t>
            </a:r>
          </a:p>
          <a:p>
            <a:r>
              <a:rPr lang="en-US" dirty="0" smtClean="0"/>
              <a:t>Most applications have user interfaces which require advanced libraries</a:t>
            </a:r>
          </a:p>
          <a:p>
            <a:r>
              <a:rPr lang="en-US" dirty="0" smtClean="0"/>
              <a:t>Understand “event driven”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Arguments by 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Concept same as C++</a:t>
            </a:r>
          </a:p>
          <a:p>
            <a:pPr lvl="1" eaLnBrk="1" hangingPunct="1"/>
            <a:r>
              <a:rPr lang="en-US" sz="1600" dirty="0" smtClean="0"/>
              <a:t>A </a:t>
            </a:r>
            <a:r>
              <a:rPr lang="en-US" sz="1600" b="1" dirty="0" smtClean="0"/>
              <a:t>reference parameter </a:t>
            </a:r>
            <a:r>
              <a:rPr lang="en-US" sz="1600" dirty="0" smtClean="0"/>
              <a:t>is a special type of parameter </a:t>
            </a:r>
          </a:p>
          <a:p>
            <a:pPr lvl="1" eaLnBrk="1" hangingPunct="1"/>
            <a:r>
              <a:rPr lang="en-US" sz="1600" dirty="0" smtClean="0"/>
              <a:t>It becomes a </a:t>
            </a:r>
            <a:r>
              <a:rPr lang="en-US" sz="1600" b="1" dirty="0" smtClean="0"/>
              <a:t>reference</a:t>
            </a:r>
            <a:r>
              <a:rPr lang="en-US" sz="1600" dirty="0" smtClean="0"/>
              <a:t> to the argument that was passed into it</a:t>
            </a:r>
          </a:p>
          <a:p>
            <a:pPr lvl="1" eaLnBrk="1" hangingPunct="1"/>
            <a:r>
              <a:rPr lang="en-US" sz="1600" dirty="0" smtClean="0"/>
              <a:t>When an argument is passed by reference to a method, the method can change the value of the argument in the calling part of the program</a:t>
            </a:r>
          </a:p>
          <a:p>
            <a:pPr eaLnBrk="1" hangingPunct="1"/>
            <a:r>
              <a:rPr lang="en-US" sz="2000" dirty="0" smtClean="0"/>
              <a:t>In C#, you use the </a:t>
            </a:r>
            <a:r>
              <a:rPr lang="en-US" sz="2000" b="1" dirty="0" smtClean="0"/>
              <a:t>ref </a:t>
            </a:r>
            <a:r>
              <a:rPr lang="en-US" sz="2000" dirty="0" smtClean="0"/>
              <a:t>keyword before the parameter variable’s data type</a:t>
            </a:r>
          </a:p>
          <a:p>
            <a:pPr marL="400050" lvl="1" indent="0" eaLnBrk="1" hangingPunct="1">
              <a:buFontTx/>
              <a:buNone/>
            </a:pPr>
            <a:endParaRPr lang="en-US" sz="900" dirty="0" smtClean="0"/>
          </a:p>
          <a:p>
            <a:pPr marL="400050" lvl="1" indent="0" eaLnBrk="1" hangingPunct="1">
              <a:buFontTx/>
              <a:buNone/>
            </a:pPr>
            <a:r>
              <a:rPr lang="en-US" sz="1600" dirty="0" smtClean="0"/>
              <a:t>private void </a:t>
            </a:r>
            <a:r>
              <a:rPr lang="en-US" sz="1600" dirty="0" err="1" smtClean="0"/>
              <a:t>SetToZero</a:t>
            </a:r>
            <a:r>
              <a:rPr lang="en-US" sz="1600" dirty="0" smtClean="0"/>
              <a:t>(ref </a:t>
            </a:r>
            <a:r>
              <a:rPr lang="en-US" sz="1600" dirty="0" err="1" smtClean="0"/>
              <a:t>int</a:t>
            </a:r>
            <a:r>
              <a:rPr lang="en-US" sz="1600" dirty="0" smtClean="0"/>
              <a:t> number)</a:t>
            </a:r>
          </a:p>
          <a:p>
            <a:pPr marL="400050" lvl="1" indent="0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marL="400050" lvl="1" indent="0" eaLnBrk="1" hangingPunct="1">
              <a:buFontTx/>
              <a:buNone/>
            </a:pPr>
            <a:r>
              <a:rPr lang="en-US" sz="1600" dirty="0" smtClean="0"/>
              <a:t>  number =0;</a:t>
            </a:r>
          </a:p>
          <a:p>
            <a:pPr marL="400050" lvl="1" indent="0" eaLnBrk="1" hangingPunct="1">
              <a:buFontTx/>
              <a:buNone/>
            </a:pPr>
            <a:r>
              <a:rPr lang="en-US" sz="1600" dirty="0" smtClean="0"/>
              <a:t>}</a:t>
            </a:r>
          </a:p>
          <a:p>
            <a:pPr marL="400050" lvl="1" indent="0" eaLnBrk="1" hangingPunct="1">
              <a:buFontTx/>
              <a:buNone/>
            </a:pPr>
            <a:endParaRPr lang="en-US" sz="900" dirty="0" smtClean="0"/>
          </a:p>
          <a:p>
            <a:pPr eaLnBrk="1" hangingPunct="1"/>
            <a:r>
              <a:rPr lang="en-US" sz="2000" dirty="0" smtClean="0"/>
              <a:t>To call a method with a reference parameter, you also use the keyword </a:t>
            </a:r>
            <a:r>
              <a:rPr lang="en-US" sz="2000" b="1" dirty="0" smtClean="0"/>
              <a:t>ref</a:t>
            </a:r>
            <a:r>
              <a:rPr lang="en-US" sz="2000" dirty="0" smtClean="0"/>
              <a:t> before the argument</a:t>
            </a:r>
          </a:p>
          <a:p>
            <a:pPr marL="400050" lvl="1" indent="0" eaLnBrk="1" hangingPunct="1">
              <a:buFontTx/>
              <a:buNone/>
            </a:pPr>
            <a:endParaRPr lang="en-US" sz="1600" dirty="0" smtClean="0"/>
          </a:p>
          <a:p>
            <a:pPr marL="400050" lvl="1" indent="0" eaLnBrk="1" hangingPunct="1">
              <a:buFontTx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myVar</a:t>
            </a:r>
            <a:r>
              <a:rPr lang="en-US" sz="1600" dirty="0" smtClean="0"/>
              <a:t> = 99;</a:t>
            </a:r>
          </a:p>
          <a:p>
            <a:pPr marL="400050" lvl="1" indent="0" eaLnBrk="1" hangingPunct="1">
              <a:buFontTx/>
              <a:buNone/>
            </a:pPr>
            <a:r>
              <a:rPr lang="en-US" sz="1600" dirty="0" err="1" smtClean="0"/>
              <a:t>SetToZero</a:t>
            </a:r>
            <a:r>
              <a:rPr lang="en-US" sz="1600" dirty="0" smtClean="0"/>
              <a:t>(ref </a:t>
            </a:r>
            <a:r>
              <a:rPr lang="en-US" sz="1600" dirty="0" err="1" smtClean="0"/>
              <a:t>myVar</a:t>
            </a:r>
            <a:r>
              <a:rPr lang="en-US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47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Output Parameters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b="1" dirty="0" smtClean="0"/>
              <a:t>output parameter </a:t>
            </a:r>
            <a:r>
              <a:rPr lang="en-US" sz="2400" dirty="0" smtClean="0"/>
              <a:t>works like a reference parameter with the following differences:</a:t>
            </a:r>
          </a:p>
          <a:p>
            <a:pPr lvl="1" eaLnBrk="1" hangingPunct="1"/>
            <a:r>
              <a:rPr lang="en-US" sz="2000" dirty="0" smtClean="0"/>
              <a:t>An argument does not have to be initialized before it is passed into an output parameter</a:t>
            </a:r>
          </a:p>
          <a:p>
            <a:pPr lvl="1" eaLnBrk="1" hangingPunct="1"/>
            <a:r>
              <a:rPr lang="en-US" sz="2000" dirty="0" smtClean="0"/>
              <a:t>A method that has an output parameter must be the output parameter to some value before it finishes executing</a:t>
            </a:r>
          </a:p>
          <a:p>
            <a:pPr eaLnBrk="1" hangingPunct="1"/>
            <a:r>
              <a:rPr lang="en-US" sz="2400" dirty="0" smtClean="0"/>
              <a:t>In C#, you use the </a:t>
            </a:r>
            <a:r>
              <a:rPr lang="en-US" sz="2400" b="1" dirty="0" smtClean="0"/>
              <a:t>out</a:t>
            </a:r>
            <a:r>
              <a:rPr lang="en-US" sz="2400" dirty="0" smtClean="0"/>
              <a:t> keyword before the parameter variable’s data type</a:t>
            </a:r>
          </a:p>
          <a:p>
            <a:pPr lvl="1" eaLnBrk="1" hangingPunct="1">
              <a:buFontTx/>
              <a:buNone/>
            </a:pPr>
            <a:r>
              <a:rPr lang="en-US" sz="1400" dirty="0" smtClean="0"/>
              <a:t>private void </a:t>
            </a:r>
            <a:r>
              <a:rPr lang="en-US" sz="1400" dirty="0" err="1" smtClean="0"/>
              <a:t>SetToZero</a:t>
            </a:r>
            <a:r>
              <a:rPr lang="en-US" sz="1400" dirty="0" smtClean="0"/>
              <a:t>(out </a:t>
            </a:r>
            <a:r>
              <a:rPr lang="en-US" sz="1400" smtClean="0"/>
              <a:t>int </a:t>
            </a:r>
            <a:r>
              <a:rPr lang="en-US" sz="1400" dirty="0" smtClean="0"/>
              <a:t>number)</a:t>
            </a:r>
          </a:p>
          <a:p>
            <a:pPr lvl="1" eaLnBrk="1" hangingPunct="1">
              <a:buFontTx/>
              <a:buNone/>
            </a:pPr>
            <a:r>
              <a:rPr lang="en-US" sz="14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1400" dirty="0" smtClean="0"/>
              <a:t> number = 0;</a:t>
            </a:r>
          </a:p>
          <a:p>
            <a:pPr lvl="1" eaLnBrk="1" hangingPunct="1"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/>
            <a:r>
              <a:rPr lang="en-US" sz="1800" dirty="0" smtClean="0"/>
              <a:t>To call a method that has a output parameter, you also use the keyword </a:t>
            </a:r>
            <a:r>
              <a:rPr lang="en-US" sz="1800" b="1" dirty="0" smtClean="0"/>
              <a:t>out</a:t>
            </a:r>
            <a:r>
              <a:rPr lang="en-US" sz="1800" dirty="0" smtClean="0"/>
              <a:t> before the argument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myVar</a:t>
            </a:r>
            <a:r>
              <a:rPr lang="en-US" sz="1400" dirty="0" smtClean="0"/>
              <a:t>;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/>
              <a:t>SetToZero</a:t>
            </a:r>
            <a:r>
              <a:rPr lang="en-US" sz="1400" dirty="0" smtClean="0"/>
              <a:t>(out </a:t>
            </a:r>
            <a:r>
              <a:rPr lang="en-US" sz="1400" dirty="0" err="1" smtClean="0"/>
              <a:t>myVar</a:t>
            </a:r>
            <a:r>
              <a:rPr lang="en-US" sz="1400" dirty="0" smtClean="0"/>
              <a:t>);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114800" y="5943600"/>
            <a:ext cx="2209800" cy="533400"/>
          </a:xfrm>
          <a:prstGeom prst="wedgeRoundRectCallout">
            <a:avLst>
              <a:gd name="adj1" fmla="val -128296"/>
              <a:gd name="adj2" fmla="val 1132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24081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</a:p>
          <a:p>
            <a:pPr lvl="1"/>
            <a:r>
              <a:rPr lang="en-US" dirty="0" smtClean="0"/>
              <a:t>Putting the “Visual” into </a:t>
            </a:r>
            <a:r>
              <a:rPr lang="en-US" dirty="0" err="1" smtClean="0"/>
              <a:t>VisualStudio</a:t>
            </a:r>
            <a:r>
              <a:rPr lang="en-US" dirty="0" smtClean="0"/>
              <a:t> and C++</a:t>
            </a:r>
          </a:p>
          <a:p>
            <a:pPr lvl="1"/>
            <a:r>
              <a:rPr lang="en-US" dirty="0" smtClean="0"/>
              <a:t>Importance of knowing the (</a:t>
            </a:r>
            <a:r>
              <a:rPr lang="en-US" dirty="0" err="1" smtClean="0"/>
              <a:t>.Net</a:t>
            </a:r>
            <a:r>
              <a:rPr lang="en-US" dirty="0" smtClean="0"/>
              <a:t>)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of C/C++</a:t>
            </a:r>
          </a:p>
          <a:p>
            <a:pPr lvl="1"/>
            <a:r>
              <a:rPr lang="en-US" dirty="0" smtClean="0"/>
              <a:t>Close to Java in concept</a:t>
            </a:r>
          </a:p>
          <a:p>
            <a:r>
              <a:rPr lang="en-US" dirty="0" smtClean="0"/>
              <a:t>Graphical User Interface (GUI) Oriented Language</a:t>
            </a:r>
          </a:p>
          <a:p>
            <a:pPr lvl="1"/>
            <a:r>
              <a:rPr lang="en-US" dirty="0" smtClean="0"/>
              <a:t>Windows Forms</a:t>
            </a:r>
          </a:p>
          <a:p>
            <a:pPr lvl="1"/>
            <a:r>
              <a:rPr lang="en-US" dirty="0" smtClean="0"/>
              <a:t>Web Pages</a:t>
            </a:r>
          </a:p>
          <a:p>
            <a:r>
              <a:rPr lang="en-US" dirty="0" smtClean="0"/>
              <a:t>Compile to machine independent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and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 descr="http://dotnet.tech.ubc.ca/CourseWiki/images/b/be/.NETFrameworkB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203825" cy="49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162800" y="5257800"/>
            <a:ext cx="1994065" cy="609600"/>
          </a:xfrm>
          <a:prstGeom prst="wedgeRoundRectCallout">
            <a:avLst>
              <a:gd name="adj1" fmla="val -56565"/>
              <a:gd name="adj2" fmla="val 9172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So far we’ve been coding at this level </a:t>
            </a:r>
          </a:p>
        </p:txBody>
      </p:sp>
    </p:spTree>
    <p:extLst>
      <p:ext uri="{BB962C8B-B14F-4D97-AF65-F5344CB8AC3E}">
        <p14:creationId xmlns:p14="http://schemas.microsoft.com/office/powerpoint/2010/main" val="11938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C#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header files</a:t>
            </a:r>
          </a:p>
          <a:p>
            <a:r>
              <a:rPr lang="en-US" dirty="0" smtClean="0"/>
              <a:t>Class and function definition </a:t>
            </a:r>
            <a:r>
              <a:rPr lang="en-US" smtClean="0"/>
              <a:t>location independent</a:t>
            </a:r>
            <a:endParaRPr lang="en-US" dirty="0" smtClean="0"/>
          </a:p>
          <a:p>
            <a:r>
              <a:rPr lang="en-US" dirty="0" smtClean="0"/>
              <a:t>No global functions or constants </a:t>
            </a:r>
          </a:p>
          <a:p>
            <a:pPr lvl="1"/>
            <a:r>
              <a:rPr lang="en-US" dirty="0" smtClean="0"/>
              <a:t>Everything belongs in class</a:t>
            </a:r>
          </a:p>
          <a:p>
            <a:r>
              <a:rPr lang="en-US" dirty="0" smtClean="0"/>
              <a:t>Arrays have built in bounds checking and length calculation</a:t>
            </a:r>
          </a:p>
          <a:p>
            <a:r>
              <a:rPr lang="en-US" dirty="0"/>
              <a:t>Always use </a:t>
            </a:r>
            <a:r>
              <a:rPr lang="en-US" dirty="0" smtClean="0"/>
              <a:t>'.', no more '-&gt;</a:t>
            </a:r>
            <a:r>
              <a:rPr lang="en-US" dirty="0"/>
              <a:t>'</a:t>
            </a:r>
            <a:r>
              <a:rPr lang="en-US" dirty="0" smtClean="0"/>
              <a:t> or '::</a:t>
            </a:r>
            <a:r>
              <a:rPr lang="en-US" dirty="0"/>
              <a:t>'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condition expressions must evaluate to a </a:t>
            </a:r>
            <a:r>
              <a:rPr lang="en-US" dirty="0" err="1" smtClean="0"/>
              <a:t>bool</a:t>
            </a:r>
            <a:r>
              <a:rPr lang="en-US" dirty="0" smtClean="0"/>
              <a:t>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Can use string data types as test variable</a:t>
            </a:r>
          </a:p>
          <a:p>
            <a:pPr lvl="1"/>
            <a:r>
              <a:rPr lang="en-US" dirty="0" smtClean="0"/>
              <a:t>No fall through to next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15210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80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C# Code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sample </a:t>
            </a:r>
            <a:r>
              <a:rPr lang="en-US" sz="2400" dirty="0" err="1" smtClean="0"/>
              <a:t>Form.cs</a:t>
            </a:r>
            <a:r>
              <a:rPr lang="en-US" sz="2400" dirty="0" smtClean="0"/>
              <a:t>: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sz="1800" dirty="0" smtClean="0"/>
              <a:t>The using directives indicate which namespaces of .NET Framework this program will use.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sz="1800" dirty="0" smtClean="0"/>
              <a:t>The user-defined namespace of the project not .NET Framework namespaces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sz="1800" dirty="0" smtClean="0"/>
              <a:t>Class declaration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sz="1800" dirty="0" smtClean="0"/>
              <a:t>A method</a:t>
            </a:r>
          </a:p>
        </p:txBody>
      </p:sp>
      <p:sp>
        <p:nvSpPr>
          <p:cNvPr id="14340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0480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200" dirty="0" smtClean="0"/>
              <a:t>using System;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System.Collections.Generic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System.ComponentModel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System.Data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System.Drawing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System.Linq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System.Text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System.Windows.Forms</a:t>
            </a:r>
            <a:r>
              <a:rPr lang="en-US" sz="1200" dirty="0" smtClean="0"/>
              <a:t>;</a:t>
            </a:r>
          </a:p>
          <a:p>
            <a:pPr marL="0" indent="0" eaLnBrk="1" hangingPunct="1">
              <a:buFontTx/>
              <a:buNone/>
            </a:pPr>
            <a:endParaRPr lang="en-US" sz="1200" dirty="0" smtClean="0"/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namespace </a:t>
            </a:r>
            <a:r>
              <a:rPr lang="en-US" sz="1200" dirty="0" err="1" smtClean="0"/>
              <a:t>Hello_World</a:t>
            </a:r>
            <a:endParaRPr lang="en-US" sz="1200" dirty="0" smtClean="0"/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{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public partial class Form1 : Form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{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    public Form1()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    {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InitializeComponent</a:t>
            </a:r>
            <a:r>
              <a:rPr lang="en-US" sz="1200" dirty="0" smtClean="0"/>
              <a:t>();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    }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    }</a:t>
            </a:r>
          </a:p>
          <a:p>
            <a:pPr marL="0" indent="0" eaLnBrk="1" hangingPunct="1">
              <a:buFontTx/>
              <a:buNone/>
            </a:pPr>
            <a:r>
              <a:rPr lang="en-US" sz="1200" dirty="0" smtClean="0"/>
              <a:t>}</a:t>
            </a:r>
          </a:p>
          <a:p>
            <a:pPr marL="0" indent="0" eaLnBrk="1" hangingPunct="1"/>
            <a:endParaRPr lang="en-US" dirty="0" smtClean="0"/>
          </a:p>
        </p:txBody>
      </p:sp>
      <p:sp>
        <p:nvSpPr>
          <p:cNvPr id="6" name="Left Brace 5"/>
          <p:cNvSpPr/>
          <p:nvPr/>
        </p:nvSpPr>
        <p:spPr>
          <a:xfrm>
            <a:off x="5334000" y="1752600"/>
            <a:ext cx="228600" cy="15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105400" y="3733800"/>
            <a:ext cx="457200" cy="2057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600700" y="4114800"/>
            <a:ext cx="228600" cy="1447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e 8"/>
          <p:cNvSpPr/>
          <p:nvPr/>
        </p:nvSpPr>
        <p:spPr>
          <a:xfrm flipH="1">
            <a:off x="7772400" y="4495800"/>
            <a:ext cx="1143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5070475" y="23590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4792663" y="4583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5365750" y="46545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7907338" y="47688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37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Change </a:t>
            </a:r>
            <a:r>
              <a:rPr lang="en-US" sz="2800" dirty="0" err="1" smtClean="0"/>
              <a:t>VisualStudio</a:t>
            </a:r>
            <a:r>
              <a:rPr lang="en-US" sz="2800" dirty="0" smtClean="0"/>
              <a:t> to C# environment</a:t>
            </a:r>
          </a:p>
          <a:p>
            <a:pPr lvl="1"/>
            <a:r>
              <a:rPr lang="en-US" sz="2400" dirty="0" smtClean="0"/>
              <a:t>Tools </a:t>
            </a:r>
            <a:r>
              <a:rPr lang="en-US" sz="2400" dirty="0" smtClean="0">
                <a:sym typeface="Wingdings" pitchFamily="2" charset="2"/>
              </a:rPr>
              <a:t> Import and Export Settings  Reset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Choose Web Development</a:t>
            </a:r>
          </a:p>
          <a:p>
            <a:r>
              <a:rPr lang="en-US" sz="2800" dirty="0" smtClean="0">
                <a:sym typeface="Wingdings" pitchFamily="2" charset="2"/>
              </a:rPr>
              <a:t>Create a new project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File  New Project...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Visual C#  Web  Previous Version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Choose ASP.NET Empty Web Site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Name = change website1 to DMV</a:t>
            </a:r>
          </a:p>
          <a:p>
            <a:r>
              <a:rPr lang="en-US" sz="2800" dirty="0" smtClean="0">
                <a:sym typeface="Wingdings" pitchFamily="2" charset="2"/>
              </a:rPr>
              <a:t>Create first page</a:t>
            </a:r>
          </a:p>
          <a:p>
            <a:pPr lvl="1"/>
            <a:r>
              <a:rPr lang="en-US" sz="2400" dirty="0">
                <a:sym typeface="Wingdings" pitchFamily="2" charset="2"/>
              </a:rPr>
              <a:t>File  New file  Web Form</a:t>
            </a:r>
            <a:endParaRPr lang="en-US" sz="2400" dirty="0"/>
          </a:p>
          <a:p>
            <a:pPr lvl="1"/>
            <a:r>
              <a:rPr lang="en-US" sz="2400" dirty="0" smtClean="0">
                <a:sym typeface="Wingdings" pitchFamily="2" charset="2"/>
              </a:rPr>
              <a:t>Make sure that Visual C# is highlighted. Press Add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52C3CB51-833E-48D4-B9D5-E5775123CF8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54" y="2514600"/>
            <a:ext cx="3494910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8192</TotalTime>
  <Words>2167</Words>
  <Application>Microsoft Office PowerPoint</Application>
  <PresentationFormat>On-screen Show (4:3)</PresentationFormat>
  <Paragraphs>403</Paragraphs>
  <Slides>32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Office Theme</vt:lpstr>
      <vt:lpstr>COMP 51  Week Fourteen</vt:lpstr>
      <vt:lpstr>Learning Objectives</vt:lpstr>
      <vt:lpstr>Why Do We Care</vt:lpstr>
      <vt:lpstr>What is C#</vt:lpstr>
      <vt:lpstr>.net and C#</vt:lpstr>
      <vt:lpstr>Some C# Differences</vt:lpstr>
      <vt:lpstr>Program Flow Differences</vt:lpstr>
      <vt:lpstr>Organization of C# Code</vt:lpstr>
      <vt:lpstr>Getting Started</vt:lpstr>
      <vt:lpstr>Visual Studio Web Page Navigation</vt:lpstr>
      <vt:lpstr>HTML Intro</vt:lpstr>
      <vt:lpstr>Add Text Boxes</vt:lpstr>
      <vt:lpstr>Adding Your Code</vt:lpstr>
      <vt:lpstr>Updating Fields and Labels</vt:lpstr>
      <vt:lpstr>Add an Action - Button</vt:lpstr>
      <vt:lpstr>Message Boxes</vt:lpstr>
      <vt:lpstr>Convert String to Numeric Values</vt:lpstr>
      <vt:lpstr>Convert Numeric to String Values</vt:lpstr>
      <vt:lpstr>Formatting Numbers</vt:lpstr>
      <vt:lpstr>Exception Handling</vt:lpstr>
      <vt:lpstr>Calculate MPG Practice</vt:lpstr>
      <vt:lpstr>Throwing an Exception</vt:lpstr>
      <vt:lpstr>Preventing Data Conversion Exception</vt:lpstr>
      <vt:lpstr>Samples of TryParse Methods </vt:lpstr>
      <vt:lpstr>RadioButton Control</vt:lpstr>
      <vt:lpstr>Radio Button Lists</vt:lpstr>
      <vt:lpstr>Accessing Selected Radio Logic </vt:lpstr>
      <vt:lpstr>CheckBox Control</vt:lpstr>
      <vt:lpstr>Declaring Custom Method Inside a Class</vt:lpstr>
      <vt:lpstr>Passing Arguments by Reference</vt:lpstr>
      <vt:lpstr>Using Output Parameters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74</cp:revision>
  <dcterms:created xsi:type="dcterms:W3CDTF">2006-08-16T00:00:00Z</dcterms:created>
  <dcterms:modified xsi:type="dcterms:W3CDTF">2018-12-09T20:19:45Z</dcterms:modified>
</cp:coreProperties>
</file>