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88" r:id="rId3"/>
    <p:sldId id="278" r:id="rId4"/>
    <p:sldId id="279" r:id="rId5"/>
    <p:sldId id="280" r:id="rId6"/>
    <p:sldId id="281" r:id="rId7"/>
    <p:sldId id="282" r:id="rId8"/>
    <p:sldId id="283" r:id="rId9"/>
    <p:sldId id="284" r:id="rId10"/>
    <p:sldId id="285" r:id="rId11"/>
    <p:sldId id="286" r:id="rId12"/>
    <p:sldId id="287" r:id="rId13"/>
    <p:sldId id="273" r:id="rId14"/>
    <p:sldId id="274" r:id="rId15"/>
    <p:sldId id="275" r:id="rId16"/>
    <p:sldId id="276" r:id="rId17"/>
    <p:sldId id="277" r:id="rId18"/>
    <p:sldId id="272" r:id="rId19"/>
    <p:sldId id="271" r:id="rId20"/>
    <p:sldId id="270" r:id="rId21"/>
    <p:sldId id="269" r:id="rId22"/>
    <p:sldId id="268" r:id="rId23"/>
    <p:sldId id="267" r:id="rId24"/>
    <p:sldId id="266" r:id="rId25"/>
    <p:sldId id="265" r:id="rId26"/>
    <p:sldId id="264" r:id="rId27"/>
    <p:sldId id="263"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60" autoAdjust="0"/>
  </p:normalViewPr>
  <p:slideViewPr>
    <p:cSldViewPr>
      <p:cViewPr varScale="1">
        <p:scale>
          <a:sx n="68" d="100"/>
          <a:sy n="68" d="100"/>
        </p:scale>
        <p:origin x="188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F13A3-4A59-40A9-9ACA-EB53D29C8A59}" type="datetimeFigureOut">
              <a:rPr lang="en-US" smtClean="0"/>
              <a:pPr/>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BF8A2-F343-40DE-92F0-F4E5B7D3A1E0}" type="slidenum">
              <a:rPr lang="en-US" smtClean="0"/>
              <a:pPr/>
              <a:t>‹#›</a:t>
            </a:fld>
            <a:endParaRPr lang="en-US"/>
          </a:p>
        </p:txBody>
      </p:sp>
    </p:spTree>
    <p:extLst>
      <p:ext uri="{BB962C8B-B14F-4D97-AF65-F5344CB8AC3E}">
        <p14:creationId xmlns:p14="http://schemas.microsoft.com/office/powerpoint/2010/main" val="32130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 is the call to </a:t>
            </a:r>
            <a:r>
              <a:rPr lang="en-US" dirty="0" err="1" smtClean="0"/>
              <a:t>myfunction</a:t>
            </a:r>
            <a:r>
              <a:rPr lang="en-US" dirty="0" smtClean="0"/>
              <a:t> in main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myfunction</a:t>
            </a:r>
            <a:r>
              <a:rPr lang="en-US" sz="1200" kern="1200" dirty="0" smtClean="0">
                <a:solidFill>
                  <a:schemeClr val="tx1"/>
                </a:solidFill>
                <a:effectLst/>
                <a:latin typeface="+mn-lt"/>
                <a:ea typeface="+mn-ea"/>
                <a:cs typeface="+mn-cs"/>
              </a:rPr>
              <a:t>(word[0]);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Passes a single</a:t>
            </a:r>
            <a:r>
              <a:rPr lang="en-US" sz="1200" kern="1200" baseline="0" dirty="0" smtClean="0">
                <a:solidFill>
                  <a:schemeClr val="tx1"/>
                </a:solidFill>
                <a:effectLst/>
                <a:latin typeface="+mn-lt"/>
                <a:ea typeface="+mn-ea"/>
                <a:cs typeface="+mn-cs"/>
              </a:rPr>
              <a:t> char. It needs to be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myfunction</a:t>
            </a:r>
            <a:r>
              <a:rPr lang="en-US" sz="1200" kern="1200" dirty="0" smtClean="0">
                <a:solidFill>
                  <a:schemeClr val="tx1"/>
                </a:solidFill>
                <a:effectLst/>
                <a:latin typeface="+mn-lt"/>
                <a:ea typeface="+mn-ea"/>
                <a:cs typeface="+mn-cs"/>
              </a:rPr>
              <a:t>(word);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3</a:t>
            </a:fld>
            <a:endParaRPr lang="en-US"/>
          </a:p>
        </p:txBody>
      </p:sp>
    </p:spTree>
    <p:extLst>
      <p:ext uri="{BB962C8B-B14F-4D97-AF65-F5344CB8AC3E}">
        <p14:creationId xmlns:p14="http://schemas.microsoft.com/office/powerpoint/2010/main" val="4226180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countevens</a:t>
            </a:r>
            <a:r>
              <a:rPr lang="en-US" sz="1200" kern="1200" dirty="0" smtClean="0">
                <a:solidFill>
                  <a:schemeClr val="tx1"/>
                </a:solidFill>
                <a:latin typeface="+mn-lt"/>
                <a:ea typeface="+mn-ea"/>
                <a:cs typeface="+mn-cs"/>
              </a:rPr>
              <a:t>(</a:t>
            </a:r>
            <a:r>
              <a:rPr lang="en-US" dirty="0" err="1" smtClean="0"/>
              <a:t>int</a:t>
            </a:r>
            <a:r>
              <a:rPr lang="en-US" sz="1200" kern="1200" dirty="0" smtClean="0">
                <a:solidFill>
                  <a:schemeClr val="tx1"/>
                </a:solidFill>
                <a:latin typeface="+mn-lt"/>
                <a:ea typeface="+mn-ea"/>
                <a:cs typeface="+mn-cs"/>
              </a:rPr>
              <a:t> array[], </a:t>
            </a:r>
            <a:r>
              <a:rPr lang="en-US" dirty="0" err="1" smtClean="0"/>
              <a:t>int</a:t>
            </a:r>
            <a:r>
              <a:rPr lang="en-US" sz="1200" kern="1200" dirty="0" smtClean="0">
                <a:solidFill>
                  <a:schemeClr val="tx1"/>
                </a:solidFill>
                <a:latin typeface="+mn-lt"/>
                <a:ea typeface="+mn-ea"/>
                <a:cs typeface="+mn-cs"/>
              </a:rPr>
              <a:t> size)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dirty="0" err="1" smtClean="0"/>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evencount</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	for (</a:t>
            </a:r>
            <a:r>
              <a:rPr lang="en-US" dirty="0" err="1" smtClean="0"/>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0;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size;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(array[</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2 == 0)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evencount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evencount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12</a:t>
            </a:fld>
            <a:endParaRPr lang="en-US"/>
          </a:p>
        </p:txBody>
      </p:sp>
    </p:spTree>
    <p:extLst>
      <p:ext uri="{BB962C8B-B14F-4D97-AF65-F5344CB8AC3E}">
        <p14:creationId xmlns:p14="http://schemas.microsoft.com/office/powerpoint/2010/main" val="327037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Lecture</a:t>
            </a:r>
            <a:r>
              <a:rPr lang="en-US" baseline="0" dirty="0" smtClean="0"/>
              <a:t> slides, </a:t>
            </a:r>
            <a:r>
              <a:rPr lang="en-US" dirty="0" smtClean="0"/>
              <a:t>Week 8 </a:t>
            </a:r>
          </a:p>
          <a:p>
            <a:endParaRPr lang="en-US" dirty="0" smtClean="0"/>
          </a:p>
          <a:p>
            <a:r>
              <a:rPr lang="en-US" dirty="0" smtClean="0"/>
              <a:t>Array – used</a:t>
            </a:r>
            <a:r>
              <a:rPr lang="en-US" baseline="0" dirty="0" smtClean="0"/>
              <a:t> to process a collection of data that are of the same type </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13</a:t>
            </a:fld>
            <a:endParaRPr lang="en-US"/>
          </a:p>
        </p:txBody>
      </p:sp>
    </p:spTree>
    <p:extLst>
      <p:ext uri="{BB962C8B-B14F-4D97-AF65-F5344CB8AC3E}">
        <p14:creationId xmlns:p14="http://schemas.microsoft.com/office/powerpoint/2010/main" val="210326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 –</a:t>
            </a:r>
            <a:r>
              <a:rPr lang="en-US" baseline="0" dirty="0" smtClean="0"/>
              <a:t> a variable declared in a function’s parameter list; values passed as arguments to a function are copied to that function’s corresponding parameters and can be used within the function body</a:t>
            </a:r>
          </a:p>
          <a:p>
            <a:endParaRPr lang="en-US" baseline="0" dirty="0" smtClean="0"/>
          </a:p>
          <a:p>
            <a:r>
              <a:rPr lang="en-US" baseline="0" dirty="0" smtClean="0"/>
              <a:t>Return value – result returned from a function to its caller</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14</a:t>
            </a:fld>
            <a:endParaRPr lang="en-US"/>
          </a:p>
        </p:txBody>
      </p:sp>
    </p:spTree>
    <p:extLst>
      <p:ext uri="{BB962C8B-B14F-4D97-AF65-F5344CB8AC3E}">
        <p14:creationId xmlns:p14="http://schemas.microsoft.com/office/powerpoint/2010/main" val="1867044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Logical file represents the variable handle which represents the</a:t>
            </a:r>
            <a:r>
              <a:rPr lang="en-US" baseline="0" dirty="0" smtClean="0"/>
              <a:t> data file. </a:t>
            </a:r>
          </a:p>
          <a:p>
            <a:r>
              <a:rPr lang="en-US" baseline="0" dirty="0" smtClean="0"/>
              <a:t>Physical file is the file located on the storage media (hard drive, </a:t>
            </a:r>
            <a:r>
              <a:rPr lang="en-US" baseline="0" dirty="0" err="1" smtClean="0"/>
              <a:t>etc</a:t>
            </a:r>
            <a:r>
              <a:rPr lang="en-US" baseline="0" dirty="0" smtClean="0"/>
              <a:t>)</a:t>
            </a:r>
          </a:p>
          <a:p>
            <a:r>
              <a:rPr lang="en-US" baseline="0" dirty="0" smtClean="0"/>
              <a:t>File Stream is the sequence of bytes which is read from a file or written to a file. </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15</a:t>
            </a:fld>
            <a:endParaRPr lang="en-US"/>
          </a:p>
        </p:txBody>
      </p:sp>
    </p:spTree>
    <p:extLst>
      <p:ext uri="{BB962C8B-B14F-4D97-AF65-F5344CB8AC3E}">
        <p14:creationId xmlns:p14="http://schemas.microsoft.com/office/powerpoint/2010/main" val="2858467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800" dirty="0" smtClean="0"/>
              <a:t>Normal Case (lecture, week 3) </a:t>
            </a:r>
          </a:p>
          <a:p>
            <a:pPr lvl="1"/>
            <a:r>
              <a:rPr lang="en-US" sz="2400" dirty="0" smtClean="0"/>
              <a:t>Data is valid, user input is OK</a:t>
            </a:r>
          </a:p>
          <a:p>
            <a:pPr lvl="1"/>
            <a:r>
              <a:rPr lang="en-US" sz="2400" dirty="0" smtClean="0"/>
              <a:t>Example – Calculate letter grade based on 0-100 score</a:t>
            </a:r>
          </a:p>
          <a:p>
            <a:r>
              <a:rPr lang="en-US" sz="2800" dirty="0" smtClean="0"/>
              <a:t>Boundary Case</a:t>
            </a:r>
          </a:p>
          <a:p>
            <a:pPr lvl="1"/>
            <a:r>
              <a:rPr lang="en-US" sz="2400" dirty="0" smtClean="0"/>
              <a:t>User input is OK</a:t>
            </a:r>
          </a:p>
          <a:p>
            <a:pPr lvl="1"/>
            <a:r>
              <a:rPr lang="en-US" sz="2400" dirty="0" smtClean="0"/>
              <a:t>Data is at range limit</a:t>
            </a:r>
          </a:p>
          <a:p>
            <a:pPr lvl="1"/>
            <a:r>
              <a:rPr lang="en-US" sz="2400" dirty="0" smtClean="0"/>
              <a:t>Example – Score = 100, Score = 92.4</a:t>
            </a:r>
          </a:p>
          <a:p>
            <a:r>
              <a:rPr lang="en-US" sz="2800" dirty="0" smtClean="0"/>
              <a:t>Error Condition</a:t>
            </a:r>
          </a:p>
          <a:p>
            <a:pPr lvl="1"/>
            <a:r>
              <a:rPr lang="en-US" sz="2400" dirty="0" smtClean="0"/>
              <a:t>Bad user input</a:t>
            </a:r>
          </a:p>
          <a:p>
            <a:pPr lvl="1"/>
            <a:r>
              <a:rPr lang="en-US" sz="2400" dirty="0" smtClean="0"/>
              <a:t>Example – Score = 101, Score =-1</a:t>
            </a:r>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16</a:t>
            </a:fld>
            <a:endParaRPr lang="en-US"/>
          </a:p>
        </p:txBody>
      </p:sp>
    </p:spTree>
    <p:extLst>
      <p:ext uri="{BB962C8B-B14F-4D97-AF65-F5344CB8AC3E}">
        <p14:creationId xmlns:p14="http://schemas.microsoft.com/office/powerpoint/2010/main" val="366274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Scope – the portion of an application in which an identifier (ex: variable name) can be referenced </a:t>
            </a:r>
          </a:p>
          <a:p>
            <a:endParaRPr lang="en-US" dirty="0" smtClean="0"/>
          </a:p>
          <a:p>
            <a:r>
              <a:rPr lang="en-US" dirty="0" smtClean="0"/>
              <a:t>See</a:t>
            </a:r>
            <a:r>
              <a:rPr lang="en-US" baseline="0" dirty="0" smtClean="0"/>
              <a:t> lecture notes, week 7</a:t>
            </a:r>
          </a:p>
          <a:p>
            <a:endParaRPr lang="en-US" baseline="0" dirty="0" smtClean="0"/>
          </a:p>
          <a:p>
            <a:r>
              <a:rPr lang="en-US" dirty="0" smtClean="0"/>
              <a:t>Local variable – a variable defined inside a block;</a:t>
            </a:r>
            <a:r>
              <a:rPr lang="en-US" baseline="0" dirty="0" smtClean="0"/>
              <a:t> the scope of a local variable is from the point at which the definition appears in the block to the end of that block </a:t>
            </a:r>
          </a:p>
          <a:p>
            <a:endParaRPr lang="en-US" baseline="0" dirty="0" smtClean="0"/>
          </a:p>
          <a:p>
            <a:r>
              <a:rPr lang="en-US" baseline="0" dirty="0" smtClean="0"/>
              <a:t>Global variable – a variable defined in a file outside any functions in that file; the scope of a global variable is from the point at which its definition appears to the end of file</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17</a:t>
            </a:fld>
            <a:endParaRPr lang="en-US"/>
          </a:p>
        </p:txBody>
      </p:sp>
    </p:spTree>
    <p:extLst>
      <p:ext uri="{BB962C8B-B14F-4D97-AF65-F5344CB8AC3E}">
        <p14:creationId xmlns:p14="http://schemas.microsoft.com/office/powerpoint/2010/main" val="1397619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800" dirty="0" smtClean="0"/>
              <a:t>Normal Case (lecture, week 3) </a:t>
            </a:r>
          </a:p>
          <a:p>
            <a:pPr lvl="1"/>
            <a:r>
              <a:rPr lang="en-US" sz="2400" dirty="0" smtClean="0"/>
              <a:t>Data is valid, user input is OK</a:t>
            </a:r>
          </a:p>
          <a:p>
            <a:pPr lvl="1"/>
            <a:r>
              <a:rPr lang="en-US" sz="2400" dirty="0" smtClean="0"/>
              <a:t>Example – Calculate letter grade based on 0-100 score</a:t>
            </a:r>
          </a:p>
          <a:p>
            <a:r>
              <a:rPr lang="en-US" sz="2800" dirty="0" smtClean="0"/>
              <a:t>Boundary Case</a:t>
            </a:r>
          </a:p>
          <a:p>
            <a:pPr lvl="1"/>
            <a:r>
              <a:rPr lang="en-US" sz="2400" dirty="0" smtClean="0"/>
              <a:t>User input is OK</a:t>
            </a:r>
          </a:p>
          <a:p>
            <a:pPr lvl="1"/>
            <a:r>
              <a:rPr lang="en-US" sz="2400" dirty="0" smtClean="0"/>
              <a:t>Data is at range limit</a:t>
            </a:r>
          </a:p>
          <a:p>
            <a:pPr lvl="1"/>
            <a:r>
              <a:rPr lang="en-US" sz="2400" dirty="0" smtClean="0"/>
              <a:t>Example – Score = 100, Score = 92.4</a:t>
            </a:r>
          </a:p>
          <a:p>
            <a:r>
              <a:rPr lang="en-US" sz="2800" dirty="0" smtClean="0"/>
              <a:t>Error Condition</a:t>
            </a:r>
          </a:p>
          <a:p>
            <a:pPr lvl="1"/>
            <a:r>
              <a:rPr lang="en-US" sz="2400" dirty="0" smtClean="0"/>
              <a:t>Bad user input</a:t>
            </a:r>
          </a:p>
          <a:p>
            <a:pPr lvl="1"/>
            <a:r>
              <a:rPr lang="en-US" sz="2400" dirty="0" smtClean="0"/>
              <a:t>Example – Score = 101, Score =-1</a:t>
            </a:r>
          </a:p>
        </p:txBody>
      </p:sp>
      <p:sp>
        <p:nvSpPr>
          <p:cNvPr id="4" name="Slide Number Placeholder 3"/>
          <p:cNvSpPr>
            <a:spLocks noGrp="1"/>
          </p:cNvSpPr>
          <p:nvPr>
            <p:ph type="sldNum" sz="quarter" idx="10"/>
          </p:nvPr>
        </p:nvSpPr>
        <p:spPr/>
        <p:txBody>
          <a:bodyPr/>
          <a:lstStyle/>
          <a:p>
            <a:fld id="{63EBF8A2-F343-40DE-92F0-F4E5B7D3A1E0}" type="slidenum">
              <a:rPr lang="en-US" smtClean="0"/>
              <a:pPr/>
              <a:t>18</a:t>
            </a:fld>
            <a:endParaRPr lang="en-US"/>
          </a:p>
        </p:txBody>
      </p:sp>
    </p:spTree>
    <p:extLst>
      <p:ext uri="{BB962C8B-B14F-4D97-AF65-F5344CB8AC3E}">
        <p14:creationId xmlns:p14="http://schemas.microsoft.com/office/powerpoint/2010/main" val="1160507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Common-&gt; </a:t>
            </a:r>
            <a:r>
              <a:rPr lang="en-US" dirty="0" err="1" smtClean="0"/>
              <a:t>printPartial</a:t>
            </a:r>
            <a:r>
              <a:rPr lang="en-US" dirty="0" smtClean="0"/>
              <a:t>(</a:t>
            </a:r>
            <a:r>
              <a:rPr lang="en-US" dirty="0" err="1" smtClean="0"/>
              <a:t>arr</a:t>
            </a:r>
            <a:r>
              <a:rPr lang="en-US" dirty="0" smtClean="0"/>
              <a:t>, 5);</a:t>
            </a:r>
          </a:p>
          <a:p>
            <a:r>
              <a:rPr lang="en-US" dirty="0" smtClean="0"/>
              <a:t>Common -&gt; </a:t>
            </a:r>
            <a:r>
              <a:rPr lang="en-US" dirty="0" err="1" smtClean="0"/>
              <a:t>printPartial</a:t>
            </a:r>
            <a:r>
              <a:rPr lang="en-US" dirty="0" smtClean="0"/>
              <a:t>(</a:t>
            </a:r>
            <a:r>
              <a:rPr lang="en-US" dirty="0" err="1" smtClean="0"/>
              <a:t>arr</a:t>
            </a:r>
            <a:r>
              <a:rPr lang="en-US" dirty="0" smtClean="0"/>
              <a:t>, 8);</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19</a:t>
            </a:fld>
            <a:endParaRPr lang="en-US"/>
          </a:p>
        </p:txBody>
      </p:sp>
    </p:spTree>
    <p:extLst>
      <p:ext uri="{BB962C8B-B14F-4D97-AF65-F5344CB8AC3E}">
        <p14:creationId xmlns:p14="http://schemas.microsoft.com/office/powerpoint/2010/main" val="165696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Boundary -&gt; </a:t>
            </a:r>
            <a:r>
              <a:rPr lang="en-US" dirty="0" err="1" smtClean="0"/>
              <a:t>printPartial</a:t>
            </a:r>
            <a:r>
              <a:rPr lang="en-US" dirty="0" smtClean="0"/>
              <a:t>(</a:t>
            </a:r>
            <a:r>
              <a:rPr lang="en-US" dirty="0" err="1" smtClean="0"/>
              <a:t>arr</a:t>
            </a:r>
            <a:r>
              <a:rPr lang="en-US" dirty="0" smtClean="0"/>
              <a:t>, 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Error -&gt; </a:t>
            </a:r>
            <a:r>
              <a:rPr lang="en-US" dirty="0" err="1" smtClean="0"/>
              <a:t>printPartial</a:t>
            </a:r>
            <a:r>
              <a:rPr lang="en-US" dirty="0" smtClean="0"/>
              <a:t>(</a:t>
            </a:r>
            <a:r>
              <a:rPr lang="en-US" dirty="0" err="1" smtClean="0"/>
              <a:t>arr</a:t>
            </a:r>
            <a:r>
              <a:rPr lang="en-US" dirty="0" smtClean="0"/>
              <a:t>, 11);</a:t>
            </a:r>
          </a:p>
          <a:p>
            <a:endParaRPr lang="en-US" dirty="0" smtClean="0"/>
          </a:p>
          <a:p>
            <a:r>
              <a:rPr lang="en-US" dirty="0" smtClean="0"/>
              <a:t>Boundary -&gt; </a:t>
            </a:r>
            <a:r>
              <a:rPr lang="en-US" dirty="0" err="1" smtClean="0"/>
              <a:t>printPartial</a:t>
            </a:r>
            <a:r>
              <a:rPr lang="en-US" dirty="0" smtClean="0"/>
              <a:t>(</a:t>
            </a:r>
            <a:r>
              <a:rPr lang="en-US" dirty="0" err="1" smtClean="0"/>
              <a:t>arr</a:t>
            </a:r>
            <a:r>
              <a:rPr lang="en-US" dirty="0" smtClean="0"/>
              <a:t>, 0);</a:t>
            </a:r>
          </a:p>
          <a:p>
            <a:r>
              <a:rPr lang="en-US" dirty="0" smtClean="0"/>
              <a:t>Error -&gt; </a:t>
            </a:r>
            <a:r>
              <a:rPr lang="en-US" dirty="0" err="1" smtClean="0"/>
              <a:t>printPartial</a:t>
            </a:r>
            <a:r>
              <a:rPr lang="en-US" dirty="0" smtClean="0"/>
              <a:t>(</a:t>
            </a:r>
            <a:r>
              <a:rPr lang="en-US" dirty="0" err="1" smtClean="0"/>
              <a:t>arr</a:t>
            </a:r>
            <a:r>
              <a:rPr lang="en-US" dirty="0" smtClean="0"/>
              <a:t>, -1);</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20</a:t>
            </a:fld>
            <a:endParaRPr lang="en-US"/>
          </a:p>
        </p:txBody>
      </p:sp>
    </p:spTree>
    <p:extLst>
      <p:ext uri="{BB962C8B-B14F-4D97-AF65-F5344CB8AC3E}">
        <p14:creationId xmlns:p14="http://schemas.microsoft.com/office/powerpoint/2010/main" val="446922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a:t>
            </a:r>
            <a:r>
              <a:rPr lang="en-US" baseline="0" dirty="0" smtClean="0"/>
              <a:t> = 50, 100</a:t>
            </a:r>
          </a:p>
          <a:p>
            <a:r>
              <a:rPr lang="en-US" baseline="0" dirty="0" smtClean="0"/>
              <a:t>Boundary = 32, 212, -459.67</a:t>
            </a:r>
          </a:p>
          <a:p>
            <a:r>
              <a:rPr lang="en-US" baseline="0" dirty="0" smtClean="0"/>
              <a:t>Error = -470</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21</a:t>
            </a:fld>
            <a:endParaRPr lang="en-US"/>
          </a:p>
        </p:txBody>
      </p:sp>
    </p:spTree>
    <p:extLst>
      <p:ext uri="{BB962C8B-B14F-4D97-AF65-F5344CB8AC3E}">
        <p14:creationId xmlns:p14="http://schemas.microsoft.com/office/powerpoint/2010/main" val="248122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a:t>
            </a:r>
            <a:r>
              <a:rPr lang="en-US" baseline="0" dirty="0" smtClean="0"/>
              <a:t> is that size is a regular variable. It needs to be a </a:t>
            </a:r>
            <a:r>
              <a:rPr lang="en-US" baseline="0" dirty="0" err="1" smtClean="0"/>
              <a:t>const</a:t>
            </a:r>
            <a:r>
              <a:rPr lang="en-US" baseline="0" dirty="0" smtClean="0"/>
              <a:t> </a:t>
            </a:r>
            <a:r>
              <a:rPr lang="en-US" baseline="0" dirty="0" err="1" smtClean="0"/>
              <a:t>int</a:t>
            </a:r>
            <a:r>
              <a:rPr lang="en-US" baseline="0" dirty="0" smtClean="0"/>
              <a:t> size = 5;</a:t>
            </a:r>
            <a:endParaRPr lang="en-US" dirty="0" smtClean="0"/>
          </a:p>
          <a:p>
            <a:endParaRPr lang="en-US" dirty="0" smtClean="0"/>
          </a:p>
          <a:p>
            <a:r>
              <a:rPr lang="en-US" dirty="0" smtClean="0"/>
              <a:t>A COMP 53 solution would be that</a:t>
            </a:r>
            <a:r>
              <a:rPr lang="en-US" baseline="0" dirty="0" smtClean="0"/>
              <a:t> the </a:t>
            </a:r>
            <a:r>
              <a:rPr lang="en-US" dirty="0" smtClean="0"/>
              <a:t>code could </a:t>
            </a:r>
            <a:r>
              <a:rPr lang="en-US" baseline="0" dirty="0" smtClean="0"/>
              <a:t>look like is this:</a:t>
            </a:r>
          </a:p>
          <a:p>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size = 0;</a:t>
            </a: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"Enter size of array:" ;</a:t>
            </a:r>
          </a:p>
          <a:p>
            <a:r>
              <a:rPr lang="en-US" sz="1200" kern="1200" dirty="0" err="1" smtClean="0">
                <a:solidFill>
                  <a:schemeClr val="tx1"/>
                </a:solidFill>
                <a:latin typeface="+mn-lt"/>
                <a:ea typeface="+mn-ea"/>
                <a:cs typeface="+mn-cs"/>
              </a:rPr>
              <a:t>cin</a:t>
            </a:r>
            <a:r>
              <a:rPr lang="en-US" sz="1200" kern="1200" dirty="0" smtClean="0">
                <a:solidFill>
                  <a:schemeClr val="tx1"/>
                </a:solidFill>
                <a:latin typeface="+mn-lt"/>
                <a:ea typeface="+mn-ea"/>
                <a:cs typeface="+mn-cs"/>
              </a:rPr>
              <a:t> &gt;&gt; size;</a:t>
            </a:r>
          </a:p>
          <a:p>
            <a:r>
              <a:rPr lang="en-US" sz="1200" kern="1200" dirty="0" smtClean="0">
                <a:solidFill>
                  <a:schemeClr val="tx1"/>
                </a:solidFill>
                <a:latin typeface="+mn-lt"/>
                <a:ea typeface="+mn-ea"/>
                <a:cs typeface="+mn-cs"/>
              </a:rPr>
              <a:t>char* </a:t>
            </a:r>
            <a:r>
              <a:rPr lang="en-US" sz="1200" kern="1200" dirty="0" err="1" smtClean="0">
                <a:solidFill>
                  <a:schemeClr val="tx1"/>
                </a:solidFill>
                <a:latin typeface="+mn-lt"/>
                <a:ea typeface="+mn-ea"/>
                <a:cs typeface="+mn-cs"/>
              </a:rPr>
              <a:t>arr</a:t>
            </a:r>
            <a:r>
              <a:rPr lang="en-US" sz="1200" kern="1200" dirty="0" smtClean="0">
                <a:solidFill>
                  <a:schemeClr val="tx1"/>
                </a:solidFill>
                <a:latin typeface="+mn-lt"/>
                <a:ea typeface="+mn-ea"/>
                <a:cs typeface="+mn-cs"/>
              </a:rPr>
              <a:t> =0;</a:t>
            </a:r>
          </a:p>
          <a:p>
            <a:r>
              <a:rPr lang="en-US" sz="1200" kern="1200" dirty="0" err="1" smtClean="0">
                <a:solidFill>
                  <a:schemeClr val="tx1"/>
                </a:solidFill>
                <a:latin typeface="+mn-lt"/>
                <a:ea typeface="+mn-ea"/>
                <a:cs typeface="+mn-cs"/>
              </a:rPr>
              <a:t>arr</a:t>
            </a:r>
            <a:r>
              <a:rPr lang="en-US" sz="1200" kern="1200" dirty="0" smtClean="0">
                <a:solidFill>
                  <a:schemeClr val="tx1"/>
                </a:solidFill>
                <a:latin typeface="+mn-lt"/>
                <a:ea typeface="+mn-ea"/>
                <a:cs typeface="+mn-cs"/>
              </a:rPr>
              <a:t>= new char[size];</a:t>
            </a:r>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4</a:t>
            </a:fld>
            <a:endParaRPr lang="en-US"/>
          </a:p>
        </p:txBody>
      </p:sp>
    </p:spTree>
    <p:extLst>
      <p:ext uri="{BB962C8B-B14F-4D97-AF65-F5344CB8AC3E}">
        <p14:creationId xmlns:p14="http://schemas.microsoft.com/office/powerpoint/2010/main" val="2633049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case = negative numbers</a:t>
            </a:r>
          </a:p>
          <a:p>
            <a:r>
              <a:rPr lang="en-US" dirty="0" smtClean="0"/>
              <a:t>Boundary</a:t>
            </a:r>
            <a:r>
              <a:rPr lang="en-US" baseline="0" dirty="0" smtClean="0"/>
              <a:t> = 0</a:t>
            </a:r>
            <a:endParaRPr lang="en-US" dirty="0" smtClean="0"/>
          </a:p>
          <a:p>
            <a:r>
              <a:rPr lang="en-US" dirty="0" smtClean="0"/>
              <a:t>Common case = </a:t>
            </a:r>
            <a:r>
              <a:rPr lang="en-US" smtClean="0"/>
              <a:t>positive</a:t>
            </a:r>
            <a:r>
              <a:rPr lang="en-US" baseline="0" smtClean="0"/>
              <a:t> numbers</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22</a:t>
            </a:fld>
            <a:endParaRPr lang="en-US"/>
          </a:p>
        </p:txBody>
      </p:sp>
    </p:spTree>
    <p:extLst>
      <p:ext uri="{BB962C8B-B14F-4D97-AF65-F5344CB8AC3E}">
        <p14:creationId xmlns:p14="http://schemas.microsoft.com/office/powerpoint/2010/main" val="320761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 word[25];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23</a:t>
            </a:fld>
            <a:endParaRPr lang="en-US"/>
          </a:p>
        </p:txBody>
      </p:sp>
    </p:spTree>
    <p:extLst>
      <p:ext uri="{BB962C8B-B14F-4D97-AF65-F5344CB8AC3E}">
        <p14:creationId xmlns:p14="http://schemas.microsoft.com/office/powerpoint/2010/main" val="3705513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bool</a:t>
            </a:r>
            <a:r>
              <a:rPr lang="en-US" dirty="0" smtClean="0"/>
              <a:t> </a:t>
            </a:r>
            <a:r>
              <a:rPr lang="en-US" dirty="0" err="1" smtClean="0"/>
              <a:t>theMatrix</a:t>
            </a:r>
            <a:r>
              <a:rPr lang="en-US" dirty="0" smtClean="0"/>
              <a:t>[6][4][3];</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24</a:t>
            </a:fld>
            <a:endParaRPr lang="en-US"/>
          </a:p>
        </p:txBody>
      </p:sp>
    </p:spTree>
    <p:extLst>
      <p:ext uri="{BB962C8B-B14F-4D97-AF65-F5344CB8AC3E}">
        <p14:creationId xmlns:p14="http://schemas.microsoft.com/office/powerpoint/2010/main" val="554253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double </a:t>
            </a:r>
            <a:r>
              <a:rPr lang="en-US" baseline="0" dirty="0" err="1" smtClean="0"/>
              <a:t>theGrid</a:t>
            </a:r>
            <a:r>
              <a:rPr lang="en-US" baseline="0" dirty="0" smtClean="0"/>
              <a:t>[5][3];</a:t>
            </a:r>
          </a:p>
          <a:p>
            <a:endParaRPr lang="en-US" baseline="0" dirty="0" smtClean="0"/>
          </a:p>
          <a:p>
            <a:r>
              <a:rPr lang="en-US" baseline="0" dirty="0" err="1" smtClean="0"/>
              <a:t>int</a:t>
            </a:r>
            <a:r>
              <a:rPr lang="en-US" baseline="0" dirty="0" smtClean="0"/>
              <a:t> total=0;</a:t>
            </a:r>
          </a:p>
          <a:p>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0;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5;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for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j = 0; j &lt; 3; j++)</a:t>
            </a:r>
          </a:p>
          <a:p>
            <a:r>
              <a:rPr lang="en-US" sz="1200" kern="1200" dirty="0" smtClean="0">
                <a:solidFill>
                  <a:schemeClr val="tx1"/>
                </a:solidFill>
                <a:latin typeface="+mn-lt"/>
                <a:ea typeface="+mn-ea"/>
                <a:cs typeface="+mn-cs"/>
              </a:rPr>
              <a:t>	total= total + </a:t>
            </a:r>
            <a:r>
              <a:rPr lang="en-US" sz="1200" kern="1200" dirty="0" err="1" smtClean="0">
                <a:solidFill>
                  <a:schemeClr val="tx1"/>
                </a:solidFill>
                <a:latin typeface="+mn-lt"/>
                <a:ea typeface="+mn-ea"/>
                <a:cs typeface="+mn-cs"/>
              </a:rPr>
              <a:t>theGrid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][j];</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“Sum of all elements in array is “ &lt;&lt; total;</a:t>
            </a:r>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25</a:t>
            </a:fld>
            <a:endParaRPr lang="en-US"/>
          </a:p>
        </p:txBody>
      </p:sp>
    </p:spTree>
    <p:extLst>
      <p:ext uri="{BB962C8B-B14F-4D97-AF65-F5344CB8AC3E}">
        <p14:creationId xmlns:p14="http://schemas.microsoft.com/office/powerpoint/2010/main" val="67763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-1 0 3 8 15</a:t>
            </a:r>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26</a:t>
            </a:fld>
            <a:endParaRPr lang="en-US"/>
          </a:p>
        </p:txBody>
      </p:sp>
    </p:spTree>
    <p:extLst>
      <p:ext uri="{BB962C8B-B14F-4D97-AF65-F5344CB8AC3E}">
        <p14:creationId xmlns:p14="http://schemas.microsoft.com/office/powerpoint/2010/main" val="324601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-3 0 5</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27</a:t>
            </a:fld>
            <a:endParaRPr lang="en-US"/>
          </a:p>
        </p:txBody>
      </p:sp>
    </p:spTree>
    <p:extLst>
      <p:ext uri="{BB962C8B-B14F-4D97-AF65-F5344CB8AC3E}">
        <p14:creationId xmlns:p14="http://schemas.microsoft.com/office/powerpoint/2010/main" val="1675852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n1, n2;</a:t>
            </a: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"Enter a number: ";</a:t>
            </a:r>
          </a:p>
          <a:p>
            <a:r>
              <a:rPr lang="en-US" sz="1200" kern="1200" dirty="0" err="1" smtClean="0">
                <a:solidFill>
                  <a:schemeClr val="tx1"/>
                </a:solidFill>
                <a:latin typeface="+mn-lt"/>
                <a:ea typeface="+mn-ea"/>
                <a:cs typeface="+mn-cs"/>
              </a:rPr>
              <a:t>cin</a:t>
            </a:r>
            <a:r>
              <a:rPr lang="en-US" sz="1200" kern="1200" dirty="0" smtClean="0">
                <a:solidFill>
                  <a:schemeClr val="tx1"/>
                </a:solidFill>
                <a:latin typeface="+mn-lt"/>
                <a:ea typeface="+mn-ea"/>
                <a:cs typeface="+mn-cs"/>
              </a:rPr>
              <a:t> &gt;&gt; n1;</a:t>
            </a: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"Enter a number: ";</a:t>
            </a:r>
          </a:p>
          <a:p>
            <a:r>
              <a:rPr lang="en-US" sz="1200" kern="1200" dirty="0" err="1" smtClean="0">
                <a:solidFill>
                  <a:schemeClr val="tx1"/>
                </a:solidFill>
                <a:latin typeface="+mn-lt"/>
                <a:ea typeface="+mn-ea"/>
                <a:cs typeface="+mn-cs"/>
              </a:rPr>
              <a:t>cin</a:t>
            </a:r>
            <a:r>
              <a:rPr lang="en-US" sz="1200" kern="1200" dirty="0" smtClean="0">
                <a:solidFill>
                  <a:schemeClr val="tx1"/>
                </a:solidFill>
                <a:latin typeface="+mn-lt"/>
                <a:ea typeface="+mn-ea"/>
                <a:cs typeface="+mn-cs"/>
              </a:rPr>
              <a:t> &gt;&gt; n2;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28</a:t>
            </a:fld>
            <a:endParaRPr lang="en-US"/>
          </a:p>
        </p:txBody>
      </p:sp>
    </p:spTree>
    <p:extLst>
      <p:ext uri="{BB962C8B-B14F-4D97-AF65-F5344CB8AC3E}">
        <p14:creationId xmlns:p14="http://schemas.microsoft.com/office/powerpoint/2010/main" val="2189618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Iostream</a:t>
            </a:r>
            <a:r>
              <a:rPr lang="en-US" dirty="0" smtClean="0"/>
              <a:t> -defines </a:t>
            </a:r>
            <a:r>
              <a:rPr lang="en-US" sz="1200" dirty="0" smtClean="0"/>
              <a:t>three I/O objects : </a:t>
            </a:r>
            <a:r>
              <a:rPr lang="en-US" sz="1200" dirty="0" err="1" smtClean="0"/>
              <a:t>cin</a:t>
            </a:r>
            <a:r>
              <a:rPr lang="en-US" sz="1200" dirty="0" smtClean="0"/>
              <a:t>, </a:t>
            </a:r>
            <a:r>
              <a:rPr lang="en-US" sz="1200" dirty="0" err="1" smtClean="0"/>
              <a:t>cout</a:t>
            </a:r>
            <a:r>
              <a:rPr lang="en-US" sz="1200" dirty="0" smtClean="0"/>
              <a:t>, </a:t>
            </a:r>
            <a:r>
              <a:rPr lang="en-US" sz="1200" dirty="0" err="1" smtClean="0"/>
              <a:t>cerr</a:t>
            </a:r>
            <a:r>
              <a:rPr lang="en-US" sz="1200" dirty="0" smtClean="0"/>
              <a:t> (lecture</a:t>
            </a:r>
            <a:r>
              <a:rPr lang="en-US" sz="1200" baseline="0" dirty="0" smtClean="0"/>
              <a:t> notes, week 2)</a:t>
            </a:r>
            <a:endParaRPr lang="en-US" sz="1200" dirty="0" smtClean="0"/>
          </a:p>
          <a:p>
            <a:endParaRPr lang="en-US" dirty="0" smtClean="0"/>
          </a:p>
          <a:p>
            <a:r>
              <a:rPr lang="en-US" dirty="0" err="1" smtClean="0"/>
              <a:t>Iomanip</a:t>
            </a:r>
            <a:r>
              <a:rPr lang="en-US" dirty="0" smtClean="0"/>
              <a:t> – library that contains</a:t>
            </a:r>
            <a:r>
              <a:rPr lang="en-US" baseline="0" dirty="0" smtClean="0"/>
              <a:t> </a:t>
            </a:r>
            <a:r>
              <a:rPr lang="en-US" sz="1200" dirty="0" err="1" smtClean="0"/>
              <a:t>setw</a:t>
            </a:r>
            <a:r>
              <a:rPr lang="en-US" sz="1200" dirty="0" smtClean="0"/>
              <a:t>() and </a:t>
            </a:r>
            <a:r>
              <a:rPr lang="en-US" sz="1200" dirty="0" err="1" smtClean="0"/>
              <a:t>setprecision</a:t>
            </a:r>
            <a:r>
              <a:rPr lang="en-US" sz="1200" dirty="0" smtClean="0"/>
              <a:t>()  (lecture</a:t>
            </a:r>
            <a:r>
              <a:rPr lang="en-US" sz="1200" baseline="0" dirty="0" smtClean="0"/>
              <a:t> notes, week 9)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Fstream</a:t>
            </a:r>
            <a:r>
              <a:rPr lang="en-US" dirty="0" smtClean="0"/>
              <a:t> – library that defines </a:t>
            </a:r>
            <a:r>
              <a:rPr lang="en-US" sz="1200" dirty="0" err="1" smtClean="0"/>
              <a:t>ifstream</a:t>
            </a:r>
            <a:r>
              <a:rPr lang="en-US" sz="1200" dirty="0" smtClean="0"/>
              <a:t> and </a:t>
            </a:r>
            <a:r>
              <a:rPr lang="en-US" sz="1200" dirty="0" err="1" smtClean="0"/>
              <a:t>ofstream</a:t>
            </a:r>
            <a:r>
              <a:rPr lang="en-US" sz="1200" dirty="0" smtClean="0"/>
              <a:t> (lecture</a:t>
            </a:r>
            <a:r>
              <a:rPr lang="en-US" sz="1200" baseline="0" dirty="0" smtClean="0"/>
              <a:t> notes, week 9) </a:t>
            </a:r>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29</a:t>
            </a:fld>
            <a:endParaRPr lang="en-US"/>
          </a:p>
        </p:txBody>
      </p:sp>
    </p:spTree>
    <p:extLst>
      <p:ext uri="{BB962C8B-B14F-4D97-AF65-F5344CB8AC3E}">
        <p14:creationId xmlns:p14="http://schemas.microsoft.com/office/powerpoint/2010/main" val="409090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Reading</a:t>
            </a:r>
            <a:r>
              <a:rPr lang="en-US" baseline="0" dirty="0" smtClean="0"/>
              <a:t> input from a file:</a:t>
            </a:r>
            <a:endParaRPr lang="en-US" dirty="0" smtClean="0"/>
          </a:p>
          <a:p>
            <a:pPr marL="171450" indent="-171450">
              <a:buFont typeface="Arial" panose="020B0604020202020204" pitchFamily="34" charset="0"/>
              <a:buChar char="•"/>
            </a:pPr>
            <a:r>
              <a:rPr lang="en-US" dirty="0" smtClean="0"/>
              <a:t>Declare</a:t>
            </a:r>
            <a:r>
              <a:rPr lang="en-US" baseline="0" dirty="0" smtClean="0"/>
              <a:t> a file variable</a:t>
            </a:r>
          </a:p>
          <a:p>
            <a:pPr marL="171450" indent="-171450">
              <a:buFont typeface="Arial" panose="020B0604020202020204" pitchFamily="34" charset="0"/>
              <a:buChar char="•"/>
            </a:pPr>
            <a:r>
              <a:rPr lang="en-US" baseline="0" dirty="0" smtClean="0"/>
              <a:t>Open the file</a:t>
            </a:r>
          </a:p>
          <a:p>
            <a:pPr marL="171450" indent="-171450">
              <a:buFont typeface="Arial" panose="020B0604020202020204" pitchFamily="34" charset="0"/>
              <a:buChar char="•"/>
            </a:pPr>
            <a:r>
              <a:rPr lang="en-US" baseline="0" dirty="0" smtClean="0"/>
              <a:t>Read the data (for reading)/  Write the date(for writing)</a:t>
            </a:r>
          </a:p>
          <a:p>
            <a:pPr marL="171450" indent="-171450">
              <a:buFont typeface="Arial" panose="020B0604020202020204" pitchFamily="34" charset="0"/>
              <a:buChar char="•"/>
            </a:pPr>
            <a:r>
              <a:rPr lang="en-US" baseline="0" dirty="0" smtClean="0"/>
              <a:t>Close the file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30</a:t>
            </a:fld>
            <a:endParaRPr lang="en-US"/>
          </a:p>
        </p:txBody>
      </p:sp>
    </p:spTree>
    <p:extLst>
      <p:ext uri="{BB962C8B-B14F-4D97-AF65-F5344CB8AC3E}">
        <p14:creationId xmlns:p14="http://schemas.microsoft.com/office/powerpoint/2010/main" val="137150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iostream</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fstream</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namespace std;</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main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ofstream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myfile</a:t>
            </a:r>
            <a:r>
              <a:rPr lang="en-US" sz="1200" kern="1200" dirty="0" smtClean="0">
                <a:solidFill>
                  <a:schemeClr val="tx1"/>
                </a:solidFill>
                <a:latin typeface="+mn-lt"/>
                <a:ea typeface="+mn-ea"/>
                <a:cs typeface="+mn-cs"/>
              </a:rPr>
              <a:t> ("names.txt");</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myfile.is_open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myfile</a:t>
            </a:r>
            <a:r>
              <a:rPr lang="en-US" sz="1200" kern="1200" dirty="0" smtClean="0">
                <a:solidFill>
                  <a:schemeClr val="tx1"/>
                </a:solidFill>
                <a:latin typeface="+mn-lt"/>
                <a:ea typeface="+mn-ea"/>
                <a:cs typeface="+mn-cs"/>
              </a:rPr>
              <a:t> &lt;&lt; "</a:t>
            </a:r>
            <a:r>
              <a:rPr lang="en-US" sz="1200" kern="1200" dirty="0" smtClean="0">
                <a:solidFill>
                  <a:schemeClr val="tx1"/>
                </a:solidFill>
                <a:latin typeface="+mn-lt"/>
                <a:ea typeface="+mn-ea"/>
                <a:cs typeface="+mn-cs"/>
              </a:rPr>
              <a:t>Alice\t";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myfile</a:t>
            </a:r>
            <a:r>
              <a:rPr lang="en-US" sz="1200" kern="1200" dirty="0" smtClean="0">
                <a:solidFill>
                  <a:schemeClr val="tx1"/>
                </a:solidFill>
                <a:latin typeface="+mn-lt"/>
                <a:ea typeface="+mn-ea"/>
                <a:cs typeface="+mn-cs"/>
              </a:rPr>
              <a:t> &lt;&lt; "</a:t>
            </a:r>
            <a:r>
              <a:rPr lang="en-US" sz="1200" kern="1200" dirty="0" smtClean="0">
                <a:solidFill>
                  <a:schemeClr val="tx1"/>
                </a:solidFill>
                <a:latin typeface="+mn-lt"/>
                <a:ea typeface="+mn-ea"/>
                <a:cs typeface="+mn-cs"/>
              </a:rPr>
              <a:t>Bob\t";</a:t>
            </a:r>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myfile</a:t>
            </a:r>
            <a:r>
              <a:rPr lang="en-US" sz="1200" kern="1200" dirty="0" smtClean="0">
                <a:solidFill>
                  <a:schemeClr val="tx1"/>
                </a:solidFill>
                <a:latin typeface="+mn-lt"/>
                <a:ea typeface="+mn-ea"/>
                <a:cs typeface="+mn-cs"/>
              </a:rPr>
              <a:t> &lt;&lt; "</a:t>
            </a:r>
            <a:r>
              <a:rPr lang="en-US" sz="1200" kern="1200" dirty="0" smtClean="0">
                <a:solidFill>
                  <a:schemeClr val="tx1"/>
                </a:solidFill>
                <a:latin typeface="+mn-lt"/>
                <a:ea typeface="+mn-ea"/>
                <a:cs typeface="+mn-cs"/>
              </a:rPr>
              <a:t>Eve\t";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myfile.close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else </a:t>
            </a:r>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"Unable to open file";</a:t>
            </a:r>
          </a:p>
          <a:p>
            <a:r>
              <a:rPr lang="en-US" sz="1200" kern="1200" dirty="0" smtClean="0">
                <a:solidFill>
                  <a:schemeClr val="tx1"/>
                </a:solidFill>
                <a:latin typeface="+mn-lt"/>
                <a:ea typeface="+mn-ea"/>
                <a:cs typeface="+mn-cs"/>
              </a:rPr>
              <a:t>  return 0;</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31</a:t>
            </a:fld>
            <a:endParaRPr lang="en-US"/>
          </a:p>
        </p:txBody>
      </p:sp>
    </p:spTree>
    <p:extLst>
      <p:ext uri="{BB962C8B-B14F-4D97-AF65-F5344CB8AC3E}">
        <p14:creationId xmlns:p14="http://schemas.microsoft.com/office/powerpoint/2010/main" val="257990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void</a:t>
            </a:r>
            <a:r>
              <a:rPr lang="en-US" baseline="0" dirty="0" smtClean="0"/>
              <a:t> to </a:t>
            </a:r>
            <a:r>
              <a:rPr lang="en-US" baseline="0" dirty="0" err="1" smtClean="0"/>
              <a:t>bool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5</a:t>
            </a:fld>
            <a:endParaRPr lang="en-US"/>
          </a:p>
        </p:txBody>
      </p:sp>
    </p:spTree>
    <p:extLst>
      <p:ext uri="{BB962C8B-B14F-4D97-AF65-F5344CB8AC3E}">
        <p14:creationId xmlns:p14="http://schemas.microsoft.com/office/powerpoint/2010/main" val="3269397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iostream</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fstream</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&lt;string&gt;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namespace std;</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main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string name;</a:t>
            </a:r>
          </a:p>
          <a:p>
            <a:r>
              <a:rPr lang="en-US" sz="1200" kern="1200" dirty="0" err="1" smtClean="0">
                <a:solidFill>
                  <a:schemeClr val="tx1"/>
                </a:solidFill>
                <a:latin typeface="+mn-lt"/>
                <a:ea typeface="+mn-ea"/>
                <a:cs typeface="+mn-cs"/>
              </a:rPr>
              <a:t>ifstream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myfile</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myfile.open</a:t>
            </a:r>
            <a:r>
              <a:rPr lang="en-US" sz="1200" kern="1200" dirty="0" smtClean="0">
                <a:solidFill>
                  <a:schemeClr val="tx1"/>
                </a:solidFill>
                <a:latin typeface="+mn-lt"/>
                <a:ea typeface="+mn-ea"/>
                <a:cs typeface="+mn-cs"/>
              </a:rPr>
              <a:t>("names.txt");</a:t>
            </a:r>
          </a:p>
          <a:p>
            <a:r>
              <a:rPr lang="en-US" sz="1200" kern="1200" dirty="0" smtClean="0">
                <a:solidFill>
                  <a:schemeClr val="tx1"/>
                </a:solidFill>
                <a:latin typeface="+mn-lt"/>
                <a:ea typeface="+mn-ea"/>
                <a:cs typeface="+mn-cs"/>
              </a:rPr>
              <a:t>while(</a:t>
            </a:r>
            <a:r>
              <a:rPr lang="en-US" sz="1200" kern="1200" dirty="0" err="1" smtClean="0">
                <a:solidFill>
                  <a:schemeClr val="tx1"/>
                </a:solidFill>
                <a:latin typeface="+mn-lt"/>
                <a:ea typeface="+mn-ea"/>
                <a:cs typeface="+mn-cs"/>
              </a:rPr>
              <a:t>myfile</a:t>
            </a:r>
            <a:r>
              <a:rPr lang="en-US" sz="1200" kern="1200" dirty="0" smtClean="0">
                <a:solidFill>
                  <a:schemeClr val="tx1"/>
                </a:solidFill>
                <a:latin typeface="+mn-lt"/>
                <a:ea typeface="+mn-ea"/>
                <a:cs typeface="+mn-cs"/>
              </a:rPr>
              <a:t> &gt;&gt; name)</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name &lt;&lt; </a:t>
            </a:r>
            <a:r>
              <a:rPr lang="en-US" sz="1200" kern="1200" dirty="0" err="1" smtClean="0">
                <a:solidFill>
                  <a:schemeClr val="tx1"/>
                </a:solidFill>
                <a:latin typeface="+mn-lt"/>
                <a:ea typeface="+mn-ea"/>
                <a:cs typeface="+mn-cs"/>
              </a:rPr>
              <a:t>endl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myfile.close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system("pause");</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32</a:t>
            </a:fld>
            <a:endParaRPr lang="en-US"/>
          </a:p>
        </p:txBody>
      </p:sp>
    </p:spTree>
    <p:extLst>
      <p:ext uri="{BB962C8B-B14F-4D97-AF65-F5344CB8AC3E}">
        <p14:creationId xmlns:p14="http://schemas.microsoft.com/office/powerpoint/2010/main" val="253566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last line should be: </a:t>
            </a:r>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"Last item:" &lt;&lt; </a:t>
            </a:r>
            <a:r>
              <a:rPr lang="en-US" sz="1200" kern="1200" dirty="0" err="1" smtClean="0">
                <a:solidFill>
                  <a:schemeClr val="tx1"/>
                </a:solidFill>
                <a:latin typeface="+mn-lt"/>
                <a:ea typeface="+mn-ea"/>
                <a:cs typeface="+mn-cs"/>
              </a:rPr>
              <a:t>myArray</a:t>
            </a:r>
            <a:r>
              <a:rPr lang="en-US" sz="1200" kern="1200" dirty="0" smtClean="0">
                <a:solidFill>
                  <a:schemeClr val="tx1"/>
                </a:solidFill>
                <a:latin typeface="+mn-lt"/>
                <a:ea typeface="+mn-ea"/>
                <a:cs typeface="+mn-cs"/>
              </a:rPr>
              <a:t>[9] &lt;&lt; </a:t>
            </a:r>
            <a:r>
              <a:rPr lang="en-US" sz="1200" kern="1200" dirty="0" err="1" smtClean="0">
                <a:solidFill>
                  <a:schemeClr val="tx1"/>
                </a:solidFill>
                <a:latin typeface="+mn-lt"/>
                <a:ea typeface="+mn-ea"/>
                <a:cs typeface="+mn-cs"/>
              </a:rPr>
              <a:t>endl</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6</a:t>
            </a:fld>
            <a:endParaRPr lang="en-US"/>
          </a:p>
        </p:txBody>
      </p:sp>
    </p:spTree>
    <p:extLst>
      <p:ext uri="{BB962C8B-B14F-4D97-AF65-F5344CB8AC3E}">
        <p14:creationId xmlns:p14="http://schemas.microsoft.com/office/powerpoint/2010/main" val="12312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correct code should look like this: </a:t>
            </a:r>
          </a:p>
          <a:p>
            <a:r>
              <a:rPr lang="en-US" sz="1200" dirty="0" err="1" smtClean="0">
                <a:solidFill>
                  <a:srgbClr val="0070C0"/>
                </a:solidFill>
              </a:rPr>
              <a:t>int</a:t>
            </a:r>
            <a:r>
              <a:rPr lang="en-US" sz="1200" dirty="0" smtClean="0"/>
              <a:t> </a:t>
            </a:r>
            <a:r>
              <a:rPr lang="en-US" sz="1200" dirty="0" err="1" smtClean="0"/>
              <a:t>myArray</a:t>
            </a:r>
            <a:r>
              <a:rPr lang="en-US" sz="1200" dirty="0" smtClean="0"/>
              <a:t>[10][10];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fillArray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myArray</a:t>
            </a:r>
            <a:r>
              <a:rPr lang="en-US" sz="1200" kern="1200" dirty="0" smtClean="0">
                <a:solidFill>
                  <a:schemeClr val="tx1"/>
                </a:solidFill>
                <a:latin typeface="+mn-lt"/>
                <a:ea typeface="+mn-ea"/>
                <a:cs typeface="+mn-cs"/>
              </a:rPr>
              <a:t>, 10, 10);</a:t>
            </a:r>
          </a:p>
          <a:p>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sum = 0;</a:t>
            </a:r>
          </a:p>
          <a:p>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0;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10;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for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j = 0; j &lt; 10; j++)</a:t>
            </a:r>
          </a:p>
          <a:p>
            <a:r>
              <a:rPr lang="en-US" sz="1200" kern="1200" dirty="0" smtClean="0">
                <a:solidFill>
                  <a:schemeClr val="tx1"/>
                </a:solidFill>
                <a:latin typeface="+mn-lt"/>
                <a:ea typeface="+mn-ea"/>
                <a:cs typeface="+mn-cs"/>
              </a:rPr>
              <a:t>	sum = sum + </a:t>
            </a:r>
            <a:r>
              <a:rPr lang="en-US" sz="1200" kern="1200" dirty="0" err="1" smtClean="0">
                <a:solidFill>
                  <a:schemeClr val="tx1"/>
                </a:solidFill>
                <a:latin typeface="+mn-lt"/>
                <a:ea typeface="+mn-ea"/>
                <a:cs typeface="+mn-cs"/>
              </a:rPr>
              <a:t>myArray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][j];</a:t>
            </a:r>
          </a:p>
          <a:p>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"Sum of all elements in array is" &lt;&lt; sum;</a:t>
            </a:r>
          </a:p>
          <a:p>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7</a:t>
            </a:fld>
            <a:endParaRPr lang="en-US"/>
          </a:p>
        </p:txBody>
      </p:sp>
    </p:spTree>
    <p:extLst>
      <p:ext uri="{BB962C8B-B14F-4D97-AF65-F5344CB8AC3E}">
        <p14:creationId xmlns:p14="http://schemas.microsoft.com/office/powerpoint/2010/main" val="141317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pass by value, a copy of the argument’s value is sent to the function/procedure to become the value of the corresponding parameter at the time of the call. Changes to the parameter in the function/procedure do not change the value of the value of the argument in the caller. </a:t>
            </a:r>
          </a:p>
          <a:p>
            <a:endParaRPr lang="en-US" dirty="0" smtClean="0"/>
          </a:p>
          <a:p>
            <a:r>
              <a:rPr lang="en-US" dirty="0" smtClean="0"/>
              <a:t>Pass by reference is a</a:t>
            </a:r>
            <a:r>
              <a:rPr lang="en-US" baseline="0" dirty="0" smtClean="0"/>
              <a:t> parameter passing mechanism that passes the location of the argument to the function so that the parameter acts as an alias (object with 2 names bounded to it at the same time) to the argument. </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8</a:t>
            </a:fld>
            <a:endParaRPr lang="en-US"/>
          </a:p>
        </p:txBody>
      </p:sp>
    </p:spTree>
    <p:extLst>
      <p:ext uri="{BB962C8B-B14F-4D97-AF65-F5344CB8AC3E}">
        <p14:creationId xmlns:p14="http://schemas.microsoft.com/office/powerpoint/2010/main" val="147335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Void </a:t>
            </a:r>
            <a:r>
              <a:rPr lang="en-US" dirty="0" err="1" smtClean="0"/>
              <a:t>byValue</a:t>
            </a:r>
            <a:r>
              <a:rPr lang="en-US" dirty="0" smtClean="0"/>
              <a:t>(</a:t>
            </a:r>
            <a:r>
              <a:rPr lang="en-US" dirty="0" err="1" smtClean="0"/>
              <a:t>int</a:t>
            </a:r>
            <a:r>
              <a:rPr lang="en-US" dirty="0" smtClean="0"/>
              <a:t> total)</a:t>
            </a:r>
          </a:p>
        </p:txBody>
      </p:sp>
      <p:sp>
        <p:nvSpPr>
          <p:cNvPr id="4" name="Slide Number Placeholder 3"/>
          <p:cNvSpPr>
            <a:spLocks noGrp="1"/>
          </p:cNvSpPr>
          <p:nvPr>
            <p:ph type="sldNum" sz="quarter" idx="10"/>
          </p:nvPr>
        </p:nvSpPr>
        <p:spPr/>
        <p:txBody>
          <a:bodyPr/>
          <a:lstStyle/>
          <a:p>
            <a:fld id="{63EBF8A2-F343-40DE-92F0-F4E5B7D3A1E0}" type="slidenum">
              <a:rPr lang="en-US" smtClean="0"/>
              <a:pPr/>
              <a:t>9</a:t>
            </a:fld>
            <a:endParaRPr lang="en-US"/>
          </a:p>
        </p:txBody>
      </p:sp>
    </p:spTree>
    <p:extLst>
      <p:ext uri="{BB962C8B-B14F-4D97-AF65-F5344CB8AC3E}">
        <p14:creationId xmlns:p14="http://schemas.microsoft.com/office/powerpoint/2010/main" val="187179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Void </a:t>
            </a:r>
            <a:r>
              <a:rPr lang="en-US" dirty="0" err="1" smtClean="0"/>
              <a:t>byRef</a:t>
            </a:r>
            <a:r>
              <a:rPr lang="en-US" dirty="0" smtClean="0"/>
              <a:t>(</a:t>
            </a:r>
            <a:r>
              <a:rPr lang="en-US" dirty="0" err="1" smtClean="0"/>
              <a:t>int</a:t>
            </a:r>
            <a:r>
              <a:rPr lang="en-US" dirty="0" smtClean="0"/>
              <a:t>&amp; total)</a:t>
            </a:r>
          </a:p>
        </p:txBody>
      </p:sp>
      <p:sp>
        <p:nvSpPr>
          <p:cNvPr id="4" name="Slide Number Placeholder 3"/>
          <p:cNvSpPr>
            <a:spLocks noGrp="1"/>
          </p:cNvSpPr>
          <p:nvPr>
            <p:ph type="sldNum" sz="quarter" idx="10"/>
          </p:nvPr>
        </p:nvSpPr>
        <p:spPr/>
        <p:txBody>
          <a:bodyPr/>
          <a:lstStyle/>
          <a:p>
            <a:fld id="{63EBF8A2-F343-40DE-92F0-F4E5B7D3A1E0}" type="slidenum">
              <a:rPr lang="en-US" smtClean="0"/>
              <a:pPr/>
              <a:t>10</a:t>
            </a:fld>
            <a:endParaRPr lang="en-US"/>
          </a:p>
        </p:txBody>
      </p:sp>
    </p:spTree>
    <p:extLst>
      <p:ext uri="{BB962C8B-B14F-4D97-AF65-F5344CB8AC3E}">
        <p14:creationId xmlns:p14="http://schemas.microsoft.com/office/powerpoint/2010/main" val="19811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p>
          <a:p>
            <a:r>
              <a:rPr lang="en-US" dirty="0" smtClean="0"/>
              <a:t>void </a:t>
            </a:r>
            <a:r>
              <a:rPr lang="en-US" dirty="0" err="1" smtClean="0"/>
              <a:t>mySquare</a:t>
            </a:r>
            <a:r>
              <a:rPr lang="en-US" dirty="0" smtClean="0"/>
              <a:t>(</a:t>
            </a:r>
            <a:r>
              <a:rPr lang="en-US" dirty="0" err="1" smtClean="0"/>
              <a:t>int</a:t>
            </a:r>
            <a:r>
              <a:rPr lang="en-US" dirty="0" smtClean="0"/>
              <a:t> &amp;num) { </a:t>
            </a:r>
            <a:r>
              <a:rPr lang="en-US" sz="2000" dirty="0" smtClean="0"/>
              <a:t>// type check &amp; pass by reference</a:t>
            </a:r>
          </a:p>
          <a:p>
            <a:r>
              <a:rPr lang="en-US" sz="2000" dirty="0" smtClean="0"/>
              <a:t>	</a:t>
            </a:r>
            <a:r>
              <a:rPr lang="en-US" dirty="0" smtClean="0"/>
              <a:t>num = num*num; // square num back in its place </a:t>
            </a:r>
          </a:p>
          <a:p>
            <a:r>
              <a:rPr lang="en-US" dirty="0" smtClean="0"/>
              <a:t>} </a:t>
            </a:r>
          </a:p>
          <a:p>
            <a:endParaRPr lang="en-US" dirty="0" smtClean="0"/>
          </a:p>
          <a:p>
            <a:pPr>
              <a:buFontTx/>
              <a:buChar char="-"/>
            </a:pPr>
            <a:r>
              <a:rPr lang="en-US" dirty="0" smtClean="0"/>
              <a:t> If we want t</a:t>
            </a:r>
            <a:r>
              <a:rPr lang="en-US" baseline="0" dirty="0" smtClean="0"/>
              <a:t>o have the function change the value of the argument</a:t>
            </a:r>
          </a:p>
          <a:p>
            <a:pPr>
              <a:buFontTx/>
              <a:buChar char="-"/>
            </a:pPr>
            <a:r>
              <a:rPr lang="en-US" baseline="0" dirty="0" smtClean="0"/>
              <a:t> If we want to return multiple values from a function</a:t>
            </a:r>
          </a:p>
          <a:p>
            <a:pPr>
              <a:buFontTx/>
              <a:buChar char="-"/>
            </a:pPr>
            <a:r>
              <a:rPr lang="en-US" baseline="0" dirty="0" smtClean="0"/>
              <a:t> Since a copy of the argument is not made, it is faster </a:t>
            </a:r>
          </a:p>
          <a:p>
            <a:pPr>
              <a:buFontTx/>
              <a:buChar char="-"/>
            </a:pPr>
            <a:endParaRPr lang="en-US" dirty="0" smtClean="0"/>
          </a:p>
          <a:p>
            <a:r>
              <a:rPr lang="en-US" dirty="0" smtClean="0"/>
              <a:t>(lecture slides,</a:t>
            </a:r>
            <a:r>
              <a:rPr lang="en-US" baseline="0" dirty="0" smtClean="0"/>
              <a:t> week 7)</a:t>
            </a:r>
            <a:endParaRPr lang="en-US" dirty="0"/>
          </a:p>
        </p:txBody>
      </p:sp>
      <p:sp>
        <p:nvSpPr>
          <p:cNvPr id="4" name="Slide Number Placeholder 3"/>
          <p:cNvSpPr>
            <a:spLocks noGrp="1"/>
          </p:cNvSpPr>
          <p:nvPr>
            <p:ph type="sldNum" sz="quarter" idx="10"/>
          </p:nvPr>
        </p:nvSpPr>
        <p:spPr/>
        <p:txBody>
          <a:bodyPr/>
          <a:lstStyle/>
          <a:p>
            <a:fld id="{63EBF8A2-F343-40DE-92F0-F4E5B7D3A1E0}" type="slidenum">
              <a:rPr lang="en-US" smtClean="0"/>
              <a:pPr/>
              <a:t>11</a:t>
            </a:fld>
            <a:endParaRPr lang="en-US"/>
          </a:p>
        </p:txBody>
      </p:sp>
    </p:spTree>
    <p:extLst>
      <p:ext uri="{BB962C8B-B14F-4D97-AF65-F5344CB8AC3E}">
        <p14:creationId xmlns:p14="http://schemas.microsoft.com/office/powerpoint/2010/main" val="389049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E35BB-7023-4672-A6A8-0A5BA298D558}"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EC076-3A4F-4F68-A4D5-E785555CC8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E35BB-7023-4672-A6A8-0A5BA298D558}" type="datetimeFigureOut">
              <a:rPr lang="en-US" smtClean="0"/>
              <a:pPr/>
              <a:t>10/23/2019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EC076-3A4F-4F68-A4D5-E785555CC8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29.xml"/><Relationship Id="rId18" Type="http://schemas.openxmlformats.org/officeDocument/2006/relationships/slide" Target="slide25.xml"/><Relationship Id="rId26" Type="http://schemas.openxmlformats.org/officeDocument/2006/relationships/slide" Target="slide7.xml"/><Relationship Id="rId3" Type="http://schemas.openxmlformats.org/officeDocument/2006/relationships/slide" Target="slide8.xml"/><Relationship Id="rId21" Type="http://schemas.openxmlformats.org/officeDocument/2006/relationships/slide" Target="slide11.xml"/><Relationship Id="rId7" Type="http://schemas.openxmlformats.org/officeDocument/2006/relationships/slide" Target="slide28.xml"/><Relationship Id="rId12" Type="http://schemas.openxmlformats.org/officeDocument/2006/relationships/slide" Target="slide24.xml"/><Relationship Id="rId17" Type="http://schemas.openxmlformats.org/officeDocument/2006/relationships/slide" Target="slide20.xml"/><Relationship Id="rId25" Type="http://schemas.openxmlformats.org/officeDocument/2006/relationships/slide" Target="slide31.xml"/><Relationship Id="rId2" Type="http://schemas.openxmlformats.org/officeDocument/2006/relationships/slide" Target="slide3.xml"/><Relationship Id="rId16" Type="http://schemas.openxmlformats.org/officeDocument/2006/relationships/slide" Target="slide15.xml"/><Relationship Id="rId20" Type="http://schemas.openxmlformats.org/officeDocument/2006/relationships/slide" Target="slide6.xml"/><Relationship Id="rId29"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9.xml"/><Relationship Id="rId24" Type="http://schemas.openxmlformats.org/officeDocument/2006/relationships/slide" Target="slide26.xml"/><Relationship Id="rId5" Type="http://schemas.openxmlformats.org/officeDocument/2006/relationships/slide" Target="slide18.xml"/><Relationship Id="rId15" Type="http://schemas.openxmlformats.org/officeDocument/2006/relationships/slide" Target="slide10.xml"/><Relationship Id="rId23" Type="http://schemas.openxmlformats.org/officeDocument/2006/relationships/slide" Target="slide21.xml"/><Relationship Id="rId28" Type="http://schemas.openxmlformats.org/officeDocument/2006/relationships/slide" Target="slide17.xml"/><Relationship Id="rId10" Type="http://schemas.openxmlformats.org/officeDocument/2006/relationships/slide" Target="slide14.xml"/><Relationship Id="rId19" Type="http://schemas.openxmlformats.org/officeDocument/2006/relationships/slide" Target="slide30.xml"/><Relationship Id="rId31" Type="http://schemas.openxmlformats.org/officeDocument/2006/relationships/slide" Target="slide32.xml"/><Relationship Id="rId4" Type="http://schemas.openxmlformats.org/officeDocument/2006/relationships/slide" Target="slide13.xml"/><Relationship Id="rId9" Type="http://schemas.openxmlformats.org/officeDocument/2006/relationships/slide" Target="slide9.xml"/><Relationship Id="rId14" Type="http://schemas.openxmlformats.org/officeDocument/2006/relationships/slide" Target="slide5.xml"/><Relationship Id="rId22" Type="http://schemas.openxmlformats.org/officeDocument/2006/relationships/slide" Target="slide16.xml"/><Relationship Id="rId27" Type="http://schemas.openxmlformats.org/officeDocument/2006/relationships/slide" Target="slide12.xml"/><Relationship Id="rId30" Type="http://schemas.openxmlformats.org/officeDocument/2006/relationships/slide" Target="slide27.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 y="0"/>
          <a:ext cx="9144006" cy="6858000"/>
        </p:xfrm>
        <a:graphic>
          <a:graphicData uri="http://schemas.openxmlformats.org/drawingml/2006/table">
            <a:tbl>
              <a:tblPr firstRow="1" bandRow="1">
                <a:tableStyleId>{5C22544A-7EE6-4342-B048-85BDC9FD1C3A}</a:tableStyleId>
              </a:tblPr>
              <a:tblGrid>
                <a:gridCol w="1524001"/>
                <a:gridCol w="1524001"/>
                <a:gridCol w="1524001"/>
                <a:gridCol w="1524001"/>
                <a:gridCol w="1524001"/>
                <a:gridCol w="1524001"/>
              </a:tblGrid>
              <a:tr h="1143000">
                <a:tc>
                  <a:txBody>
                    <a:bodyPr/>
                    <a:lstStyle/>
                    <a:p>
                      <a:pPr algn="ctr"/>
                      <a:r>
                        <a:rPr lang="en-US" dirty="0" smtClean="0"/>
                        <a:t>To Err is Human</a:t>
                      </a:r>
                      <a:endParaRPr lang="en-US" dirty="0"/>
                    </a:p>
                  </a:txBody>
                  <a:tcPr anchor="ctr"/>
                </a:tc>
                <a:tc>
                  <a:txBody>
                    <a:bodyPr/>
                    <a:lstStyle/>
                    <a:p>
                      <a:pPr algn="ctr"/>
                      <a:r>
                        <a:rPr lang="en-US" dirty="0" smtClean="0"/>
                        <a:t>Purely</a:t>
                      </a:r>
                      <a:r>
                        <a:rPr lang="en-US" baseline="0" dirty="0" smtClean="0"/>
                        <a:t> Functional</a:t>
                      </a:r>
                      <a:endParaRPr lang="en-US" dirty="0"/>
                    </a:p>
                  </a:txBody>
                  <a:tcPr anchor="ctr"/>
                </a:tc>
                <a:tc>
                  <a:txBody>
                    <a:bodyPr/>
                    <a:lstStyle/>
                    <a:p>
                      <a:pPr algn="ctr"/>
                      <a:r>
                        <a:rPr lang="en-US" dirty="0" smtClean="0"/>
                        <a:t>Geek Speak</a:t>
                      </a:r>
                      <a:endParaRPr lang="en-US" dirty="0"/>
                    </a:p>
                  </a:txBody>
                  <a:tcPr anchor="ctr"/>
                </a:tc>
                <a:tc>
                  <a:txBody>
                    <a:bodyPr/>
                    <a:lstStyle/>
                    <a:p>
                      <a:pPr algn="ctr"/>
                      <a:r>
                        <a:rPr lang="en-US" dirty="0" smtClean="0"/>
                        <a:t>Testing 1,2,3</a:t>
                      </a:r>
                      <a:endParaRPr lang="en-US" dirty="0"/>
                    </a:p>
                  </a:txBody>
                  <a:tcPr anchor="ctr"/>
                </a:tc>
                <a:tc>
                  <a:txBody>
                    <a:bodyPr/>
                    <a:lstStyle/>
                    <a:p>
                      <a:pPr algn="ctr"/>
                      <a:r>
                        <a:rPr lang="en-US" dirty="0" smtClean="0"/>
                        <a:t>So</a:t>
                      </a:r>
                      <a:r>
                        <a:rPr lang="en-US" baseline="0" dirty="0" smtClean="0"/>
                        <a:t> Much Data, So Little Time</a:t>
                      </a:r>
                      <a:endParaRPr lang="en-US" dirty="0"/>
                    </a:p>
                  </a:txBody>
                  <a:tcPr anchor="ctr"/>
                </a:tc>
                <a:tc>
                  <a:txBody>
                    <a:bodyPr/>
                    <a:lstStyle/>
                    <a:p>
                      <a:pPr algn="ctr"/>
                      <a:r>
                        <a:rPr lang="en-US" dirty="0" smtClean="0"/>
                        <a:t>Streaming Live</a:t>
                      </a:r>
                      <a:endParaRPr lang="en-US" dirty="0"/>
                    </a:p>
                  </a:txBody>
                  <a:tcPr anchor="ctr"/>
                </a:tc>
              </a:tr>
              <a:tr h="1143000">
                <a:tc>
                  <a:txBody>
                    <a:bodyPr/>
                    <a:lstStyle/>
                    <a:p>
                      <a:pPr algn="ctr"/>
                      <a:r>
                        <a:rPr lang="en-US" sz="2400" dirty="0" smtClean="0">
                          <a:hlinkClick r:id="rId2" action="ppaction://hlinksldjump"/>
                        </a:rPr>
                        <a:t>100</a:t>
                      </a:r>
                      <a:endParaRPr lang="en-US" sz="2400" dirty="0"/>
                    </a:p>
                  </a:txBody>
                  <a:tcPr anchor="ctr">
                    <a:solidFill>
                      <a:srgbClr val="E9EDF4"/>
                    </a:solidFill>
                  </a:tcPr>
                </a:tc>
                <a:tc>
                  <a:txBody>
                    <a:bodyPr/>
                    <a:lstStyle/>
                    <a:p>
                      <a:pPr algn="ctr"/>
                      <a:r>
                        <a:rPr lang="en-US" sz="2400" dirty="0" smtClean="0">
                          <a:hlinkClick r:id="rId3" action="ppaction://hlinksldjump"/>
                        </a:rPr>
                        <a:t>100</a:t>
                      </a:r>
                      <a:endParaRPr lang="en-US" sz="2400" dirty="0"/>
                    </a:p>
                  </a:txBody>
                  <a:tcPr anchor="ctr">
                    <a:solidFill>
                      <a:srgbClr val="E9EDF4"/>
                    </a:solidFill>
                  </a:tcPr>
                </a:tc>
                <a:tc>
                  <a:txBody>
                    <a:bodyPr/>
                    <a:lstStyle/>
                    <a:p>
                      <a:pPr algn="ctr"/>
                      <a:r>
                        <a:rPr lang="en-US" sz="2400" dirty="0" smtClean="0">
                          <a:hlinkClick r:id="rId4" action="ppaction://hlinksldjump"/>
                        </a:rPr>
                        <a:t>100</a:t>
                      </a:r>
                      <a:endParaRPr lang="en-US" sz="2400" dirty="0"/>
                    </a:p>
                  </a:txBody>
                  <a:tcPr anchor="ctr">
                    <a:solidFill>
                      <a:srgbClr val="E9EDF4"/>
                    </a:solidFill>
                  </a:tcPr>
                </a:tc>
                <a:tc>
                  <a:txBody>
                    <a:bodyPr/>
                    <a:lstStyle/>
                    <a:p>
                      <a:pPr algn="ctr"/>
                      <a:r>
                        <a:rPr lang="en-US" sz="2400" dirty="0" smtClean="0">
                          <a:hlinkClick r:id="rId5" action="ppaction://hlinksldjump"/>
                        </a:rPr>
                        <a:t>100</a:t>
                      </a:r>
                      <a:endParaRPr lang="en-US" sz="2400" dirty="0"/>
                    </a:p>
                  </a:txBody>
                  <a:tcPr anchor="ctr">
                    <a:solidFill>
                      <a:srgbClr val="E9EDF4"/>
                    </a:solidFill>
                  </a:tcPr>
                </a:tc>
                <a:tc>
                  <a:txBody>
                    <a:bodyPr/>
                    <a:lstStyle/>
                    <a:p>
                      <a:pPr algn="ctr"/>
                      <a:r>
                        <a:rPr lang="en-US" sz="2400" dirty="0" smtClean="0">
                          <a:hlinkClick r:id="rId6" action="ppaction://hlinksldjump"/>
                        </a:rPr>
                        <a:t>100</a:t>
                      </a:r>
                      <a:endParaRPr lang="en-US" sz="2400" dirty="0"/>
                    </a:p>
                  </a:txBody>
                  <a:tcPr anchor="ctr">
                    <a:solidFill>
                      <a:srgbClr val="E9EDF4"/>
                    </a:solidFill>
                  </a:tcPr>
                </a:tc>
                <a:tc>
                  <a:txBody>
                    <a:bodyPr/>
                    <a:lstStyle/>
                    <a:p>
                      <a:pPr algn="ctr"/>
                      <a:r>
                        <a:rPr lang="en-US" sz="2400" dirty="0" smtClean="0">
                          <a:hlinkClick r:id="rId7" action="ppaction://hlinksldjump"/>
                        </a:rPr>
                        <a:t>100</a:t>
                      </a:r>
                      <a:endParaRPr lang="en-US" sz="2400" dirty="0"/>
                    </a:p>
                  </a:txBody>
                  <a:tcPr anchor="ctr">
                    <a:solidFill>
                      <a:srgbClr val="E9EDF4"/>
                    </a:solidFill>
                  </a:tcPr>
                </a:tc>
              </a:tr>
              <a:tr h="1143000">
                <a:tc>
                  <a:txBody>
                    <a:bodyPr/>
                    <a:lstStyle/>
                    <a:p>
                      <a:pPr algn="ctr"/>
                      <a:r>
                        <a:rPr lang="en-US" sz="2400" dirty="0" smtClean="0">
                          <a:hlinkClick r:id="rId8" action="ppaction://hlinksldjump"/>
                        </a:rPr>
                        <a:t>200</a:t>
                      </a:r>
                      <a:endParaRPr lang="en-US" sz="2400" dirty="0"/>
                    </a:p>
                  </a:txBody>
                  <a:tcPr anchor="ctr">
                    <a:solidFill>
                      <a:srgbClr val="E9EDF4"/>
                    </a:solidFill>
                  </a:tcPr>
                </a:tc>
                <a:tc>
                  <a:txBody>
                    <a:bodyPr/>
                    <a:lstStyle/>
                    <a:p>
                      <a:pPr algn="ctr"/>
                      <a:r>
                        <a:rPr lang="en-US" sz="2400" dirty="0" smtClean="0">
                          <a:hlinkClick r:id="rId9" action="ppaction://hlinksldjump"/>
                        </a:rPr>
                        <a:t>200</a:t>
                      </a:r>
                      <a:endParaRPr lang="en-US" sz="2400" dirty="0"/>
                    </a:p>
                  </a:txBody>
                  <a:tcPr anchor="ctr">
                    <a:solidFill>
                      <a:srgbClr val="E9EDF4"/>
                    </a:solidFill>
                  </a:tcPr>
                </a:tc>
                <a:tc>
                  <a:txBody>
                    <a:bodyPr/>
                    <a:lstStyle/>
                    <a:p>
                      <a:pPr algn="ctr"/>
                      <a:r>
                        <a:rPr lang="en-US" sz="2400" dirty="0" smtClean="0">
                          <a:hlinkClick r:id="rId10" action="ppaction://hlinksldjump"/>
                        </a:rPr>
                        <a:t>200</a:t>
                      </a:r>
                      <a:endParaRPr lang="en-US" sz="2400" dirty="0"/>
                    </a:p>
                  </a:txBody>
                  <a:tcPr anchor="ctr">
                    <a:solidFill>
                      <a:srgbClr val="E9EDF4"/>
                    </a:solidFill>
                  </a:tcPr>
                </a:tc>
                <a:tc>
                  <a:txBody>
                    <a:bodyPr/>
                    <a:lstStyle/>
                    <a:p>
                      <a:pPr algn="ctr"/>
                      <a:r>
                        <a:rPr lang="en-US" sz="2400" dirty="0" smtClean="0">
                          <a:hlinkClick r:id="rId11" action="ppaction://hlinksldjump"/>
                        </a:rPr>
                        <a:t>200</a:t>
                      </a:r>
                      <a:endParaRPr lang="en-US" sz="2400" dirty="0"/>
                    </a:p>
                  </a:txBody>
                  <a:tcPr anchor="ctr">
                    <a:solidFill>
                      <a:srgbClr val="E9EDF4"/>
                    </a:solidFill>
                  </a:tcPr>
                </a:tc>
                <a:tc>
                  <a:txBody>
                    <a:bodyPr/>
                    <a:lstStyle/>
                    <a:p>
                      <a:pPr algn="ctr"/>
                      <a:r>
                        <a:rPr lang="en-US" sz="2400" dirty="0" smtClean="0">
                          <a:hlinkClick r:id="rId12" action="ppaction://hlinksldjump"/>
                        </a:rPr>
                        <a:t>200</a:t>
                      </a:r>
                      <a:endParaRPr lang="en-US" sz="2400" dirty="0"/>
                    </a:p>
                  </a:txBody>
                  <a:tcPr anchor="ctr">
                    <a:solidFill>
                      <a:srgbClr val="E9EDF4"/>
                    </a:solidFill>
                  </a:tcPr>
                </a:tc>
                <a:tc>
                  <a:txBody>
                    <a:bodyPr/>
                    <a:lstStyle/>
                    <a:p>
                      <a:pPr algn="ctr"/>
                      <a:r>
                        <a:rPr lang="en-US" sz="2400" dirty="0" smtClean="0">
                          <a:hlinkClick r:id="rId13" action="ppaction://hlinksldjump"/>
                        </a:rPr>
                        <a:t>200</a:t>
                      </a:r>
                      <a:endParaRPr lang="en-US" sz="2400" dirty="0"/>
                    </a:p>
                  </a:txBody>
                  <a:tcPr anchor="ctr">
                    <a:solidFill>
                      <a:srgbClr val="E9EDF4"/>
                    </a:solidFill>
                  </a:tcPr>
                </a:tc>
              </a:tr>
              <a:tr h="1143000">
                <a:tc>
                  <a:txBody>
                    <a:bodyPr/>
                    <a:lstStyle/>
                    <a:p>
                      <a:pPr algn="ctr"/>
                      <a:r>
                        <a:rPr lang="en-US" sz="2400" dirty="0" smtClean="0">
                          <a:hlinkClick r:id="rId14" action="ppaction://hlinksldjump"/>
                        </a:rPr>
                        <a:t>300</a:t>
                      </a:r>
                      <a:endParaRPr lang="en-US" sz="2400" dirty="0"/>
                    </a:p>
                  </a:txBody>
                  <a:tcPr anchor="ctr">
                    <a:solidFill>
                      <a:srgbClr val="E9EDF4"/>
                    </a:solidFill>
                  </a:tcPr>
                </a:tc>
                <a:tc>
                  <a:txBody>
                    <a:bodyPr/>
                    <a:lstStyle/>
                    <a:p>
                      <a:pPr algn="ctr"/>
                      <a:r>
                        <a:rPr lang="en-US" sz="2400" dirty="0" smtClean="0">
                          <a:hlinkClick r:id="rId15" action="ppaction://hlinksldjump"/>
                        </a:rPr>
                        <a:t>300</a:t>
                      </a:r>
                      <a:endParaRPr lang="en-US" sz="2400" dirty="0"/>
                    </a:p>
                  </a:txBody>
                  <a:tcPr anchor="ctr">
                    <a:solidFill>
                      <a:srgbClr val="E9EDF4"/>
                    </a:solidFill>
                  </a:tcPr>
                </a:tc>
                <a:tc>
                  <a:txBody>
                    <a:bodyPr/>
                    <a:lstStyle/>
                    <a:p>
                      <a:pPr algn="ctr"/>
                      <a:r>
                        <a:rPr lang="en-US" sz="2400" dirty="0" smtClean="0">
                          <a:hlinkClick r:id="rId16" action="ppaction://hlinksldjump"/>
                        </a:rPr>
                        <a:t>300</a:t>
                      </a:r>
                      <a:endParaRPr lang="en-US" sz="2400" dirty="0"/>
                    </a:p>
                  </a:txBody>
                  <a:tcPr anchor="ctr">
                    <a:solidFill>
                      <a:srgbClr val="E9EDF4"/>
                    </a:solidFill>
                  </a:tcPr>
                </a:tc>
                <a:tc>
                  <a:txBody>
                    <a:bodyPr/>
                    <a:lstStyle/>
                    <a:p>
                      <a:pPr algn="ctr"/>
                      <a:r>
                        <a:rPr lang="en-US" sz="2400" dirty="0" smtClean="0">
                          <a:hlinkClick r:id="rId17" action="ppaction://hlinksldjump"/>
                        </a:rPr>
                        <a:t>300</a:t>
                      </a:r>
                      <a:endParaRPr lang="en-US" sz="2400" dirty="0"/>
                    </a:p>
                  </a:txBody>
                  <a:tcPr anchor="ctr">
                    <a:solidFill>
                      <a:srgbClr val="E9EDF4"/>
                    </a:solidFill>
                  </a:tcPr>
                </a:tc>
                <a:tc>
                  <a:txBody>
                    <a:bodyPr/>
                    <a:lstStyle/>
                    <a:p>
                      <a:pPr algn="ctr"/>
                      <a:r>
                        <a:rPr lang="en-US" sz="2400" dirty="0" smtClean="0">
                          <a:hlinkClick r:id="rId18" action="ppaction://hlinksldjump"/>
                        </a:rPr>
                        <a:t>300</a:t>
                      </a:r>
                      <a:endParaRPr lang="en-US" sz="2400" dirty="0"/>
                    </a:p>
                  </a:txBody>
                  <a:tcPr anchor="ctr">
                    <a:solidFill>
                      <a:srgbClr val="E9EDF4"/>
                    </a:solidFill>
                  </a:tcPr>
                </a:tc>
                <a:tc>
                  <a:txBody>
                    <a:bodyPr/>
                    <a:lstStyle/>
                    <a:p>
                      <a:pPr algn="ctr"/>
                      <a:r>
                        <a:rPr lang="en-US" sz="2400" dirty="0" smtClean="0">
                          <a:hlinkClick r:id="rId19" action="ppaction://hlinksldjump"/>
                        </a:rPr>
                        <a:t>300</a:t>
                      </a:r>
                      <a:endParaRPr lang="en-US" sz="2400" dirty="0"/>
                    </a:p>
                  </a:txBody>
                  <a:tcPr anchor="ctr">
                    <a:solidFill>
                      <a:srgbClr val="E9EDF4"/>
                    </a:solidFill>
                  </a:tcPr>
                </a:tc>
              </a:tr>
              <a:tr h="1143000">
                <a:tc>
                  <a:txBody>
                    <a:bodyPr/>
                    <a:lstStyle/>
                    <a:p>
                      <a:pPr algn="ctr"/>
                      <a:r>
                        <a:rPr lang="en-US" sz="2400" dirty="0" smtClean="0">
                          <a:hlinkClick r:id="rId20" action="ppaction://hlinksldjump"/>
                        </a:rPr>
                        <a:t>400</a:t>
                      </a:r>
                      <a:endParaRPr lang="en-US" sz="2400" dirty="0"/>
                    </a:p>
                  </a:txBody>
                  <a:tcPr anchor="ctr">
                    <a:solidFill>
                      <a:srgbClr val="E9EDF4"/>
                    </a:solidFill>
                  </a:tcPr>
                </a:tc>
                <a:tc>
                  <a:txBody>
                    <a:bodyPr/>
                    <a:lstStyle/>
                    <a:p>
                      <a:pPr algn="ctr"/>
                      <a:r>
                        <a:rPr lang="en-US" sz="2400" dirty="0" smtClean="0">
                          <a:hlinkClick r:id="rId21" action="ppaction://hlinksldjump"/>
                        </a:rPr>
                        <a:t>400</a:t>
                      </a:r>
                      <a:endParaRPr lang="en-US" sz="2400" dirty="0"/>
                    </a:p>
                  </a:txBody>
                  <a:tcPr anchor="ctr">
                    <a:solidFill>
                      <a:srgbClr val="E9EDF4"/>
                    </a:solidFill>
                  </a:tcPr>
                </a:tc>
                <a:tc>
                  <a:txBody>
                    <a:bodyPr/>
                    <a:lstStyle/>
                    <a:p>
                      <a:pPr algn="ctr"/>
                      <a:r>
                        <a:rPr lang="en-US" sz="2400" dirty="0" smtClean="0">
                          <a:hlinkClick r:id="rId22" action="ppaction://hlinksldjump"/>
                        </a:rPr>
                        <a:t>400</a:t>
                      </a:r>
                      <a:endParaRPr lang="en-US" sz="2400" dirty="0"/>
                    </a:p>
                  </a:txBody>
                  <a:tcPr anchor="ctr">
                    <a:solidFill>
                      <a:srgbClr val="E9EDF4"/>
                    </a:solidFill>
                  </a:tcPr>
                </a:tc>
                <a:tc>
                  <a:txBody>
                    <a:bodyPr/>
                    <a:lstStyle/>
                    <a:p>
                      <a:pPr algn="ctr"/>
                      <a:r>
                        <a:rPr lang="en-US" sz="2400" dirty="0" smtClean="0">
                          <a:hlinkClick r:id="rId23" action="ppaction://hlinksldjump"/>
                        </a:rPr>
                        <a:t>400</a:t>
                      </a:r>
                      <a:endParaRPr lang="en-US" sz="2400" dirty="0"/>
                    </a:p>
                  </a:txBody>
                  <a:tcPr anchor="ctr">
                    <a:solidFill>
                      <a:srgbClr val="E9EDF4"/>
                    </a:solidFill>
                  </a:tcPr>
                </a:tc>
                <a:tc>
                  <a:txBody>
                    <a:bodyPr/>
                    <a:lstStyle/>
                    <a:p>
                      <a:pPr algn="ctr"/>
                      <a:r>
                        <a:rPr lang="en-US" sz="2400" dirty="0" smtClean="0">
                          <a:hlinkClick r:id="rId24" action="ppaction://hlinksldjump"/>
                        </a:rPr>
                        <a:t>400</a:t>
                      </a:r>
                      <a:endParaRPr lang="en-US" sz="2400" dirty="0"/>
                    </a:p>
                  </a:txBody>
                  <a:tcPr anchor="ctr">
                    <a:solidFill>
                      <a:srgbClr val="E9EDF4"/>
                    </a:solidFill>
                  </a:tcPr>
                </a:tc>
                <a:tc>
                  <a:txBody>
                    <a:bodyPr/>
                    <a:lstStyle/>
                    <a:p>
                      <a:pPr algn="ctr"/>
                      <a:r>
                        <a:rPr lang="en-US" sz="2400" dirty="0" smtClean="0">
                          <a:hlinkClick r:id="rId25" action="ppaction://hlinksldjump"/>
                        </a:rPr>
                        <a:t>400</a:t>
                      </a:r>
                      <a:endParaRPr lang="en-US" sz="2400" dirty="0"/>
                    </a:p>
                  </a:txBody>
                  <a:tcPr anchor="ctr">
                    <a:solidFill>
                      <a:srgbClr val="E9EDF4"/>
                    </a:solidFill>
                  </a:tcPr>
                </a:tc>
              </a:tr>
              <a:tr h="1143000">
                <a:tc>
                  <a:txBody>
                    <a:bodyPr/>
                    <a:lstStyle/>
                    <a:p>
                      <a:pPr algn="ctr"/>
                      <a:r>
                        <a:rPr lang="en-US" sz="2400" dirty="0" smtClean="0">
                          <a:hlinkClick r:id="rId26" action="ppaction://hlinksldjump"/>
                        </a:rPr>
                        <a:t>500</a:t>
                      </a:r>
                      <a:endParaRPr lang="en-US" sz="2400" dirty="0"/>
                    </a:p>
                  </a:txBody>
                  <a:tcPr anchor="ctr">
                    <a:solidFill>
                      <a:srgbClr val="E9EDF4"/>
                    </a:solidFill>
                  </a:tcPr>
                </a:tc>
                <a:tc>
                  <a:txBody>
                    <a:bodyPr/>
                    <a:lstStyle/>
                    <a:p>
                      <a:pPr algn="ctr"/>
                      <a:r>
                        <a:rPr lang="en-US" sz="2400" dirty="0" smtClean="0">
                          <a:hlinkClick r:id="rId27" action="ppaction://hlinksldjump"/>
                        </a:rPr>
                        <a:t>500</a:t>
                      </a:r>
                      <a:endParaRPr lang="en-US" sz="2400" dirty="0"/>
                    </a:p>
                  </a:txBody>
                  <a:tcPr anchor="ctr">
                    <a:solidFill>
                      <a:srgbClr val="E9EDF4"/>
                    </a:solidFill>
                  </a:tcPr>
                </a:tc>
                <a:tc>
                  <a:txBody>
                    <a:bodyPr/>
                    <a:lstStyle/>
                    <a:p>
                      <a:pPr algn="ctr"/>
                      <a:r>
                        <a:rPr lang="en-US" sz="2400" dirty="0" smtClean="0">
                          <a:hlinkClick r:id="rId28" action="ppaction://hlinksldjump"/>
                        </a:rPr>
                        <a:t>500</a:t>
                      </a:r>
                      <a:endParaRPr lang="en-US" sz="2400" dirty="0"/>
                    </a:p>
                  </a:txBody>
                  <a:tcPr anchor="ctr">
                    <a:solidFill>
                      <a:srgbClr val="E9EDF4"/>
                    </a:solidFill>
                  </a:tcPr>
                </a:tc>
                <a:tc>
                  <a:txBody>
                    <a:bodyPr/>
                    <a:lstStyle/>
                    <a:p>
                      <a:pPr algn="ctr"/>
                      <a:r>
                        <a:rPr lang="en-US" sz="2400" dirty="0" smtClean="0">
                          <a:hlinkClick r:id="rId29" action="ppaction://hlinksldjump"/>
                        </a:rPr>
                        <a:t>500</a:t>
                      </a:r>
                      <a:endParaRPr lang="en-US" sz="2400" dirty="0"/>
                    </a:p>
                  </a:txBody>
                  <a:tcPr anchor="ctr">
                    <a:solidFill>
                      <a:srgbClr val="E9EDF4"/>
                    </a:solidFill>
                  </a:tcPr>
                </a:tc>
                <a:tc>
                  <a:txBody>
                    <a:bodyPr/>
                    <a:lstStyle/>
                    <a:p>
                      <a:pPr algn="ctr"/>
                      <a:r>
                        <a:rPr lang="en-US" sz="2400" dirty="0" smtClean="0">
                          <a:hlinkClick r:id="rId30" action="ppaction://hlinksldjump"/>
                        </a:rPr>
                        <a:t>500</a:t>
                      </a:r>
                      <a:endParaRPr lang="en-US" sz="2400" dirty="0"/>
                    </a:p>
                  </a:txBody>
                  <a:tcPr anchor="ctr">
                    <a:solidFill>
                      <a:srgbClr val="E9EDF4"/>
                    </a:solidFill>
                  </a:tcPr>
                </a:tc>
                <a:tc>
                  <a:txBody>
                    <a:bodyPr/>
                    <a:lstStyle/>
                    <a:p>
                      <a:pPr algn="ctr"/>
                      <a:r>
                        <a:rPr lang="en-US" sz="2400" dirty="0" smtClean="0">
                          <a:hlinkClick r:id="rId31" action="ppaction://hlinksldjump"/>
                        </a:rPr>
                        <a:t>500</a:t>
                      </a:r>
                      <a:endParaRPr lang="en-US" sz="2400" dirty="0"/>
                    </a:p>
                  </a:txBody>
                  <a:tcPr anchor="ctr">
                    <a:solidFill>
                      <a:srgbClr val="E9EDF4"/>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Purely Functional (300 pts)</a:t>
            </a:r>
            <a:endParaRPr lang="en-US" dirty="0"/>
          </a:p>
        </p:txBody>
      </p:sp>
      <p:sp>
        <p:nvSpPr>
          <p:cNvPr id="3" name="Content Placeholder 2"/>
          <p:cNvSpPr>
            <a:spLocks noGrp="1"/>
          </p:cNvSpPr>
          <p:nvPr>
            <p:ph idx="1"/>
          </p:nvPr>
        </p:nvSpPr>
        <p:spPr/>
        <p:txBody>
          <a:bodyPr/>
          <a:lstStyle/>
          <a:p>
            <a:r>
              <a:rPr lang="en-US" dirty="0" smtClean="0"/>
              <a:t>Write the header for a function called </a:t>
            </a:r>
            <a:r>
              <a:rPr lang="en-US" i="1" dirty="0" err="1" smtClean="0"/>
              <a:t>byRef</a:t>
            </a:r>
            <a:r>
              <a:rPr lang="en-US" i="1" dirty="0" smtClean="0"/>
              <a:t>( )</a:t>
            </a:r>
            <a:r>
              <a:rPr lang="en-US" dirty="0" smtClean="0"/>
              <a:t> that returns nothing and has a single integer pass by reference parameter called total.</a:t>
            </a:r>
          </a:p>
          <a:p>
            <a:pPr>
              <a:buNone/>
            </a:pPr>
            <a:r>
              <a:rPr lang="en-US" dirty="0" smtClean="0"/>
              <a:t>	</a:t>
            </a:r>
          </a:p>
          <a:p>
            <a:pPr>
              <a:buNone/>
            </a:pPr>
            <a:r>
              <a:rPr lang="en-US" dirty="0" smtClean="0"/>
              <a:t>	{</a:t>
            </a:r>
          </a:p>
          <a:p>
            <a:pPr>
              <a:buNone/>
            </a:pPr>
            <a:r>
              <a:rPr lang="en-US" dirty="0" smtClean="0"/>
              <a:t>		total++;</a:t>
            </a:r>
          </a:p>
          <a:p>
            <a:pPr>
              <a:buNone/>
            </a:pPr>
            <a:r>
              <a:rPr lang="en-US" dirty="0" smtClean="0"/>
              <a:t>	}</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Purely Functional (400 pts)</a:t>
            </a:r>
            <a:endParaRPr lang="en-US" dirty="0"/>
          </a:p>
        </p:txBody>
      </p:sp>
      <p:sp>
        <p:nvSpPr>
          <p:cNvPr id="5" name="Content Placeholder 4"/>
          <p:cNvSpPr>
            <a:spLocks noGrp="1"/>
          </p:cNvSpPr>
          <p:nvPr>
            <p:ph idx="1"/>
          </p:nvPr>
        </p:nvSpPr>
        <p:spPr/>
        <p:txBody>
          <a:bodyPr/>
          <a:lstStyle/>
          <a:p>
            <a:r>
              <a:rPr lang="en-US" dirty="0" smtClean="0"/>
              <a:t>Name three situations when you might want to use pass by reference parameters.</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Purely Functional (500 pts)</a:t>
            </a:r>
            <a:endParaRPr lang="en-US" dirty="0"/>
          </a:p>
        </p:txBody>
      </p:sp>
      <p:sp>
        <p:nvSpPr>
          <p:cNvPr id="5" name="Content Placeholder 4"/>
          <p:cNvSpPr>
            <a:spLocks noGrp="1"/>
          </p:cNvSpPr>
          <p:nvPr>
            <p:ph idx="1"/>
          </p:nvPr>
        </p:nvSpPr>
        <p:spPr/>
        <p:txBody>
          <a:bodyPr/>
          <a:lstStyle/>
          <a:p>
            <a:r>
              <a:rPr lang="en-US" dirty="0" smtClean="0"/>
              <a:t>Declare a function that takes an array of integers and the size of the array as two parameters and then counts the number of even numbers in the array and returns the answer.</a:t>
            </a:r>
          </a:p>
          <a:p>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Geek Speak (100 pts)</a:t>
            </a:r>
            <a:endParaRPr lang="en-US" dirty="0"/>
          </a:p>
        </p:txBody>
      </p:sp>
      <p:sp>
        <p:nvSpPr>
          <p:cNvPr id="3" name="Content Placeholder 2"/>
          <p:cNvSpPr>
            <a:spLocks noGrp="1"/>
          </p:cNvSpPr>
          <p:nvPr>
            <p:ph idx="1"/>
          </p:nvPr>
        </p:nvSpPr>
        <p:spPr/>
        <p:txBody>
          <a:bodyPr/>
          <a:lstStyle/>
          <a:p>
            <a:r>
              <a:rPr lang="en-US" dirty="0" smtClean="0"/>
              <a:t>Define the following:</a:t>
            </a:r>
          </a:p>
          <a:p>
            <a:pPr lvl="1"/>
            <a:r>
              <a:rPr lang="en-US" dirty="0" smtClean="0"/>
              <a:t>Array</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Geek Speak (200 pts)</a:t>
            </a:r>
            <a:endParaRPr lang="en-US" dirty="0"/>
          </a:p>
        </p:txBody>
      </p:sp>
      <p:sp>
        <p:nvSpPr>
          <p:cNvPr id="3" name="Content Placeholder 2"/>
          <p:cNvSpPr>
            <a:spLocks noGrp="1"/>
          </p:cNvSpPr>
          <p:nvPr>
            <p:ph idx="1"/>
          </p:nvPr>
        </p:nvSpPr>
        <p:spPr/>
        <p:txBody>
          <a:bodyPr/>
          <a:lstStyle/>
          <a:p>
            <a:r>
              <a:rPr lang="en-US" dirty="0" smtClean="0"/>
              <a:t>Define the following:</a:t>
            </a:r>
          </a:p>
          <a:p>
            <a:pPr lvl="1"/>
            <a:r>
              <a:rPr lang="en-US" dirty="0" smtClean="0"/>
              <a:t>Parameter</a:t>
            </a:r>
          </a:p>
          <a:p>
            <a:pPr lvl="1"/>
            <a:r>
              <a:rPr lang="en-US" dirty="0" smtClean="0"/>
              <a:t>Return Value</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Geek Speak (300 pts)</a:t>
            </a:r>
            <a:endParaRPr lang="en-US" dirty="0"/>
          </a:p>
        </p:txBody>
      </p:sp>
      <p:sp>
        <p:nvSpPr>
          <p:cNvPr id="3" name="Content Placeholder 2"/>
          <p:cNvSpPr>
            <a:spLocks noGrp="1"/>
          </p:cNvSpPr>
          <p:nvPr>
            <p:ph idx="1"/>
          </p:nvPr>
        </p:nvSpPr>
        <p:spPr/>
        <p:txBody>
          <a:bodyPr/>
          <a:lstStyle/>
          <a:p>
            <a:r>
              <a:rPr lang="en-US" dirty="0" smtClean="0"/>
              <a:t>Define the following:</a:t>
            </a:r>
          </a:p>
          <a:p>
            <a:pPr lvl="1"/>
            <a:r>
              <a:rPr lang="en-US" dirty="0"/>
              <a:t>Logical File versus Physical File</a:t>
            </a:r>
          </a:p>
          <a:p>
            <a:pPr lvl="1"/>
            <a:r>
              <a:rPr lang="en-US" dirty="0" smtClean="0"/>
              <a:t>File Stream</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Geek Speak (400 pts)</a:t>
            </a:r>
            <a:endParaRPr lang="en-US" dirty="0"/>
          </a:p>
        </p:txBody>
      </p:sp>
      <p:sp>
        <p:nvSpPr>
          <p:cNvPr id="3" name="Content Placeholder 2"/>
          <p:cNvSpPr>
            <a:spLocks noGrp="1"/>
          </p:cNvSpPr>
          <p:nvPr>
            <p:ph idx="1"/>
          </p:nvPr>
        </p:nvSpPr>
        <p:spPr/>
        <p:txBody>
          <a:bodyPr/>
          <a:lstStyle/>
          <a:p>
            <a:r>
              <a:rPr lang="en-US" dirty="0" smtClean="0"/>
              <a:t>Define the following:</a:t>
            </a:r>
          </a:p>
          <a:p>
            <a:pPr lvl="1"/>
            <a:r>
              <a:rPr lang="en-US" dirty="0" smtClean="0"/>
              <a:t>Common Cases</a:t>
            </a:r>
          </a:p>
          <a:p>
            <a:pPr lvl="1"/>
            <a:r>
              <a:rPr lang="en-US" dirty="0" smtClean="0"/>
              <a:t>Boundary Cases</a:t>
            </a:r>
          </a:p>
          <a:p>
            <a:pPr lvl="1"/>
            <a:r>
              <a:rPr lang="en-US" dirty="0" smtClean="0"/>
              <a:t>Negative Cases</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Geek Speak (500 pts)</a:t>
            </a:r>
            <a:endParaRPr lang="en-US" dirty="0"/>
          </a:p>
        </p:txBody>
      </p:sp>
      <p:sp>
        <p:nvSpPr>
          <p:cNvPr id="3" name="Content Placeholder 2"/>
          <p:cNvSpPr>
            <a:spLocks noGrp="1"/>
          </p:cNvSpPr>
          <p:nvPr>
            <p:ph idx="1"/>
          </p:nvPr>
        </p:nvSpPr>
        <p:spPr/>
        <p:txBody>
          <a:bodyPr/>
          <a:lstStyle/>
          <a:p>
            <a:r>
              <a:rPr lang="en-US" dirty="0" smtClean="0"/>
              <a:t>Define the following:</a:t>
            </a:r>
          </a:p>
          <a:p>
            <a:pPr lvl="1"/>
            <a:r>
              <a:rPr lang="en-US" dirty="0" smtClean="0"/>
              <a:t>Scope</a:t>
            </a:r>
          </a:p>
          <a:p>
            <a:pPr lvl="1"/>
            <a:r>
              <a:rPr lang="en-US" dirty="0" smtClean="0"/>
              <a:t>Local Variable</a:t>
            </a:r>
          </a:p>
          <a:p>
            <a:pPr lvl="1"/>
            <a:r>
              <a:rPr lang="en-US" dirty="0" smtClean="0"/>
              <a:t>Global Variable</a:t>
            </a:r>
            <a:endParaRPr lang="en-US" dirty="0" smtClean="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1,2,3 (100 pts)</a:t>
            </a:r>
            <a:endParaRPr lang="en-US" dirty="0"/>
          </a:p>
        </p:txBody>
      </p:sp>
      <p:sp>
        <p:nvSpPr>
          <p:cNvPr id="3" name="Content Placeholder 2"/>
          <p:cNvSpPr>
            <a:spLocks noGrp="1"/>
          </p:cNvSpPr>
          <p:nvPr>
            <p:ph idx="1"/>
          </p:nvPr>
        </p:nvSpPr>
        <p:spPr/>
        <p:txBody>
          <a:bodyPr/>
          <a:lstStyle/>
          <a:p>
            <a:r>
              <a:rPr lang="en-US" dirty="0" smtClean="0"/>
              <a:t>When developing </a:t>
            </a:r>
            <a:r>
              <a:rPr lang="en-US" dirty="0" err="1" smtClean="0"/>
              <a:t>testcases</a:t>
            </a:r>
            <a:r>
              <a:rPr lang="en-US" dirty="0" smtClean="0"/>
              <a:t>, we focus on three categories of </a:t>
            </a:r>
            <a:r>
              <a:rPr lang="en-US" dirty="0" err="1" smtClean="0"/>
              <a:t>testcases</a:t>
            </a:r>
            <a:r>
              <a:rPr lang="en-US" dirty="0" smtClean="0"/>
              <a:t>:</a:t>
            </a:r>
          </a:p>
          <a:p>
            <a:pPr lvl="1"/>
            <a:r>
              <a:rPr lang="en-US" dirty="0" smtClean="0"/>
              <a:t>Common</a:t>
            </a:r>
          </a:p>
          <a:p>
            <a:pPr lvl="1"/>
            <a:r>
              <a:rPr lang="en-US" dirty="0" smtClean="0"/>
              <a:t>Boundary</a:t>
            </a:r>
          </a:p>
          <a:p>
            <a:pPr lvl="1"/>
            <a:r>
              <a:rPr lang="en-US" dirty="0" smtClean="0"/>
              <a:t>Error</a:t>
            </a:r>
            <a:endParaRPr lang="en-US" dirty="0"/>
          </a:p>
          <a:p>
            <a:pPr>
              <a:buNone/>
            </a:pPr>
            <a:r>
              <a:rPr lang="en-US" dirty="0" smtClean="0"/>
              <a:t>	</a:t>
            </a:r>
            <a:r>
              <a:rPr lang="en-US" dirty="0" smtClean="0"/>
              <a:t>Explain </a:t>
            </a:r>
            <a:r>
              <a:rPr lang="en-US" b="1" dirty="0"/>
              <a:t>why </a:t>
            </a:r>
            <a:r>
              <a:rPr lang="en-US" dirty="0"/>
              <a:t>we need to test each of these categories and </a:t>
            </a:r>
            <a:r>
              <a:rPr lang="en-US" b="1" dirty="0"/>
              <a:t>how </a:t>
            </a:r>
            <a:r>
              <a:rPr lang="en-US" dirty="0"/>
              <a:t>we expect the program to react to them.</a:t>
            </a:r>
            <a:endParaRPr lang="en-US" dirty="0" smtClean="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1,2,3 (200 pts)</a:t>
            </a:r>
            <a:endParaRPr lang="en-US" dirty="0"/>
          </a:p>
        </p:txBody>
      </p:sp>
      <p:sp>
        <p:nvSpPr>
          <p:cNvPr id="3" name="Content Placeholder 2"/>
          <p:cNvSpPr>
            <a:spLocks noGrp="1"/>
          </p:cNvSpPr>
          <p:nvPr>
            <p:ph idx="1"/>
          </p:nvPr>
        </p:nvSpPr>
        <p:spPr/>
        <p:txBody>
          <a:bodyPr/>
          <a:lstStyle/>
          <a:p>
            <a:r>
              <a:rPr lang="en-US" dirty="0" smtClean="0"/>
              <a:t>You have a 10-item array that is partially filled with integers, and an integer (</a:t>
            </a:r>
            <a:r>
              <a:rPr lang="en-US" dirty="0" err="1" smtClean="0"/>
              <a:t>esize</a:t>
            </a:r>
            <a:r>
              <a:rPr lang="en-US" dirty="0" smtClean="0"/>
              <a:t>) specifying how many values are stored in the array.  The </a:t>
            </a:r>
            <a:r>
              <a:rPr lang="en-US" dirty="0" err="1" smtClean="0"/>
              <a:t>printPartial</a:t>
            </a:r>
            <a:r>
              <a:rPr lang="en-US" dirty="0" smtClean="0"/>
              <a:t> function, prints out the portion of the array in use:</a:t>
            </a:r>
            <a:br>
              <a:rPr lang="en-US" dirty="0" smtClean="0"/>
            </a:br>
            <a:r>
              <a:rPr lang="en-US" sz="2400" dirty="0" smtClean="0">
                <a:latin typeface="Courier New" pitchFamily="49" charset="0"/>
                <a:cs typeface="Courier New" pitchFamily="49" charset="0"/>
              </a:rPr>
              <a:t>void </a:t>
            </a:r>
            <a:r>
              <a:rPr lang="en-US" sz="2400" dirty="0" err="1" smtClean="0">
                <a:latin typeface="Courier New" pitchFamily="49" charset="0"/>
                <a:cs typeface="Courier New" pitchFamily="49" charset="0"/>
              </a:rPr>
              <a:t>printPartial</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arr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esize</a:t>
            </a:r>
            <a:r>
              <a:rPr lang="en-US" sz="2400" dirty="0" smtClean="0">
                <a:latin typeface="Courier New" pitchFamily="49" charset="0"/>
                <a:cs typeface="Courier New" pitchFamily="49" charset="0"/>
              </a:rPr>
              <a:t>);</a:t>
            </a:r>
            <a:r>
              <a:rPr lang="en-US" dirty="0" smtClean="0"/>
              <a:t/>
            </a:r>
            <a:br>
              <a:rPr lang="en-US" dirty="0" smtClean="0"/>
            </a:br>
            <a:r>
              <a:rPr lang="en-US" dirty="0" smtClean="0"/>
              <a:t>Give 2 examples of </a:t>
            </a:r>
            <a:r>
              <a:rPr lang="en-US" b="1" dirty="0" smtClean="0"/>
              <a:t>common</a:t>
            </a:r>
            <a:r>
              <a:rPr lang="en-US" dirty="0" smtClean="0"/>
              <a:t> cases that you could use to test </a:t>
            </a:r>
            <a:r>
              <a:rPr lang="en-US" dirty="0" err="1" smtClean="0"/>
              <a:t>printPartial</a:t>
            </a:r>
            <a:r>
              <a:rPr lang="en-US" dirty="0" smtClean="0"/>
              <a:t>.</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533400" y="2667000"/>
            <a:ext cx="8229600" cy="1143000"/>
          </a:xfrm>
        </p:spPr>
        <p:txBody>
          <a:bodyPr>
            <a:noAutofit/>
          </a:bodyPr>
          <a:lstStyle/>
          <a:p>
            <a:r>
              <a:rPr lang="en-US" sz="7200" dirty="0" smtClean="0">
                <a:solidFill>
                  <a:srgbClr val="FF0000"/>
                </a:solidFill>
                <a:latin typeface="Broadway" pitchFamily="82" charset="0"/>
              </a:rPr>
              <a:t>Final</a:t>
            </a:r>
            <a:r>
              <a:rPr lang="en-US" sz="7200" dirty="0" smtClean="0">
                <a:latin typeface="Broadway" pitchFamily="82" charset="0"/>
              </a:rPr>
              <a:t/>
            </a:r>
            <a:br>
              <a:rPr lang="en-US" sz="7200" dirty="0" smtClean="0">
                <a:latin typeface="Broadway" pitchFamily="82" charset="0"/>
              </a:rPr>
            </a:br>
            <a:r>
              <a:rPr lang="en-US" sz="7200" dirty="0" smtClean="0">
                <a:solidFill>
                  <a:schemeClr val="bg1"/>
                </a:solidFill>
                <a:latin typeface="Broadway" pitchFamily="82" charset="0"/>
              </a:rPr>
              <a:t>Jeopardy</a:t>
            </a:r>
            <a:endParaRPr lang="en-US" sz="7200" dirty="0">
              <a:solidFill>
                <a:schemeClr val="bg1"/>
              </a:solidFill>
              <a:latin typeface="Broadway"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1,2,3 (300 pts)</a:t>
            </a:r>
            <a:endParaRPr lang="en-US" dirty="0"/>
          </a:p>
        </p:txBody>
      </p:sp>
      <p:sp>
        <p:nvSpPr>
          <p:cNvPr id="3" name="Content Placeholder 2"/>
          <p:cNvSpPr>
            <a:spLocks noGrp="1"/>
          </p:cNvSpPr>
          <p:nvPr>
            <p:ph idx="1"/>
          </p:nvPr>
        </p:nvSpPr>
        <p:spPr/>
        <p:txBody>
          <a:bodyPr/>
          <a:lstStyle/>
          <a:p>
            <a:r>
              <a:rPr lang="en-US" dirty="0"/>
              <a:t>You have a 10-item array that is partially filled with integers, and an integer (</a:t>
            </a:r>
            <a:r>
              <a:rPr lang="en-US" dirty="0" err="1"/>
              <a:t>esize</a:t>
            </a:r>
            <a:r>
              <a:rPr lang="en-US" dirty="0"/>
              <a:t>) specifying how many values are stored in the array.  The </a:t>
            </a:r>
            <a:r>
              <a:rPr lang="en-US" dirty="0" err="1"/>
              <a:t>printPartial</a:t>
            </a:r>
            <a:r>
              <a:rPr lang="en-US" dirty="0"/>
              <a:t> function, prints out the portion of the array in use:</a:t>
            </a:r>
            <a:br>
              <a:rPr lang="en-US" dirty="0"/>
            </a:b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printPartial</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arr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esize</a:t>
            </a:r>
            <a:r>
              <a:rPr lang="en-US" sz="2400" dirty="0">
                <a:latin typeface="Courier New" pitchFamily="49" charset="0"/>
                <a:cs typeface="Courier New" pitchFamily="49" charset="0"/>
              </a:rPr>
              <a:t>);</a:t>
            </a:r>
            <a:r>
              <a:rPr lang="en-US" dirty="0"/>
              <a:t/>
            </a:r>
            <a:br>
              <a:rPr lang="en-US" dirty="0"/>
            </a:br>
            <a:r>
              <a:rPr lang="en-US" dirty="0"/>
              <a:t>Give 2 examples each of </a:t>
            </a:r>
            <a:r>
              <a:rPr lang="en-US" b="1" dirty="0"/>
              <a:t>error</a:t>
            </a:r>
            <a:r>
              <a:rPr lang="en-US" dirty="0"/>
              <a:t> and </a:t>
            </a:r>
            <a:r>
              <a:rPr lang="en-US" b="1" dirty="0"/>
              <a:t>boundary </a:t>
            </a:r>
            <a:r>
              <a:rPr lang="en-US" dirty="0"/>
              <a:t>cases that you could use to test </a:t>
            </a:r>
            <a:r>
              <a:rPr lang="en-US" dirty="0" err="1"/>
              <a:t>printPartial</a:t>
            </a:r>
            <a:r>
              <a:rPr lang="en-US" dirty="0" smtClean="0"/>
              <a:t>.</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1,2,3 (400 pts)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test cases would you need to run on:</a:t>
            </a:r>
          </a:p>
          <a:p>
            <a:pPr>
              <a:buNone/>
            </a:pPr>
            <a:r>
              <a:rPr lang="en-US" dirty="0">
                <a:solidFill>
                  <a:srgbClr val="0070C0"/>
                </a:solidFill>
                <a:latin typeface="Courier New" pitchFamily="49" charset="0"/>
                <a:cs typeface="Courier New" pitchFamily="49" charset="0"/>
              </a:rPr>
              <a:t>d</a:t>
            </a:r>
            <a:r>
              <a:rPr lang="en-US" dirty="0" smtClean="0">
                <a:solidFill>
                  <a:srgbClr val="0070C0"/>
                </a:solidFill>
                <a:latin typeface="Courier New" pitchFamily="49" charset="0"/>
                <a:cs typeface="Courier New" pitchFamily="49" charset="0"/>
              </a:rPr>
              <a:t>ouble </a:t>
            </a:r>
            <a:r>
              <a:rPr lang="en-US" dirty="0" smtClean="0">
                <a:latin typeface="Courier New" pitchFamily="49" charset="0"/>
                <a:cs typeface="Courier New" pitchFamily="49" charset="0"/>
              </a:rPr>
              <a:t>fahr2cels(</a:t>
            </a:r>
            <a:r>
              <a:rPr lang="en-US" dirty="0" smtClean="0">
                <a:solidFill>
                  <a:srgbClr val="0070C0"/>
                </a:solidFill>
                <a:latin typeface="Courier New" pitchFamily="49" charset="0"/>
                <a:cs typeface="Courier New" pitchFamily="49" charset="0"/>
              </a:rPr>
              <a:t>double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x</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t>
            </a:r>
            <a:endParaRPr lang="en-US" dirty="0">
              <a:solidFill>
                <a:srgbClr val="0070C0"/>
              </a:solidFill>
              <a:latin typeface="Courier New" pitchFamily="49" charset="0"/>
              <a:cs typeface="Courier New" pitchFamily="49" charset="0"/>
            </a:endParaRPr>
          </a:p>
          <a:p>
            <a:pPr lvl="1">
              <a:buNone/>
            </a:pPr>
            <a:r>
              <a:rPr lang="en-US" dirty="0">
                <a:solidFill>
                  <a:srgbClr val="0070C0"/>
                </a:solidFill>
                <a:latin typeface="Courier New" pitchFamily="49" charset="0"/>
                <a:cs typeface="Courier New" pitchFamily="49" charset="0"/>
              </a:rPr>
              <a:t>return </a:t>
            </a:r>
            <a:r>
              <a:rPr lang="en-US" dirty="0" smtClean="0">
                <a:solidFill>
                  <a:srgbClr val="0070C0"/>
                </a:solidFill>
                <a:latin typeface="Courier New" pitchFamily="49" charset="0"/>
                <a:cs typeface="Courier New" pitchFamily="49" charset="0"/>
              </a:rPr>
              <a:t>(x – 32) * 5/9;</a:t>
            </a:r>
            <a:endParaRPr lang="en-US" dirty="0">
              <a:solidFill>
                <a:srgbClr val="0070C0"/>
              </a:solidFill>
              <a:latin typeface="Courier New" pitchFamily="49" charset="0"/>
              <a:cs typeface="Courier New" pitchFamily="49" charset="0"/>
            </a:endParaRPr>
          </a:p>
          <a:p>
            <a:pPr>
              <a:buNone/>
            </a:pPr>
            <a:r>
              <a:rPr lang="en-US" dirty="0">
                <a:latin typeface="Courier New" pitchFamily="49" charset="0"/>
                <a:cs typeface="Courier New" pitchFamily="49" charset="0"/>
              </a:rPr>
              <a:t>}</a:t>
            </a:r>
          </a:p>
          <a:p>
            <a:pPr>
              <a:buNone/>
            </a:pPr>
            <a:r>
              <a:rPr lang="en-US" dirty="0" err="1" smtClean="0">
                <a:solidFill>
                  <a:srgbClr val="0070C0"/>
                </a:solidFill>
                <a:latin typeface="Courier New" pitchFamily="49" charset="0"/>
                <a:cs typeface="Courier New" pitchFamily="49" charset="0"/>
              </a:rPr>
              <a:t>int</a:t>
            </a:r>
            <a:r>
              <a:rPr lang="en-US" dirty="0" smtClean="0">
                <a:solidFill>
                  <a:srgbClr val="0070C0"/>
                </a:solidFill>
                <a:latin typeface="Courier New" pitchFamily="49" charset="0"/>
                <a:cs typeface="Courier New" pitchFamily="49" charset="0"/>
              </a:rPr>
              <a:t> </a:t>
            </a:r>
            <a:r>
              <a:rPr lang="en-US" dirty="0">
                <a:latin typeface="Courier New" pitchFamily="49" charset="0"/>
                <a:cs typeface="Courier New" pitchFamily="49" charset="0"/>
              </a:rPr>
              <a:t>main()</a:t>
            </a:r>
          </a:p>
          <a:p>
            <a:pPr>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double f;</a:t>
            </a:r>
          </a:p>
          <a:p>
            <a:pPr>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&lt;&lt; </a:t>
            </a:r>
            <a:r>
              <a:rPr lang="en-US" dirty="0">
                <a:solidFill>
                  <a:srgbClr val="C00000"/>
                </a:solidFill>
                <a:latin typeface="Courier New" pitchFamily="49" charset="0"/>
                <a:cs typeface="Courier New" pitchFamily="49" charset="0"/>
              </a:rPr>
              <a:t>"Enter </a:t>
            </a:r>
            <a:r>
              <a:rPr lang="en-US" dirty="0" err="1" smtClean="0">
                <a:solidFill>
                  <a:srgbClr val="C00000"/>
                </a:solidFill>
                <a:latin typeface="Courier New" pitchFamily="49" charset="0"/>
                <a:cs typeface="Courier New" pitchFamily="49" charset="0"/>
              </a:rPr>
              <a:t>fahrenheit</a:t>
            </a:r>
            <a:r>
              <a:rPr lang="en-US" dirty="0" smtClean="0">
                <a:solidFill>
                  <a:srgbClr val="C00000"/>
                </a:solidFill>
                <a:latin typeface="Courier New" pitchFamily="49" charset="0"/>
                <a:cs typeface="Courier New" pitchFamily="49" charset="0"/>
              </a:rPr>
              <a:t>: </a:t>
            </a:r>
            <a:r>
              <a:rPr lang="en-US" dirty="0">
                <a:solidFill>
                  <a:srgbClr val="C00000"/>
                </a:solidFill>
                <a:latin typeface="Courier New" pitchFamily="49" charset="0"/>
                <a:cs typeface="Courier New" pitchFamily="49" charset="0"/>
              </a:rPr>
              <a:t>"</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cin</a:t>
            </a:r>
            <a:r>
              <a:rPr lang="en-US" dirty="0" smtClean="0">
                <a:latin typeface="Courier New" pitchFamily="49" charset="0"/>
                <a:cs typeface="Courier New" pitchFamily="49" charset="0"/>
              </a:rPr>
              <a:t> </a:t>
            </a:r>
            <a:r>
              <a:rPr lang="en-US" dirty="0">
                <a:latin typeface="Courier New" pitchFamily="49" charset="0"/>
                <a:cs typeface="Courier New" pitchFamily="49" charset="0"/>
              </a:rPr>
              <a:t>&gt;&gt; </a:t>
            </a:r>
            <a:r>
              <a:rPr lang="en-US" dirty="0" smtClean="0">
                <a:latin typeface="Courier New" pitchFamily="49" charset="0"/>
                <a:cs typeface="Courier New" pitchFamily="49" charset="0"/>
              </a:rPr>
              <a:t>f;</a:t>
            </a: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cout</a:t>
            </a:r>
            <a:r>
              <a:rPr lang="en-US" dirty="0">
                <a:latin typeface="Courier New" pitchFamily="49" charset="0"/>
                <a:cs typeface="Courier New" pitchFamily="49" charset="0"/>
              </a:rPr>
              <a:t> &lt;&lt; </a:t>
            </a:r>
            <a:r>
              <a:rPr lang="en-US" dirty="0" smtClean="0">
                <a:solidFill>
                  <a:srgbClr val="C00000"/>
                </a:solidFill>
                <a:latin typeface="Courier New" pitchFamily="49" charset="0"/>
                <a:cs typeface="Courier New" pitchFamily="49" charset="0"/>
              </a:rPr>
              <a:t>“Celsius = </a:t>
            </a:r>
            <a:r>
              <a:rPr lang="en-US" dirty="0">
                <a:solidFill>
                  <a:srgbClr val="C00000"/>
                </a:solidFill>
                <a:latin typeface="Courier New" pitchFamily="49" charset="0"/>
                <a:cs typeface="Courier New" pitchFamily="49" charset="0"/>
              </a:rPr>
              <a:t>" </a:t>
            </a:r>
            <a:r>
              <a:rPr lang="en-US" dirty="0">
                <a:latin typeface="Courier New" pitchFamily="49" charset="0"/>
                <a:cs typeface="Courier New" pitchFamily="49" charset="0"/>
              </a:rPr>
              <a:t>&lt;&lt; 	   </a:t>
            </a:r>
            <a:r>
              <a:rPr lang="en-US" dirty="0" smtClean="0">
                <a:latin typeface="Courier New" pitchFamily="49" charset="0"/>
                <a:cs typeface="Courier New" pitchFamily="49" charset="0"/>
              </a:rPr>
              <a:t>fahr2cels(f) </a:t>
            </a:r>
            <a:r>
              <a:rPr lang="en-US" dirty="0">
                <a:latin typeface="Courier New" pitchFamily="49" charset="0"/>
                <a:cs typeface="Courier New" pitchFamily="49" charset="0"/>
              </a:rPr>
              <a:t>&lt;&lt; </a:t>
            </a:r>
            <a:r>
              <a:rPr lang="en-US" dirty="0" err="1">
                <a:latin typeface="Courier New" pitchFamily="49" charset="0"/>
                <a:cs typeface="Courier New" pitchFamily="49" charset="0"/>
              </a:rPr>
              <a:t>endl</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a:t>
            </a:r>
          </a:p>
          <a:p>
            <a:pPr marL="0" indent="0">
              <a:buNone/>
            </a:pPr>
            <a:endParaRPr lang="en-US" dirty="0" smtClean="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1,2,3 (500 pts)</a:t>
            </a:r>
            <a:endParaRPr lang="en-US" dirty="0"/>
          </a:p>
        </p:txBody>
      </p:sp>
      <p:sp>
        <p:nvSpPr>
          <p:cNvPr id="4" name="Content Placeholder 3"/>
          <p:cNvSpPr>
            <a:spLocks noGrp="1"/>
          </p:cNvSpPr>
          <p:nvPr>
            <p:ph idx="1"/>
          </p:nvPr>
        </p:nvSpPr>
        <p:spPr>
          <a:xfrm>
            <a:off x="457200" y="1447800"/>
            <a:ext cx="8229600" cy="5410200"/>
          </a:xfrm>
        </p:spPr>
        <p:txBody>
          <a:bodyPr>
            <a:normAutofit fontScale="77500" lnSpcReduction="20000"/>
          </a:bodyPr>
          <a:lstStyle/>
          <a:p>
            <a:r>
              <a:rPr lang="en-US" dirty="0" smtClean="0"/>
              <a:t>What tests would you need to run on:</a:t>
            </a:r>
          </a:p>
          <a:p>
            <a:pPr>
              <a:buNone/>
            </a:pPr>
            <a:r>
              <a:rPr lang="en-US" dirty="0" err="1" smtClean="0">
                <a:solidFill>
                  <a:srgbClr val="0070C0"/>
                </a:solidFill>
                <a:latin typeface="Courier New" pitchFamily="49" charset="0"/>
                <a:cs typeface="Courier New" pitchFamily="49" charset="0"/>
              </a:rPr>
              <a:t>int</a:t>
            </a:r>
            <a:r>
              <a:rPr lang="en-US" dirty="0" smtClean="0">
                <a:latin typeface="Courier New" pitchFamily="49" charset="0"/>
                <a:cs typeface="Courier New" pitchFamily="49" charset="0"/>
              </a:rPr>
              <a:t> factorial(</a:t>
            </a:r>
            <a:r>
              <a:rPr lang="en-US" dirty="0" err="1" smtClean="0">
                <a:solidFill>
                  <a:srgbClr val="0070C0"/>
                </a:solidFill>
                <a:latin typeface="Courier New" pitchFamily="49" charset="0"/>
                <a:cs typeface="Courier New" pitchFamily="49" charset="0"/>
              </a:rPr>
              <a:t>int</a:t>
            </a:r>
            <a:r>
              <a:rPr lang="en-US" dirty="0" smtClean="0">
                <a:latin typeface="Courier New" pitchFamily="49" charset="0"/>
                <a:cs typeface="Courier New" pitchFamily="49" charset="0"/>
              </a:rPr>
              <a:t> x)</a:t>
            </a:r>
          </a:p>
          <a:p>
            <a:pPr>
              <a:buNone/>
            </a:pPr>
            <a:r>
              <a:rPr lang="en-US" dirty="0" smtClean="0">
                <a:latin typeface="Courier New" pitchFamily="49" charset="0"/>
                <a:cs typeface="Courier New" pitchFamily="49" charset="0"/>
              </a:rPr>
              <a:t>{	</a:t>
            </a:r>
          </a:p>
          <a:p>
            <a:pPr lvl="1">
              <a:buNone/>
            </a:pPr>
            <a:r>
              <a:rPr lang="en-US" dirty="0" err="1" smtClean="0">
                <a:solidFill>
                  <a:srgbClr val="0070C0"/>
                </a:solidFill>
                <a:latin typeface="Courier New" pitchFamily="49" charset="0"/>
                <a:cs typeface="Courier New" pitchFamily="49" charset="0"/>
              </a:rPr>
              <a:t>int</a:t>
            </a:r>
            <a:r>
              <a:rPr lang="en-US" dirty="0" smtClean="0">
                <a:solidFill>
                  <a:srgbClr val="0070C0"/>
                </a:solidFill>
                <a:latin typeface="Courier New" pitchFamily="49" charset="0"/>
                <a:cs typeface="Courier New" pitchFamily="49" charset="0"/>
              </a:rPr>
              <a:t> result = 1;</a:t>
            </a:r>
          </a:p>
          <a:p>
            <a:pPr lvl="1">
              <a:buNone/>
            </a:pPr>
            <a:r>
              <a:rPr lang="en-US" dirty="0">
                <a:solidFill>
                  <a:srgbClr val="0070C0"/>
                </a:solidFill>
                <a:latin typeface="Courier New" pitchFamily="49" charset="0"/>
                <a:cs typeface="Courier New" pitchFamily="49" charset="0"/>
              </a:rPr>
              <a:t>f</a:t>
            </a:r>
            <a:r>
              <a:rPr lang="en-US" dirty="0" smtClean="0">
                <a:solidFill>
                  <a:srgbClr val="0070C0"/>
                </a:solidFill>
                <a:latin typeface="Courier New" pitchFamily="49" charset="0"/>
                <a:cs typeface="Courier New" pitchFamily="49" charset="0"/>
              </a:rPr>
              <a:t>or (</a:t>
            </a:r>
            <a:r>
              <a:rPr lang="en-US" dirty="0" err="1" smtClean="0">
                <a:solidFill>
                  <a:srgbClr val="0070C0"/>
                </a:solidFill>
                <a:latin typeface="Courier New" pitchFamily="49" charset="0"/>
                <a:cs typeface="Courier New" pitchFamily="49" charset="0"/>
              </a:rPr>
              <a:t>int</a:t>
            </a:r>
            <a:r>
              <a:rPr lang="en-US" dirty="0" smtClean="0">
                <a:solidFill>
                  <a:srgbClr val="0070C0"/>
                </a:solidFill>
                <a:latin typeface="Courier New" pitchFamily="49" charset="0"/>
                <a:cs typeface="Courier New" pitchFamily="49" charset="0"/>
              </a:rPr>
              <a:t> </a:t>
            </a:r>
            <a:r>
              <a:rPr lang="en-US" dirty="0" err="1" smtClean="0">
                <a:solidFill>
                  <a:srgbClr val="0070C0"/>
                </a:solidFill>
                <a:latin typeface="Courier New" pitchFamily="49" charset="0"/>
                <a:cs typeface="Courier New" pitchFamily="49" charset="0"/>
              </a:rPr>
              <a:t>i</a:t>
            </a:r>
            <a:r>
              <a:rPr lang="en-US" dirty="0" smtClean="0">
                <a:solidFill>
                  <a:srgbClr val="0070C0"/>
                </a:solidFill>
                <a:latin typeface="Courier New" pitchFamily="49" charset="0"/>
                <a:cs typeface="Courier New" pitchFamily="49" charset="0"/>
              </a:rPr>
              <a:t> = x; </a:t>
            </a:r>
            <a:r>
              <a:rPr lang="en-US" dirty="0" err="1" smtClean="0">
                <a:solidFill>
                  <a:srgbClr val="0070C0"/>
                </a:solidFill>
                <a:latin typeface="Courier New" pitchFamily="49" charset="0"/>
                <a:cs typeface="Courier New" pitchFamily="49" charset="0"/>
              </a:rPr>
              <a:t>i</a:t>
            </a:r>
            <a:r>
              <a:rPr lang="en-US" dirty="0" smtClean="0">
                <a:solidFill>
                  <a:srgbClr val="0070C0"/>
                </a:solidFill>
                <a:latin typeface="Courier New" pitchFamily="49" charset="0"/>
                <a:cs typeface="Courier New" pitchFamily="49" charset="0"/>
              </a:rPr>
              <a:t> &gt; 0; </a:t>
            </a:r>
            <a:r>
              <a:rPr lang="en-US" dirty="0" err="1" smtClean="0">
                <a:solidFill>
                  <a:srgbClr val="0070C0"/>
                </a:solidFill>
                <a:latin typeface="Courier New" pitchFamily="49" charset="0"/>
                <a:cs typeface="Courier New" pitchFamily="49" charset="0"/>
              </a:rPr>
              <a:t>i</a:t>
            </a:r>
            <a:r>
              <a:rPr lang="en-US" dirty="0" smtClean="0">
                <a:solidFill>
                  <a:srgbClr val="0070C0"/>
                </a:solidFill>
                <a:latin typeface="Courier New" pitchFamily="49" charset="0"/>
                <a:cs typeface="Courier New" pitchFamily="49" charset="0"/>
              </a:rPr>
              <a:t>--) {</a:t>
            </a:r>
          </a:p>
          <a:p>
            <a:pPr lvl="1">
              <a:buNone/>
            </a:pPr>
            <a:r>
              <a:rPr lang="en-US" dirty="0">
                <a:solidFill>
                  <a:srgbClr val="0070C0"/>
                </a:solidFill>
                <a:latin typeface="Courier New" pitchFamily="49" charset="0"/>
                <a:cs typeface="Courier New" pitchFamily="49" charset="0"/>
              </a:rPr>
              <a:t>	</a:t>
            </a:r>
            <a:r>
              <a:rPr lang="en-US" dirty="0" smtClean="0">
                <a:solidFill>
                  <a:srgbClr val="0070C0"/>
                </a:solidFill>
                <a:latin typeface="Courier New" pitchFamily="49" charset="0"/>
                <a:cs typeface="Courier New" pitchFamily="49" charset="0"/>
              </a:rPr>
              <a:t>result *= </a:t>
            </a:r>
            <a:r>
              <a:rPr lang="en-US" dirty="0" err="1" smtClean="0">
                <a:solidFill>
                  <a:srgbClr val="0070C0"/>
                </a:solidFill>
                <a:latin typeface="Courier New" pitchFamily="49" charset="0"/>
                <a:cs typeface="Courier New" pitchFamily="49" charset="0"/>
              </a:rPr>
              <a:t>i</a:t>
            </a:r>
            <a:r>
              <a:rPr lang="en-US" dirty="0" smtClean="0">
                <a:solidFill>
                  <a:srgbClr val="0070C0"/>
                </a:solidFill>
                <a:latin typeface="Courier New" pitchFamily="49" charset="0"/>
                <a:cs typeface="Courier New" pitchFamily="49" charset="0"/>
              </a:rPr>
              <a:t>;</a:t>
            </a:r>
          </a:p>
          <a:p>
            <a:pPr lvl="1">
              <a:buNone/>
            </a:pPr>
            <a:r>
              <a:rPr lang="en-US" dirty="0">
                <a:solidFill>
                  <a:srgbClr val="0070C0"/>
                </a:solidFill>
                <a:latin typeface="Courier New" pitchFamily="49" charset="0"/>
                <a:cs typeface="Courier New" pitchFamily="49" charset="0"/>
              </a:rPr>
              <a:t>r</a:t>
            </a:r>
            <a:r>
              <a:rPr lang="en-US" dirty="0" smtClean="0">
                <a:solidFill>
                  <a:srgbClr val="0070C0"/>
                </a:solidFill>
                <a:latin typeface="Courier New" pitchFamily="49" charset="0"/>
                <a:cs typeface="Courier New" pitchFamily="49" charset="0"/>
              </a:rPr>
              <a:t>eturn result;</a:t>
            </a:r>
            <a:endParaRPr lang="en-US" dirty="0">
              <a:solidFill>
                <a:srgbClr val="0070C0"/>
              </a:solidFill>
              <a:latin typeface="Courier New" pitchFamily="49" charset="0"/>
              <a:cs typeface="Courier New" pitchFamily="49" charset="0"/>
            </a:endParaRPr>
          </a:p>
          <a:p>
            <a:pPr>
              <a:buNone/>
            </a:pPr>
            <a:r>
              <a:rPr lang="en-US" dirty="0" smtClean="0">
                <a:latin typeface="Courier New" pitchFamily="49" charset="0"/>
                <a:cs typeface="Courier New" pitchFamily="49" charset="0"/>
              </a:rPr>
              <a:t>}</a:t>
            </a:r>
          </a:p>
          <a:p>
            <a:pPr>
              <a:buNone/>
            </a:pPr>
            <a:r>
              <a:rPr lang="en-US" dirty="0" err="1">
                <a:solidFill>
                  <a:srgbClr val="0070C0"/>
                </a:solidFill>
                <a:latin typeface="Courier New" pitchFamily="49" charset="0"/>
                <a:cs typeface="Courier New" pitchFamily="49" charset="0"/>
              </a:rPr>
              <a:t>i</a:t>
            </a:r>
            <a:r>
              <a:rPr lang="en-US" dirty="0" err="1" smtClean="0">
                <a:solidFill>
                  <a:srgbClr val="0070C0"/>
                </a:solidFill>
                <a:latin typeface="Courier New" pitchFamily="49" charset="0"/>
                <a:cs typeface="Courier New" pitchFamily="49" charset="0"/>
              </a:rPr>
              <a:t>nt</a:t>
            </a:r>
            <a:r>
              <a:rPr lang="en-US" dirty="0" smtClean="0">
                <a:solidFill>
                  <a:srgbClr val="0070C0"/>
                </a:solidFill>
                <a:latin typeface="Courier New" pitchFamily="49" charset="0"/>
                <a:cs typeface="Courier New" pitchFamily="49" charset="0"/>
              </a:rPr>
              <a:t> </a:t>
            </a:r>
            <a:r>
              <a:rPr lang="en-US" dirty="0" smtClean="0">
                <a:latin typeface="Courier New" pitchFamily="49" charset="0"/>
                <a:cs typeface="Courier New" pitchFamily="49" charset="0"/>
              </a:rPr>
              <a:t>main()</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a:t>
            </a:r>
            <a:r>
              <a:rPr lang="en-US" dirty="0" smtClean="0">
                <a:solidFill>
                  <a:srgbClr val="C00000"/>
                </a:solidFill>
                <a:latin typeface="Courier New" pitchFamily="49" charset="0"/>
                <a:cs typeface="Courier New" pitchFamily="49" charset="0"/>
              </a:rPr>
              <a:t>"Enter a number: "</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a:t>
            </a:r>
            <a:r>
              <a:rPr lang="en-US" dirty="0" err="1" smtClean="0">
                <a:solidFill>
                  <a:srgbClr val="0070C0"/>
                </a:solidFill>
                <a:latin typeface="Courier New" pitchFamily="49" charset="0"/>
                <a:cs typeface="Courier New" pitchFamily="49" charset="0"/>
              </a:rPr>
              <a:t>int</a:t>
            </a:r>
            <a:r>
              <a:rPr lang="en-US" dirty="0" smtClean="0">
                <a:latin typeface="Courier New" pitchFamily="49" charset="0"/>
                <a:cs typeface="Courier New" pitchFamily="49" charset="0"/>
              </a:rPr>
              <a:t> num; </a:t>
            </a:r>
            <a:r>
              <a:rPr lang="en-US" dirty="0" err="1" smtClean="0">
                <a:latin typeface="Courier New" pitchFamily="49" charset="0"/>
                <a:cs typeface="Courier New" pitchFamily="49" charset="0"/>
              </a:rPr>
              <a:t>cin</a:t>
            </a:r>
            <a:r>
              <a:rPr lang="en-US" dirty="0" smtClean="0">
                <a:latin typeface="Courier New" pitchFamily="49" charset="0"/>
                <a:cs typeface="Courier New" pitchFamily="49" charset="0"/>
              </a:rPr>
              <a:t> &gt;&gt; num;</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a:t>
            </a:r>
            <a:r>
              <a:rPr lang="en-US" dirty="0" smtClean="0">
                <a:solidFill>
                  <a:srgbClr val="C00000"/>
                </a:solidFill>
                <a:latin typeface="Courier New" pitchFamily="49" charset="0"/>
                <a:cs typeface="Courier New" pitchFamily="49" charset="0"/>
              </a:rPr>
              <a:t>"The factorial is " </a:t>
            </a:r>
            <a:r>
              <a:rPr lang="en-US" dirty="0" smtClean="0">
                <a:latin typeface="Courier New" pitchFamily="49" charset="0"/>
                <a:cs typeface="Courier New" pitchFamily="49" charset="0"/>
              </a:rPr>
              <a:t>&lt;&lt; 	   factorial(num) &lt;&lt; </a:t>
            </a:r>
            <a:r>
              <a:rPr lang="en-US" dirty="0" err="1" smtClean="0">
                <a:latin typeface="Courier New" pitchFamily="49" charset="0"/>
                <a:cs typeface="Courier New" pitchFamily="49" charset="0"/>
              </a:rPr>
              <a:t>endl</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a:t>
            </a:r>
          </a:p>
        </p:txBody>
      </p:sp>
      <p:sp>
        <p:nvSpPr>
          <p:cNvPr id="5" name="Right Arrow 4">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Much Data … (100 pts)</a:t>
            </a:r>
            <a:endParaRPr lang="en-US" dirty="0"/>
          </a:p>
        </p:txBody>
      </p:sp>
      <p:sp>
        <p:nvSpPr>
          <p:cNvPr id="3" name="Content Placeholder 2"/>
          <p:cNvSpPr>
            <a:spLocks noGrp="1"/>
          </p:cNvSpPr>
          <p:nvPr>
            <p:ph idx="1"/>
          </p:nvPr>
        </p:nvSpPr>
        <p:spPr/>
        <p:txBody>
          <a:bodyPr/>
          <a:lstStyle/>
          <a:p>
            <a:r>
              <a:rPr lang="en-US" dirty="0" smtClean="0"/>
              <a:t>Declare an array of 25 characters called </a:t>
            </a:r>
            <a:r>
              <a:rPr lang="en-US" i="1" dirty="0" smtClean="0"/>
              <a:t>word.</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Much Data … (200 pts)</a:t>
            </a:r>
            <a:endParaRPr lang="en-US" dirty="0"/>
          </a:p>
        </p:txBody>
      </p:sp>
      <p:sp>
        <p:nvSpPr>
          <p:cNvPr id="3" name="Content Placeholder 2"/>
          <p:cNvSpPr>
            <a:spLocks noGrp="1"/>
          </p:cNvSpPr>
          <p:nvPr>
            <p:ph idx="1"/>
          </p:nvPr>
        </p:nvSpPr>
        <p:spPr/>
        <p:txBody>
          <a:bodyPr/>
          <a:lstStyle/>
          <a:p>
            <a:r>
              <a:rPr lang="en-US" dirty="0" smtClean="0"/>
              <a:t>Declare a 3-dimensional array called </a:t>
            </a:r>
            <a:r>
              <a:rPr lang="en-US" i="1" dirty="0" err="1" smtClean="0"/>
              <a:t>theMatrix</a:t>
            </a:r>
            <a:r>
              <a:rPr lang="en-US" i="1" dirty="0" smtClean="0"/>
              <a:t> </a:t>
            </a:r>
            <a:r>
              <a:rPr lang="en-US" dirty="0" smtClean="0"/>
              <a:t>that stores 6 rows, 4 columns and 3 layers of </a:t>
            </a:r>
            <a:r>
              <a:rPr lang="en-US" dirty="0" err="1" smtClean="0"/>
              <a:t>booleans</a:t>
            </a:r>
            <a:r>
              <a:rPr lang="en-US" dirty="0" smtClean="0"/>
              <a:t>.</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Much Data … (300 pts)</a:t>
            </a:r>
            <a:endParaRPr lang="en-US" dirty="0"/>
          </a:p>
        </p:txBody>
      </p:sp>
      <p:sp>
        <p:nvSpPr>
          <p:cNvPr id="3" name="Content Placeholder 2"/>
          <p:cNvSpPr>
            <a:spLocks noGrp="1"/>
          </p:cNvSpPr>
          <p:nvPr>
            <p:ph idx="1"/>
          </p:nvPr>
        </p:nvSpPr>
        <p:spPr/>
        <p:txBody>
          <a:bodyPr/>
          <a:lstStyle/>
          <a:p>
            <a:r>
              <a:rPr lang="en-US" dirty="0" smtClean="0"/>
              <a:t>Declare a 2D array called </a:t>
            </a:r>
            <a:r>
              <a:rPr lang="en-US" i="1" dirty="0" err="1" smtClean="0"/>
              <a:t>theGrid</a:t>
            </a:r>
            <a:r>
              <a:rPr lang="en-US" i="1" dirty="0" smtClean="0"/>
              <a:t> </a:t>
            </a:r>
            <a:r>
              <a:rPr lang="en-US" dirty="0" smtClean="0"/>
              <a:t>that stores 5 rows and 3 columns of doubles.</a:t>
            </a:r>
          </a:p>
          <a:p>
            <a:endParaRPr lang="en-US" dirty="0" smtClean="0"/>
          </a:p>
          <a:p>
            <a:r>
              <a:rPr lang="en-US" dirty="0" smtClean="0"/>
              <a:t>Write a loop to sum all of the values stored in </a:t>
            </a:r>
            <a:r>
              <a:rPr lang="en-US" i="1" dirty="0" err="1" smtClean="0"/>
              <a:t>theGrid</a:t>
            </a:r>
            <a:r>
              <a:rPr lang="en-US" i="1" dirty="0" smtClean="0"/>
              <a:t> </a:t>
            </a:r>
            <a:r>
              <a:rPr lang="en-US" dirty="0" smtClean="0"/>
              <a:t>and store it in a variable called </a:t>
            </a:r>
            <a:r>
              <a:rPr lang="en-US" i="1" dirty="0" smtClean="0"/>
              <a:t>total.</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Much Data … (400 pts)</a:t>
            </a:r>
            <a:endParaRPr lang="en-US" dirty="0"/>
          </a:p>
        </p:txBody>
      </p:sp>
      <p:sp>
        <p:nvSpPr>
          <p:cNvPr id="3" name="Content Placeholder 2"/>
          <p:cNvSpPr>
            <a:spLocks noGrp="1"/>
          </p:cNvSpPr>
          <p:nvPr>
            <p:ph idx="1"/>
          </p:nvPr>
        </p:nvSpPr>
        <p:spPr/>
        <p:txBody>
          <a:bodyPr>
            <a:normAutofit/>
          </a:bodyPr>
          <a:lstStyle/>
          <a:p>
            <a:r>
              <a:rPr lang="en-US" dirty="0" smtClean="0"/>
              <a:t>The array </a:t>
            </a:r>
            <a:r>
              <a:rPr lang="en-US" i="1" dirty="0" err="1" smtClean="0"/>
              <a:t>myArray</a:t>
            </a:r>
            <a:r>
              <a:rPr lang="en-US" i="1" dirty="0" smtClean="0"/>
              <a:t> </a:t>
            </a:r>
            <a:r>
              <a:rPr lang="en-US" dirty="0" smtClean="0"/>
              <a:t>begins with the values 1,2,3,4,5 and then runs a loop.  What values are stored in the array after the loop?</a:t>
            </a:r>
          </a:p>
          <a:p>
            <a:pPr lvl="1">
              <a:buNone/>
            </a:pPr>
            <a:r>
              <a:rPr lang="en-US" dirty="0" smtClean="0"/>
              <a:t>	</a:t>
            </a:r>
          </a:p>
          <a:p>
            <a:pPr lvl="1">
              <a:buNone/>
            </a:pPr>
            <a:r>
              <a:rPr lang="en-US" i="1" dirty="0" smtClean="0"/>
              <a:t>	</a:t>
            </a:r>
            <a:r>
              <a:rPr lang="en-US" sz="2400"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myArray</a:t>
            </a:r>
            <a:r>
              <a:rPr lang="en-US" sz="2400" dirty="0" smtClean="0">
                <a:latin typeface="Courier New" pitchFamily="49" charset="0"/>
                <a:cs typeface="Courier New" pitchFamily="49" charset="0"/>
              </a:rPr>
              <a:t>[5] = {1, 2, 3, 4, 5};</a:t>
            </a:r>
            <a:br>
              <a:rPr lang="en-US" sz="2400" dirty="0" smtClean="0">
                <a:latin typeface="Courier New" pitchFamily="49" charset="0"/>
                <a:cs typeface="Courier New" pitchFamily="49" charset="0"/>
              </a:rPr>
            </a:br>
            <a:r>
              <a:rPr lang="en-US" sz="2400" dirty="0" smtClean="0">
                <a:solidFill>
                  <a:srgbClr val="0070C0"/>
                </a:solidFill>
                <a:latin typeface="Courier New" pitchFamily="49" charset="0"/>
                <a:cs typeface="Courier New" pitchFamily="49" charset="0"/>
              </a:rPr>
              <a:t>for</a:t>
            </a:r>
            <a:r>
              <a:rPr lang="en-US" sz="2400" dirty="0" smtClean="0">
                <a:latin typeface="Courier New" pitchFamily="49" charset="0"/>
                <a:cs typeface="Courier New" pitchFamily="49" charset="0"/>
              </a:rPr>
              <a:t> (</a:t>
            </a:r>
            <a:r>
              <a:rPr lang="en-US" sz="2400"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0;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&lt; 5;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myArray</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(i-1) * </a:t>
            </a:r>
            <a:r>
              <a:rPr lang="en-US" sz="2400" dirty="0" err="1" smtClean="0">
                <a:latin typeface="Courier New" pitchFamily="49" charset="0"/>
                <a:cs typeface="Courier New" pitchFamily="49" charset="0"/>
              </a:rPr>
              <a:t>myArray</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lvl="1">
              <a:buNone/>
            </a:pPr>
            <a:r>
              <a:rPr lang="en-US" dirty="0" smtClean="0"/>
              <a:t>	</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Much Data … (500 pts)</a:t>
            </a:r>
            <a:endParaRPr lang="en-US" dirty="0"/>
          </a:p>
        </p:txBody>
      </p:sp>
      <p:sp>
        <p:nvSpPr>
          <p:cNvPr id="3" name="Content Placeholder 2"/>
          <p:cNvSpPr>
            <a:spLocks noGrp="1"/>
          </p:cNvSpPr>
          <p:nvPr>
            <p:ph idx="1"/>
          </p:nvPr>
        </p:nvSpPr>
        <p:spPr/>
        <p:txBody>
          <a:bodyPr/>
          <a:lstStyle/>
          <a:p>
            <a:r>
              <a:rPr lang="en-US" dirty="0" smtClean="0"/>
              <a:t>The array </a:t>
            </a:r>
            <a:r>
              <a:rPr lang="en-US" i="1" dirty="0" err="1" smtClean="0"/>
              <a:t>myArray</a:t>
            </a:r>
            <a:r>
              <a:rPr lang="en-US" i="1" dirty="0" smtClean="0"/>
              <a:t> </a:t>
            </a:r>
            <a:r>
              <a:rPr lang="en-US" dirty="0" smtClean="0"/>
              <a:t>begins with the values 1,2,3,4,5 and then runs a loop.  What values are stored in the array after the loop?</a:t>
            </a:r>
          </a:p>
          <a:p>
            <a:pPr lvl="1">
              <a:buNone/>
            </a:pPr>
            <a:r>
              <a:rPr lang="en-US" dirty="0" smtClean="0"/>
              <a:t>	</a:t>
            </a:r>
          </a:p>
          <a:p>
            <a:pPr lvl="1">
              <a:buNone/>
            </a:pPr>
            <a:r>
              <a:rPr lang="en-US" i="1" dirty="0" smtClean="0"/>
              <a:t>	</a:t>
            </a:r>
            <a:r>
              <a:rPr lang="en-US" sz="2400"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myArray</a:t>
            </a:r>
            <a:r>
              <a:rPr lang="en-US" sz="2400" dirty="0" smtClean="0">
                <a:latin typeface="Courier New" pitchFamily="49" charset="0"/>
                <a:cs typeface="Courier New" pitchFamily="49" charset="0"/>
              </a:rPr>
              <a:t>[5] = {1, 2, 3, 4, 5};</a:t>
            </a:r>
            <a:br>
              <a:rPr lang="en-US" sz="2400" dirty="0" smtClean="0">
                <a:latin typeface="Courier New" pitchFamily="49" charset="0"/>
                <a:cs typeface="Courier New" pitchFamily="49" charset="0"/>
              </a:rPr>
            </a:br>
            <a:r>
              <a:rPr lang="en-US" sz="2400" dirty="0" smtClean="0">
                <a:solidFill>
                  <a:srgbClr val="0070C0"/>
                </a:solidFill>
                <a:latin typeface="Courier New" pitchFamily="49" charset="0"/>
                <a:cs typeface="Courier New" pitchFamily="49" charset="0"/>
              </a:rPr>
              <a:t>for</a:t>
            </a:r>
            <a:r>
              <a:rPr lang="en-US" sz="2400" dirty="0" smtClean="0">
                <a:latin typeface="Courier New" pitchFamily="49" charset="0"/>
                <a:cs typeface="Courier New" pitchFamily="49" charset="0"/>
              </a:rPr>
              <a:t> (</a:t>
            </a:r>
            <a:r>
              <a:rPr lang="en-US" sz="2400"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0;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&lt; 3;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myArray</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(i-1) * </a:t>
            </a:r>
            <a:r>
              <a:rPr lang="en-US" sz="2400" dirty="0" err="1" smtClean="0">
                <a:latin typeface="Courier New" pitchFamily="49" charset="0"/>
                <a:cs typeface="Courier New" pitchFamily="49" charset="0"/>
              </a:rPr>
              <a:t>myArray</a:t>
            </a:r>
            <a:r>
              <a:rPr lang="en-US" sz="2400" dirty="0" smtClean="0">
                <a:latin typeface="Courier New" pitchFamily="49" charset="0"/>
                <a:cs typeface="Courier New" pitchFamily="49" charset="0"/>
              </a:rPr>
              <a:t>[i+2];</a:t>
            </a:r>
          </a:p>
          <a:p>
            <a:pPr lvl="1">
              <a:buNone/>
            </a:pPr>
            <a:r>
              <a:rPr lang="en-US" dirty="0" smtClean="0"/>
              <a:t>	</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Live (100 pts)</a:t>
            </a:r>
            <a:endParaRPr lang="en-US" dirty="0"/>
          </a:p>
        </p:txBody>
      </p:sp>
      <p:sp>
        <p:nvSpPr>
          <p:cNvPr id="3" name="Content Placeholder 2"/>
          <p:cNvSpPr>
            <a:spLocks noGrp="1"/>
          </p:cNvSpPr>
          <p:nvPr>
            <p:ph idx="1"/>
          </p:nvPr>
        </p:nvSpPr>
        <p:spPr/>
        <p:txBody>
          <a:bodyPr/>
          <a:lstStyle/>
          <a:p>
            <a:r>
              <a:rPr lang="en-US" dirty="0" smtClean="0"/>
              <a:t>Write code to get 2 numbers from the user:</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Live (200 pts)</a:t>
            </a:r>
            <a:endParaRPr lang="en-US" dirty="0"/>
          </a:p>
        </p:txBody>
      </p:sp>
      <p:sp>
        <p:nvSpPr>
          <p:cNvPr id="3" name="Content Placeholder 2"/>
          <p:cNvSpPr>
            <a:spLocks noGrp="1"/>
          </p:cNvSpPr>
          <p:nvPr>
            <p:ph idx="1"/>
          </p:nvPr>
        </p:nvSpPr>
        <p:spPr/>
        <p:txBody>
          <a:bodyPr/>
          <a:lstStyle/>
          <a:p>
            <a:r>
              <a:rPr lang="en-US" dirty="0" smtClean="0"/>
              <a:t>When would you use each of the following headers?</a:t>
            </a:r>
          </a:p>
          <a:p>
            <a:pPr lvl="1"/>
            <a:r>
              <a:rPr lang="en-US" dirty="0" err="1" smtClean="0"/>
              <a:t>iostream</a:t>
            </a:r>
            <a:endParaRPr lang="en-US" dirty="0" smtClean="0"/>
          </a:p>
          <a:p>
            <a:pPr lvl="1"/>
            <a:r>
              <a:rPr lang="en-US" dirty="0" err="1" smtClean="0"/>
              <a:t>iomanip</a:t>
            </a:r>
            <a:endParaRPr lang="en-US" dirty="0" smtClean="0"/>
          </a:p>
          <a:p>
            <a:pPr lvl="1"/>
            <a:r>
              <a:rPr lang="en-US" dirty="0" err="1" smtClean="0"/>
              <a:t>fstream</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Err is Human (100 pts)</a:t>
            </a:r>
            <a:endParaRPr lang="en-US" dirty="0"/>
          </a:p>
        </p:txBody>
      </p:sp>
      <p:sp>
        <p:nvSpPr>
          <p:cNvPr id="3" name="Content Placeholder 2"/>
          <p:cNvSpPr>
            <a:spLocks noGrp="1"/>
          </p:cNvSpPr>
          <p:nvPr>
            <p:ph idx="1"/>
          </p:nvPr>
        </p:nvSpPr>
        <p:spPr/>
        <p:txBody>
          <a:bodyPr>
            <a:normAutofit lnSpcReduction="10000"/>
          </a:bodyPr>
          <a:lstStyle/>
          <a:p>
            <a:r>
              <a:rPr lang="en-US" dirty="0" smtClean="0"/>
              <a:t>Find the error in this code:</a:t>
            </a:r>
          </a:p>
          <a:p>
            <a:pPr lvl="1">
              <a:buNone/>
            </a:pPr>
            <a:r>
              <a:rPr lang="en-US" dirty="0" smtClean="0">
                <a:solidFill>
                  <a:srgbClr val="0070C0"/>
                </a:solidFill>
              </a:rPr>
              <a:t>Void </a:t>
            </a:r>
            <a:r>
              <a:rPr lang="en-US" dirty="0" err="1" smtClean="0"/>
              <a:t>myfunction</a:t>
            </a:r>
            <a:r>
              <a:rPr lang="en-US" dirty="0" smtClean="0"/>
              <a:t>(char letters[] )</a:t>
            </a:r>
          </a:p>
          <a:p>
            <a:pPr lvl="1">
              <a:buNone/>
            </a:pPr>
            <a:r>
              <a:rPr lang="en-US" dirty="0" smtClean="0"/>
              <a:t>{</a:t>
            </a:r>
          </a:p>
          <a:p>
            <a:pPr lvl="1">
              <a:buNone/>
            </a:pPr>
            <a:r>
              <a:rPr lang="en-US" dirty="0" smtClean="0"/>
              <a:t>	letters = </a:t>
            </a:r>
            <a:r>
              <a:rPr lang="en-US" dirty="0" smtClean="0">
                <a:solidFill>
                  <a:srgbClr val="C00000"/>
                </a:solidFill>
              </a:rPr>
              <a:t>“</a:t>
            </a:r>
            <a:r>
              <a:rPr lang="en-US" dirty="0" err="1" smtClean="0">
                <a:solidFill>
                  <a:srgbClr val="C00000"/>
                </a:solidFill>
              </a:rPr>
              <a:t>abc</a:t>
            </a:r>
            <a:r>
              <a:rPr lang="en-US" dirty="0" smtClean="0">
                <a:solidFill>
                  <a:srgbClr val="C00000"/>
                </a:solidFill>
              </a:rPr>
              <a:t>”</a:t>
            </a:r>
            <a:r>
              <a:rPr lang="en-US" dirty="0" smtClean="0"/>
              <a:t>;</a:t>
            </a:r>
          </a:p>
          <a:p>
            <a:pPr lvl="1">
              <a:buNone/>
            </a:pPr>
            <a:r>
              <a:rPr lang="en-US" dirty="0" smtClean="0"/>
              <a:t>}</a:t>
            </a:r>
          </a:p>
          <a:p>
            <a:pPr lvl="1">
              <a:buNone/>
            </a:pPr>
            <a:r>
              <a:rPr lang="en-US" dirty="0" err="1" smtClean="0">
                <a:solidFill>
                  <a:srgbClr val="0070C0"/>
                </a:solidFill>
              </a:rPr>
              <a:t>Int</a:t>
            </a:r>
            <a:r>
              <a:rPr lang="en-US" dirty="0" smtClean="0">
                <a:solidFill>
                  <a:srgbClr val="0070C0"/>
                </a:solidFill>
              </a:rPr>
              <a:t> </a:t>
            </a:r>
            <a:r>
              <a:rPr lang="en-US" dirty="0" smtClean="0"/>
              <a:t>main() {</a:t>
            </a:r>
          </a:p>
          <a:p>
            <a:pPr lvl="1">
              <a:buNone/>
            </a:pPr>
            <a:r>
              <a:rPr lang="en-US" dirty="0"/>
              <a:t> </a:t>
            </a:r>
            <a:r>
              <a:rPr lang="en-US" dirty="0" smtClean="0"/>
              <a:t>   char word[10];</a:t>
            </a:r>
          </a:p>
          <a:p>
            <a:pPr lvl="1">
              <a:buNone/>
            </a:pPr>
            <a:r>
              <a:rPr lang="en-US" dirty="0" smtClean="0"/>
              <a:t>	</a:t>
            </a:r>
            <a:r>
              <a:rPr lang="en-US" dirty="0" err="1" smtClean="0"/>
              <a:t>myfunction</a:t>
            </a:r>
            <a:r>
              <a:rPr lang="en-US" dirty="0" smtClean="0"/>
              <a:t>(word[0]);</a:t>
            </a:r>
          </a:p>
          <a:p>
            <a:pPr lvl="1">
              <a:buNone/>
            </a:pPr>
            <a:r>
              <a:rPr lang="en-US" dirty="0"/>
              <a:t>}</a:t>
            </a:r>
          </a:p>
        </p:txBody>
      </p:sp>
      <p:sp>
        <p:nvSpPr>
          <p:cNvPr id="4" name="Right Arrow 3">
            <a:hlinkClick r:id="rId3" action="ppaction://hlinksldjump"/>
          </p:cNvPr>
          <p:cNvSpPr/>
          <p:nvPr/>
        </p:nvSpPr>
        <p:spPr>
          <a:xfrm>
            <a:off x="7772400" y="60960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Live (300 pts)</a:t>
            </a:r>
            <a:endParaRPr lang="en-US" dirty="0"/>
          </a:p>
        </p:txBody>
      </p:sp>
      <p:sp>
        <p:nvSpPr>
          <p:cNvPr id="3" name="Content Placeholder 2"/>
          <p:cNvSpPr>
            <a:spLocks noGrp="1"/>
          </p:cNvSpPr>
          <p:nvPr>
            <p:ph idx="1"/>
          </p:nvPr>
        </p:nvSpPr>
        <p:spPr/>
        <p:txBody>
          <a:bodyPr/>
          <a:lstStyle/>
          <a:p>
            <a:r>
              <a:rPr lang="en-US" dirty="0" smtClean="0"/>
              <a:t>What are the 4 steps involved in reading from or writing to a file?</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Live (400 pts)</a:t>
            </a:r>
            <a:endParaRPr lang="en-US" dirty="0"/>
          </a:p>
        </p:txBody>
      </p:sp>
      <p:sp>
        <p:nvSpPr>
          <p:cNvPr id="3" name="Content Placeholder 2"/>
          <p:cNvSpPr>
            <a:spLocks noGrp="1"/>
          </p:cNvSpPr>
          <p:nvPr>
            <p:ph idx="1"/>
          </p:nvPr>
        </p:nvSpPr>
        <p:spPr/>
        <p:txBody>
          <a:bodyPr/>
          <a:lstStyle/>
          <a:p>
            <a:r>
              <a:rPr lang="en-US" dirty="0" smtClean="0"/>
              <a:t>Write the code to </a:t>
            </a:r>
            <a:r>
              <a:rPr lang="en-US" i="1" dirty="0" smtClean="0"/>
              <a:t>write</a:t>
            </a:r>
            <a:r>
              <a:rPr lang="en-US" dirty="0" smtClean="0"/>
              <a:t> the names Alice, Bob and Eve </a:t>
            </a:r>
            <a:r>
              <a:rPr lang="en-US" dirty="0" smtClean="0"/>
              <a:t>to a </a:t>
            </a:r>
            <a:r>
              <a:rPr lang="en-US" dirty="0" smtClean="0"/>
              <a:t>file called names.txt</a:t>
            </a:r>
            <a:r>
              <a:rPr lang="en-US" dirty="0" smtClean="0"/>
              <a:t>.</a:t>
            </a:r>
          </a:p>
          <a:p>
            <a:r>
              <a:rPr lang="en-US" dirty="0" smtClean="0"/>
              <a:t>Separate each name with a tab character </a:t>
            </a:r>
          </a:p>
          <a:p>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Live (500 pts)</a:t>
            </a:r>
            <a:endParaRPr lang="en-US" dirty="0"/>
          </a:p>
        </p:txBody>
      </p:sp>
      <p:sp>
        <p:nvSpPr>
          <p:cNvPr id="3" name="Content Placeholder 2"/>
          <p:cNvSpPr>
            <a:spLocks noGrp="1"/>
          </p:cNvSpPr>
          <p:nvPr>
            <p:ph idx="1"/>
          </p:nvPr>
        </p:nvSpPr>
        <p:spPr/>
        <p:txBody>
          <a:bodyPr/>
          <a:lstStyle/>
          <a:p>
            <a:r>
              <a:rPr lang="en-US" dirty="0" smtClean="0"/>
              <a:t>Write code to </a:t>
            </a:r>
            <a:r>
              <a:rPr lang="en-US" i="1" dirty="0" smtClean="0"/>
              <a:t>read</a:t>
            </a:r>
            <a:r>
              <a:rPr lang="en-US" dirty="0" smtClean="0"/>
              <a:t> the names of contestants from a file called names.txt and print them to the screen. You don’t know how many names are in the file.</a:t>
            </a: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Err is Human (200 pts)</a:t>
            </a:r>
            <a:endParaRPr lang="en-US" dirty="0"/>
          </a:p>
        </p:txBody>
      </p:sp>
      <p:sp>
        <p:nvSpPr>
          <p:cNvPr id="3" name="Content Placeholder 2"/>
          <p:cNvSpPr>
            <a:spLocks noGrp="1"/>
          </p:cNvSpPr>
          <p:nvPr>
            <p:ph idx="1"/>
          </p:nvPr>
        </p:nvSpPr>
        <p:spPr/>
        <p:txBody>
          <a:bodyPr/>
          <a:lstStyle/>
          <a:p>
            <a:r>
              <a:rPr lang="en-US" dirty="0" smtClean="0"/>
              <a:t>Find the error in this code:</a:t>
            </a:r>
          </a:p>
          <a:p>
            <a:pPr lvl="1">
              <a:buNone/>
            </a:pPr>
            <a:r>
              <a:rPr lang="en-US" dirty="0" err="1" smtClean="0">
                <a:solidFill>
                  <a:srgbClr val="0070C0"/>
                </a:solidFill>
              </a:rPr>
              <a:t>int</a:t>
            </a:r>
            <a:r>
              <a:rPr lang="en-US" dirty="0" smtClean="0"/>
              <a:t> size;</a:t>
            </a:r>
          </a:p>
          <a:p>
            <a:pPr lvl="1">
              <a:buNone/>
            </a:pPr>
            <a:r>
              <a:rPr lang="en-US" dirty="0" err="1" smtClean="0"/>
              <a:t>cout</a:t>
            </a:r>
            <a:r>
              <a:rPr lang="en-US" dirty="0" smtClean="0"/>
              <a:t> &lt;&lt; </a:t>
            </a:r>
            <a:r>
              <a:rPr lang="en-US" dirty="0" smtClean="0">
                <a:solidFill>
                  <a:srgbClr val="C00000"/>
                </a:solidFill>
              </a:rPr>
              <a:t>“Enter size of array: “</a:t>
            </a:r>
            <a:r>
              <a:rPr lang="en-US" dirty="0" smtClean="0"/>
              <a:t>;</a:t>
            </a:r>
          </a:p>
          <a:p>
            <a:pPr lvl="1">
              <a:buNone/>
            </a:pPr>
            <a:r>
              <a:rPr lang="en-US" dirty="0" err="1" smtClean="0"/>
              <a:t>cin</a:t>
            </a:r>
            <a:r>
              <a:rPr lang="en-US" dirty="0" smtClean="0"/>
              <a:t> &gt;&gt; size;</a:t>
            </a:r>
          </a:p>
          <a:p>
            <a:pPr lvl="1">
              <a:buNone/>
            </a:pPr>
            <a:r>
              <a:rPr lang="en-US" dirty="0" smtClean="0">
                <a:solidFill>
                  <a:srgbClr val="0070C0"/>
                </a:solidFill>
              </a:rPr>
              <a:t>char </a:t>
            </a:r>
            <a:r>
              <a:rPr lang="en-US" dirty="0" err="1" smtClean="0"/>
              <a:t>arr</a:t>
            </a:r>
            <a:r>
              <a:rPr lang="en-US" dirty="0" smtClean="0"/>
              <a:t>[size];</a:t>
            </a:r>
          </a:p>
          <a:p>
            <a:pPr lvl="1">
              <a:buNone/>
            </a:pP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Err is Human (300 pts)</a:t>
            </a:r>
            <a:endParaRPr lang="en-US" dirty="0"/>
          </a:p>
        </p:txBody>
      </p:sp>
      <p:sp>
        <p:nvSpPr>
          <p:cNvPr id="5" name="Content Placeholder 2"/>
          <p:cNvSpPr>
            <a:spLocks noGrp="1"/>
          </p:cNvSpPr>
          <p:nvPr>
            <p:ph idx="1"/>
          </p:nvPr>
        </p:nvSpPr>
        <p:spPr/>
        <p:txBody>
          <a:bodyPr>
            <a:normAutofit/>
          </a:bodyPr>
          <a:lstStyle/>
          <a:p>
            <a:r>
              <a:rPr lang="en-US" dirty="0" smtClean="0"/>
              <a:t>Find the error in this code: </a:t>
            </a:r>
          </a:p>
          <a:p>
            <a:pPr>
              <a:buNone/>
            </a:pPr>
            <a:r>
              <a:rPr lang="en-US" sz="2600" dirty="0" smtClean="0">
                <a:solidFill>
                  <a:srgbClr val="0070C0"/>
                </a:solidFill>
              </a:rPr>
              <a:t>	</a:t>
            </a:r>
            <a:r>
              <a:rPr lang="en-US" sz="2800" dirty="0" smtClean="0">
                <a:solidFill>
                  <a:srgbClr val="0070C0"/>
                </a:solidFill>
              </a:rPr>
              <a:t>void</a:t>
            </a:r>
            <a:r>
              <a:rPr lang="en-US" sz="2800" dirty="0" smtClean="0"/>
              <a:t> </a:t>
            </a:r>
            <a:r>
              <a:rPr lang="en-US" sz="2800" dirty="0" err="1" smtClean="0"/>
              <a:t>isPositive</a:t>
            </a:r>
            <a:r>
              <a:rPr lang="en-US" sz="2800" dirty="0" smtClean="0"/>
              <a:t>(</a:t>
            </a:r>
            <a:r>
              <a:rPr lang="en-US" sz="2800" dirty="0" err="1" smtClean="0">
                <a:solidFill>
                  <a:srgbClr val="0070C0"/>
                </a:solidFill>
              </a:rPr>
              <a:t>int</a:t>
            </a:r>
            <a:r>
              <a:rPr lang="en-US" sz="2800" dirty="0" smtClean="0"/>
              <a:t> x)</a:t>
            </a:r>
          </a:p>
          <a:p>
            <a:pPr>
              <a:buNone/>
            </a:pPr>
            <a:r>
              <a:rPr lang="en-US" sz="2800" dirty="0" smtClean="0"/>
              <a:t>	{</a:t>
            </a:r>
          </a:p>
          <a:p>
            <a:pPr>
              <a:buNone/>
            </a:pPr>
            <a:r>
              <a:rPr lang="en-US" sz="2800" dirty="0" smtClean="0"/>
              <a:t>		</a:t>
            </a:r>
            <a:r>
              <a:rPr lang="en-US" sz="2800" dirty="0" smtClean="0">
                <a:solidFill>
                  <a:srgbClr val="0070C0"/>
                </a:solidFill>
              </a:rPr>
              <a:t>if</a:t>
            </a:r>
            <a:r>
              <a:rPr lang="en-US" sz="2800" dirty="0" smtClean="0"/>
              <a:t> (x &gt;= 0)</a:t>
            </a:r>
          </a:p>
          <a:p>
            <a:pPr>
              <a:buNone/>
            </a:pPr>
            <a:r>
              <a:rPr lang="en-US" sz="2800" dirty="0" smtClean="0"/>
              <a:t>			</a:t>
            </a:r>
            <a:r>
              <a:rPr lang="en-US" sz="2800" dirty="0" smtClean="0">
                <a:solidFill>
                  <a:srgbClr val="0070C0"/>
                </a:solidFill>
              </a:rPr>
              <a:t>return true</a:t>
            </a:r>
            <a:r>
              <a:rPr lang="en-US" sz="2800" dirty="0" smtClean="0"/>
              <a:t> ;</a:t>
            </a:r>
            <a:endParaRPr lang="en-US" sz="2800" dirty="0" smtClean="0">
              <a:solidFill>
                <a:srgbClr val="0070C0"/>
              </a:solidFill>
            </a:endParaRPr>
          </a:p>
          <a:p>
            <a:pPr>
              <a:buNone/>
            </a:pPr>
            <a:r>
              <a:rPr lang="en-US" sz="2800" dirty="0" smtClean="0">
                <a:solidFill>
                  <a:srgbClr val="0070C0"/>
                </a:solidFill>
              </a:rPr>
              <a:t>		else</a:t>
            </a:r>
          </a:p>
          <a:p>
            <a:pPr>
              <a:buNone/>
            </a:pPr>
            <a:r>
              <a:rPr lang="en-US" sz="2800" dirty="0" smtClean="0">
                <a:solidFill>
                  <a:srgbClr val="0070C0"/>
                </a:solidFill>
              </a:rPr>
              <a:t>			return false</a:t>
            </a:r>
            <a:r>
              <a:rPr lang="en-US" sz="2800" dirty="0" smtClean="0"/>
              <a:t>;</a:t>
            </a:r>
          </a:p>
          <a:p>
            <a:pPr>
              <a:buNone/>
            </a:pPr>
            <a:r>
              <a:rPr lang="en-US" sz="2800" dirty="0" smtClean="0"/>
              <a:t>	}</a:t>
            </a:r>
          </a:p>
          <a:p>
            <a:pPr lvl="1">
              <a:buNone/>
            </a:pP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Err is Human (400 pts)</a:t>
            </a:r>
            <a:endParaRPr lang="en-US" dirty="0"/>
          </a:p>
        </p:txBody>
      </p:sp>
      <p:sp>
        <p:nvSpPr>
          <p:cNvPr id="3" name="Content Placeholder 2"/>
          <p:cNvSpPr>
            <a:spLocks noGrp="1"/>
          </p:cNvSpPr>
          <p:nvPr>
            <p:ph idx="1"/>
          </p:nvPr>
        </p:nvSpPr>
        <p:spPr/>
        <p:txBody>
          <a:bodyPr>
            <a:normAutofit/>
          </a:bodyPr>
          <a:lstStyle/>
          <a:p>
            <a:r>
              <a:rPr lang="en-US" dirty="0" smtClean="0"/>
              <a:t>Find the error in this code: </a:t>
            </a:r>
            <a:br>
              <a:rPr lang="en-US" dirty="0" smtClean="0"/>
            </a:br>
            <a:r>
              <a:rPr lang="en-US" sz="2800" dirty="0" err="1" smtClean="0">
                <a:solidFill>
                  <a:srgbClr val="0070C0"/>
                </a:solidFill>
              </a:rPr>
              <a:t>int</a:t>
            </a:r>
            <a:r>
              <a:rPr lang="en-US" sz="2800" dirty="0" smtClean="0"/>
              <a:t> </a:t>
            </a:r>
            <a:r>
              <a:rPr lang="en-US" sz="2800" dirty="0" err="1" smtClean="0"/>
              <a:t>myArray</a:t>
            </a:r>
            <a:r>
              <a:rPr lang="en-US" sz="2800" dirty="0" smtClean="0"/>
              <a:t>[10];  </a:t>
            </a:r>
            <a:br>
              <a:rPr lang="en-US" sz="2800" dirty="0" smtClean="0"/>
            </a:br>
            <a:r>
              <a:rPr lang="en-US" sz="2800" dirty="0" smtClean="0">
                <a:solidFill>
                  <a:srgbClr val="00B050"/>
                </a:solidFill>
              </a:rPr>
              <a:t>// </a:t>
            </a:r>
            <a:r>
              <a:rPr lang="en-US" sz="2800" dirty="0" err="1" smtClean="0">
                <a:solidFill>
                  <a:srgbClr val="00B050"/>
                </a:solidFill>
              </a:rPr>
              <a:t>fillArray</a:t>
            </a:r>
            <a:r>
              <a:rPr lang="en-US" sz="2800" dirty="0" smtClean="0">
                <a:solidFill>
                  <a:srgbClr val="00B050"/>
                </a:solidFill>
              </a:rPr>
              <a:t> is a function that assigns values to all cells</a:t>
            </a:r>
            <a:br>
              <a:rPr lang="en-US" sz="2800" dirty="0" smtClean="0">
                <a:solidFill>
                  <a:srgbClr val="00B050"/>
                </a:solidFill>
              </a:rPr>
            </a:br>
            <a:r>
              <a:rPr lang="en-US" sz="2800" dirty="0" smtClean="0">
                <a:solidFill>
                  <a:srgbClr val="00B050"/>
                </a:solidFill>
              </a:rPr>
              <a:t>// in the array</a:t>
            </a:r>
            <a:r>
              <a:rPr lang="en-US" sz="2800" dirty="0" smtClean="0"/>
              <a:t/>
            </a:r>
            <a:br>
              <a:rPr lang="en-US" sz="2800" dirty="0" smtClean="0"/>
            </a:br>
            <a:r>
              <a:rPr lang="en-US" sz="2800" dirty="0" err="1" smtClean="0"/>
              <a:t>fillArray</a:t>
            </a:r>
            <a:r>
              <a:rPr lang="en-US" sz="2800" dirty="0" smtClean="0"/>
              <a:t>(</a:t>
            </a:r>
            <a:r>
              <a:rPr lang="en-US" sz="2800" dirty="0" err="1" smtClean="0"/>
              <a:t>myArray</a:t>
            </a:r>
            <a:r>
              <a:rPr lang="en-US" sz="2800" dirty="0" smtClean="0"/>
              <a:t>, 10);</a:t>
            </a:r>
            <a:br>
              <a:rPr lang="en-US" sz="2800" dirty="0" smtClean="0"/>
            </a:br>
            <a:r>
              <a:rPr lang="en-US" sz="2800" dirty="0" err="1" smtClean="0"/>
              <a:t>cout</a:t>
            </a:r>
            <a:r>
              <a:rPr lang="en-US" sz="2800" dirty="0" smtClean="0"/>
              <a:t> &lt;&lt; </a:t>
            </a:r>
            <a:r>
              <a:rPr lang="en-US" sz="2800" dirty="0" smtClean="0">
                <a:solidFill>
                  <a:srgbClr val="C00000"/>
                </a:solidFill>
              </a:rPr>
              <a:t>“Last item: ” </a:t>
            </a:r>
            <a:r>
              <a:rPr lang="en-US" sz="2800" dirty="0" smtClean="0"/>
              <a:t>&lt;&lt; </a:t>
            </a:r>
            <a:r>
              <a:rPr lang="en-US" sz="2800" dirty="0" err="1" smtClean="0"/>
              <a:t>myArray</a:t>
            </a:r>
            <a:r>
              <a:rPr lang="en-US" sz="2800" dirty="0" smtClean="0"/>
              <a:t>[10] &lt;&lt; </a:t>
            </a:r>
            <a:r>
              <a:rPr lang="en-US" sz="2800" dirty="0" err="1" smtClean="0"/>
              <a:t>endl</a:t>
            </a:r>
            <a:r>
              <a:rPr lang="en-US" sz="2800" dirty="0" smtClean="0"/>
              <a:t>;</a:t>
            </a:r>
            <a:br>
              <a:rPr lang="en-US" sz="2800" dirty="0" smtClean="0"/>
            </a:br>
            <a:endParaRPr lang="en-US" dirty="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Err is Human (500 pts)</a:t>
            </a:r>
            <a:endParaRPr lang="en-US" dirty="0"/>
          </a:p>
        </p:txBody>
      </p:sp>
      <p:sp>
        <p:nvSpPr>
          <p:cNvPr id="3" name="Content Placeholder 2"/>
          <p:cNvSpPr>
            <a:spLocks noGrp="1"/>
          </p:cNvSpPr>
          <p:nvPr>
            <p:ph idx="1"/>
          </p:nvPr>
        </p:nvSpPr>
        <p:spPr/>
        <p:txBody>
          <a:bodyPr/>
          <a:lstStyle/>
          <a:p>
            <a:r>
              <a:rPr lang="en-US" dirty="0" smtClean="0"/>
              <a:t>Find the error in this code:</a:t>
            </a:r>
            <a:endParaRPr lang="en-US" sz="2800" dirty="0" smtClean="0"/>
          </a:p>
          <a:p>
            <a:pPr>
              <a:buNone/>
            </a:pPr>
            <a:r>
              <a:rPr lang="en-US" sz="2800" dirty="0" smtClean="0"/>
              <a:t>	</a:t>
            </a:r>
            <a:r>
              <a:rPr lang="en-US" sz="2800" dirty="0" smtClean="0">
                <a:solidFill>
                  <a:srgbClr val="0070C0"/>
                </a:solidFill>
              </a:rPr>
              <a:t> </a:t>
            </a:r>
            <a:r>
              <a:rPr lang="en-US" sz="2800" dirty="0" err="1" smtClean="0">
                <a:solidFill>
                  <a:srgbClr val="0070C0"/>
                </a:solidFill>
              </a:rPr>
              <a:t>int</a:t>
            </a:r>
            <a:r>
              <a:rPr lang="en-US" sz="2800" dirty="0" smtClean="0"/>
              <a:t> </a:t>
            </a:r>
            <a:r>
              <a:rPr lang="en-US" sz="2800" dirty="0" err="1" smtClean="0"/>
              <a:t>myArray</a:t>
            </a:r>
            <a:r>
              <a:rPr lang="en-US" sz="2800" dirty="0" smtClean="0"/>
              <a:t>[10][10];  </a:t>
            </a:r>
            <a:br>
              <a:rPr lang="en-US" sz="2800" dirty="0" smtClean="0"/>
            </a:br>
            <a:r>
              <a:rPr lang="en-US" sz="2800" dirty="0" smtClean="0">
                <a:solidFill>
                  <a:srgbClr val="00B050"/>
                </a:solidFill>
              </a:rPr>
              <a:t>// </a:t>
            </a:r>
            <a:r>
              <a:rPr lang="en-US" sz="2800" dirty="0" err="1" smtClean="0">
                <a:solidFill>
                  <a:srgbClr val="00B050"/>
                </a:solidFill>
              </a:rPr>
              <a:t>fillArray</a:t>
            </a:r>
            <a:r>
              <a:rPr lang="en-US" sz="2800" dirty="0" smtClean="0">
                <a:solidFill>
                  <a:srgbClr val="00B050"/>
                </a:solidFill>
              </a:rPr>
              <a:t> is a function that assigns values to all cells</a:t>
            </a:r>
            <a:r>
              <a:rPr lang="en-US" sz="2800" dirty="0" smtClean="0"/>
              <a:t/>
            </a:r>
            <a:br>
              <a:rPr lang="en-US" sz="2800" dirty="0" smtClean="0"/>
            </a:br>
            <a:r>
              <a:rPr lang="en-US" sz="2800" dirty="0" err="1" smtClean="0"/>
              <a:t>fillArray</a:t>
            </a:r>
            <a:r>
              <a:rPr lang="en-US" sz="2800" dirty="0" smtClean="0"/>
              <a:t>(</a:t>
            </a:r>
            <a:r>
              <a:rPr lang="en-US" sz="2800" dirty="0" err="1" smtClean="0"/>
              <a:t>myArray</a:t>
            </a:r>
            <a:r>
              <a:rPr lang="en-US" sz="2800" dirty="0" smtClean="0"/>
              <a:t>, 10, 10);</a:t>
            </a:r>
          </a:p>
          <a:p>
            <a:pPr>
              <a:buNone/>
            </a:pPr>
            <a:r>
              <a:rPr lang="en-US" sz="2800" dirty="0" smtClean="0"/>
              <a:t>	</a:t>
            </a:r>
            <a:r>
              <a:rPr lang="en-US" sz="2800" dirty="0" err="1" smtClean="0">
                <a:solidFill>
                  <a:srgbClr val="0070C0"/>
                </a:solidFill>
              </a:rPr>
              <a:t>int</a:t>
            </a:r>
            <a:r>
              <a:rPr lang="en-US" sz="2800" dirty="0" smtClean="0"/>
              <a:t> sum = 0;</a:t>
            </a:r>
          </a:p>
          <a:p>
            <a:pPr>
              <a:buNone/>
            </a:pPr>
            <a:r>
              <a:rPr lang="en-US" sz="2800" dirty="0" smtClean="0"/>
              <a:t>	</a:t>
            </a:r>
            <a:r>
              <a:rPr lang="en-US" sz="2800" dirty="0" smtClean="0">
                <a:solidFill>
                  <a:srgbClr val="0070C0"/>
                </a:solidFill>
              </a:rPr>
              <a:t>for</a:t>
            </a:r>
            <a:r>
              <a:rPr lang="en-US" sz="2800" dirty="0" smtClean="0"/>
              <a:t> (</a:t>
            </a:r>
            <a:r>
              <a:rPr lang="en-US" sz="2800" dirty="0" err="1" smtClean="0">
                <a:solidFill>
                  <a:srgbClr val="0070C0"/>
                </a:solidFill>
              </a:rPr>
              <a:t>int</a:t>
            </a:r>
            <a:r>
              <a:rPr lang="en-US" sz="2800" dirty="0" smtClean="0"/>
              <a:t> </a:t>
            </a:r>
            <a:r>
              <a:rPr lang="en-US" sz="2800" dirty="0" err="1" smtClean="0"/>
              <a:t>i</a:t>
            </a:r>
            <a:r>
              <a:rPr lang="en-US" sz="2800" dirty="0" smtClean="0"/>
              <a:t> = 0; </a:t>
            </a:r>
            <a:r>
              <a:rPr lang="en-US" sz="2800" dirty="0" err="1" smtClean="0"/>
              <a:t>i</a:t>
            </a:r>
            <a:r>
              <a:rPr lang="en-US" sz="2800" dirty="0" smtClean="0"/>
              <a:t> &lt; 10; </a:t>
            </a:r>
            <a:r>
              <a:rPr lang="en-US" sz="2800" dirty="0" err="1" smtClean="0"/>
              <a:t>i</a:t>
            </a:r>
            <a:r>
              <a:rPr lang="en-US" sz="2800" dirty="0" smtClean="0"/>
              <a:t>++)</a:t>
            </a:r>
          </a:p>
          <a:p>
            <a:pPr>
              <a:buNone/>
            </a:pPr>
            <a:r>
              <a:rPr lang="en-US" sz="2800" dirty="0" smtClean="0"/>
              <a:t>		sum = sum + </a:t>
            </a:r>
            <a:r>
              <a:rPr lang="en-US" sz="2800" dirty="0" err="1" smtClean="0"/>
              <a:t>myArray</a:t>
            </a:r>
            <a:r>
              <a:rPr lang="en-US" sz="2800" dirty="0" smtClean="0"/>
              <a:t>[</a:t>
            </a:r>
            <a:r>
              <a:rPr lang="en-US" sz="2800" dirty="0" err="1" smtClean="0"/>
              <a:t>i</a:t>
            </a:r>
            <a:r>
              <a:rPr lang="en-US" sz="2800" dirty="0" smtClean="0"/>
              <a:t>];</a:t>
            </a:r>
          </a:p>
          <a:p>
            <a:pPr>
              <a:buNone/>
            </a:pPr>
            <a:r>
              <a:rPr lang="en-US" sz="2800" dirty="0" smtClean="0"/>
              <a:t>	</a:t>
            </a:r>
            <a:r>
              <a:rPr lang="en-US" sz="2800" dirty="0" err="1" smtClean="0"/>
              <a:t>cout</a:t>
            </a:r>
            <a:r>
              <a:rPr lang="en-US" sz="2800" dirty="0" smtClean="0"/>
              <a:t> &lt;&lt; </a:t>
            </a:r>
            <a:r>
              <a:rPr lang="en-US" sz="2800" dirty="0" smtClean="0">
                <a:solidFill>
                  <a:srgbClr val="C00000"/>
                </a:solidFill>
              </a:rPr>
              <a:t>“Sum of all elements in array is “ </a:t>
            </a:r>
            <a:r>
              <a:rPr lang="en-US" sz="2800" dirty="0" smtClean="0"/>
              <a:t>&lt;&lt; sum;</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Purely Functional (100 pts)</a:t>
            </a:r>
            <a:endParaRPr lang="en-US" dirty="0"/>
          </a:p>
        </p:txBody>
      </p:sp>
      <p:sp>
        <p:nvSpPr>
          <p:cNvPr id="3" name="Content Placeholder 2"/>
          <p:cNvSpPr>
            <a:spLocks noGrp="1"/>
          </p:cNvSpPr>
          <p:nvPr>
            <p:ph idx="1"/>
          </p:nvPr>
        </p:nvSpPr>
        <p:spPr/>
        <p:txBody>
          <a:bodyPr/>
          <a:lstStyle/>
          <a:p>
            <a:r>
              <a:rPr lang="en-US" dirty="0" smtClean="0"/>
              <a:t>Describe the difference between pass by value and pass by reference parameters.</a:t>
            </a:r>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Purely Functional (200 pts)</a:t>
            </a:r>
            <a:endParaRPr lang="en-US" dirty="0"/>
          </a:p>
        </p:txBody>
      </p:sp>
      <p:sp>
        <p:nvSpPr>
          <p:cNvPr id="3" name="Content Placeholder 2"/>
          <p:cNvSpPr>
            <a:spLocks noGrp="1"/>
          </p:cNvSpPr>
          <p:nvPr>
            <p:ph idx="1"/>
          </p:nvPr>
        </p:nvSpPr>
        <p:spPr/>
        <p:txBody>
          <a:bodyPr/>
          <a:lstStyle/>
          <a:p>
            <a:r>
              <a:rPr lang="en-US" dirty="0" smtClean="0"/>
              <a:t>Write the header for a function called </a:t>
            </a:r>
            <a:r>
              <a:rPr lang="en-US" i="1" dirty="0" err="1" smtClean="0"/>
              <a:t>byValue</a:t>
            </a:r>
            <a:r>
              <a:rPr lang="en-US" i="1" dirty="0" smtClean="0"/>
              <a:t>( )</a:t>
            </a:r>
            <a:r>
              <a:rPr lang="en-US" dirty="0" smtClean="0"/>
              <a:t> that returns nothing and has a single integer pass by value parameter called total.</a:t>
            </a:r>
          </a:p>
          <a:p>
            <a:pPr>
              <a:buNone/>
            </a:pPr>
            <a:r>
              <a:rPr lang="en-US" dirty="0" smtClean="0"/>
              <a:t>	</a:t>
            </a:r>
          </a:p>
          <a:p>
            <a:pPr>
              <a:buNone/>
            </a:pPr>
            <a:r>
              <a:rPr lang="en-US" dirty="0" smtClean="0"/>
              <a:t>	{</a:t>
            </a:r>
          </a:p>
          <a:p>
            <a:pPr>
              <a:buNone/>
            </a:pPr>
            <a:r>
              <a:rPr lang="en-US" dirty="0" smtClean="0"/>
              <a:t>		total++;</a:t>
            </a:r>
          </a:p>
          <a:p>
            <a:pPr>
              <a:buNone/>
            </a:pPr>
            <a:r>
              <a:rPr lang="en-US" dirty="0" smtClean="0"/>
              <a:t>	}</a:t>
            </a:r>
          </a:p>
          <a:p>
            <a:pPr>
              <a:buNone/>
            </a:pPr>
            <a:endParaRPr lang="en-US" dirty="0" smtClean="0"/>
          </a:p>
        </p:txBody>
      </p:sp>
      <p:sp>
        <p:nvSpPr>
          <p:cNvPr id="4" name="Right Arrow 3">
            <a:hlinkClick r:id="rId3" action="ppaction://hlinksldjump"/>
          </p:cNvPr>
          <p:cNvSpPr/>
          <p:nvPr/>
        </p:nvSpPr>
        <p:spPr>
          <a:xfrm>
            <a:off x="7772400" y="6172200"/>
            <a:ext cx="1219200" cy="609600"/>
          </a:xfrm>
          <a:prstGeom prst="rightArrow">
            <a:avLst/>
          </a:prstGeom>
          <a:solidFill>
            <a:schemeClr val="accent2"/>
          </a:solidFill>
          <a:ln>
            <a:solidFill>
              <a:schemeClr val="accent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eopardy">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E9EDF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4526</TotalTime>
  <Words>1770</Words>
  <Application>Microsoft Office PowerPoint</Application>
  <PresentationFormat>On-screen Show (4:3)</PresentationFormat>
  <Paragraphs>401</Paragraphs>
  <Slides>32</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Broadway</vt:lpstr>
      <vt:lpstr>Calibri</vt:lpstr>
      <vt:lpstr>Courier New</vt:lpstr>
      <vt:lpstr>Office Theme</vt:lpstr>
      <vt:lpstr>PowerPoint Presentation</vt:lpstr>
      <vt:lpstr>Final Jeopardy</vt:lpstr>
      <vt:lpstr>To Err is Human (100 pts)</vt:lpstr>
      <vt:lpstr>To Err is Human (200 pts)</vt:lpstr>
      <vt:lpstr>To Err is Human (300 pts)</vt:lpstr>
      <vt:lpstr>To Err is Human (400 pts)</vt:lpstr>
      <vt:lpstr>To Err is Human (500 pts)</vt:lpstr>
      <vt:lpstr>Purely Functional (100 pts)</vt:lpstr>
      <vt:lpstr>Purely Functional (200 pts)</vt:lpstr>
      <vt:lpstr>Purely Functional (300 pts)</vt:lpstr>
      <vt:lpstr>Purely Functional (400 pts)</vt:lpstr>
      <vt:lpstr>Purely Functional (500 pts)</vt:lpstr>
      <vt:lpstr>Geek Speak (100 pts)</vt:lpstr>
      <vt:lpstr>Geek Speak (200 pts)</vt:lpstr>
      <vt:lpstr>Geek Speak (300 pts)</vt:lpstr>
      <vt:lpstr>Geek Speak (400 pts)</vt:lpstr>
      <vt:lpstr>Geek Speak (500 pts)</vt:lpstr>
      <vt:lpstr>Testing 1,2,3 (100 pts)</vt:lpstr>
      <vt:lpstr>Testing 1,2,3 (200 pts)</vt:lpstr>
      <vt:lpstr>Testing 1,2,3 (300 pts)</vt:lpstr>
      <vt:lpstr>Testing 1,2,3 (400 pts)</vt:lpstr>
      <vt:lpstr>Testing 1,2,3 (500 pts)</vt:lpstr>
      <vt:lpstr>So Much Data … (100 pts)</vt:lpstr>
      <vt:lpstr>So Much Data … (200 pts)</vt:lpstr>
      <vt:lpstr>So Much Data … (300 pts)</vt:lpstr>
      <vt:lpstr>So Much Data … (400 pts)</vt:lpstr>
      <vt:lpstr>So Much Data … (500 pts)</vt:lpstr>
      <vt:lpstr>Streaming Live (100 pts)</vt:lpstr>
      <vt:lpstr>Streaming Live (200 pts)</vt:lpstr>
      <vt:lpstr>Streaming Live (300 pts)</vt:lpstr>
      <vt:lpstr>Streaming Live (400 pts)</vt:lpstr>
      <vt:lpstr>Streaming Live (500 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Jeopardy</dc:title>
  <dc:creator>Emma Bowring</dc:creator>
  <cp:lastModifiedBy>Mike Canniff</cp:lastModifiedBy>
  <cp:revision>148</cp:revision>
  <dcterms:created xsi:type="dcterms:W3CDTF">2008-04-28T20:52:29Z</dcterms:created>
  <dcterms:modified xsi:type="dcterms:W3CDTF">2019-10-25T23:17:14Z</dcterms:modified>
</cp:coreProperties>
</file>