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02" r:id="rId4"/>
    <p:sldId id="259" r:id="rId5"/>
    <p:sldId id="260" r:id="rId6"/>
    <p:sldId id="303" r:id="rId7"/>
    <p:sldId id="261" r:id="rId8"/>
    <p:sldId id="299" r:id="rId9"/>
    <p:sldId id="262" r:id="rId10"/>
    <p:sldId id="263" r:id="rId11"/>
    <p:sldId id="264" r:id="rId12"/>
    <p:sldId id="265" r:id="rId13"/>
    <p:sldId id="266" r:id="rId14"/>
    <p:sldId id="267" r:id="rId15"/>
    <p:sldId id="301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1" r:id="rId26"/>
    <p:sldId id="282" r:id="rId27"/>
    <p:sldId id="304" r:id="rId28"/>
    <p:sldId id="283" r:id="rId29"/>
    <p:sldId id="284" r:id="rId30"/>
    <p:sldId id="285" r:id="rId31"/>
    <p:sldId id="289" r:id="rId32"/>
    <p:sldId id="297" r:id="rId33"/>
    <p:sldId id="298" r:id="rId34"/>
    <p:sldId id="286" r:id="rId35"/>
    <p:sldId id="287" r:id="rId36"/>
    <p:sldId id="288" r:id="rId37"/>
    <p:sldId id="29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45" autoAdjust="0"/>
  </p:normalViewPr>
  <p:slideViewPr>
    <p:cSldViewPr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0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AB1E1A-5277-46AF-8FD8-43A29236BB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If put float value into integer, integer gets rid of decimal points without rounding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3B1577-08BF-4F8C-9C9D-9BD81F24B8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93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tabLst>
                <a:tab pos="3149600" algn="l"/>
              </a:tabLst>
            </a:pPr>
            <a:r>
              <a:rPr lang="en-US" sz="1200" dirty="0"/>
              <a:t>Cannot change values during execution</a:t>
            </a:r>
          </a:p>
          <a:p>
            <a:pPr eaLnBrk="1" hangingPunct="1">
              <a:spcBef>
                <a:spcPct val="50000"/>
              </a:spcBef>
              <a:tabLst>
                <a:tab pos="3149600" algn="l"/>
              </a:tabLst>
            </a:pPr>
            <a:r>
              <a:rPr lang="en-US" sz="1200" dirty="0"/>
              <a:t>Called "literals" because you "literally typed"</a:t>
            </a:r>
            <a:br>
              <a:rPr lang="en-US" sz="1200" dirty="0"/>
            </a:br>
            <a:r>
              <a:rPr lang="en-US" sz="1200" dirty="0"/>
              <a:t>them in your program!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57E745-C4EE-406D-A5D1-B987F6C594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7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02D51F-1698-467F-A7F6-7D76B89CC98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8C6C75-5DB9-492C-A135-293EB68CDD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82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Use named constants instead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Meaningful name to represent data</a:t>
            </a:r>
            <a:br>
              <a:rPr lang="en-US" sz="2400" dirty="0"/>
            </a:b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NUMBER_OF_STUDENTS = 24;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Called a "declared constant" or "named constant"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Now use it’s name wherever needed in program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Added benefit: changes to value result in one fix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Use const because h doesn’t need to be updated and this prevents accidental updates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1E0DF7-1DE5-4850-BFAD-ABCBBDD301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5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E5F748-92EB-4EAF-B0C3-21A6F4309D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3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PEMDAS – parentheses, exponents, multiplication/division, addition/subtraction.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6B3F90-C7AE-4E8B-851F-CBAACE7E73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96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FA6E8F-8B9E-48A0-8E50-DC39C8C5A9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21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17 / 5  evaluates to 3 in C++!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Both operands are integers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Integer division is performed!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17.0 / 5 equals 3.4 in C++!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Highest-order operand is "double type"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Double "precision" division is performed!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err="1"/>
              <a:t>int</a:t>
            </a:r>
            <a:r>
              <a:rPr lang="en-US" sz="2400" dirty="0"/>
              <a:t> intVar1 =1, intVar2=2;</a:t>
            </a:r>
            <a:br>
              <a:rPr lang="en-US" sz="2400" dirty="0"/>
            </a:br>
            <a:r>
              <a:rPr lang="en-US" sz="2400" dirty="0"/>
              <a:t>intVar1 / intVar2;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Performs integer division!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Result: 0!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/>
            <a:r>
              <a:rPr lang="en-US" sz="2800" dirty="0"/>
              <a:t>Calculations done "one-by-one"</a:t>
            </a:r>
          </a:p>
          <a:p>
            <a:pPr lvl="1" eaLnBrk="1" hangingPunct="1"/>
            <a:r>
              <a:rPr lang="en-US" sz="2400" dirty="0"/>
              <a:t>1 / 2 / 3.0 / 4  performs 3 separate divisions.</a:t>
            </a:r>
          </a:p>
          <a:p>
            <a:pPr lvl="2" eaLnBrk="1" hangingPunct="1"/>
            <a:r>
              <a:rPr lang="en-US" sz="2000" dirty="0"/>
              <a:t>First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 1 / 2    equals 0</a:t>
            </a:r>
          </a:p>
          <a:p>
            <a:pPr lvl="2" eaLnBrk="1" hangingPunct="1"/>
            <a:r>
              <a:rPr lang="en-US" sz="2000" dirty="0"/>
              <a:t>Then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0 / 3.0 equals 0.0</a:t>
            </a:r>
          </a:p>
          <a:p>
            <a:pPr lvl="2" eaLnBrk="1" hangingPunct="1"/>
            <a:r>
              <a:rPr lang="en-US" sz="2000" dirty="0"/>
              <a:t>Then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0.0 / 4 equals 0.0!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So not necessarily sufficient to change</a:t>
            </a:r>
            <a:br>
              <a:rPr lang="en-US" sz="2800" dirty="0"/>
            </a:br>
            <a:r>
              <a:rPr lang="en-US" sz="2800" dirty="0"/>
              <a:t>just "one operand" in a large expression</a:t>
            </a:r>
          </a:p>
          <a:p>
            <a:pPr lvl="1" eaLnBrk="1" hangingPunct="1"/>
            <a:r>
              <a:rPr lang="en-US" sz="2400" dirty="0"/>
              <a:t>Must keep in mind all individual calculations</a:t>
            </a:r>
            <a:br>
              <a:rPr lang="en-US" sz="2400" dirty="0"/>
            </a:br>
            <a:r>
              <a:rPr lang="en-US" sz="2400" dirty="0"/>
              <a:t>that will be performed during evaluation!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C91EA0-ED12-4D4B-B85D-811745FAE6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6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3653D9-AF57-49B7-9EDB-601D80FC1F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add ".0" to literals to force precision</a:t>
            </a:r>
            <a:br>
              <a:rPr lang="en-US" sz="2400" dirty="0"/>
            </a:br>
            <a:r>
              <a:rPr lang="en-US" sz="2400" dirty="0"/>
              <a:t>arithmetic, but what about variables?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We can’t use "myInt.0"!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static_cast</a:t>
            </a:r>
            <a:r>
              <a:rPr lang="en-US" sz="2400" dirty="0"/>
              <a:t>&lt;double&gt;</a:t>
            </a:r>
            <a:r>
              <a:rPr lang="en-US" sz="2400" dirty="0" err="1"/>
              <a:t>intVar</a:t>
            </a:r>
            <a:r>
              <a:rPr lang="en-US" sz="2400" dirty="0"/>
              <a:t> 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Explicitly "casts" or "converts" </a:t>
            </a:r>
            <a:r>
              <a:rPr lang="en-US" sz="2400" dirty="0" err="1"/>
              <a:t>intVar</a:t>
            </a:r>
            <a:r>
              <a:rPr lang="en-US" sz="2400" dirty="0"/>
              <a:t> to </a:t>
            </a:r>
            <a:br>
              <a:rPr lang="en-US" sz="2400" dirty="0"/>
            </a:br>
            <a:r>
              <a:rPr lang="en-US" sz="2400" dirty="0"/>
              <a:t>double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Result of conversion is then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Example expression:</a:t>
            </a:r>
            <a:br>
              <a:rPr lang="en-US" sz="2000" dirty="0"/>
            </a:br>
            <a:r>
              <a:rPr lang="en-US" sz="2000" dirty="0" err="1"/>
              <a:t>doubleVar</a:t>
            </a:r>
            <a:r>
              <a:rPr lang="en-US" sz="2000" dirty="0"/>
              <a:t> = </a:t>
            </a:r>
            <a:r>
              <a:rPr lang="en-US" sz="2000" dirty="0" err="1"/>
              <a:t>static_cast</a:t>
            </a:r>
            <a:r>
              <a:rPr lang="en-US" sz="2000" dirty="0"/>
              <a:t>&lt;double&gt;intVar1 / intVar2;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/>
              <a:t>Casting forces double-precision division to take place</a:t>
            </a:r>
            <a:br>
              <a:rPr lang="en-US" sz="1800" dirty="0"/>
            </a:br>
            <a:r>
              <a:rPr lang="en-US" sz="1800" dirty="0"/>
              <a:t>among two integer variables!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25EAB-48FA-4F55-B267-16DC11CA7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5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794190-2EE7-47F1-AFDA-C3CAD4E22A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73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Post-Increment</a:t>
            </a:r>
            <a:br>
              <a:rPr lang="en-US" sz="2800" dirty="0"/>
            </a:br>
            <a:r>
              <a:rPr lang="en-US" sz="2800" dirty="0" err="1"/>
              <a:t>intVar</a:t>
            </a:r>
            <a:r>
              <a:rPr lang="en-US" sz="2800" dirty="0"/>
              <a:t>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Uses current value of variable, THEN increments it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Pre-Increment</a:t>
            </a:r>
            <a:br>
              <a:rPr lang="en-US" sz="2800" dirty="0"/>
            </a:br>
            <a:r>
              <a:rPr lang="en-US" sz="2800" dirty="0"/>
              <a:t>++</a:t>
            </a:r>
            <a:r>
              <a:rPr lang="en-US" sz="2800" dirty="0" err="1"/>
              <a:t>intVar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Increments variable first, THEN uses new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"Use" is defined as whatever "context"</a:t>
            </a:r>
            <a:br>
              <a:rPr lang="en-US" sz="2800" dirty="0"/>
            </a:br>
            <a:r>
              <a:rPr lang="en-US" sz="2800" dirty="0"/>
              <a:t>variable is currently in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No difference if "alone" in statement:</a:t>
            </a:r>
            <a:br>
              <a:rPr lang="en-US" sz="2800" dirty="0"/>
            </a:br>
            <a:r>
              <a:rPr lang="en-US" sz="2800" dirty="0" err="1"/>
              <a:t>intVar</a:t>
            </a:r>
            <a:r>
              <a:rPr lang="en-US" sz="2800" dirty="0"/>
              <a:t>++; and ++</a:t>
            </a:r>
            <a:r>
              <a:rPr lang="en-US" sz="2800" dirty="0" err="1"/>
              <a:t>intVar</a:t>
            </a:r>
            <a:r>
              <a:rPr lang="en-US" sz="2800" dirty="0"/>
              <a:t>;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identical result</a:t>
            </a:r>
          </a:p>
          <a:p>
            <a:pPr eaLnBrk="1" hangingPunct="1">
              <a:tabLst>
                <a:tab pos="1828800" algn="l"/>
              </a:tabLst>
            </a:pPr>
            <a:endParaRPr lang="en-US" sz="2800" dirty="0"/>
          </a:p>
          <a:p>
            <a:pPr eaLnBrk="1" hangingPunct="1">
              <a:tabLst>
                <a:tab pos="1828800" algn="l"/>
              </a:tabLst>
            </a:pPr>
            <a:endParaRPr lang="en-US" sz="2800" dirty="0"/>
          </a:p>
          <a:p>
            <a:pPr eaLnBrk="1" hangingPunct="1">
              <a:tabLst>
                <a:tab pos="1828800" algn="l"/>
              </a:tabLst>
            </a:pPr>
            <a:endParaRPr lang="en-US" sz="2800" dirty="0"/>
          </a:p>
          <a:p>
            <a:pPr eaLnBrk="1" hangingPunct="1">
              <a:tabLst>
                <a:tab pos="1828800" algn="l"/>
              </a:tabLst>
            </a:pP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valueProduced</a:t>
            </a:r>
            <a:r>
              <a:rPr lang="en-US" sz="2800" dirty="0"/>
              <a:t>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n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dirty="0"/>
              <a:t>This code segment produces the output:</a:t>
            </a:r>
            <a:br>
              <a:rPr lang="en-US" sz="2400" dirty="0"/>
            </a:br>
            <a:r>
              <a:rPr lang="en-US" sz="2400" dirty="0"/>
              <a:t>4</a:t>
            </a:r>
            <a:br>
              <a:rPr lang="en-US" sz="2400" dirty="0"/>
            </a:br>
            <a:r>
              <a:rPr lang="en-US" sz="2400" dirty="0"/>
              <a:t>3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dirty="0"/>
              <a:t>Since post-increment was used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27D187-3A4A-4E45-9B13-E01678E922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CD8E68-BAC0-4FAA-9DA6-C3E73CE1B0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8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End of Lecture One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3653D9-AF57-49B7-9EDB-601D80FC1F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03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Tells C++ to use appropriate library so we can</a:t>
            </a:r>
            <a:br>
              <a:rPr lang="en-US" sz="2400" dirty="0"/>
            </a:br>
            <a:r>
              <a:rPr lang="en-US" sz="2400" dirty="0"/>
              <a:t>use the I/O objects </a:t>
            </a:r>
            <a:r>
              <a:rPr lang="en-US" sz="2400" dirty="0" err="1"/>
              <a:t>cin</a:t>
            </a:r>
            <a:r>
              <a:rPr lang="en-US" sz="2400" dirty="0"/>
              <a:t>, </a:t>
            </a:r>
            <a:r>
              <a:rPr lang="en-US" sz="2400" dirty="0" err="1"/>
              <a:t>cout</a:t>
            </a:r>
            <a:r>
              <a:rPr lang="en-US" sz="2400" dirty="0"/>
              <a:t>, </a:t>
            </a:r>
            <a:r>
              <a:rPr lang="en-US" sz="2400" dirty="0" err="1"/>
              <a:t>cerr</a:t>
            </a:r>
            <a:endParaRPr lang="en-US" sz="2400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79493C-5878-4D29-9457-3623194ACD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30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BB2CF7-87DA-4A8E-9D6E-46CE97D84B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6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FF4DB8-8CFB-4DF0-BC44-B7BB96E897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5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Differences: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"&gt;&gt;" (extraction operator) points opposite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Think of it as "pointing toward where the data goes"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Object name "</a:t>
            </a:r>
            <a:r>
              <a:rPr lang="en-US" sz="2400" dirty="0" err="1"/>
              <a:t>cin</a:t>
            </a:r>
            <a:r>
              <a:rPr lang="en-US" sz="2400" dirty="0"/>
              <a:t>" used instead of "</a:t>
            </a:r>
            <a:r>
              <a:rPr lang="en-US" sz="2400" dirty="0" err="1"/>
              <a:t>cout</a:t>
            </a:r>
            <a:r>
              <a:rPr lang="en-US" sz="2400" dirty="0"/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 literals allowed for </a:t>
            </a:r>
            <a:r>
              <a:rPr lang="en-US" sz="2400" dirty="0" err="1"/>
              <a:t>cin</a:t>
            </a:r>
            <a:endParaRPr 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Must input "to a variable"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Always "prompt" user for input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"Enter number of dragons: ";</a:t>
            </a:r>
            <a:br>
              <a:rPr lang="en-US" sz="2800" dirty="0"/>
            </a:br>
            <a:r>
              <a:rPr lang="en-US" sz="2800" dirty="0" err="1"/>
              <a:t>cin</a:t>
            </a:r>
            <a:r>
              <a:rPr lang="en-US" sz="2800" dirty="0"/>
              <a:t> &gt;&gt; </a:t>
            </a:r>
            <a:r>
              <a:rPr lang="en-US" sz="2800" dirty="0" err="1"/>
              <a:t>numOfDragons</a:t>
            </a:r>
            <a:r>
              <a:rPr lang="en-US" sz="2800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Note no "\n" in </a:t>
            </a:r>
            <a:r>
              <a:rPr lang="en-US" sz="2400" dirty="0" err="1"/>
              <a:t>cout</a:t>
            </a:r>
            <a:r>
              <a:rPr lang="en-US" sz="2400" dirty="0"/>
              <a:t>.  Prompt "waits" on same</a:t>
            </a:r>
            <a:br>
              <a:rPr lang="en-US" sz="2400" dirty="0"/>
            </a:br>
            <a:r>
              <a:rPr lang="en-US" sz="2400" dirty="0"/>
              <a:t>line for keyboard input as follows:</a:t>
            </a:r>
          </a:p>
          <a:p>
            <a:pPr lvl="2" eaLnBrk="1" hangingPunct="1">
              <a:lnSpc>
                <a:spcPct val="90000"/>
              </a:lnSpc>
              <a:buFont typeface="Symbol" pitchFamily="18" charset="2"/>
              <a:buNone/>
            </a:pPr>
            <a:br>
              <a:rPr lang="en-US" sz="2000" dirty="0"/>
            </a:br>
            <a:r>
              <a:rPr lang="en-US" sz="2000" dirty="0"/>
              <a:t>Enter number of dragons: ____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Underscore above denotes where keyboard entry</a:t>
            </a:r>
            <a:br>
              <a:rPr lang="en-US" sz="2000" dirty="0"/>
            </a:br>
            <a:r>
              <a:rPr lang="en-US" sz="2000" dirty="0"/>
              <a:t>is made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Every </a:t>
            </a:r>
            <a:r>
              <a:rPr lang="en-US" sz="2800" dirty="0" err="1"/>
              <a:t>cin</a:t>
            </a:r>
            <a:r>
              <a:rPr lang="en-US" sz="2800" dirty="0"/>
              <a:t> should have </a:t>
            </a:r>
            <a:r>
              <a:rPr lang="en-US" sz="2800" dirty="0" err="1"/>
              <a:t>cout</a:t>
            </a:r>
            <a:r>
              <a:rPr lang="en-US" sz="2800" dirty="0"/>
              <a:t> prompt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Maximizes user-friendly input/output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B311F5-4371-411B-AB86-FE42896CF0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 has a data type of “string” to store sequences of characters</a:t>
            </a:r>
          </a:p>
          <a:p>
            <a:pPr lvl="1"/>
            <a:r>
              <a:rPr lang="en-US" dirty="0"/>
              <a:t>Not a primitive data type; distinction will be made later</a:t>
            </a:r>
          </a:p>
          <a:p>
            <a:pPr lvl="1"/>
            <a:r>
              <a:rPr lang="en-US" dirty="0"/>
              <a:t>Must add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&lt;string&gt; </a:t>
            </a:r>
            <a:r>
              <a:rPr lang="en-US" dirty="0"/>
              <a:t>at the top of the program</a:t>
            </a:r>
          </a:p>
          <a:p>
            <a:pPr lvl="1"/>
            <a:r>
              <a:rPr lang="en-US" dirty="0"/>
              <a:t>The “+” operator on strings concatenates two strings together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str</a:t>
            </a:r>
            <a:r>
              <a:rPr lang="en-US" dirty="0"/>
              <a:t> where </a:t>
            </a:r>
            <a:r>
              <a:rPr lang="en-US" dirty="0" err="1"/>
              <a:t>str</a:t>
            </a:r>
            <a:r>
              <a:rPr lang="en-US" dirty="0"/>
              <a:t> is a string only reads up to the first whitespace character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5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Using namespace std; is used so we don’t need to add std:: in front of every line. Otherwise, </a:t>
            </a:r>
            <a:r>
              <a:rPr lang="en-US" dirty="0" err="1"/>
              <a:t>etc</a:t>
            </a:r>
            <a:r>
              <a:rPr lang="en-US" dirty="0"/>
              <a:t>, std::</a:t>
            </a:r>
            <a:r>
              <a:rPr lang="en-US" dirty="0" err="1"/>
              <a:t>cout</a:t>
            </a:r>
            <a:r>
              <a:rPr lang="en-US" dirty="0"/>
              <a:t> &lt;&lt; “Hello World”;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332AF5-8D57-47ED-A261-325D7E66C4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60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Formatting numeric values for output</a:t>
            </a:r>
          </a:p>
          <a:p>
            <a:pPr lvl="1" eaLnBrk="1" hangingPunct="1"/>
            <a:r>
              <a:rPr lang="en-US" dirty="0"/>
              <a:t>Values may not display as you’d expect!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"The price is $" &lt;&lt; price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2" eaLnBrk="1" hangingPunct="1"/>
            <a:r>
              <a:rPr lang="en-US" dirty="0"/>
              <a:t>If price (declared double) has value 78.5, you</a:t>
            </a:r>
            <a:br>
              <a:rPr lang="en-US" dirty="0"/>
            </a:br>
            <a:r>
              <a:rPr lang="en-US" dirty="0"/>
              <a:t>might get:</a:t>
            </a:r>
          </a:p>
          <a:p>
            <a:pPr lvl="3" eaLnBrk="1" hangingPunct="1"/>
            <a:r>
              <a:rPr lang="en-US" dirty="0"/>
              <a:t>The price is $78.500000    or:</a:t>
            </a:r>
          </a:p>
          <a:p>
            <a:pPr lvl="3" eaLnBrk="1" hangingPunct="1"/>
            <a:r>
              <a:rPr lang="en-US" dirty="0"/>
              <a:t>The price is $78.5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232984-C4DD-4A06-859E-5292BA3EE16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5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These </a:t>
            </a:r>
            <a:r>
              <a:rPr lang="en-US" sz="2800" dirty="0" err="1"/>
              <a:t>stmts</a:t>
            </a:r>
            <a:r>
              <a:rPr lang="en-US" sz="2800" dirty="0"/>
              <a:t> force all future </a:t>
            </a:r>
            <a:r>
              <a:rPr lang="en-US" sz="2800" dirty="0" err="1"/>
              <a:t>cout’ed</a:t>
            </a:r>
            <a:r>
              <a:rPr lang="en-US" sz="2800" dirty="0"/>
              <a:t>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To have exactly two digits after the decimal place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 err="1"/>
              <a:t>cout</a:t>
            </a:r>
            <a:r>
              <a:rPr lang="en-US" sz="2400" dirty="0"/>
              <a:t> &lt;&lt; "The price is $" &lt;&lt; price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Now results in the following:</a:t>
            </a:r>
            <a:br>
              <a:rPr lang="en-US" sz="2000" dirty="0"/>
            </a:br>
            <a:r>
              <a:rPr lang="en-US" sz="2000" dirty="0"/>
              <a:t>The price is $78.50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Can modify precision "as you go" as well!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1A1EED-6AE6-44A7-AA6E-57E8A9B1A7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73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en-US" dirty="0"/>
              <a:t>Provides mechanism for distinguishing</a:t>
            </a:r>
            <a:br>
              <a:rPr lang="en-US" dirty="0"/>
            </a:br>
            <a:r>
              <a:rPr lang="en-US" dirty="0"/>
              <a:t>between regular output and error output</a:t>
            </a:r>
          </a:p>
          <a:p>
            <a:pPr eaLnBrk="1" hangingPunct="1"/>
            <a:r>
              <a:rPr lang="en-US" dirty="0"/>
              <a:t>Re-direct output streams</a:t>
            </a:r>
          </a:p>
          <a:p>
            <a:pPr lvl="1" eaLnBrk="1" hangingPunct="1"/>
            <a:r>
              <a:rPr lang="en-US" dirty="0"/>
              <a:t>Most systems allow </a:t>
            </a:r>
            <a:r>
              <a:rPr lang="en-US" dirty="0" err="1"/>
              <a:t>cout</a:t>
            </a:r>
            <a:r>
              <a:rPr lang="en-US" dirty="0"/>
              <a:t> and </a:t>
            </a:r>
            <a:r>
              <a:rPr lang="en-US" dirty="0" err="1"/>
              <a:t>cerr</a:t>
            </a:r>
            <a:r>
              <a:rPr lang="en-US" dirty="0"/>
              <a:t> to be </a:t>
            </a:r>
            <a:br>
              <a:rPr lang="en-US" dirty="0"/>
            </a:br>
            <a:r>
              <a:rPr lang="en-US" dirty="0"/>
              <a:t>"redirected" to other devices</a:t>
            </a:r>
          </a:p>
          <a:p>
            <a:pPr lvl="2" eaLnBrk="1" hangingPunct="1"/>
            <a:r>
              <a:rPr lang="en-US" dirty="0"/>
              <a:t>e.g., line printer, output file, error console, etc.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552057-1E02-4075-AE7C-A8DF56A3CC2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0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353767-FDEC-441C-8B16-71EBD54A0F6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0CF436-8175-48DB-A011-B2335F7E98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Boolean, true or false – bool true;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6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E5C011-E436-4EA8-AB88-720DC6EF64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F45B13-B935-49EE-A905-B24C660A29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D2DC1B-4AF4-4395-842D-95FD87FFD9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9/4/2019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9/4/2019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9/4/2019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lus.google.com/+youtube/posts/BUXfdWqu86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/>
              <a:t>COMP 51 Week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1905000"/>
            <a:ext cx="36576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C++ Basics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Variables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Console I/O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Simple Data Types (2 of 2)</a:t>
            </a:r>
          </a:p>
        </p:txBody>
      </p:sp>
      <p:pic>
        <p:nvPicPr>
          <p:cNvPr id="28674" name="Picture 4" descr="C:\WINDOWS\Desktop\Oh_type\sacitch_C++_ppt\gif\savitchc01d02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31875" y="1676400"/>
            <a:ext cx="77724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1EC6ACB-897F-4738-814C-5412809083EC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19D6B0E7-B82C-4E30-9548-0008A7E3A9EB}" type="slidenum">
              <a:rPr lang="en-US"/>
              <a:pPr>
                <a:defRPr/>
              </a:pPr>
              <a:t>11</a:t>
            </a:fld>
            <a:endParaRPr lang="en-CA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Assigning Data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Initializing data in declaration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Results "undefined" if you don’t!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int myValue = 0;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Assigning data during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Lvalues (left-side) &amp; Rvalues (right-side)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Lvalues must be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Rvalues can be any expression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Example:</a:t>
            </a:r>
            <a:br>
              <a:rPr lang="en-US" sz="2000"/>
            </a:br>
            <a:r>
              <a:rPr lang="en-US" sz="2000"/>
              <a:t>distance = rate * time;</a:t>
            </a:r>
            <a:br>
              <a:rPr lang="en-US" sz="2000"/>
            </a:br>
            <a:r>
              <a:rPr lang="en-US" sz="2000"/>
              <a:t>Lvalue:  "distance"</a:t>
            </a:r>
            <a:br>
              <a:rPr lang="en-US" sz="2000"/>
            </a:br>
            <a:r>
              <a:rPr lang="en-US" sz="2000"/>
              <a:t>Rvalue: "rate * time"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CC394A8-3E14-4756-984B-B3EAF9454AB8}" type="slidenum">
              <a:rPr lang="en-US"/>
              <a:pPr>
                <a:defRPr/>
              </a:pPr>
              <a:t>12</a:t>
            </a:fld>
            <a:endParaRPr lang="en-CA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Assigning Data: Shorthand Notations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Display, page 14</a:t>
            </a:r>
          </a:p>
        </p:txBody>
      </p:sp>
      <p:pic>
        <p:nvPicPr>
          <p:cNvPr id="32772" name="Picture 4" descr="C:\WINDOWS\Desktop\Oh_type\sacitch_C++_ppt\gif\savitchc01d_p01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66788" y="2514600"/>
            <a:ext cx="78898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4396DA2-BB44-4602-875A-F1FF00044B10}" type="slidenum">
              <a:rPr lang="en-US"/>
              <a:pPr>
                <a:defRPr/>
              </a:pPr>
              <a:t>13</a:t>
            </a:fld>
            <a:endParaRPr lang="en-CA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Assignment Rules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Compatibility of Data Assignments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Type mismatches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General Rule: Cannot place value of one type into variable of another type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intVar = 2.99;	// 2 is assigned to intVar!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Only integer part "fits", so that’s all that goes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Called "implicit" or "automatic type conversion"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Literals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2, 5.75, "Z", "Hello World"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Considered "constants": can’t change in program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BC4746DE-40DA-4721-A651-DAE3CF4691FB}" type="slidenum">
              <a:rPr lang="en-US"/>
              <a:pPr>
                <a:defRPr/>
              </a:pPr>
              <a:t>14</a:t>
            </a:fld>
            <a:endParaRPr lang="en-CA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Literal Data or Constants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tabLst>
                <a:tab pos="3149600" algn="l"/>
              </a:tabLst>
            </a:pPr>
            <a:r>
              <a:rPr lang="en-US" sz="2800" dirty="0"/>
              <a:t>Literals</a:t>
            </a:r>
          </a:p>
          <a:p>
            <a:pPr lvl="1" eaLnBrk="1" hangingPunct="1">
              <a:tabLst>
                <a:tab pos="3149600" algn="l"/>
              </a:tabLst>
            </a:pPr>
            <a:r>
              <a:rPr lang="en-US" sz="2400" dirty="0"/>
              <a:t>Examples: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/>
              <a:t>2	// Literal constant </a:t>
            </a:r>
            <a:r>
              <a:rPr lang="en-US" sz="2000" dirty="0" err="1"/>
              <a:t>int</a:t>
            </a:r>
            <a:endParaRPr lang="en-US" sz="2000" dirty="0"/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/>
              <a:t>5.75	// Literal constant double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/>
              <a:t>"Z"	// Literal constant char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/>
              <a:t>"Hello World"	// Literal constant string</a:t>
            </a:r>
          </a:p>
          <a:p>
            <a:pPr eaLnBrk="1" hangingPunct="1">
              <a:tabLst>
                <a:tab pos="3149600" algn="l"/>
              </a:tabLst>
            </a:pPr>
            <a:r>
              <a:rPr lang="en-US" dirty="0"/>
              <a:t>Escape Sequences</a:t>
            </a:r>
          </a:p>
          <a:p>
            <a:pPr lvl="1" eaLnBrk="1" hangingPunct="1"/>
            <a:r>
              <a:rPr lang="en-US" dirty="0"/>
              <a:t>"Extend" character set</a:t>
            </a:r>
          </a:p>
          <a:p>
            <a:pPr lvl="1" eaLnBrk="1" hangingPunct="1"/>
            <a:r>
              <a:rPr lang="en-US" dirty="0"/>
              <a:t>Backslash, \  preceding a character</a:t>
            </a:r>
          </a:p>
          <a:p>
            <a:pPr lvl="2" eaLnBrk="1" hangingPunct="1"/>
            <a:r>
              <a:rPr lang="en-US" dirty="0"/>
              <a:t>Instructs compiler: a special "escape</a:t>
            </a:r>
            <a:br>
              <a:rPr lang="en-US" dirty="0"/>
            </a:br>
            <a:r>
              <a:rPr lang="en-US" dirty="0"/>
              <a:t>character" is coming</a:t>
            </a:r>
          </a:p>
          <a:p>
            <a:pPr lvl="2" eaLnBrk="1" hangingPunct="1"/>
            <a:r>
              <a:rPr lang="en-US" dirty="0"/>
              <a:t>Following character treated as</a:t>
            </a:r>
            <a:br>
              <a:rPr lang="en-US" dirty="0"/>
            </a:br>
            <a:r>
              <a:rPr lang="en-US" dirty="0"/>
              <a:t>"escape sequence char"</a:t>
            </a:r>
          </a:p>
        </p:txBody>
      </p:sp>
      <p:pic>
        <p:nvPicPr>
          <p:cNvPr id="6" name="Picture 2" descr="http://yorktown.cbe.wwu.edu/sandvig/mis314/lectures/images/escape-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57706"/>
            <a:ext cx="2438400" cy="16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Commonly Used - </a:t>
            </a:r>
            <a:r>
              <a:rPr lang="en-US" dirty="0" err="1"/>
              <a:t>NewLine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8" name="Picture 4" descr="http://yorktown.cbe.wwu.edu/sandvig/mis314/lectures/images/carriageRetu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5257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\n</a:t>
            </a:r>
          </a:p>
        </p:txBody>
      </p:sp>
    </p:spTree>
    <p:extLst>
      <p:ext uri="{BB962C8B-B14F-4D97-AF65-F5344CB8AC3E}">
        <p14:creationId xmlns:p14="http://schemas.microsoft.com/office/powerpoint/2010/main" val="197439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1.3</a:t>
            </a:r>
            <a:r>
              <a:rPr lang="en-US" sz="3600"/>
              <a:t>  </a:t>
            </a:r>
            <a:br>
              <a:rPr lang="en-US" sz="3600"/>
            </a:br>
            <a:r>
              <a:rPr lang="en-US" sz="3600"/>
              <a:t>Some Escape Sequences (1 of 2)</a:t>
            </a:r>
          </a:p>
        </p:txBody>
      </p:sp>
      <p:pic>
        <p:nvPicPr>
          <p:cNvPr id="40962" name="Picture 4" descr="C:\WINDOWS\Desktop\Oh_type\sacitch_C++_ppt\gif\savitchc01d03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654175"/>
            <a:ext cx="7772400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98D37E0-7680-4E01-A3A2-813906231EB4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1.3</a:t>
            </a:r>
            <a:r>
              <a:rPr lang="en-US" sz="3600"/>
              <a:t>  </a:t>
            </a:r>
            <a:br>
              <a:rPr lang="en-US" sz="3600"/>
            </a:br>
            <a:r>
              <a:rPr lang="en-US" sz="3600"/>
              <a:t>Some Escape Sequences (2 of 2)</a:t>
            </a:r>
          </a:p>
        </p:txBody>
      </p:sp>
      <p:pic>
        <p:nvPicPr>
          <p:cNvPr id="43010" name="Picture 4" descr="C:\WINDOWS\Desktop\Oh_type\sacitch_C++_ppt\gif\savitchc01d0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65275" y="1676400"/>
            <a:ext cx="6705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B7D8CCC-478D-4A0E-9999-E1BA87B7DA88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73D7A1D-8988-4CA2-B0CA-5E6343024881}" type="slidenum">
              <a:rPr lang="en-US"/>
              <a:pPr>
                <a:defRPr/>
              </a:pPr>
              <a:t>18</a:t>
            </a:fld>
            <a:endParaRPr lang="en-CA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Naming Constants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What could the following mean?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/>
              <a:t>Int</a:t>
            </a:r>
            <a:r>
              <a:rPr lang="en-US" sz="1600" dirty="0"/>
              <a:t> h = 24 * 365;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could this be better written?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51F864D-620C-4251-BFB1-85A119DBA7EB}" type="slidenum">
              <a:rPr lang="en-US"/>
              <a:pPr>
                <a:defRPr/>
              </a:pPr>
              <a:t>19</a:t>
            </a:fld>
            <a:endParaRPr lang="en-CA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Arithmetic Operators:</a:t>
            </a:r>
            <a:br>
              <a:rPr lang="en-US" sz="3200"/>
            </a:br>
            <a:r>
              <a:rPr lang="en-US" sz="3200" b="1"/>
              <a:t>Display 1.4</a:t>
            </a:r>
            <a:r>
              <a:rPr lang="en-US" sz="3200"/>
              <a:t>  Named Constant (1 of 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Arithmetic Operators</a:t>
            </a:r>
          </a:p>
          <a:p>
            <a:pPr lvl="1" eaLnBrk="1" hangingPunct="1"/>
            <a:r>
              <a:rPr lang="en-US" dirty="0"/>
              <a:t>Precedence rules – standard rules</a:t>
            </a:r>
          </a:p>
        </p:txBody>
      </p:sp>
      <p:pic>
        <p:nvPicPr>
          <p:cNvPr id="47108" name="Picture 4" descr="C:\WINDOWS\Desktop\Oh_type\sacitch_C++_ppt\gif\savitchc01d04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003550"/>
            <a:ext cx="777240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11CBEE87-04B9-4533-917D-806604CCFF78}" type="slidenum">
              <a:rPr lang="en-US"/>
              <a:pPr>
                <a:defRPr/>
              </a:pPr>
              <a:t>2</a:t>
            </a:fld>
            <a:endParaRPr lang="en-CA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are we Talking About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dirty="0"/>
              <a:t>Variables, Expressions, and </a:t>
            </a:r>
            <a:br>
              <a:rPr lang="en-US" sz="2800" dirty="0"/>
            </a:br>
            <a:r>
              <a:rPr lang="en-US" sz="2800" dirty="0"/>
              <a:t>Assignment Statements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/>
              <a:t>Console </a:t>
            </a:r>
            <a:r>
              <a:rPr lang="en-US" sz="2800" dirty="0" err="1"/>
              <a:t>Input/Output</a:t>
            </a:r>
            <a:endParaRPr lang="en-US" sz="2800" dirty="0"/>
          </a:p>
          <a:p>
            <a:pPr eaLnBrk="1" hangingPunct="1">
              <a:spcBef>
                <a:spcPct val="60000"/>
              </a:spcBef>
            </a:pPr>
            <a:r>
              <a:rPr lang="en-US" sz="2800" dirty="0"/>
              <a:t>Output Formatting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Math Revisited - Precedence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PEMDAS stand for</a:t>
            </a:r>
          </a:p>
          <a:p>
            <a:r>
              <a:rPr lang="en-US" dirty="0"/>
              <a:t>Quick math : (100 + .08) * 10</a:t>
            </a:r>
            <a:r>
              <a:rPr lang="en-US" baseline="30000" dirty="0"/>
              <a:t>2 </a:t>
            </a:r>
            <a:r>
              <a:rPr lang="en-US" dirty="0"/>
              <a:t>= </a:t>
            </a:r>
          </a:p>
          <a:p>
            <a:r>
              <a:rPr lang="en-US" dirty="0"/>
              <a:t>Code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36CC1DA-935B-420E-B7D0-42395A171A3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49154" name="Picture 4" descr="C:\WINDOWS\Desktop\Oh_type\sacitch_C++_ppt\gif\savitchc01d04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14400" y="3352800"/>
            <a:ext cx="77724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1631175-966D-4D90-98E0-5E61D0D9C63A}" type="slidenum">
              <a:rPr lang="en-US"/>
              <a:pPr>
                <a:defRPr/>
              </a:pPr>
              <a:t>21</a:t>
            </a:fld>
            <a:endParaRPr lang="en-CA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Arithmetic Precision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Precision of Calculations</a:t>
            </a:r>
          </a:p>
          <a:p>
            <a:pPr lvl="1" eaLnBrk="1" hangingPunct="1"/>
            <a:r>
              <a:rPr lang="en-US" dirty="0"/>
              <a:t>VERY important consideration!</a:t>
            </a:r>
          </a:p>
          <a:p>
            <a:pPr lvl="2" eaLnBrk="1" hangingPunct="1"/>
            <a:r>
              <a:rPr lang="en-US" dirty="0"/>
              <a:t>Expressions in C++ might not evaluate as </a:t>
            </a:r>
            <a:br>
              <a:rPr lang="en-US" dirty="0"/>
            </a:br>
            <a:r>
              <a:rPr lang="en-US" dirty="0"/>
              <a:t>you’d "expect"!</a:t>
            </a:r>
          </a:p>
          <a:p>
            <a:pPr lvl="1" eaLnBrk="1" hangingPunct="1"/>
            <a:r>
              <a:rPr lang="en-US" dirty="0"/>
              <a:t>"Highest-order operand" determines type</a:t>
            </a:r>
            <a:br>
              <a:rPr lang="en-US" dirty="0"/>
            </a:br>
            <a:r>
              <a:rPr lang="en-US" dirty="0"/>
              <a:t>of arithmetic "precision" performed</a:t>
            </a:r>
          </a:p>
          <a:p>
            <a:pPr lvl="1" eaLnBrk="1" hangingPunct="1"/>
            <a:r>
              <a:rPr lang="en-US" dirty="0"/>
              <a:t>Common pitfall!</a:t>
            </a:r>
          </a:p>
        </p:txBody>
      </p:sp>
      <p:pic>
        <p:nvPicPr>
          <p:cNvPr id="3074" name="Picture 2" descr="http://img.ehowcdn.com/article-new/ds-photo/getty/article/81/5/87672154_X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71" y="4419600"/>
            <a:ext cx="2895029" cy="19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C340D3D-7261-4C94-8185-4BB1585FC86E}" type="slidenum">
              <a:rPr lang="en-US"/>
              <a:pPr>
                <a:defRPr/>
              </a:pPr>
              <a:t>22</a:t>
            </a:fld>
            <a:endParaRPr lang="en-CA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Arithmetic Precision Examples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17 / 5 = 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17.0 / 5 = 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 / 2 / 3.0 / 4 = 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C++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1, j = 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i</a:t>
            </a:r>
            <a:r>
              <a:rPr lang="en-US" sz="2400" dirty="0"/>
              <a:t>/j = ?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AE469B4-5D7F-484F-B39C-514CA868C8FB}" type="slidenum">
              <a:rPr lang="en-US"/>
              <a:pPr>
                <a:defRPr/>
              </a:pPr>
              <a:t>23</a:t>
            </a:fld>
            <a:endParaRPr lang="en-CA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 Casting Types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400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Implicit—also called "Automatic“ – done FOR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Done FOR you, automatically</a:t>
            </a:r>
            <a:br>
              <a:rPr lang="en-US" dirty="0"/>
            </a:br>
            <a:r>
              <a:rPr lang="en-US" dirty="0"/>
              <a:t>17 / 5.5 = 17.0 / 5.5 = 3.1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Explicit type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Programmer specifies conversion with cast operator</a:t>
            </a:r>
            <a:br>
              <a:rPr lang="en-US" dirty="0"/>
            </a:br>
            <a:r>
              <a:rPr lang="en-US" dirty="0"/>
              <a:t>(double)17 / 5.5 = 3.1</a:t>
            </a:r>
          </a:p>
        </p:txBody>
      </p:sp>
      <p:pic>
        <p:nvPicPr>
          <p:cNvPr id="6" name="Picture 2" descr="http://i.chzbgr.com/completestore/2009/9/18/12897762516645927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50" y="3200400"/>
            <a:ext cx="2987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57151AD-E1C5-491E-BB1C-3EFEFAF8E1D3}" type="slidenum">
              <a:rPr lang="en-US"/>
              <a:pPr>
                <a:defRPr/>
              </a:pPr>
              <a:t>24</a:t>
            </a:fld>
            <a:endParaRPr lang="en-CA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Shorthand Operators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Increment &amp; Decrement Operators</a:t>
            </a:r>
          </a:p>
          <a:p>
            <a:pPr lvl="1" eaLnBrk="1" hangingPunct="1"/>
            <a:r>
              <a:rPr lang="en-US" dirty="0"/>
              <a:t>Just short-hand notation</a:t>
            </a:r>
          </a:p>
          <a:p>
            <a:pPr lvl="1" eaLnBrk="1" hangingPunct="1"/>
            <a:r>
              <a:rPr lang="en-US" dirty="0"/>
              <a:t>Increment operator, ++</a:t>
            </a:r>
            <a:br>
              <a:rPr lang="en-US" dirty="0"/>
            </a:br>
            <a:r>
              <a:rPr lang="en-US" dirty="0" err="1"/>
              <a:t>intVar</a:t>
            </a:r>
            <a:r>
              <a:rPr lang="en-US" dirty="0"/>
              <a:t>++;  is equivalent to</a:t>
            </a:r>
            <a:br>
              <a:rPr lang="en-US" dirty="0"/>
            </a:br>
            <a:r>
              <a:rPr lang="en-US" dirty="0" err="1"/>
              <a:t>intVar</a:t>
            </a:r>
            <a:r>
              <a:rPr lang="en-US" dirty="0"/>
              <a:t> = </a:t>
            </a:r>
            <a:r>
              <a:rPr lang="en-US" dirty="0" err="1"/>
              <a:t>intVar</a:t>
            </a:r>
            <a:r>
              <a:rPr lang="en-US" dirty="0"/>
              <a:t> + 1;</a:t>
            </a:r>
          </a:p>
          <a:p>
            <a:pPr lvl="1" eaLnBrk="1" hangingPunct="1"/>
            <a:r>
              <a:rPr lang="en-US" dirty="0"/>
              <a:t>Decrement operator, --</a:t>
            </a:r>
            <a:br>
              <a:rPr lang="en-US" dirty="0"/>
            </a:br>
            <a:r>
              <a:rPr lang="en-US" dirty="0" err="1"/>
              <a:t>intVar</a:t>
            </a:r>
            <a:r>
              <a:rPr lang="en-US" dirty="0"/>
              <a:t>--;   is equivalent to</a:t>
            </a:r>
            <a:br>
              <a:rPr lang="en-US" dirty="0"/>
            </a:br>
            <a:r>
              <a:rPr lang="en-US" dirty="0" err="1"/>
              <a:t>intVar</a:t>
            </a:r>
            <a:r>
              <a:rPr lang="en-US" dirty="0"/>
              <a:t> = </a:t>
            </a:r>
            <a:r>
              <a:rPr lang="en-US" dirty="0" err="1"/>
              <a:t>intVar</a:t>
            </a:r>
            <a:r>
              <a:rPr lang="en-US" dirty="0"/>
              <a:t> – 1;</a:t>
            </a:r>
          </a:p>
        </p:txBody>
      </p:sp>
      <p:pic>
        <p:nvPicPr>
          <p:cNvPr id="2050" name="Picture 2" descr="http://yorktown.cbe.wwu.edu/sandvig/mis314/lectures/images/shortc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38478"/>
            <a:ext cx="3594100" cy="35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49EEC0BF-06C7-46F5-92AC-B5F255B40846}" type="slidenum">
              <a:rPr lang="en-US"/>
              <a:pPr>
                <a:defRPr/>
              </a:pPr>
              <a:t>25</a:t>
            </a:fld>
            <a:endParaRPr lang="en-CA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Shorthand Examples </a:t>
            </a:r>
            <a:r>
              <a:rPr lang="en-US" dirty="0" err="1"/>
              <a:t>Examples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28800" algn="l"/>
              </a:tabLst>
            </a:pPr>
            <a:r>
              <a:rPr lang="en-US" sz="2800" dirty="0"/>
              <a:t>Post-Increment in Expressions:</a:t>
            </a:r>
            <a:br>
              <a:rPr lang="en-US" sz="2800" dirty="0"/>
            </a:br>
            <a:r>
              <a:rPr lang="en-US" sz="2800" dirty="0" err="1"/>
              <a:t>int</a:t>
            </a:r>
            <a:r>
              <a:rPr lang="en-US" sz="2800" dirty="0"/>
              <a:t> 	n = 2,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valueProduced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 err="1"/>
              <a:t>valueProduced</a:t>
            </a:r>
            <a:r>
              <a:rPr lang="en-US" sz="2800" dirty="0"/>
              <a:t> = 2 * (n++);</a:t>
            </a:r>
            <a:br>
              <a:rPr lang="en-US" sz="2800" dirty="0"/>
            </a:br>
            <a:endParaRPr lang="en-US" sz="2800" dirty="0"/>
          </a:p>
          <a:p>
            <a:pPr eaLnBrk="1" hangingPunct="1">
              <a:tabLst>
                <a:tab pos="1828800" algn="l"/>
              </a:tabLst>
            </a:pPr>
            <a:r>
              <a:rPr lang="en-US" sz="2800" dirty="0"/>
              <a:t>What is </a:t>
            </a:r>
            <a:r>
              <a:rPr lang="en-US" sz="2800" dirty="0" err="1"/>
              <a:t>valueProduced</a:t>
            </a:r>
            <a:r>
              <a:rPr lang="en-US" sz="2800" dirty="0"/>
              <a:t>? n?</a:t>
            </a:r>
          </a:p>
          <a:p>
            <a:pPr eaLnBrk="1" hangingPunct="1">
              <a:tabLst>
                <a:tab pos="1828800" algn="l"/>
              </a:tabLst>
            </a:pPr>
            <a:r>
              <a:rPr lang="en-US" sz="2800" dirty="0"/>
              <a:t>Pre-Increment</a:t>
            </a:r>
          </a:p>
          <a:p>
            <a:pPr marL="400050" lvl="1" indent="0" eaLnBrk="1" hangingPunct="1">
              <a:buNone/>
              <a:tabLst>
                <a:tab pos="1828800" algn="l"/>
              </a:tabLst>
            </a:pPr>
            <a:r>
              <a:rPr lang="en-US" sz="2000" dirty="0" err="1"/>
              <a:t>int</a:t>
            </a:r>
            <a:r>
              <a:rPr lang="en-US" sz="2000" dirty="0"/>
              <a:t> 	n = 2,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valueProduced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valueProduced</a:t>
            </a:r>
            <a:r>
              <a:rPr lang="en-US" sz="2000" dirty="0"/>
              <a:t> = 2 * (++n);</a:t>
            </a:r>
          </a:p>
          <a:p>
            <a:pPr eaLnBrk="1" hangingPunct="1">
              <a:tabLst>
                <a:tab pos="1828800" algn="l"/>
              </a:tabLst>
            </a:pPr>
            <a:r>
              <a:rPr lang="en-US" sz="2400" dirty="0"/>
              <a:t>Now what do they equal?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A76F9EB1-95D0-46BA-8C7D-F8F6F6E8F7F5}" type="slidenum">
              <a:rPr lang="en-US"/>
              <a:pPr>
                <a:defRPr/>
              </a:pPr>
              <a:t>26</a:t>
            </a:fld>
            <a:endParaRPr lang="en-CA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Pre-Increment in Action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28800" algn="l"/>
              </a:tabLst>
            </a:pPr>
            <a:r>
              <a:rPr lang="en-US" sz="2800" dirty="0"/>
              <a:t>Now using Pre-increment:</a:t>
            </a:r>
            <a:br>
              <a:rPr lang="en-US" sz="2800" dirty="0"/>
            </a:br>
            <a:r>
              <a:rPr lang="en-US" sz="2800" dirty="0" err="1"/>
              <a:t>int</a:t>
            </a:r>
            <a:r>
              <a:rPr lang="en-US" sz="2800" dirty="0"/>
              <a:t> 	n = 2,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valueProduced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 err="1"/>
              <a:t>valueProduced</a:t>
            </a:r>
            <a:r>
              <a:rPr lang="en-US" sz="2800" dirty="0"/>
              <a:t> = 2 * (++n);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valueProduced</a:t>
            </a:r>
            <a:r>
              <a:rPr lang="en-US" sz="2800" dirty="0"/>
              <a:t>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n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dirty="0"/>
              <a:t>This code segment produces the output:</a:t>
            </a:r>
            <a:br>
              <a:rPr lang="en-US" sz="2400" dirty="0"/>
            </a:br>
            <a:r>
              <a:rPr lang="en-US" sz="2400" dirty="0"/>
              <a:t>6</a:t>
            </a:r>
            <a:br>
              <a:rPr lang="en-US" sz="2400" dirty="0"/>
            </a:br>
            <a:r>
              <a:rPr lang="en-US" sz="2400" dirty="0"/>
              <a:t>3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dirty="0"/>
              <a:t>Because pre-increment was used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11CBEE87-04B9-4533-917D-806604CCFF78}" type="slidenum">
              <a:rPr lang="en-US"/>
              <a:pPr>
                <a:defRPr/>
              </a:pPr>
              <a:t>27</a:t>
            </a:fld>
            <a:endParaRPr lang="en-CA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are we Talking About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Variables, Expressions, and </a:t>
            </a:r>
            <a:br>
              <a:rPr lang="en-US" sz="2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Assignment Statements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/>
              <a:t>Console </a:t>
            </a:r>
            <a:r>
              <a:rPr lang="en-US" sz="2800" dirty="0" err="1"/>
              <a:t>Input/Output</a:t>
            </a:r>
            <a:endParaRPr lang="en-US" sz="2800" dirty="0"/>
          </a:p>
          <a:p>
            <a:pPr eaLnBrk="1" hangingPunct="1">
              <a:spcBef>
                <a:spcPct val="60000"/>
              </a:spcBef>
            </a:pPr>
            <a:r>
              <a:rPr lang="en-US" sz="2800" dirty="0"/>
              <a:t>Output Formatting</a:t>
            </a:r>
          </a:p>
        </p:txBody>
      </p:sp>
    </p:spTree>
    <p:extLst>
      <p:ext uri="{BB962C8B-B14F-4D97-AF65-F5344CB8AC3E}">
        <p14:creationId xmlns:p14="http://schemas.microsoft.com/office/powerpoint/2010/main" val="1854816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5F6F10C-19AA-46BD-9722-B49D84522709}" type="slidenum">
              <a:rPr lang="en-US"/>
              <a:pPr>
                <a:defRPr/>
              </a:pPr>
              <a:t>28</a:t>
            </a:fld>
            <a:endParaRPr lang="en-CA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Console Input/Output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Three I/O objects : </a:t>
            </a:r>
            <a:r>
              <a:rPr lang="en-US" sz="2800" dirty="0" err="1"/>
              <a:t>cin</a:t>
            </a:r>
            <a:r>
              <a:rPr lang="en-US" sz="2800" dirty="0"/>
              <a:t>, </a:t>
            </a:r>
            <a:r>
              <a:rPr lang="en-US" sz="2800" dirty="0" err="1"/>
              <a:t>cout</a:t>
            </a:r>
            <a:r>
              <a:rPr lang="en-US" sz="2800" dirty="0"/>
              <a:t>, </a:t>
            </a:r>
            <a:r>
              <a:rPr lang="en-US" sz="2800" dirty="0" err="1"/>
              <a:t>cerr</a:t>
            </a:r>
            <a:endParaRPr lang="en-US" sz="2800" dirty="0"/>
          </a:p>
          <a:p>
            <a:pPr eaLnBrk="1" hangingPunct="1"/>
            <a:r>
              <a:rPr lang="en-US" sz="2800" dirty="0"/>
              <a:t>Defined in the C++ library called</a:t>
            </a:r>
            <a:br>
              <a:rPr lang="en-US" sz="2800" dirty="0"/>
            </a:br>
            <a:r>
              <a:rPr lang="en-US" sz="2800" dirty="0"/>
              <a:t>&lt;</a:t>
            </a:r>
            <a:r>
              <a:rPr lang="en-US" sz="2800" dirty="0" err="1"/>
              <a:t>iostream</a:t>
            </a:r>
            <a:r>
              <a:rPr lang="en-US" sz="2800" dirty="0"/>
              <a:t>&gt;</a:t>
            </a:r>
          </a:p>
          <a:p>
            <a:pPr eaLnBrk="1" hangingPunct="1"/>
            <a:r>
              <a:rPr lang="en-US" sz="2800" dirty="0"/>
              <a:t>Must add these lines (called pre-</a:t>
            </a:r>
            <a:br>
              <a:rPr lang="en-US" sz="2800" dirty="0"/>
            </a:br>
            <a:r>
              <a:rPr lang="en-US" sz="2800" dirty="0"/>
              <a:t>processor directives) at top:</a:t>
            </a:r>
          </a:p>
          <a:p>
            <a:pPr lvl="1" eaLnBrk="1" hangingPunct="1"/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using namespace </a:t>
            </a:r>
            <a:r>
              <a:rPr lang="en-US" sz="2400" dirty="0" err="1"/>
              <a:t>std</a:t>
            </a:r>
            <a:r>
              <a:rPr lang="en-US" sz="2400" dirty="0"/>
              <a:t>;</a:t>
            </a:r>
          </a:p>
        </p:txBody>
      </p:sp>
      <p:pic>
        <p:nvPicPr>
          <p:cNvPr id="6" name="Picture 2" descr="http://www.csus.edu/indiv/c/chingr/mis118/dilber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45690"/>
            <a:ext cx="6629400" cy="211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8C4E451-25B9-4D25-B042-52983DB8C14E}" type="slidenum">
              <a:rPr lang="en-US"/>
              <a:pPr>
                <a:defRPr/>
              </a:pPr>
              <a:t>29</a:t>
            </a:fld>
            <a:endParaRPr lang="en-CA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Console Output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dirty="0"/>
              <a:t>Any data can be outputted to display screen</a:t>
            </a:r>
          </a:p>
          <a:p>
            <a:pPr lvl="1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dirty="0"/>
              <a:t>Variables</a:t>
            </a:r>
          </a:p>
          <a:p>
            <a:pPr lvl="1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dirty="0"/>
              <a:t>Constants</a:t>
            </a:r>
          </a:p>
          <a:p>
            <a:pPr lvl="1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dirty="0"/>
              <a:t>Literals</a:t>
            </a:r>
          </a:p>
          <a:p>
            <a:pPr lvl="1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dirty="0"/>
              <a:t>Expressions (which can include all of above)</a:t>
            </a:r>
          </a:p>
          <a:p>
            <a:pPr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numberOfGames</a:t>
            </a:r>
            <a:r>
              <a:rPr lang="en-US" dirty="0"/>
              <a:t> &lt;&lt; " games played.";</a:t>
            </a:r>
            <a:br>
              <a:rPr lang="en-US" dirty="0"/>
            </a:br>
            <a:r>
              <a:rPr lang="en-US" dirty="0"/>
              <a:t>2 values are outputted:</a:t>
            </a:r>
            <a:br>
              <a:rPr lang="en-US" dirty="0"/>
            </a:br>
            <a:r>
              <a:rPr lang="en-US" dirty="0"/>
              <a:t>	"value" of variable </a:t>
            </a:r>
            <a:r>
              <a:rPr lang="en-US" dirty="0" err="1"/>
              <a:t>numberOfGames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literal string " games played."</a:t>
            </a:r>
          </a:p>
          <a:p>
            <a:pPr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800" dirty="0"/>
              <a:t>Cascading: multiple values in one </a:t>
            </a:r>
            <a:r>
              <a:rPr lang="en-US" sz="2800" dirty="0" err="1"/>
              <a:t>cout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programs have some kind of input and output. Sometimes it’s called GIGO</a:t>
            </a:r>
          </a:p>
          <a:p>
            <a:r>
              <a:rPr lang="en-US" dirty="0"/>
              <a:t>Programs process information </a:t>
            </a:r>
          </a:p>
          <a:p>
            <a:pPr lvl="1"/>
            <a:r>
              <a:rPr lang="en-US" dirty="0"/>
              <a:t>how is data stored?</a:t>
            </a:r>
          </a:p>
          <a:p>
            <a:pPr lvl="1"/>
            <a:r>
              <a:rPr lang="en-US" dirty="0"/>
              <a:t>Saving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8F6D175C-2C2E-4C08-AF90-A01ED49E2E88}" type="slidenum">
              <a:rPr lang="en-US"/>
              <a:pPr>
                <a:defRPr/>
              </a:pPr>
              <a:t>30</a:t>
            </a:fld>
            <a:endParaRPr lang="en-CA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Separating Lines of Output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New lines in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Recall: "\n" is escape sequence for the </a:t>
            </a:r>
            <a:br>
              <a:rPr lang="en-US" sz="2400"/>
            </a:br>
            <a:r>
              <a:rPr lang="en-US" sz="2400"/>
              <a:t>char "newline"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A second method: object endl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Examples: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/>
              <a:t>cout &lt;&lt; "Hello World\n";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Sends string "Hello World" to display, &amp; escape</a:t>
            </a:r>
            <a:br>
              <a:rPr lang="en-US" sz="2000"/>
            </a:br>
            <a:r>
              <a:rPr lang="en-US" sz="2000"/>
              <a:t>sequence "\n", skipping to next line 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/>
              <a:t>cout &lt;&lt; "Hello World" &lt;&lt; endl;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Same result as above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286C416-2416-4B90-8388-7652315471AA}" type="slidenum">
              <a:rPr lang="en-US"/>
              <a:pPr>
                <a:defRPr/>
              </a:pPr>
              <a:t>31</a:t>
            </a:fld>
            <a:endParaRPr lang="en-CA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Simple Input Using </a:t>
            </a:r>
            <a:r>
              <a:rPr lang="en-US" dirty="0" err="1"/>
              <a:t>cin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err="1"/>
              <a:t>cin</a:t>
            </a:r>
            <a:r>
              <a:rPr lang="en-US" sz="2800" dirty="0"/>
              <a:t> &gt;&gt; </a:t>
            </a:r>
            <a:r>
              <a:rPr lang="en-US" sz="2800" dirty="0" err="1"/>
              <a:t>num</a:t>
            </a:r>
            <a:r>
              <a:rPr lang="en-US" sz="2800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Waits on-screen for keyboard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Value entered at keyboard is "assigned" to </a:t>
            </a:r>
            <a:r>
              <a:rPr lang="en-US" sz="2400" dirty="0" err="1"/>
              <a:t>num</a:t>
            </a:r>
            <a:endParaRPr lang="en-US" sz="24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5257800" y="1143000"/>
            <a:ext cx="3657600" cy="838200"/>
          </a:xfrm>
          <a:prstGeom prst="wedgeRoundRectCallout">
            <a:avLst>
              <a:gd name="adj1" fmla="val -111458"/>
              <a:gd name="adj2" fmla="val 9431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CIN should be preceded by a COUT prompt. Tell the user what to do.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133600" y="4114800"/>
            <a:ext cx="4038600" cy="838200"/>
          </a:xfrm>
          <a:prstGeom prst="wedgeRoundRectCallout">
            <a:avLst>
              <a:gd name="adj1" fmla="val -20833"/>
              <a:gd name="adj2" fmla="val 4431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CIN is very simple, does not parse data, spaces end up as two inputs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Input/Output (1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C46A149-9D7C-4281-AA8E-EDC631114D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47775"/>
            <a:ext cx="5626100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Input/Output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ADB3349-9D1B-4134-A894-F2CCD771C3D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504113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E1CC0EC4-F966-4A81-B1AE-41FE6AA7233B}" type="slidenum">
              <a:rPr lang="en-US"/>
              <a:pPr>
                <a:defRPr/>
              </a:pPr>
              <a:t>34</a:t>
            </a:fld>
            <a:endParaRPr lang="en-CA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Formatting Output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does this code generate?</a:t>
            </a:r>
          </a:p>
          <a:p>
            <a:pPr lvl="1" eaLnBrk="1" hangingPunct="1"/>
            <a:r>
              <a:rPr lang="en-US" dirty="0" err="1"/>
              <a:t>cout</a:t>
            </a:r>
            <a:r>
              <a:rPr lang="en-US" dirty="0"/>
              <a:t> &lt;&lt; "The price is $" &lt;&lt; price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We must explicitly tell C++ how to output numbers in our programs!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A430D0F-1FE4-47DE-B6AB-5363DBB30432}" type="slidenum">
              <a:rPr lang="en-US"/>
              <a:pPr>
                <a:defRPr/>
              </a:pPr>
              <a:t>35</a:t>
            </a:fld>
            <a:endParaRPr lang="en-CA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Formatting Numbers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"Magic Formula" to force decimal sizes:</a:t>
            </a:r>
            <a:br>
              <a:rPr lang="en-US" sz="2800" dirty="0"/>
            </a:br>
            <a:r>
              <a:rPr lang="en-US" sz="2800" dirty="0" err="1"/>
              <a:t>cout.setf</a:t>
            </a:r>
            <a:r>
              <a:rPr lang="en-US" sz="2800" dirty="0"/>
              <a:t>(</a:t>
            </a:r>
            <a:r>
              <a:rPr lang="en-US" sz="2800" dirty="0" err="1"/>
              <a:t>ios</a:t>
            </a:r>
            <a:r>
              <a:rPr lang="en-US" sz="2800" dirty="0"/>
              <a:t>::fixed);</a:t>
            </a:r>
            <a:br>
              <a:rPr lang="en-US" sz="2800" dirty="0"/>
            </a:br>
            <a:r>
              <a:rPr lang="en-US" sz="2800" dirty="0" err="1"/>
              <a:t>cout.setf</a:t>
            </a:r>
            <a:r>
              <a:rPr lang="en-US" sz="2800" dirty="0"/>
              <a:t>(</a:t>
            </a:r>
            <a:r>
              <a:rPr lang="en-US" sz="2800" dirty="0" err="1"/>
              <a:t>ios</a:t>
            </a:r>
            <a:r>
              <a:rPr lang="en-US" sz="2800" dirty="0"/>
              <a:t>::</a:t>
            </a:r>
            <a:r>
              <a:rPr lang="en-US" sz="2800" dirty="0" err="1"/>
              <a:t>showpoint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 err="1"/>
              <a:t>cout.precision</a:t>
            </a:r>
            <a:r>
              <a:rPr lang="en-US" sz="2800" dirty="0"/>
              <a:t>(2);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092700" y="4038600"/>
            <a:ext cx="3124200" cy="1143000"/>
          </a:xfrm>
          <a:prstGeom prst="wedgeRoundRectCallout">
            <a:avLst>
              <a:gd name="adj1" fmla="val -101727"/>
              <a:gd name="adj2" fmla="val -15194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:: Is used to scope to reference to the </a:t>
            </a:r>
            <a:r>
              <a:rPr lang="en-US" dirty="0" err="1"/>
              <a:t>ios</a:t>
            </a:r>
            <a:r>
              <a:rPr lang="en-US" dirty="0"/>
              <a:t> object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11AD0AA-E914-4B73-A172-EEF7B016ADA5}" type="slidenum">
              <a:rPr lang="en-US"/>
              <a:pPr>
                <a:defRPr/>
              </a:pPr>
              <a:t>36</a:t>
            </a:fld>
            <a:endParaRPr lang="en-CA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Error Output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eaLnBrk="1" hangingPunct="1"/>
            <a:r>
              <a:rPr lang="en-US" dirty="0"/>
              <a:t>Why – Because sometimes users do stupid things!</a:t>
            </a:r>
          </a:p>
          <a:p>
            <a:pPr eaLnBrk="1" hangingPunct="1"/>
            <a:r>
              <a:rPr lang="en-US" dirty="0"/>
              <a:t>Output with </a:t>
            </a:r>
            <a:r>
              <a:rPr lang="en-US" dirty="0" err="1"/>
              <a:t>cerr</a:t>
            </a:r>
            <a:r>
              <a:rPr lang="en-US" dirty="0"/>
              <a:t> works same as </a:t>
            </a:r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1828800"/>
            <a:ext cx="1790700" cy="1447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2362200"/>
            <a:ext cx="8382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2286000"/>
            <a:ext cx="914400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5400" y="3352800"/>
            <a:ext cx="8382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Errors</a:t>
            </a:r>
          </a:p>
        </p:txBody>
      </p:sp>
      <p:cxnSp>
        <p:nvCxnSpPr>
          <p:cNvPr id="10" name="Elbow Connector 9"/>
          <p:cNvCxnSpPr>
            <a:stCxn id="6" idx="3"/>
            <a:endCxn id="4" idx="2"/>
          </p:cNvCxnSpPr>
          <p:nvPr/>
        </p:nvCxnSpPr>
        <p:spPr>
          <a:xfrm>
            <a:off x="2971800" y="2552700"/>
            <a:ext cx="762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6"/>
            <a:endCxn id="7" idx="1"/>
          </p:cNvCxnSpPr>
          <p:nvPr/>
        </p:nvCxnSpPr>
        <p:spPr>
          <a:xfrm flipV="1">
            <a:off x="5524500" y="2457450"/>
            <a:ext cx="647700" cy="952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4"/>
            <a:endCxn id="8" idx="1"/>
          </p:cNvCxnSpPr>
          <p:nvPr/>
        </p:nvCxnSpPr>
        <p:spPr>
          <a:xfrm rot="16200000" flipH="1">
            <a:off x="4733925" y="3171825"/>
            <a:ext cx="266700" cy="4762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37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C++ is case-sensitive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 meaningful names for variables &amp; constants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Variables must be declared before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Should be initialized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cerr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are these used for?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Remember basic math precedence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3F0B20D-FE04-427F-82A8-9D165AFD6242}" type="slidenum">
              <a:rPr lang="en-US"/>
              <a:pPr>
                <a:defRPr/>
              </a:pPr>
              <a:t>4</a:t>
            </a:fld>
            <a:endParaRPr lang="en-CA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Review of Sample Program</a:t>
            </a:r>
            <a:br>
              <a:rPr lang="en-US" sz="3600" b="1" dirty="0"/>
            </a:br>
            <a:r>
              <a:rPr lang="en-US" sz="3600" dirty="0"/>
              <a:t>A Sample C++ Program (1 of 2)</a:t>
            </a:r>
          </a:p>
        </p:txBody>
      </p:sp>
      <p:pic>
        <p:nvPicPr>
          <p:cNvPr id="20483" name="Picture 4" descr="C:\WINDOWS\Desktop\Oh_type\sacitch_C++_ppt\gif\savitchc01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541463"/>
            <a:ext cx="70866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1.1  </a:t>
            </a:r>
            <a:br>
              <a:rPr lang="en-US" sz="3600" b="1"/>
            </a:br>
            <a:r>
              <a:rPr lang="en-US" sz="3600"/>
              <a:t>A Sample C++ Program (2 of 2)</a:t>
            </a:r>
          </a:p>
        </p:txBody>
      </p:sp>
      <p:pic>
        <p:nvPicPr>
          <p:cNvPr id="22530" name="Picture 4" descr="C:\WINDOWS\Desktop\Oh_type\sacitch_C++_ppt\gif\savitchc01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25525" y="1981200"/>
            <a:ext cx="777240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4EA12F1-627F-4C27-88E1-60EF7EF7AA3A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00475"/>
            <a:ext cx="54483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www.mathwarehouse.com/algebra/linear_equation/images/slope-intercept-form/general-formula-of-slope-intercept-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6350"/>
            <a:ext cx="29908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4267200" y="1524000"/>
            <a:ext cx="2781300" cy="762000"/>
          </a:xfrm>
          <a:prstGeom prst="wedgeRoundRectCallout">
            <a:avLst>
              <a:gd name="adj1" fmla="val -142750"/>
              <a:gd name="adj2" fmla="val 1025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Back to Math – What is the variable in this equation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28650" y="4660900"/>
            <a:ext cx="2781300" cy="762000"/>
          </a:xfrm>
          <a:prstGeom prst="wedgeRoundRectCallout">
            <a:avLst>
              <a:gd name="adj1" fmla="val 113871"/>
              <a:gd name="adj2" fmla="val 725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Variables hold values</a:t>
            </a:r>
          </a:p>
        </p:txBody>
      </p:sp>
    </p:spTree>
    <p:extLst>
      <p:ext uri="{BB962C8B-B14F-4D97-AF65-F5344CB8AC3E}">
        <p14:creationId xmlns:p14="http://schemas.microsoft.com/office/powerpoint/2010/main" val="22512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B50B7ABB-8995-454A-8943-4CB27D74CB13}" type="slidenum">
              <a:rPr lang="en-US"/>
              <a:pPr>
                <a:defRPr/>
              </a:pPr>
              <a:t>7</a:t>
            </a:fld>
            <a:endParaRPr lang="en-CA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C++ Variables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C++ Identifiers</a:t>
            </a:r>
          </a:p>
          <a:p>
            <a:pPr lvl="1" eaLnBrk="1" hangingPunct="1"/>
            <a:r>
              <a:rPr lang="en-US" sz="2400" dirty="0"/>
              <a:t>Keywords/reserved words vs. Identifiers</a:t>
            </a:r>
          </a:p>
          <a:p>
            <a:pPr lvl="1" eaLnBrk="1" hangingPunct="1"/>
            <a:r>
              <a:rPr lang="en-US" sz="2400" dirty="0"/>
              <a:t>Case-sensitivity and validity of identifiers</a:t>
            </a:r>
          </a:p>
          <a:p>
            <a:pPr lvl="1" eaLnBrk="1" hangingPunct="1"/>
            <a:r>
              <a:rPr lang="en-US" sz="2400" dirty="0"/>
              <a:t>Use Meaningful names!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/>
              <a:t>Variables</a:t>
            </a:r>
          </a:p>
          <a:p>
            <a:pPr lvl="1" eaLnBrk="1" hangingPunct="1"/>
            <a:r>
              <a:rPr lang="en-US" sz="2400" dirty="0"/>
              <a:t>A memory location to store data for a program</a:t>
            </a:r>
          </a:p>
          <a:p>
            <a:pPr lvl="1" eaLnBrk="1" hangingPunct="1"/>
            <a:r>
              <a:rPr lang="en-US" sz="2400" dirty="0"/>
              <a:t>Must declare all data before use in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 descr="http://www.infoq.com/resource/articles/schema-for-ws-part1/en/resources/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5924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76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Simple Data Types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F2441B5-A8EE-4E12-B749-9C21D21D3400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7513638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24000" y="6215746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Why is this important? </a:t>
            </a:r>
            <a:r>
              <a:rPr lang="en-US" sz="2000" dirty="0">
                <a:hlinkClick r:id="rId4"/>
              </a:rPr>
              <a:t>Gangnam Style </a:t>
            </a:r>
            <a:r>
              <a:rPr lang="en-US" sz="2000" dirty="0"/>
              <a:t>– That’s Why!!!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1055</Words>
  <Application>Microsoft Office PowerPoint</Application>
  <PresentationFormat>On-screen Show (4:3)</PresentationFormat>
  <Paragraphs>321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Symbol</vt:lpstr>
      <vt:lpstr>Office Theme</vt:lpstr>
      <vt:lpstr>COMP 51 Week Two</vt:lpstr>
      <vt:lpstr>What are we Talking About</vt:lpstr>
      <vt:lpstr>Why Do We Care?</vt:lpstr>
      <vt:lpstr>Review of Sample Program A Sample C++ Program (1 of 2)</vt:lpstr>
      <vt:lpstr>Display 1.1   A Sample C++ Program (2 of 2)</vt:lpstr>
      <vt:lpstr>Getting Variables</vt:lpstr>
      <vt:lpstr>C++ Variables</vt:lpstr>
      <vt:lpstr>Basic Data Type Tree</vt:lpstr>
      <vt:lpstr>Simple Data Types (1 of 2)</vt:lpstr>
      <vt:lpstr>Simple Data Types (2 of 2)</vt:lpstr>
      <vt:lpstr>Assigning Data</vt:lpstr>
      <vt:lpstr>Assigning Data: Shorthand Notations</vt:lpstr>
      <vt:lpstr>Data Assignment Rules</vt:lpstr>
      <vt:lpstr>Literal Data or Constants</vt:lpstr>
      <vt:lpstr>Most Commonly Used - NewLine</vt:lpstr>
      <vt:lpstr>Display 1.3   Some Escape Sequences (1 of 2)</vt:lpstr>
      <vt:lpstr>Display 1.3   Some Escape Sequences (2 of 2)</vt:lpstr>
      <vt:lpstr>Naming Constants</vt:lpstr>
      <vt:lpstr>Arithmetic Operators: Display 1.4  Named Constant (1 of 2)</vt:lpstr>
      <vt:lpstr>Math Revisited - Precedence</vt:lpstr>
      <vt:lpstr>Arithmetic Precision</vt:lpstr>
      <vt:lpstr>Arithmetic Precision Examples</vt:lpstr>
      <vt:lpstr>Type Casting Types</vt:lpstr>
      <vt:lpstr>Shorthand Operators</vt:lpstr>
      <vt:lpstr>Shorthand Examples Examples</vt:lpstr>
      <vt:lpstr>Pre-Increment in Action</vt:lpstr>
      <vt:lpstr>What are we Talking About</vt:lpstr>
      <vt:lpstr>Console Input/Output</vt:lpstr>
      <vt:lpstr>Console Output</vt:lpstr>
      <vt:lpstr>Separating Lines of Output</vt:lpstr>
      <vt:lpstr>Simple Input Using cin</vt:lpstr>
      <vt:lpstr>Input/Output (1 of 2)</vt:lpstr>
      <vt:lpstr>Input/Output (2 of 2)</vt:lpstr>
      <vt:lpstr>Formatting Output</vt:lpstr>
      <vt:lpstr>Formatting Numbers</vt:lpstr>
      <vt:lpstr>Error Output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Kaung Khant Pyae Sone</cp:lastModifiedBy>
  <cp:revision>42</cp:revision>
  <dcterms:created xsi:type="dcterms:W3CDTF">2006-08-16T00:00:00Z</dcterms:created>
  <dcterms:modified xsi:type="dcterms:W3CDTF">2019-09-04T17:49:08Z</dcterms:modified>
</cp:coreProperties>
</file>