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350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64" r:id="rId12"/>
    <p:sldId id="348" r:id="rId13"/>
    <p:sldId id="351" r:id="rId14"/>
    <p:sldId id="360" r:id="rId15"/>
    <p:sldId id="361" r:id="rId16"/>
    <p:sldId id="365" r:id="rId17"/>
    <p:sldId id="304" r:id="rId18"/>
    <p:sldId id="362" r:id="rId19"/>
    <p:sldId id="306" r:id="rId20"/>
    <p:sldId id="307" r:id="rId21"/>
    <p:sldId id="308" r:id="rId22"/>
    <p:sldId id="309" r:id="rId23"/>
    <p:sldId id="310" r:id="rId24"/>
    <p:sldId id="311" r:id="rId25"/>
    <p:sldId id="314" r:id="rId26"/>
    <p:sldId id="315" r:id="rId27"/>
    <p:sldId id="316" r:id="rId28"/>
    <p:sldId id="317" r:id="rId29"/>
    <p:sldId id="318" r:id="rId30"/>
    <p:sldId id="363" r:id="rId31"/>
    <p:sldId id="319" r:id="rId32"/>
    <p:sldId id="366" r:id="rId33"/>
    <p:sldId id="342" r:id="rId34"/>
    <p:sldId id="345" r:id="rId35"/>
    <p:sldId id="344" r:id="rId36"/>
    <p:sldId id="349" r:id="rId37"/>
    <p:sldId id="357" r:id="rId38"/>
    <p:sldId id="358" r:id="rId39"/>
    <p:sldId id="354" r:id="rId40"/>
    <p:sldId id="355" r:id="rId41"/>
    <p:sldId id="356" r:id="rId42"/>
    <p:sldId id="343" r:id="rId43"/>
    <p:sldId id="29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81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9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00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200" dirty="0"/>
              <a:t>Formal syntax:</a:t>
            </a:r>
            <a:br>
              <a:rPr lang="en-US" sz="1200" dirty="0"/>
            </a:br>
            <a:r>
              <a:rPr lang="en-US" sz="1200" dirty="0"/>
              <a:t>if (&lt;</a:t>
            </a:r>
            <a:r>
              <a:rPr lang="en-US" sz="1200" dirty="0" err="1"/>
              <a:t>boolean_expression</a:t>
            </a:r>
            <a:r>
              <a:rPr lang="en-US" sz="1200" dirty="0"/>
              <a:t>&gt;)</a:t>
            </a:r>
            <a:br>
              <a:rPr lang="en-US" sz="1200" dirty="0"/>
            </a:br>
            <a:r>
              <a:rPr lang="en-US" sz="1200" dirty="0"/>
              <a:t>	&lt;</a:t>
            </a:r>
            <a:r>
              <a:rPr lang="en-US" sz="1200" dirty="0" err="1"/>
              <a:t>yes_statement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else</a:t>
            </a:r>
            <a:br>
              <a:rPr lang="en-US" sz="1200" dirty="0"/>
            </a:br>
            <a:r>
              <a:rPr lang="en-US" sz="1200" dirty="0"/>
              <a:t>	&lt;</a:t>
            </a:r>
            <a:r>
              <a:rPr lang="en-US" sz="1200" dirty="0" err="1"/>
              <a:t>no_statement</a:t>
            </a:r>
            <a:r>
              <a:rPr lang="en-US" sz="120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dirty="0"/>
              <a:t>Note each alternative is only </a:t>
            </a:r>
            <a:br>
              <a:rPr lang="en-US" sz="1200" dirty="0"/>
            </a:br>
            <a:r>
              <a:rPr lang="en-US" sz="1200" dirty="0"/>
              <a:t>ONE statement!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dirty="0"/>
              <a:t>To have multiple statements execute in</a:t>
            </a:r>
            <a:br>
              <a:rPr lang="en-US" sz="1200" dirty="0"/>
            </a:br>
            <a:r>
              <a:rPr lang="en-US" sz="1200" dirty="0"/>
              <a:t>either branch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US" sz="1200" dirty="0"/>
              <a:t> use compound statement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092581-3C3E-480E-BEA2-21C9E47A2A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94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CA105E-AA76-437E-8C39-C2C25DBF5A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939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8C3693-321F-4B60-A9C4-18441D7E4E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9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42ABC1-D1E6-4B3D-8329-8D98FF8FE3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899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434FA6-4498-415B-B636-9B34316458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03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6C1FFC-A0E6-40D4-84A4-40C6EE2D793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15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DF2D6-33AB-43A9-833B-B9BA8975168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433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06A1A2-E1E2-4ABB-8CA8-24DDA5218E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20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796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A091FF-A032-47E5-AE00-1CF5D5E6D4D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48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068673-3C4C-4C46-A760-17B6354A16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706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B28DAD-4D03-4B29-82C3-3DF5DAEE5CF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078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D92744-5DD0-414F-9CA1-B8D7E116A6B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32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4AC61-896A-487E-A887-6A1CAE33FB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8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5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http://templateforfree.com/how-to-write-test-cases/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– More complex test cases require establishing</a:t>
            </a:r>
            <a:r>
              <a:rPr lang="en-US" baseline="0" dirty="0"/>
              <a:t> the initial conditions and sample data prior to executing the test. This must be specified in the test case.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5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\debugging.cpp(8) : error C2146: syntax error : missing ';' before identifier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\debugging.cpp(7) : error C2146: syntax error : missing ';' before identifier 'x‘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\debugging.cpp(7) : error C2784: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basic_istream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char,_Traits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&amp;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::operator &gt;&gt;(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basic_istream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char,_Traits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&amp;,unsigned char &amp;)' : could not deduce template argument for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basic_istream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char,_Traits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&amp;' from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\debugging.cpp(1) : fatal error C1083: Cannot open include file: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No such file or directory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1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7DAB1-D630-458D-8D21-C1D15E68C29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10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State capital example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FCEC-01F4-4FAC-AB44-0702C3C616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92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6B52E3-461B-4115-8284-EF400CB55B1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25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70B753-C795-491A-B320-427DC6F0AA2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64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C7601-DC6C-4357-9F0F-C0DCE54330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6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9B5F9E-5526-44B1-82E7-7C2813446E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41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dirty="0"/>
              <a:t>Arithmetic before logical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x + 1 &gt; 2 || x + 1 &lt; -3 means: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dirty="0"/>
              <a:t>(x + 1) &gt; 2  || (x + 1) &lt; -3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Short-circuit evaluation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(x &gt;= 0) &amp;&amp; (y &gt; 1)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Be careful with increment operators!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dirty="0"/>
              <a:t>(x &gt; 1) &amp;&amp; (y++)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Integers as </a:t>
            </a:r>
            <a:r>
              <a:rPr lang="en-US" sz="2800" dirty="0" err="1"/>
              <a:t>boolean</a:t>
            </a:r>
            <a:r>
              <a:rPr lang="en-US" sz="2800" dirty="0"/>
              <a:t> values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All non-zero values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true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Zero value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false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60EA54-2EB2-4734-8FC8-DD28545491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42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9/9/2019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9/9/2019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9/9/2019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9/9/2019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0xgjUhEG3U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IEVqFB4WUo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4DT3tQqgR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/>
              <a:t>COMP 51 Week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1905000"/>
            <a:ext cx="32004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C++ Conditions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Test Cases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Examples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dirty="0"/>
              <a:t>Arithmetic before logical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x + 1 &gt; 2 || x + 1 &lt; -3 means: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X++ &gt; 0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X = </a:t>
            </a:r>
            <a:r>
              <a:rPr lang="en-US" sz="2400" dirty="0" err="1"/>
              <a:t>sqrt</a:t>
            </a:r>
            <a:r>
              <a:rPr lang="en-US" sz="2400" dirty="0"/>
              <a:t>(16) &gt;  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Short-circuit evaluation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err="1"/>
              <a:t>int</a:t>
            </a:r>
            <a:r>
              <a:rPr lang="en-US" sz="2400" dirty="0"/>
              <a:t> x = 1, y = 1;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(x &gt;= 0) || (y++ &gt; 1)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What is value of y?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Integers as </a:t>
            </a:r>
            <a:r>
              <a:rPr lang="en-US" sz="2800" dirty="0" err="1"/>
              <a:t>boolean</a:t>
            </a:r>
            <a:r>
              <a:rPr lang="en-US" sz="2800" dirty="0"/>
              <a:t> values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All non-zero values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true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Zero value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false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9F3649D-2B3C-4031-8C00-1533A2A6985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Flow Charts</a:t>
            </a:r>
            <a:br>
              <a:rPr lang="en-US"/>
            </a:br>
            <a:r>
              <a:rPr lang="en-US" sz="2800" i="1"/>
              <a:t>Basic Shapes</a:t>
            </a:r>
            <a:endParaRPr lang="en-US" i="1"/>
          </a:p>
        </p:txBody>
      </p:sp>
      <p:sp>
        <p:nvSpPr>
          <p:cNvPr id="36867" name="Flowchart: Process 3"/>
          <p:cNvSpPr>
            <a:spLocks noChangeArrowheads="1"/>
          </p:cNvSpPr>
          <p:nvPr/>
        </p:nvSpPr>
        <p:spPr bwMode="auto">
          <a:xfrm>
            <a:off x="2514600" y="2306638"/>
            <a:ext cx="1422400" cy="969962"/>
          </a:xfrm>
          <a:prstGeom prst="flowChartProcess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Process Step</a:t>
            </a:r>
          </a:p>
        </p:txBody>
      </p:sp>
      <p:sp>
        <p:nvSpPr>
          <p:cNvPr id="36868" name="Flowchart: Decision 4"/>
          <p:cNvSpPr>
            <a:spLocks noChangeArrowheads="1"/>
          </p:cNvSpPr>
          <p:nvPr/>
        </p:nvSpPr>
        <p:spPr bwMode="auto">
          <a:xfrm>
            <a:off x="2874963" y="3944938"/>
            <a:ext cx="2154237" cy="1312862"/>
          </a:xfrm>
          <a:prstGeom prst="flowChartDecision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Decision Step</a:t>
            </a:r>
          </a:p>
        </p:txBody>
      </p:sp>
      <p:cxnSp>
        <p:nvCxnSpPr>
          <p:cNvPr id="36869" name="Elbow Connector 6"/>
          <p:cNvCxnSpPr>
            <a:cxnSpLocks noChangeShapeType="1"/>
            <a:stCxn id="36867" idx="2"/>
            <a:endCxn id="36868" idx="0"/>
          </p:cNvCxnSpPr>
          <p:nvPr/>
        </p:nvCxnSpPr>
        <p:spPr bwMode="auto">
          <a:xfrm rot="16200000" flipH="1">
            <a:off x="3254375" y="3248025"/>
            <a:ext cx="668338" cy="7254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Elbow Connector 8"/>
          <p:cNvCxnSpPr>
            <a:cxnSpLocks noChangeShapeType="1"/>
            <a:stCxn id="36868" idx="3"/>
            <a:endCxn id="36876" idx="1"/>
          </p:cNvCxnSpPr>
          <p:nvPr/>
        </p:nvCxnSpPr>
        <p:spPr bwMode="auto">
          <a:xfrm>
            <a:off x="5029200" y="4600575"/>
            <a:ext cx="1436688" cy="127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5216525" y="4329113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Yes</a:t>
            </a:r>
          </a:p>
        </p:txBody>
      </p:sp>
      <p:sp>
        <p:nvSpPr>
          <p:cNvPr id="36872" name="TextBox 10"/>
          <p:cNvSpPr txBox="1">
            <a:spLocks noChangeArrowheads="1"/>
          </p:cNvSpPr>
          <p:nvPr/>
        </p:nvSpPr>
        <p:spPr bwMode="auto">
          <a:xfrm>
            <a:off x="4548188" y="5589588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No</a:t>
            </a:r>
          </a:p>
        </p:txBody>
      </p:sp>
      <p:sp>
        <p:nvSpPr>
          <p:cNvPr id="36873" name="Flowchart: Terminator 13"/>
          <p:cNvSpPr>
            <a:spLocks noChangeArrowheads="1"/>
          </p:cNvSpPr>
          <p:nvPr/>
        </p:nvSpPr>
        <p:spPr bwMode="auto">
          <a:xfrm>
            <a:off x="2514600" y="6124575"/>
            <a:ext cx="2270125" cy="581025"/>
          </a:xfrm>
          <a:prstGeom prst="flowChartTermina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End Process</a:t>
            </a:r>
          </a:p>
        </p:txBody>
      </p:sp>
      <p:sp>
        <p:nvSpPr>
          <p:cNvPr id="36874" name="Flowchart: Terminator 14"/>
          <p:cNvSpPr>
            <a:spLocks noChangeArrowheads="1"/>
          </p:cNvSpPr>
          <p:nvPr/>
        </p:nvSpPr>
        <p:spPr bwMode="auto">
          <a:xfrm>
            <a:off x="1066800" y="1219200"/>
            <a:ext cx="2057400" cy="762000"/>
          </a:xfrm>
          <a:prstGeom prst="flowChartTermina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Begin Process</a:t>
            </a:r>
          </a:p>
        </p:txBody>
      </p:sp>
      <p:cxnSp>
        <p:nvCxnSpPr>
          <p:cNvPr id="36875" name="Elbow Connector 16"/>
          <p:cNvCxnSpPr>
            <a:cxnSpLocks noChangeShapeType="1"/>
            <a:stCxn id="36874" idx="2"/>
            <a:endCxn id="36867" idx="0"/>
          </p:cNvCxnSpPr>
          <p:nvPr/>
        </p:nvCxnSpPr>
        <p:spPr bwMode="auto">
          <a:xfrm rot="16200000" flipH="1">
            <a:off x="2497931" y="1578769"/>
            <a:ext cx="325438" cy="11303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Rectangle 20"/>
          <p:cNvSpPr>
            <a:spLocks noChangeArrowheads="1"/>
          </p:cNvSpPr>
          <p:nvPr/>
        </p:nvSpPr>
        <p:spPr bwMode="auto">
          <a:xfrm>
            <a:off x="6465888" y="4194175"/>
            <a:ext cx="1323975" cy="812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Next Process</a:t>
            </a:r>
          </a:p>
        </p:txBody>
      </p:sp>
      <p:sp>
        <p:nvSpPr>
          <p:cNvPr id="36877" name="Flowchart: Document 21"/>
          <p:cNvSpPr>
            <a:spLocks noChangeArrowheads="1"/>
          </p:cNvSpPr>
          <p:nvPr/>
        </p:nvSpPr>
        <p:spPr bwMode="auto">
          <a:xfrm>
            <a:off x="6384925" y="5551488"/>
            <a:ext cx="1485900" cy="765175"/>
          </a:xfrm>
          <a:prstGeom prst="flowChartDocumen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Document</a:t>
            </a:r>
          </a:p>
        </p:txBody>
      </p:sp>
      <p:cxnSp>
        <p:nvCxnSpPr>
          <p:cNvPr id="36878" name="Elbow Connector 23"/>
          <p:cNvCxnSpPr>
            <a:cxnSpLocks noChangeShapeType="1"/>
            <a:stCxn id="36868" idx="2"/>
            <a:endCxn id="36873" idx="0"/>
          </p:cNvCxnSpPr>
          <p:nvPr/>
        </p:nvCxnSpPr>
        <p:spPr bwMode="auto">
          <a:xfrm rot="5400000">
            <a:off x="3367088" y="5540375"/>
            <a:ext cx="866775" cy="3016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Elbow Connector 29"/>
          <p:cNvCxnSpPr>
            <a:cxnSpLocks noChangeShapeType="1"/>
            <a:stCxn id="36876" idx="2"/>
            <a:endCxn id="36877" idx="0"/>
          </p:cNvCxnSpPr>
          <p:nvPr/>
        </p:nvCxnSpPr>
        <p:spPr bwMode="auto">
          <a:xfrm rot="5400000">
            <a:off x="6855618" y="5279232"/>
            <a:ext cx="544513" cy="127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Elbow Connector 33"/>
          <p:cNvCxnSpPr>
            <a:cxnSpLocks noChangeShapeType="1"/>
            <a:stCxn id="36877" idx="2"/>
            <a:endCxn id="36873" idx="3"/>
          </p:cNvCxnSpPr>
          <p:nvPr/>
        </p:nvCxnSpPr>
        <p:spPr bwMode="auto">
          <a:xfrm rot="5400000">
            <a:off x="5881687" y="5168901"/>
            <a:ext cx="149225" cy="23431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Straight Connector 47"/>
          <p:cNvCxnSpPr>
            <a:cxnSpLocks noChangeShapeType="1"/>
          </p:cNvCxnSpPr>
          <p:nvPr/>
        </p:nvCxnSpPr>
        <p:spPr bwMode="auto">
          <a:xfrm>
            <a:off x="5740400" y="1600200"/>
            <a:ext cx="0" cy="495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2" name="TextBox 48"/>
          <p:cNvSpPr txBox="1">
            <a:spLocks noChangeArrowheads="1"/>
          </p:cNvSpPr>
          <p:nvPr/>
        </p:nvSpPr>
        <p:spPr bwMode="auto">
          <a:xfrm>
            <a:off x="5956300" y="1981200"/>
            <a:ext cx="227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Swim Lane</a:t>
            </a:r>
          </a:p>
        </p:txBody>
      </p:sp>
      <p:sp>
        <p:nvSpPr>
          <p:cNvPr id="36883" name="Flowchart: Magnetic Disk 1"/>
          <p:cNvSpPr>
            <a:spLocks noChangeArrowheads="1"/>
          </p:cNvSpPr>
          <p:nvPr/>
        </p:nvSpPr>
        <p:spPr bwMode="auto">
          <a:xfrm>
            <a:off x="8153400" y="5286375"/>
            <a:ext cx="914400" cy="1128713"/>
          </a:xfrm>
          <a:prstGeom prst="flowChartMagneticDisk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Data Store</a:t>
            </a:r>
          </a:p>
        </p:txBody>
      </p:sp>
      <p:cxnSp>
        <p:nvCxnSpPr>
          <p:cNvPr id="36884" name="Elbow Connector 3"/>
          <p:cNvCxnSpPr>
            <a:cxnSpLocks noChangeShapeType="1"/>
            <a:stCxn id="36876" idx="3"/>
            <a:endCxn id="36883" idx="1"/>
          </p:cNvCxnSpPr>
          <p:nvPr/>
        </p:nvCxnSpPr>
        <p:spPr bwMode="auto">
          <a:xfrm>
            <a:off x="7789863" y="4600575"/>
            <a:ext cx="820737" cy="685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5969001" y="791189"/>
            <a:ext cx="3187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Sheldon’s Friendship Algorithm - </a:t>
            </a:r>
            <a:r>
              <a:rPr lang="en-US" dirty="0">
                <a:hlinkClick r:id="rId2"/>
              </a:rPr>
              <a:t>http://www.youtube.com/watch?v=k0xgjUhEG3U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19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Flowchart Anything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 descr="C:\Users\mcanniff\AppData\Local\Microsoft\Windows\Temporary Internet Files\Content.Outlook\RPIX78XN\whip 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3526"/>
            <a:ext cx="6477000" cy="474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631296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http://www.youtube.com/watch?v=IIEVqFB4WUo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43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Alternative – </a:t>
            </a:r>
            <a:br>
              <a:rPr lang="en-US" dirty="0"/>
            </a:br>
            <a:r>
              <a:rPr lang="en-US" dirty="0"/>
              <a:t>Pseudo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like code</a:t>
            </a:r>
          </a:p>
          <a:p>
            <a:r>
              <a:rPr lang="en-US" dirty="0"/>
              <a:t>Goal – Capture the logic of the problem you are trying to solve</a:t>
            </a:r>
          </a:p>
          <a:p>
            <a:r>
              <a:rPr lang="en-US" dirty="0"/>
              <a:t>Ignore syntax issues</a:t>
            </a:r>
          </a:p>
          <a:p>
            <a:r>
              <a:rPr lang="en-US" dirty="0"/>
              <a:t>Simplify process</a:t>
            </a:r>
          </a:p>
          <a:p>
            <a:r>
              <a:rPr lang="en-US" dirty="0"/>
              <a:t>Speed up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Example</a:t>
            </a:r>
            <a:br>
              <a:rPr lang="en-US" dirty="0"/>
            </a:br>
            <a:r>
              <a:rPr lang="en-US" sz="3200" i="1" dirty="0"/>
              <a:t>Calculate the average of a set of numbers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total and count to zero</a:t>
            </a:r>
          </a:p>
          <a:p>
            <a:r>
              <a:rPr lang="en-US" dirty="0"/>
              <a:t>Get a number from user</a:t>
            </a:r>
          </a:p>
          <a:p>
            <a:r>
              <a:rPr lang="en-US" dirty="0"/>
              <a:t>Repeat while the number entered is not zero</a:t>
            </a:r>
          </a:p>
          <a:p>
            <a:pPr lvl="1"/>
            <a:r>
              <a:rPr lang="en-US" dirty="0"/>
              <a:t>Add the number to the total</a:t>
            </a:r>
          </a:p>
          <a:p>
            <a:pPr lvl="1"/>
            <a:r>
              <a:rPr lang="en-US" dirty="0"/>
              <a:t>Increment the count of numbers</a:t>
            </a:r>
          </a:p>
          <a:p>
            <a:pPr lvl="1"/>
            <a:r>
              <a:rPr lang="en-US" dirty="0"/>
              <a:t>Get another number from user</a:t>
            </a:r>
          </a:p>
          <a:p>
            <a:r>
              <a:rPr lang="en-US" dirty="0"/>
              <a:t>Set the average to equal the total divided by the count of numbers</a:t>
            </a:r>
          </a:p>
          <a:p>
            <a:r>
              <a:rPr lang="en-US" dirty="0"/>
              <a:t>Display the average.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Branching Mechanisms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if-else statements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hrs</a:t>
            </a:r>
            <a:r>
              <a:rPr lang="en-US" dirty="0"/>
              <a:t> &gt; 40)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grossPay</a:t>
            </a:r>
            <a:r>
              <a:rPr lang="en-US" dirty="0"/>
              <a:t> = rate*40 + 1.5*rate*(hrs-40);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grossPay</a:t>
            </a:r>
            <a:r>
              <a:rPr lang="en-US" dirty="0"/>
              <a:t> = rate*</a:t>
            </a:r>
            <a:r>
              <a:rPr lang="en-US" dirty="0" err="1"/>
              <a:t>hrs</a:t>
            </a:r>
            <a:r>
              <a:rPr lang="en-US" dirty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65FA1CC-9C74-499F-B169-F9541991A3F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Flowchart: Decision 1"/>
          <p:cNvSpPr/>
          <p:nvPr/>
        </p:nvSpPr>
        <p:spPr>
          <a:xfrm>
            <a:off x="5638800" y="3733800"/>
            <a:ext cx="2209800" cy="16002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Hrs</a:t>
            </a:r>
            <a:r>
              <a:rPr lang="en-US" dirty="0"/>
              <a:t> &gt; 40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7162800" y="5791200"/>
            <a:ext cx="1752600" cy="8382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grossPay</a:t>
            </a:r>
            <a:r>
              <a:rPr lang="en-US" dirty="0"/>
              <a:t> = overtime hours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559300" y="5791200"/>
            <a:ext cx="1676400" cy="8382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grossPay</a:t>
            </a:r>
            <a:r>
              <a:rPr lang="en-US" dirty="0"/>
              <a:t> = regular hours</a:t>
            </a:r>
          </a:p>
        </p:txBody>
      </p:sp>
      <p:cxnSp>
        <p:nvCxnSpPr>
          <p:cNvPr id="6" name="Elbow Connector 5"/>
          <p:cNvCxnSpPr>
            <a:stCxn id="2" idx="1"/>
            <a:endCxn id="4" idx="0"/>
          </p:cNvCxnSpPr>
          <p:nvPr/>
        </p:nvCxnSpPr>
        <p:spPr>
          <a:xfrm rot="10800000" flipV="1">
            <a:off x="5397500" y="4533900"/>
            <a:ext cx="241300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3"/>
            <a:endCxn id="3" idx="0"/>
          </p:cNvCxnSpPr>
          <p:nvPr/>
        </p:nvCxnSpPr>
        <p:spPr>
          <a:xfrm>
            <a:off x="7848600" y="4533900"/>
            <a:ext cx="190500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39100" y="483131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500" y="47741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641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If-Else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calculates over time pay based on previous slide</a:t>
            </a:r>
          </a:p>
          <a:p>
            <a:r>
              <a:rPr lang="en-US" dirty="0"/>
              <a:t>Create a new project – </a:t>
            </a:r>
            <a:r>
              <a:rPr lang="en-US" dirty="0" err="1"/>
              <a:t>overtimepay</a:t>
            </a:r>
            <a:endParaRPr lang="en-US" dirty="0"/>
          </a:p>
          <a:p>
            <a:r>
              <a:rPr lang="en-US" dirty="0"/>
              <a:t>Remember your #include and using statement</a:t>
            </a:r>
          </a:p>
          <a:p>
            <a:r>
              <a:rPr lang="en-US" dirty="0"/>
              <a:t>Prompt the user for hours and rate</a:t>
            </a:r>
          </a:p>
          <a:p>
            <a:r>
              <a:rPr lang="en-US" dirty="0"/>
              <a:t>You can copy and paste the code from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Compound/Block Statement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Must use compound statement {  }</a:t>
            </a:r>
            <a:br>
              <a:rPr lang="en-US" dirty="0"/>
            </a:br>
            <a:r>
              <a:rPr lang="en-US" dirty="0"/>
              <a:t>for multiple statements in a branch</a:t>
            </a:r>
          </a:p>
          <a:p>
            <a:pPr lvl="1" eaLnBrk="1" hangingPunct="1"/>
            <a:r>
              <a:rPr lang="en-US" dirty="0"/>
              <a:t>Also called a "block" </a:t>
            </a:r>
            <a:r>
              <a:rPr lang="en-US" dirty="0" err="1"/>
              <a:t>stmt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Each block should have block statement</a:t>
            </a:r>
          </a:p>
          <a:p>
            <a:pPr lvl="1" eaLnBrk="1" hangingPunct="1"/>
            <a:r>
              <a:rPr lang="en-US" dirty="0"/>
              <a:t>Even if just one statement</a:t>
            </a:r>
          </a:p>
          <a:p>
            <a:pPr lvl="1" eaLnBrk="1" hangingPunct="1"/>
            <a:r>
              <a:rPr lang="en-US" dirty="0"/>
              <a:t>Enhances readability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8C7C7A9-A85B-4384-83D8-60273377CBB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Statement in Action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Note indenting in this example:</a:t>
            </a:r>
            <a:br>
              <a:rPr lang="en-US" sz="2800" dirty="0"/>
            </a:br>
            <a:r>
              <a:rPr lang="en-US" sz="2800" dirty="0"/>
              <a:t>if (</a:t>
            </a:r>
            <a:r>
              <a:rPr lang="en-US" sz="2800" dirty="0" err="1"/>
              <a:t>myScore</a:t>
            </a:r>
            <a:r>
              <a:rPr lang="en-US" sz="2800" dirty="0"/>
              <a:t> &gt; </a:t>
            </a:r>
            <a:r>
              <a:rPr lang="en-US" sz="2800" dirty="0" err="1"/>
              <a:t>yourScore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"I win!\n";</a:t>
            </a:r>
            <a:br>
              <a:rPr lang="en-US" sz="2800" dirty="0"/>
            </a:br>
            <a:r>
              <a:rPr lang="en-US" sz="2800" dirty="0"/>
              <a:t>	wager = wager + 100;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"I wish these were golf scores.\n";</a:t>
            </a:r>
            <a:br>
              <a:rPr lang="en-US" sz="2800" dirty="0"/>
            </a:br>
            <a:r>
              <a:rPr lang="en-US" sz="2800" dirty="0"/>
              <a:t>	wager -= 100;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C1BD475-3940-41F7-83BA-63DBD651A780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Common Pitfalls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Operator "=" vs. operator "=="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One means "assignment" (=)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One means "equality" (==)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VERY different in C++!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Example:</a:t>
            </a:r>
            <a:br>
              <a:rPr lang="en-US"/>
            </a:br>
            <a:r>
              <a:rPr lang="en-US"/>
              <a:t>if (x = 12) 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Note operator used!</a:t>
            </a:r>
            <a:br>
              <a:rPr lang="en-US"/>
            </a:br>
            <a:r>
              <a:rPr lang="en-US"/>
              <a:t>     Do_Something</a:t>
            </a:r>
            <a:br>
              <a:rPr lang="en-US"/>
            </a:br>
            <a:r>
              <a:rPr lang="en-US"/>
              <a:t>else</a:t>
            </a:r>
            <a:br>
              <a:rPr lang="en-US"/>
            </a:br>
            <a:r>
              <a:rPr lang="en-US"/>
              <a:t>     Do_Something_Else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8985BD5-F3C3-4CAF-8550-EEB0B717CFE4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Optional else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else clause is optional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/>
              <a:t>If, in the false branch (else), you want "nothing" to happen, leave it out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if (sales &gt;= minimum)</a:t>
            </a:r>
            <a:br>
              <a:rPr lang="en-US" sz="2400"/>
            </a:br>
            <a:r>
              <a:rPr lang="en-US" sz="2400"/>
              <a:t>     salary = salary + bonus;</a:t>
            </a:r>
            <a:br>
              <a:rPr lang="en-US" sz="2400"/>
            </a:br>
            <a:r>
              <a:rPr lang="en-US" sz="2400"/>
              <a:t>cout &lt;&lt; "Salary = %" &lt;&lt; salary;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/>
              <a:t>Note: nothing to do for false condition, so there is no else clause!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/>
              <a:t>Execution continues with cout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8E8447C-CC8B-4D5D-BA55-23277077CE0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Statements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if-else statements can contain more if-else statements.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if (speed &gt; 65)</a:t>
            </a:r>
            <a:br>
              <a:rPr lang="en-US" sz="2000" dirty="0"/>
            </a:br>
            <a:r>
              <a:rPr lang="en-US" sz="2000" dirty="0"/>
              <a:t>     if (speed &gt; 80)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dirty="0" err="1"/>
              <a:t>cout</a:t>
            </a:r>
            <a:r>
              <a:rPr lang="en-US" sz="2000" dirty="0"/>
              <a:t> &lt;&lt; "You’re </a:t>
            </a:r>
            <a:r>
              <a:rPr lang="en-US" sz="2000" dirty="0" err="1"/>
              <a:t>gonna</a:t>
            </a:r>
            <a:r>
              <a:rPr lang="en-US" sz="2000" dirty="0"/>
              <a:t> get pulled over!";</a:t>
            </a:r>
            <a:br>
              <a:rPr lang="en-US" sz="2000" dirty="0"/>
            </a:br>
            <a:r>
              <a:rPr lang="en-US" sz="2000" dirty="0"/>
              <a:t>     else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dirty="0" err="1"/>
              <a:t>cout</a:t>
            </a:r>
            <a:r>
              <a:rPr lang="en-US" sz="2000" dirty="0"/>
              <a:t> &lt;&lt; "You’re driving  OK for I-5.";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Note proper indenting!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5C8A9AD-B86C-4ACE-886C-1BD5313FC7F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Multiway if-else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52C6F73-F4E0-4A58-B5FF-A839284F8EA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49155" name="Picture 4" descr="C:\WINDOWS\Desktop\Oh_type\sacitch_C++_ppt\gif\savitchc02d_p6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" y="1295400"/>
            <a:ext cx="62484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WINDOWS\Desktop\Oh_type\sacitch_C++_ppt\gif\savitchc02d_p63_2of2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057400" y="3654844"/>
            <a:ext cx="7086600" cy="320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99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switch Statement Syntax</a:t>
            </a:r>
          </a:p>
        </p:txBody>
      </p:sp>
      <p:pic>
        <p:nvPicPr>
          <p:cNvPr id="55298" name="Picture 4" descr="C:\WINDOWS\Desktop\Oh_type\sacitch_C++_ppt\gif\savitchc02d_p6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16013" y="1219200"/>
            <a:ext cx="7123112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1781B45-3292-49DC-B989-7875FA62996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5301" name="TextBox 1"/>
          <p:cNvSpPr txBox="1">
            <a:spLocks noChangeArrowheads="1"/>
          </p:cNvSpPr>
          <p:nvPr/>
        </p:nvSpPr>
        <p:spPr bwMode="auto">
          <a:xfrm>
            <a:off x="685800" y="5876925"/>
            <a:ext cx="8042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The controlling expression must be integral!  This includes char.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52400" y="2514600"/>
            <a:ext cx="1447800" cy="762000"/>
          </a:xfrm>
          <a:prstGeom prst="wedgeRoundRectCallout">
            <a:avLst>
              <a:gd name="adj1" fmla="val 69518"/>
              <a:gd name="adj2" fmla="val -2416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Note the 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358497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switch Statement in Action</a:t>
            </a:r>
          </a:p>
        </p:txBody>
      </p:sp>
      <p:pic>
        <p:nvPicPr>
          <p:cNvPr id="57346" name="Picture 4" descr="C:\WINDOWS\Desktop\Oh_type\sacitch_C++_ppt\gif\savitchc02d_p6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12913" y="1593850"/>
            <a:ext cx="6329362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9E72D45-2AFA-482C-8F6B-CD93BB3C28EA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switch: multiple case labels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8" y="1524000"/>
            <a:ext cx="7777162" cy="44370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Execution "falls thru" until break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switch provides a "point of entry"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case 'A':</a:t>
            </a:r>
            <a:br>
              <a:rPr lang="en-US" sz="2400" dirty="0"/>
            </a:br>
            <a:r>
              <a:rPr lang="en-US" sz="2400" dirty="0"/>
              <a:t>case 'a':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"Excellent: you got an "A"!\n";</a:t>
            </a:r>
            <a:br>
              <a:rPr lang="en-US" sz="2400" dirty="0"/>
            </a:br>
            <a:r>
              <a:rPr lang="en-US" sz="2400" dirty="0"/>
              <a:t>     break;</a:t>
            </a:r>
            <a:br>
              <a:rPr lang="en-US" sz="2400" dirty="0"/>
            </a:br>
            <a:r>
              <a:rPr lang="en-US" sz="2400" dirty="0"/>
              <a:t>case 'B':</a:t>
            </a:r>
            <a:br>
              <a:rPr lang="en-US" sz="2400" dirty="0"/>
            </a:br>
            <a:r>
              <a:rPr lang="en-US" sz="2400" dirty="0"/>
              <a:t>case 'b':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"Good: you got a "B"!\n";</a:t>
            </a:r>
            <a:br>
              <a:rPr lang="en-US" sz="2400" dirty="0"/>
            </a:br>
            <a:r>
              <a:rPr lang="en-US" sz="2400" dirty="0"/>
              <a:t>     break;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Note multiple labels provide same "entry"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BC051A6-5164-439F-999C-611A76E9A9AA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switch Pitfalls/Tip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Forgetting the break;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No compiler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Execution simply "falls thru" other cases until break;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Biggest use: MENUs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Provides clearer "big-picture"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Shows menu structure 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Each branch is one menu choice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1CDCC58-C7B9-411D-91A1-5F39FB5A689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switch Menu Example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Switch stmt "perfect" for menus:</a:t>
            </a:r>
            <a:br>
              <a:rPr lang="en-US" sz="2000"/>
            </a:br>
            <a:r>
              <a:rPr lang="en-US" sz="2000"/>
              <a:t>switch (response)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	case 1:</a:t>
            </a:r>
            <a:br>
              <a:rPr lang="en-US" sz="2000"/>
            </a:br>
            <a:r>
              <a:rPr lang="en-US" sz="2000"/>
              <a:t>		// Execute menu option 1</a:t>
            </a:r>
            <a:br>
              <a:rPr lang="en-US" sz="2000"/>
            </a:br>
            <a:r>
              <a:rPr lang="en-US" sz="2000"/>
              <a:t>		break;</a:t>
            </a:r>
            <a:br>
              <a:rPr lang="en-US" sz="2000"/>
            </a:br>
            <a:r>
              <a:rPr lang="en-US" sz="2000"/>
              <a:t>	case 2:</a:t>
            </a:r>
            <a:br>
              <a:rPr lang="en-US" sz="2000"/>
            </a:br>
            <a:r>
              <a:rPr lang="en-US" sz="2000"/>
              <a:t>		// Execute menu option 2</a:t>
            </a:r>
            <a:br>
              <a:rPr lang="en-US" sz="2000"/>
            </a:br>
            <a:r>
              <a:rPr lang="en-US" sz="2000"/>
              <a:t>		break;</a:t>
            </a:r>
            <a:br>
              <a:rPr lang="en-US" sz="2000"/>
            </a:br>
            <a:r>
              <a:rPr lang="en-US" sz="2000"/>
              <a:t>	case 3:</a:t>
            </a:r>
            <a:br>
              <a:rPr lang="en-US" sz="2000"/>
            </a:br>
            <a:r>
              <a:rPr lang="en-US" sz="2000"/>
              <a:t>		// Execute menu option 3</a:t>
            </a:r>
            <a:br>
              <a:rPr lang="en-US" sz="2000"/>
            </a:br>
            <a:r>
              <a:rPr lang="en-US" sz="2000"/>
              <a:t>		break;</a:t>
            </a:r>
            <a:br>
              <a:rPr lang="en-US" sz="2000"/>
            </a:br>
            <a:r>
              <a:rPr lang="en-US" sz="2000"/>
              <a:t>	default:</a:t>
            </a:r>
            <a:br>
              <a:rPr lang="en-US" sz="2000"/>
            </a:br>
            <a:r>
              <a:rPr lang="en-US" sz="2000"/>
              <a:t>		cout &lt;&lt; "Please enter valid response.";</a:t>
            </a:r>
            <a:br>
              <a:rPr lang="en-US" sz="2000"/>
            </a:br>
            <a:r>
              <a:rPr lang="en-US" sz="200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D5F3F60-41E0-4617-B024-0574C397433F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building block for all programming logic</a:t>
            </a:r>
          </a:p>
          <a:p>
            <a:r>
              <a:rPr lang="en-US" dirty="0"/>
              <a:t>Implement real life decisions based upon program input</a:t>
            </a:r>
          </a:p>
          <a:p>
            <a:r>
              <a:rPr lang="en-US" dirty="0"/>
              <a:t>Need to plan for failure!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4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Switch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 new project to print out an employee ranking message</a:t>
            </a:r>
          </a:p>
          <a:p>
            <a:r>
              <a:rPr lang="en-US" sz="2800" dirty="0"/>
              <a:t>Ask the user to enter a number between 1 and 5</a:t>
            </a:r>
          </a:p>
          <a:p>
            <a:r>
              <a:rPr lang="en-US" sz="2800" dirty="0"/>
              <a:t>Use a switch statement to print out a message</a:t>
            </a:r>
          </a:p>
          <a:p>
            <a:pPr lvl="1"/>
            <a:r>
              <a:rPr lang="en-US" sz="2400" dirty="0"/>
              <a:t>A value of 5 results in “Exceeds All Objectives” being displayed</a:t>
            </a:r>
          </a:p>
          <a:p>
            <a:pPr lvl="1"/>
            <a:r>
              <a:rPr lang="en-US" sz="2400" dirty="0"/>
              <a:t>4 results in “Exceeds Most Objectives”</a:t>
            </a:r>
          </a:p>
          <a:p>
            <a:pPr lvl="1"/>
            <a:r>
              <a:rPr lang="en-US" sz="2400" dirty="0"/>
              <a:t>2 or 3 results in “Meets Objectives”</a:t>
            </a:r>
          </a:p>
          <a:p>
            <a:pPr lvl="1"/>
            <a:r>
              <a:rPr lang="en-US" sz="2400" dirty="0"/>
              <a:t>1 results in “Does not Meet Objectives”</a:t>
            </a:r>
          </a:p>
          <a:p>
            <a:pPr lvl="1"/>
            <a:r>
              <a:rPr lang="en-US" sz="2400" dirty="0"/>
              <a:t>Anything else should display “Invalid Ranking”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0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Operator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Also called "ternary operator"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Allows embedded conditional in expression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Essentially "shorthand if-else" operator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if (n1 &gt; n2)</a:t>
            </a:r>
            <a:br>
              <a:rPr lang="en-US" sz="2400" dirty="0"/>
            </a:br>
            <a:r>
              <a:rPr lang="en-US" sz="2400" dirty="0"/>
              <a:t>     max = n1;</a:t>
            </a:r>
            <a:br>
              <a:rPr lang="en-US" sz="2400" dirty="0"/>
            </a:br>
            <a:r>
              <a:rPr lang="en-US" sz="2400" dirty="0"/>
              <a:t>else</a:t>
            </a:r>
            <a:br>
              <a:rPr lang="en-US" sz="2400" dirty="0"/>
            </a:br>
            <a:r>
              <a:rPr lang="en-US" sz="2400" dirty="0"/>
              <a:t>     max = n2;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Can be written:</a:t>
            </a:r>
            <a:br>
              <a:rPr lang="en-US" sz="2400" dirty="0"/>
            </a:br>
            <a:r>
              <a:rPr lang="en-US" sz="2400" dirty="0"/>
              <a:t>max = (n1 &gt; n2) ? N1 : n2;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"?" and ":" form this "ternary" operator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1119E93-FD04-4E93-9461-742CDEBECFD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181600" y="3276600"/>
            <a:ext cx="3962400" cy="1143000"/>
          </a:xfrm>
          <a:prstGeom prst="wedgeRoundRectCallout">
            <a:avLst>
              <a:gd name="adj1" fmla="val -75961"/>
              <a:gd name="adj2" fmla="val 5138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Which alternative “reads easier”? </a:t>
            </a:r>
          </a:p>
          <a:p>
            <a:pPr algn="ctr"/>
            <a:r>
              <a:rPr lang="en-US" dirty="0"/>
              <a:t>Which is more efficient?</a:t>
            </a:r>
          </a:p>
        </p:txBody>
      </p:sp>
    </p:spTree>
    <p:extLst>
      <p:ext uri="{BB962C8B-B14F-4D97-AF65-F5344CB8AC3E}">
        <p14:creationId xmlns:p14="http://schemas.microsoft.com/office/powerpoint/2010/main" val="2042937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8" name="Picture 4" descr="http://desirableroastedcoffee.com/images/old/6a00d8341c215853ef01156e51eefe970c-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18" y="1565188"/>
            <a:ext cx="2082800" cy="27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0.gstatic.com/images?q=tbn:ANd9GcQUlfSeCZ4AXdWVJov1731qeNBMYl5YELJYSRJq1Ov-GjEz8Cc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18" y="4648200"/>
            <a:ext cx="327130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etimes.com/ContentEETimes/Images/Design/Embedded/Misc/timeline/time%20-%20Eni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2644"/>
            <a:ext cx="4724400" cy="360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286000" y="6068377"/>
            <a:ext cx="2895600" cy="571500"/>
          </a:xfrm>
          <a:prstGeom prst="wedgeRoundRectCallout">
            <a:avLst>
              <a:gd name="adj1" fmla="val 67258"/>
              <a:gd name="adj2" fmla="val -3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Because stuff happens!!!</a:t>
            </a:r>
          </a:p>
        </p:txBody>
      </p:sp>
    </p:spTree>
    <p:extLst>
      <p:ext uri="{BB962C8B-B14F-4D97-AF65-F5344CB8AC3E}">
        <p14:creationId xmlns:p14="http://schemas.microsoft.com/office/powerpoint/2010/main" val="2236159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Plan Concepts</a:t>
            </a:r>
            <a:br>
              <a:rPr lang="en-US" dirty="0"/>
            </a:br>
            <a:r>
              <a:rPr lang="en-US" sz="2400" i="1" dirty="0"/>
              <a:t>Does the Program/Function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Functional</a:t>
            </a:r>
          </a:p>
          <a:p>
            <a:pPr lvl="1"/>
            <a:r>
              <a:rPr lang="en-US" sz="2000" dirty="0"/>
              <a:t>Data Entry – Does Every Field Accept correct data values (Ex. dates, SSN)</a:t>
            </a:r>
          </a:p>
          <a:p>
            <a:pPr lvl="1"/>
            <a:r>
              <a:rPr lang="en-US" sz="2000" dirty="0"/>
              <a:t>Validation Rule Checking (Ex. Start Date &lt;= End Date)</a:t>
            </a:r>
          </a:p>
          <a:p>
            <a:pPr lvl="1"/>
            <a:r>
              <a:rPr lang="en-US" sz="2000" dirty="0"/>
              <a:t>Calculations Executed Properly (Ex. Sales Tax)</a:t>
            </a:r>
          </a:p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Page Load Time</a:t>
            </a:r>
          </a:p>
          <a:p>
            <a:pPr lvl="1"/>
            <a:r>
              <a:rPr lang="en-US" sz="2000" dirty="0"/>
              <a:t>Page to page navigation quick</a:t>
            </a:r>
          </a:p>
          <a:p>
            <a:pPr lvl="1"/>
            <a:r>
              <a:rPr lang="en-US" sz="2000" dirty="0"/>
              <a:t>Buttons Calculate fast</a:t>
            </a:r>
          </a:p>
          <a:p>
            <a:r>
              <a:rPr lang="en-US" sz="2400" dirty="0"/>
              <a:t>Security</a:t>
            </a:r>
          </a:p>
          <a:p>
            <a:pPr lvl="1"/>
            <a:r>
              <a:rPr lang="en-US" sz="2000" dirty="0"/>
              <a:t>User Access to pages</a:t>
            </a:r>
          </a:p>
          <a:p>
            <a:pPr lvl="1"/>
            <a:r>
              <a:rPr lang="en-US" sz="2000" dirty="0"/>
              <a:t>Role Setup and Assignment</a:t>
            </a:r>
          </a:p>
          <a:p>
            <a:pPr lvl="1"/>
            <a:r>
              <a:rPr lang="en-US" sz="2000" dirty="0"/>
              <a:t>Hacking Attempts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CF1EE4-C73B-4141-AC8A-CB5DE1CBF87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and Test First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050" name="Picture 2" descr="http://www.makinggoodsoftware.com/wp-content/uploads/2009/11/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2293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5791200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HP Racial Profiling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  <a:p>
            <a:pPr lvl="1"/>
            <a:r>
              <a:rPr lang="en-US" dirty="0">
                <a:hlinkClick r:id="rId3"/>
              </a:rPr>
              <a:t>https://www.youtube.com/watch?v=t4DT3tQqgRM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27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Test Scenarios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Normal Case</a:t>
            </a:r>
          </a:p>
          <a:p>
            <a:pPr lvl="1"/>
            <a:r>
              <a:rPr lang="en-US" sz="2400" dirty="0"/>
              <a:t>Data is valid, user input is OK</a:t>
            </a:r>
          </a:p>
          <a:p>
            <a:pPr lvl="1"/>
            <a:r>
              <a:rPr lang="en-US" sz="2400" dirty="0"/>
              <a:t>Example – Calculate letter grade based on 0-100 score</a:t>
            </a:r>
          </a:p>
          <a:p>
            <a:r>
              <a:rPr lang="en-US" sz="2800" dirty="0"/>
              <a:t>Boundary Case</a:t>
            </a:r>
          </a:p>
          <a:p>
            <a:pPr lvl="1"/>
            <a:r>
              <a:rPr lang="en-US" sz="2400" dirty="0"/>
              <a:t>User input is OK</a:t>
            </a:r>
          </a:p>
          <a:p>
            <a:pPr lvl="1"/>
            <a:r>
              <a:rPr lang="en-US" sz="2400" dirty="0"/>
              <a:t>Data is at range limit</a:t>
            </a:r>
          </a:p>
          <a:p>
            <a:pPr lvl="1"/>
            <a:r>
              <a:rPr lang="en-US" sz="2400" dirty="0"/>
              <a:t>Example – Score = 100, Score = 92.4</a:t>
            </a:r>
          </a:p>
          <a:p>
            <a:r>
              <a:rPr lang="en-US" sz="2800" dirty="0"/>
              <a:t>Error Condition</a:t>
            </a:r>
          </a:p>
          <a:p>
            <a:pPr lvl="1"/>
            <a:r>
              <a:rPr lang="en-US" sz="2400" dirty="0"/>
              <a:t>Bad user input</a:t>
            </a:r>
          </a:p>
          <a:p>
            <a:pPr lvl="1"/>
            <a:r>
              <a:rPr lang="en-US" sz="2400" dirty="0"/>
              <a:t>Example – Score = 101, Score =-1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2" descr="http://templateforfree.com/wp-content/uploads/2011/11/flow-of-events-of-a-use-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20" y="3124200"/>
            <a:ext cx="3340180" cy="27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04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Template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0618"/>
              </p:ext>
            </p:extLst>
          </p:nvPr>
        </p:nvGraphicFramePr>
        <p:xfrm>
          <a:off x="457200" y="366776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System</a:t>
                      </a:r>
                      <a:r>
                        <a:rPr lang="en-US" baseline="0" dirty="0"/>
                        <a:t>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08842"/>
              </p:ext>
            </p:extLst>
          </p:nvPr>
        </p:nvGraphicFramePr>
        <p:xfrm>
          <a:off x="14478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of the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74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Example</a:t>
            </a:r>
            <a:br>
              <a:rPr lang="en-US" dirty="0"/>
            </a:br>
            <a:r>
              <a:rPr lang="en-US" sz="3200" i="1" dirty="0"/>
              <a:t>Calculating Letter Grade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020222"/>
              </p:ext>
            </p:extLst>
          </p:nvPr>
        </p:nvGraphicFramePr>
        <p:xfrm>
          <a:off x="457200" y="371348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System</a:t>
                      </a:r>
                      <a:r>
                        <a:rPr lang="en-US" baseline="0" dirty="0"/>
                        <a:t>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Enter</a:t>
                      </a:r>
                      <a:r>
                        <a:rPr lang="en-US" baseline="0" dirty="0"/>
                        <a:t> a number 0 &lt; n &lt;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 the appropriate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92.4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r>
                        <a:rPr lang="en-US" baseline="0" dirty="0"/>
                        <a:t> = 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user with</a:t>
                      </a:r>
                      <a:r>
                        <a:rPr lang="en-US" baseline="0" dirty="0"/>
                        <a:t> invalid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Prompt user with</a:t>
                      </a:r>
                      <a:r>
                        <a:rPr lang="en-US" baseline="0" dirty="0"/>
                        <a:t> invalid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Prompt user with</a:t>
                      </a:r>
                      <a:r>
                        <a:rPr lang="en-US" baseline="0" dirty="0"/>
                        <a:t> invalid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95631"/>
              </p:ext>
            </p:extLst>
          </p:nvPr>
        </p:nvGraphicFramePr>
        <p:xfrm>
          <a:off x="1524000" y="167640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of the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that test score will calculate the appropriate</a:t>
                      </a:r>
                      <a:r>
                        <a:rPr lang="en-US" baseline="0" dirty="0"/>
                        <a:t> letter grade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valid scores entered</a:t>
                      </a:r>
                      <a:r>
                        <a:rPr lang="en-US" baseline="0" dirty="0"/>
                        <a:t> will have received a letter grade.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44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 in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first occurrence of error</a:t>
            </a:r>
          </a:p>
          <a:p>
            <a:pPr lvl="1"/>
            <a:r>
              <a:rPr lang="en-US" dirty="0"/>
              <a:t>Other errors may be a result of the first one</a:t>
            </a:r>
          </a:p>
          <a:p>
            <a:r>
              <a:rPr lang="en-US" dirty="0"/>
              <a:t>Using the output tab in Visual Studio</a:t>
            </a:r>
          </a:p>
          <a:p>
            <a:pPr lvl="1"/>
            <a:r>
              <a:rPr lang="en-US" dirty="0"/>
              <a:t>Recommend turning on line numbers for editor. Click on Tools </a:t>
            </a:r>
            <a:r>
              <a:rPr lang="en-US" dirty="0">
                <a:sym typeface="Wingdings" pitchFamily="2" charset="2"/>
              </a:rPr>
              <a:t> Options  Text Editor  C/C++  General. Check the Line numbers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006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505200" y="5930900"/>
            <a:ext cx="3810000" cy="914400"/>
          </a:xfrm>
          <a:prstGeom prst="wedgeRoundRectCallout">
            <a:avLst>
              <a:gd name="adj1" fmla="val -125500"/>
              <a:gd name="adj2" fmla="val -8888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Double click on the error </a:t>
            </a:r>
            <a:r>
              <a:rPr lang="en-US" dirty="0">
                <a:sym typeface="Wingdings" pitchFamily="2" charset="2"/>
              </a:rPr>
              <a:t> brings you to the line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Getting Logical : Boolean Expressions</a:t>
            </a:r>
            <a:endParaRPr 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Logical Operators</a:t>
            </a:r>
          </a:p>
          <a:p>
            <a:pPr lvl="1" eaLnBrk="1" hangingPunct="1"/>
            <a:r>
              <a:rPr lang="en-US" sz="2400"/>
              <a:t>Logical AND  (&amp;&amp;)</a:t>
            </a:r>
          </a:p>
          <a:p>
            <a:pPr lvl="1" eaLnBrk="1" hangingPunct="1"/>
            <a:r>
              <a:rPr lang="en-US" sz="2400"/>
              <a:t>Logical OR (||)</a:t>
            </a:r>
          </a:p>
        </p:txBody>
      </p:sp>
      <p:pic>
        <p:nvPicPr>
          <p:cNvPr id="18435" name="Picture 4" descr="C:\WINDOWS\Desktop\Oh_type\sacitch_C++_ppt\gif\savitchc02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132138"/>
            <a:ext cx="6143625" cy="33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6203836-F4F6-4AC5-AD1B-9EB08E89A072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4" descr="http://1.bp.blogspot.com/_MBS40SWcBc0/TAmqet1zFyI/AAAAAAAAAOw/r6DyqJtObn4/s1600/ST_spo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071563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84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Mistake!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x;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"Hello World"</a:t>
            </a:r>
            <a:br>
              <a:rPr lang="en-US" dirty="0"/>
            </a:b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cout</a:t>
            </a:r>
            <a:r>
              <a:rPr lang="en-US" dirty="0"/>
              <a:t> &lt;&lt; "Hello " x ", how are you?\n";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cout</a:t>
            </a:r>
            <a:r>
              <a:rPr lang="en-US" dirty="0"/>
              <a:t> &gt;&gt; "Hello World";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isostream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8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Failing to declare a variable before using it</a:t>
            </a:r>
          </a:p>
          <a:p>
            <a:pPr lvl="1"/>
            <a:r>
              <a:rPr lang="en-US" dirty="0"/>
              <a:t>Undeclared identifier error</a:t>
            </a:r>
          </a:p>
          <a:p>
            <a:r>
              <a:rPr lang="en-US" dirty="0"/>
              <a:t>Not initializing a variable</a:t>
            </a:r>
          </a:p>
          <a:p>
            <a:pPr lvl="1"/>
            <a:r>
              <a:rPr lang="en-US" dirty="0"/>
              <a:t>Warning message is generated</a:t>
            </a:r>
          </a:p>
          <a:p>
            <a:r>
              <a:rPr lang="en-US" dirty="0"/>
              <a:t>Brace mismatch</a:t>
            </a:r>
          </a:p>
          <a:p>
            <a:r>
              <a:rPr lang="en-US" dirty="0"/>
              <a:t>Not using braces on if-then-else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Main Approaches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cout</a:t>
            </a:r>
            <a:r>
              <a:rPr lang="en-US" dirty="0"/>
              <a:t> or </a:t>
            </a:r>
            <a:r>
              <a:rPr lang="en-US" dirty="0" err="1"/>
              <a:t>cerr</a:t>
            </a:r>
            <a:endParaRPr lang="en-US" dirty="0"/>
          </a:p>
          <a:p>
            <a:pPr lvl="1"/>
            <a:r>
              <a:rPr lang="en-US" dirty="0"/>
              <a:t>Before and after conditions and loops</a:t>
            </a:r>
          </a:p>
          <a:p>
            <a:r>
              <a:rPr lang="en-US" dirty="0"/>
              <a:t>Code Execution or Program Trace Viewer</a:t>
            </a:r>
          </a:p>
          <a:p>
            <a:pPr lvl="1"/>
            <a:r>
              <a:rPr lang="en-US" dirty="0"/>
              <a:t>Discussed in Week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43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does a Boolean expression result in?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 Depends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>
                <a:sym typeface="Wingdings" pitchFamily="2" charset="2"/>
              </a:rPr>
              <a:t> Then 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Switch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Test Early and Test Often!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Evaluating Boolean Expressions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type </a:t>
            </a:r>
            <a:r>
              <a:rPr lang="en-US" dirty="0" err="1"/>
              <a:t>bool</a:t>
            </a:r>
            <a:endParaRPr lang="en-US" dirty="0"/>
          </a:p>
          <a:p>
            <a:pPr lvl="1" eaLnBrk="1" hangingPunct="1"/>
            <a:r>
              <a:rPr lang="en-US" dirty="0"/>
              <a:t>Returns true or false</a:t>
            </a:r>
          </a:p>
          <a:p>
            <a:pPr lvl="1" eaLnBrk="1" hangingPunct="1"/>
            <a:r>
              <a:rPr lang="en-US" dirty="0"/>
              <a:t>true, false are predefined library </a:t>
            </a:r>
            <a:r>
              <a:rPr lang="en-US" dirty="0" err="1"/>
              <a:t>consts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C5A7743-B3AF-4ABF-A9C7-3C5C1215B8CF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C:\WINDOWS\Desktop\Oh_type\sacitch_C++_ppt\gif\savitchc02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259328"/>
            <a:ext cx="4648200" cy="35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549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(1 of 4)</a:t>
            </a:r>
          </a:p>
        </p:txBody>
      </p:sp>
      <p:pic>
        <p:nvPicPr>
          <p:cNvPr id="24578" name="Picture 4" descr="C:\WINDOWS\Desktop\Oh_type\sacitch_C++_ppt\gif\savitchc02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30338" y="1422400"/>
            <a:ext cx="6880225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11C4C10-4941-4F9E-A6BD-E00F90B56C2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(2 of 4)</a:t>
            </a:r>
          </a:p>
        </p:txBody>
      </p:sp>
      <p:pic>
        <p:nvPicPr>
          <p:cNvPr id="26626" name="Picture 7" descr="C:\WINDOWS\Desktop\Oh_type\sacitch_C++_ppt\gif\savitchc02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2133600"/>
            <a:ext cx="7772400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7CC50CD-93C3-4B08-8F3F-A136FDF76C0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(3 of 4)</a:t>
            </a:r>
          </a:p>
        </p:txBody>
      </p:sp>
      <p:pic>
        <p:nvPicPr>
          <p:cNvPr id="28674" name="Picture 4" descr="C:\WINDOWS\Desktop\Oh_type\sacitch_C++_ppt\gif\savitchc02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84250" y="1658938"/>
            <a:ext cx="78914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F65A443-6715-4B4A-8FB6-7A7E7E43F31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(4 of 4)</a:t>
            </a:r>
          </a:p>
        </p:txBody>
      </p:sp>
      <p:pic>
        <p:nvPicPr>
          <p:cNvPr id="30722" name="Picture 4" descr="C:\WINDOWS\Desktop\Oh_type\sacitch_C++_ppt\gif\savitchc02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936750"/>
            <a:ext cx="77724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5473AC6-405F-4024-87AB-6502C345CCD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3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1502</Words>
  <Application>Microsoft Office PowerPoint</Application>
  <PresentationFormat>On-screen Show (4:3)</PresentationFormat>
  <Paragraphs>357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COMP 51 Week Three</vt:lpstr>
      <vt:lpstr>Learning Objectives</vt:lpstr>
      <vt:lpstr>Why Do We Care?</vt:lpstr>
      <vt:lpstr>Getting Logical : Boolean Expressions</vt:lpstr>
      <vt:lpstr>Evaluating Boolean Expressions</vt:lpstr>
      <vt:lpstr>Display 2.3   Precedence of Operators (1 of 4)</vt:lpstr>
      <vt:lpstr>Display 2.3   Precedence of Operators (2 of 4)</vt:lpstr>
      <vt:lpstr>Display 2.3   Precedence of Operators (3 of 4)</vt:lpstr>
      <vt:lpstr>Display 2.3   Precedence of Operators (4 of 4)</vt:lpstr>
      <vt:lpstr>Precedence Examples</vt:lpstr>
      <vt:lpstr>Learning Objectives</vt:lpstr>
      <vt:lpstr>Intro to Flow Charts Basic Shapes</vt:lpstr>
      <vt:lpstr>You Can Flowchart Anything</vt:lpstr>
      <vt:lpstr>Flowchart Alternative –  Pseudo Code </vt:lpstr>
      <vt:lpstr>Pseudo Code Example Calculate the average of a set of numbers</vt:lpstr>
      <vt:lpstr>Learning Objectives</vt:lpstr>
      <vt:lpstr>Branching Mechanisms</vt:lpstr>
      <vt:lpstr>C++ If-Else Practice</vt:lpstr>
      <vt:lpstr> Compound/Block Statement</vt:lpstr>
      <vt:lpstr>Compound Statement in Action</vt:lpstr>
      <vt:lpstr>Common Pitfalls</vt:lpstr>
      <vt:lpstr>The Optional else</vt:lpstr>
      <vt:lpstr>Nested Statements</vt:lpstr>
      <vt:lpstr>Multiway if-else</vt:lpstr>
      <vt:lpstr>switch Statement Syntax</vt:lpstr>
      <vt:lpstr>The switch Statement in Action</vt:lpstr>
      <vt:lpstr>The switch: multiple case labels</vt:lpstr>
      <vt:lpstr>switch Pitfalls/Tip</vt:lpstr>
      <vt:lpstr>switch Menu Example</vt:lpstr>
      <vt:lpstr>C++ Switch Practice</vt:lpstr>
      <vt:lpstr>Conditional Operator</vt:lpstr>
      <vt:lpstr>Learning Objectives</vt:lpstr>
      <vt:lpstr>Debugging History</vt:lpstr>
      <vt:lpstr>Unit Test Plan Concepts Does the Program/Function Work?</vt:lpstr>
      <vt:lpstr>Test Cases and Test First</vt:lpstr>
      <vt:lpstr>Logic Test Scenarios</vt:lpstr>
      <vt:lpstr>Test Case Template</vt:lpstr>
      <vt:lpstr>Test Case Example Calculating Letter Grade</vt:lpstr>
      <vt:lpstr>Syntax Errors in Visual Studio</vt:lpstr>
      <vt:lpstr>Spot the Mistake!</vt:lpstr>
      <vt:lpstr>Other Common Mistakes</vt:lpstr>
      <vt:lpstr>Debugging Main Approaches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Kaung Khant Pyae Sone</cp:lastModifiedBy>
  <cp:revision>57</cp:revision>
  <dcterms:created xsi:type="dcterms:W3CDTF">2006-08-16T00:00:00Z</dcterms:created>
  <dcterms:modified xsi:type="dcterms:W3CDTF">2019-09-09T17:04:14Z</dcterms:modified>
</cp:coreProperties>
</file>