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6"/>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10/28/19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10/28/19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BAA8-DD79-A94B-BF23-BAE930EA2FC0}"/>
              </a:ext>
            </a:extLst>
          </p:cNvPr>
          <p:cNvSpPr>
            <a:spLocks noGrp="1"/>
          </p:cNvSpPr>
          <p:nvPr>
            <p:ph type="ctrTitle"/>
          </p:nvPr>
        </p:nvSpPr>
        <p:spPr>
          <a:xfrm>
            <a:off x="172599" y="1035586"/>
            <a:ext cx="12019401" cy="3840948"/>
          </a:xfrm>
        </p:spPr>
        <p:txBody>
          <a:bodyPr/>
          <a:lstStyle/>
          <a:p>
            <a:r>
              <a:rPr lang="en-GB" sz="6000" dirty="0"/>
              <a:t>Capstone Project Final Presentation - </a:t>
            </a:r>
            <a:r>
              <a:rPr lang="en-GB" sz="5400" i="1" dirty="0"/>
              <a:t>Clustering of Boroughs in Toronto and New York City to Identify Similar Boroughs</a:t>
            </a:r>
            <a:endParaRPr lang="en-US" sz="6000" i="1" dirty="0"/>
          </a:p>
        </p:txBody>
      </p:sp>
      <p:sp>
        <p:nvSpPr>
          <p:cNvPr id="3" name="Subtitle 2">
            <a:extLst>
              <a:ext uri="{FF2B5EF4-FFF2-40B4-BE49-F238E27FC236}">
                <a16:creationId xmlns:a16="http://schemas.microsoft.com/office/drawing/2014/main" id="{0146D5A7-99BE-3641-8EAF-086263672640}"/>
              </a:ext>
            </a:extLst>
          </p:cNvPr>
          <p:cNvSpPr>
            <a:spLocks noGrp="1"/>
          </p:cNvSpPr>
          <p:nvPr>
            <p:ph type="subTitle" idx="1"/>
          </p:nvPr>
        </p:nvSpPr>
        <p:spPr>
          <a:xfrm>
            <a:off x="0" y="5438392"/>
            <a:ext cx="8825658" cy="861420"/>
          </a:xfrm>
        </p:spPr>
        <p:txBody>
          <a:bodyPr/>
          <a:lstStyle/>
          <a:p>
            <a:r>
              <a:rPr lang="en-GB" dirty="0"/>
              <a:t>Karsten Kraak</a:t>
            </a:r>
            <a:endParaRPr lang="en-US" dirty="0"/>
          </a:p>
        </p:txBody>
      </p:sp>
    </p:spTree>
    <p:extLst>
      <p:ext uri="{BB962C8B-B14F-4D97-AF65-F5344CB8AC3E}">
        <p14:creationId xmlns:p14="http://schemas.microsoft.com/office/powerpoint/2010/main" val="301070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7E20-0F24-AF4F-9BE3-EE5BC20D4DB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3350E0-A11A-EF42-B8A9-559EE212F000}"/>
              </a:ext>
            </a:extLst>
          </p:cNvPr>
          <p:cNvSpPr>
            <a:spLocks noGrp="1"/>
          </p:cNvSpPr>
          <p:nvPr>
            <p:ph idx="1"/>
          </p:nvPr>
        </p:nvSpPr>
        <p:spPr/>
        <p:txBody>
          <a:bodyPr/>
          <a:lstStyle/>
          <a:p>
            <a:r>
              <a:rPr lang="en-GB" dirty="0"/>
              <a:t>The borough and venues in the near vicinity can have a large effect on your experiences there</a:t>
            </a:r>
          </a:p>
          <a:p>
            <a:r>
              <a:rPr lang="en-GB" dirty="0"/>
              <a:t>Scenario where a person is relocation from Toronto to NYC</a:t>
            </a:r>
          </a:p>
          <a:p>
            <a:r>
              <a:rPr lang="en-GB" dirty="0"/>
              <a:t>The tool will be using Foursquare API venue data and use clustering techniques to highlight similar areas</a:t>
            </a:r>
          </a:p>
          <a:p>
            <a:r>
              <a:rPr lang="en-GB" dirty="0"/>
              <a:t>Similar areas will then be displayed on a map of NYC and Toronto</a:t>
            </a:r>
            <a:endParaRPr lang="en-US" dirty="0"/>
          </a:p>
        </p:txBody>
      </p:sp>
    </p:spTree>
    <p:extLst>
      <p:ext uri="{BB962C8B-B14F-4D97-AF65-F5344CB8AC3E}">
        <p14:creationId xmlns:p14="http://schemas.microsoft.com/office/powerpoint/2010/main" val="28149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DB04-BEDB-144B-8F4C-758853501D53}"/>
              </a:ext>
            </a:extLst>
          </p:cNvPr>
          <p:cNvSpPr>
            <a:spLocks noGrp="1"/>
          </p:cNvSpPr>
          <p:nvPr>
            <p:ph type="title"/>
          </p:nvPr>
        </p:nvSpPr>
        <p:spPr/>
        <p:txBody>
          <a:bodyPr/>
          <a:lstStyle/>
          <a:p>
            <a:r>
              <a:rPr lang="en-US" dirty="0"/>
              <a:t>Description of Data</a:t>
            </a:r>
          </a:p>
        </p:txBody>
      </p:sp>
      <p:sp>
        <p:nvSpPr>
          <p:cNvPr id="3" name="Content Placeholder 2">
            <a:extLst>
              <a:ext uri="{FF2B5EF4-FFF2-40B4-BE49-F238E27FC236}">
                <a16:creationId xmlns:a16="http://schemas.microsoft.com/office/drawing/2014/main" id="{E3B3FB32-7908-FA42-83EA-FED8F0B4C085}"/>
              </a:ext>
            </a:extLst>
          </p:cNvPr>
          <p:cNvSpPr>
            <a:spLocks noGrp="1"/>
          </p:cNvSpPr>
          <p:nvPr>
            <p:ph idx="1"/>
          </p:nvPr>
        </p:nvSpPr>
        <p:spPr/>
        <p:txBody>
          <a:bodyPr/>
          <a:lstStyle/>
          <a:p>
            <a:r>
              <a:rPr lang="en-GB" dirty="0"/>
              <a:t>The location data will be collected from 2 separate data sources</a:t>
            </a:r>
          </a:p>
          <a:p>
            <a:pPr lvl="1"/>
            <a:r>
              <a:rPr lang="en-GB" dirty="0"/>
              <a:t>The Toronto data will be scraped from the following webpage: </a:t>
            </a:r>
            <a:r>
              <a:rPr lang="en-GB" u="sng" dirty="0">
                <a:hlinkClick r:id="rId2"/>
              </a:rPr>
              <a:t>https://en.wikipedia.org/wiki/List_of_postal_codes_of_Canada:_M</a:t>
            </a:r>
            <a:endParaRPr lang="en-GB" dirty="0"/>
          </a:p>
          <a:p>
            <a:pPr lvl="1"/>
            <a:r>
              <a:rPr lang="en-GB" dirty="0"/>
              <a:t>This data will then be combined with the Location Data for NYC, which will be taken from the following:</a:t>
            </a:r>
          </a:p>
          <a:p>
            <a:pPr lvl="1"/>
            <a:r>
              <a:rPr lang="en-GB" u="sng" dirty="0">
                <a:hlinkClick r:id="rId3"/>
              </a:rPr>
              <a:t>https://cocl.us/</a:t>
            </a:r>
            <a:r>
              <a:rPr lang="en-GB" u="sng" dirty="0" err="1">
                <a:hlinkClick r:id="rId3"/>
              </a:rPr>
              <a:t>new_york_datase</a:t>
            </a:r>
            <a:r>
              <a:rPr lang="en-GB" u="sng" dirty="0" err="1">
                <a:hlinkClick r:id="rId3"/>
              </a:rPr>
              <a:t>t</a:t>
            </a:r>
            <a:endParaRPr lang="en-GB" u="sng" dirty="0"/>
          </a:p>
          <a:p>
            <a:r>
              <a:rPr lang="en-GB" dirty="0"/>
              <a:t>Foursquare API will be used to explore 1000 venues within a 1000-metre radius of the centre of each borough </a:t>
            </a:r>
          </a:p>
          <a:p>
            <a:r>
              <a:rPr lang="en-GB" dirty="0"/>
              <a:t>The top 10 most common venues in each borough will then be used to assign clusters to each borough using K-means clustering </a:t>
            </a:r>
          </a:p>
        </p:txBody>
      </p:sp>
    </p:spTree>
    <p:extLst>
      <p:ext uri="{BB962C8B-B14F-4D97-AF65-F5344CB8AC3E}">
        <p14:creationId xmlns:p14="http://schemas.microsoft.com/office/powerpoint/2010/main" val="360995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524B-D25C-D846-B0AB-A96761576ED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2561C01-1926-2E41-9DD5-A4A4982656E7}"/>
              </a:ext>
            </a:extLst>
          </p:cNvPr>
          <p:cNvSpPr>
            <a:spLocks noGrp="1"/>
          </p:cNvSpPr>
          <p:nvPr>
            <p:ph idx="1"/>
          </p:nvPr>
        </p:nvSpPr>
        <p:spPr>
          <a:xfrm>
            <a:off x="646111" y="1331259"/>
            <a:ext cx="10745330" cy="4992423"/>
          </a:xfrm>
        </p:spPr>
        <p:txBody>
          <a:bodyPr>
            <a:normAutofit fontScale="92500" lnSpcReduction="20000"/>
          </a:bodyPr>
          <a:lstStyle/>
          <a:p>
            <a:r>
              <a:rPr lang="en-US" dirty="0"/>
              <a:t>Combined data frame for NYC and Toronto Data was creating after scraping raw data from sources described</a:t>
            </a:r>
          </a:p>
          <a:p>
            <a:r>
              <a:rPr lang="en-US" dirty="0"/>
              <a:t>This data frame included Latitude and Longitude values for each borough</a:t>
            </a:r>
          </a:p>
          <a:p>
            <a:r>
              <a:rPr lang="en-GB" dirty="0"/>
              <a:t>Foursquare API were then used to find the nearest 1000 venues in a 1000-metre radius of each borough location, and a data frame was then produced to reflect each venue returned by the query, its location and its category/venue type. </a:t>
            </a:r>
          </a:p>
          <a:p>
            <a:r>
              <a:rPr lang="en-GB" dirty="0"/>
              <a:t>‘One-hot’ encoding method was used to summarise the venue results, and the mean of these values was taken </a:t>
            </a:r>
          </a:p>
          <a:p>
            <a:r>
              <a:rPr lang="en-GB" dirty="0"/>
              <a:t>Top 10 venues in each borough was then listed by sorting the venue categories by their mean values. These top 10 venues were then inserted into a combined data frame to allow for a comparison between most common venues in each borough.</a:t>
            </a:r>
          </a:p>
          <a:p>
            <a:r>
              <a:rPr lang="en-GB" dirty="0"/>
              <a:t>K-means clustering was then used to cluster all the boroughs based on the 10 most common venues using the data frame mentioned above </a:t>
            </a:r>
          </a:p>
          <a:p>
            <a:r>
              <a:rPr lang="en-GB" dirty="0"/>
              <a:t>A data frame was produced to show the clusters and their most common venues for a side-by-side analysis in a tabular format. Finally, the application will produce two folium maps that will display similar boroughs in NYC and Toronto based on the results of the clustering.</a:t>
            </a:r>
          </a:p>
          <a:p>
            <a:endParaRPr lang="en-GB" dirty="0"/>
          </a:p>
        </p:txBody>
      </p:sp>
    </p:spTree>
    <p:extLst>
      <p:ext uri="{BB962C8B-B14F-4D97-AF65-F5344CB8AC3E}">
        <p14:creationId xmlns:p14="http://schemas.microsoft.com/office/powerpoint/2010/main" val="79967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1F62-B6DB-8745-9939-3925D51171D4}"/>
              </a:ext>
            </a:extLst>
          </p:cNvPr>
          <p:cNvSpPr>
            <a:spLocks noGrp="1"/>
          </p:cNvSpPr>
          <p:nvPr>
            <p:ph type="title"/>
          </p:nvPr>
        </p:nvSpPr>
        <p:spPr/>
        <p:txBody>
          <a:bodyPr/>
          <a:lstStyle/>
          <a:p>
            <a:r>
              <a:rPr lang="en-US" dirty="0"/>
              <a:t>Results and Discussion (1 of 3)</a:t>
            </a:r>
          </a:p>
        </p:txBody>
      </p:sp>
      <p:pic>
        <p:nvPicPr>
          <p:cNvPr id="5" name="Picture 4">
            <a:extLst>
              <a:ext uri="{FF2B5EF4-FFF2-40B4-BE49-F238E27FC236}">
                <a16:creationId xmlns:a16="http://schemas.microsoft.com/office/drawing/2014/main" id="{861CABDB-F333-9A42-BB5F-EFDB392089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6047" y="1853248"/>
            <a:ext cx="5583241" cy="4080369"/>
          </a:xfrm>
          <a:prstGeom prst="rect">
            <a:avLst/>
          </a:prstGeom>
        </p:spPr>
      </p:pic>
      <p:pic>
        <p:nvPicPr>
          <p:cNvPr id="6" name="Picture 5">
            <a:extLst>
              <a:ext uri="{FF2B5EF4-FFF2-40B4-BE49-F238E27FC236}">
                <a16:creationId xmlns:a16="http://schemas.microsoft.com/office/drawing/2014/main" id="{055F3D51-610E-E24A-B8BF-DB01050BDD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86450" y="1853248"/>
            <a:ext cx="6305549" cy="4080369"/>
          </a:xfrm>
          <a:prstGeom prst="rect">
            <a:avLst/>
          </a:prstGeom>
        </p:spPr>
      </p:pic>
    </p:spTree>
    <p:extLst>
      <p:ext uri="{BB962C8B-B14F-4D97-AF65-F5344CB8AC3E}">
        <p14:creationId xmlns:p14="http://schemas.microsoft.com/office/powerpoint/2010/main" val="34001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FD68-CF11-304C-80DF-1262B49C3B57}"/>
              </a:ext>
            </a:extLst>
          </p:cNvPr>
          <p:cNvSpPr>
            <a:spLocks noGrp="1"/>
          </p:cNvSpPr>
          <p:nvPr>
            <p:ph type="title"/>
          </p:nvPr>
        </p:nvSpPr>
        <p:spPr/>
        <p:txBody>
          <a:bodyPr/>
          <a:lstStyle/>
          <a:p>
            <a:r>
              <a:rPr lang="en-US" dirty="0"/>
              <a:t>Results and Discussion (2 of 3)</a:t>
            </a:r>
          </a:p>
        </p:txBody>
      </p:sp>
      <p:sp>
        <p:nvSpPr>
          <p:cNvPr id="3" name="Content Placeholder 2">
            <a:extLst>
              <a:ext uri="{FF2B5EF4-FFF2-40B4-BE49-F238E27FC236}">
                <a16:creationId xmlns:a16="http://schemas.microsoft.com/office/drawing/2014/main" id="{99A09E10-1060-3D45-BB10-0B7864E463A2}"/>
              </a:ext>
            </a:extLst>
          </p:cNvPr>
          <p:cNvSpPr>
            <a:spLocks noGrp="1"/>
          </p:cNvSpPr>
          <p:nvPr>
            <p:ph idx="1"/>
          </p:nvPr>
        </p:nvSpPr>
        <p:spPr/>
        <p:txBody>
          <a:bodyPr/>
          <a:lstStyle/>
          <a:p>
            <a:r>
              <a:rPr lang="en-GB" dirty="0"/>
              <a:t>examining both maps simultaneously, it can be seen that only one of the boroughs in Toronto has been categorised to be in the same cluster (Cluster 1) as the boroughs in New York City – this borough was Downtown Toronto </a:t>
            </a:r>
          </a:p>
          <a:p>
            <a:r>
              <a:rPr lang="en-GB" dirty="0"/>
              <a:t>Upon an examination of the location and terrain of Downtown Toronto it could be seen that it has similarities to the other boroughs in Cluster 1 </a:t>
            </a:r>
          </a:p>
          <a:p>
            <a:endParaRPr lang="en-US" dirty="0"/>
          </a:p>
        </p:txBody>
      </p:sp>
    </p:spTree>
    <p:extLst>
      <p:ext uri="{BB962C8B-B14F-4D97-AF65-F5344CB8AC3E}">
        <p14:creationId xmlns:p14="http://schemas.microsoft.com/office/powerpoint/2010/main" val="335490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C570-038E-BC40-BA78-DF889FF037E6}"/>
              </a:ext>
            </a:extLst>
          </p:cNvPr>
          <p:cNvSpPr>
            <a:spLocks noGrp="1"/>
          </p:cNvSpPr>
          <p:nvPr>
            <p:ph type="title"/>
          </p:nvPr>
        </p:nvSpPr>
        <p:spPr/>
        <p:txBody>
          <a:bodyPr/>
          <a:lstStyle/>
          <a:p>
            <a:r>
              <a:rPr lang="en-US" dirty="0"/>
              <a:t>Results and Discussion (3 of 3)</a:t>
            </a:r>
          </a:p>
        </p:txBody>
      </p:sp>
      <p:sp>
        <p:nvSpPr>
          <p:cNvPr id="3" name="Content Placeholder 2">
            <a:extLst>
              <a:ext uri="{FF2B5EF4-FFF2-40B4-BE49-F238E27FC236}">
                <a16:creationId xmlns:a16="http://schemas.microsoft.com/office/drawing/2014/main" id="{760C06A8-66FD-9F4A-ADB2-5E954E4638DF}"/>
              </a:ext>
            </a:extLst>
          </p:cNvPr>
          <p:cNvSpPr>
            <a:spLocks noGrp="1"/>
          </p:cNvSpPr>
          <p:nvPr>
            <p:ph idx="1"/>
          </p:nvPr>
        </p:nvSpPr>
        <p:spPr>
          <a:xfrm>
            <a:off x="550843" y="5194453"/>
            <a:ext cx="10796530" cy="1053946"/>
          </a:xfrm>
        </p:spPr>
        <p:txBody>
          <a:bodyPr/>
          <a:lstStyle/>
          <a:p>
            <a:r>
              <a:rPr lang="en-US" dirty="0"/>
              <a:t>Analysis of the figure revealed that it is unclear as to why the Boroughs have been clustered together and separately</a:t>
            </a:r>
          </a:p>
        </p:txBody>
      </p:sp>
      <p:pic>
        <p:nvPicPr>
          <p:cNvPr id="4" name="Picture 3">
            <a:extLst>
              <a:ext uri="{FF2B5EF4-FFF2-40B4-BE49-F238E27FC236}">
                <a16:creationId xmlns:a16="http://schemas.microsoft.com/office/drawing/2014/main" id="{5742E848-DE5C-654A-A890-5CB306D518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46111" y="1937422"/>
            <a:ext cx="9513275" cy="3172857"/>
          </a:xfrm>
          <a:prstGeom prst="rect">
            <a:avLst/>
          </a:prstGeom>
        </p:spPr>
      </p:pic>
    </p:spTree>
    <p:extLst>
      <p:ext uri="{BB962C8B-B14F-4D97-AF65-F5344CB8AC3E}">
        <p14:creationId xmlns:p14="http://schemas.microsoft.com/office/powerpoint/2010/main" val="110592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F5C6-7CE8-B94D-B6E8-2F6A06013F42}"/>
              </a:ext>
            </a:extLst>
          </p:cNvPr>
          <p:cNvSpPr>
            <a:spLocks noGrp="1"/>
          </p:cNvSpPr>
          <p:nvPr>
            <p:ph type="title"/>
          </p:nvPr>
        </p:nvSpPr>
        <p:spPr>
          <a:xfrm>
            <a:off x="646111" y="452718"/>
            <a:ext cx="9404723" cy="1221846"/>
          </a:xfrm>
        </p:spPr>
        <p:txBody>
          <a:bodyPr/>
          <a:lstStyle/>
          <a:p>
            <a:r>
              <a:rPr lang="en-US" dirty="0"/>
              <a:t>Conclusions</a:t>
            </a:r>
          </a:p>
        </p:txBody>
      </p:sp>
      <p:sp>
        <p:nvSpPr>
          <p:cNvPr id="3" name="Content Placeholder 2">
            <a:extLst>
              <a:ext uri="{FF2B5EF4-FFF2-40B4-BE49-F238E27FC236}">
                <a16:creationId xmlns:a16="http://schemas.microsoft.com/office/drawing/2014/main" id="{28F06C30-774B-7D4C-92A2-920494A9D704}"/>
              </a:ext>
            </a:extLst>
          </p:cNvPr>
          <p:cNvSpPr>
            <a:spLocks noGrp="1"/>
          </p:cNvSpPr>
          <p:nvPr>
            <p:ph idx="1"/>
          </p:nvPr>
        </p:nvSpPr>
        <p:spPr/>
        <p:txBody>
          <a:bodyPr>
            <a:normAutofit lnSpcReduction="10000"/>
          </a:bodyPr>
          <a:lstStyle/>
          <a:p>
            <a:r>
              <a:rPr lang="en-GB" dirty="0"/>
              <a:t>Analysis of venue data would not be appropriate for comparing and clustering boroughs in separate cities, as only Downtown Toronto was placed in the same cluster as some of the boroughs in New York City </a:t>
            </a:r>
          </a:p>
          <a:p>
            <a:r>
              <a:rPr lang="en-GB" dirty="0"/>
              <a:t>Size of each borough being too large, and therefore each borough is likely to have thousands of varying venues. It would be more valuable if a comparison of each neighbourhood were to be produced instead as this would allow for a more in-depth analysis and would show more accurate matches between matching neighbourhoods in clusters. </a:t>
            </a:r>
          </a:p>
          <a:p>
            <a:r>
              <a:rPr lang="en-GB" dirty="0"/>
              <a:t> This could also show more variation between the clustering in New York City, and would allow for more localised clusters and a more in-depth analysis of these. </a:t>
            </a:r>
            <a:endParaRPr lang="en-US" dirty="0"/>
          </a:p>
        </p:txBody>
      </p:sp>
    </p:spTree>
    <p:extLst>
      <p:ext uri="{BB962C8B-B14F-4D97-AF65-F5344CB8AC3E}">
        <p14:creationId xmlns:p14="http://schemas.microsoft.com/office/powerpoint/2010/main" val="199181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648</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Capstone Project Final Presentation - Clustering of Boroughs in Toronto and New York City to Identify Similar Boroughs</vt:lpstr>
      <vt:lpstr>Introduction</vt:lpstr>
      <vt:lpstr>Description of Data</vt:lpstr>
      <vt:lpstr>Methodology</vt:lpstr>
      <vt:lpstr>Results and Discussion (1 of 3)</vt:lpstr>
      <vt:lpstr>Results and Discussion (2 of 3)</vt:lpstr>
      <vt:lpstr>Results and Discussion (3 of 3)</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Final Report - Clustering of Boroughs in Toronto and New York City to Identify Similar Boroughs</dc:title>
  <dc:creator>(s) Karsten Kraak</dc:creator>
  <cp:lastModifiedBy>(s) Karsten Kraak</cp:lastModifiedBy>
  <cp:revision>6</cp:revision>
  <dcterms:created xsi:type="dcterms:W3CDTF">2019-10-28T15:35:56Z</dcterms:created>
  <dcterms:modified xsi:type="dcterms:W3CDTF">2019-10-28T16:36:24Z</dcterms:modified>
</cp:coreProperties>
</file>