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6" r:id="rId6"/>
    <p:sldId id="259" r:id="rId7"/>
    <p:sldId id="260" r:id="rId8"/>
    <p:sldId id="265" r:id="rId9"/>
    <p:sldId id="261" r:id="rId10"/>
    <p:sldId id="267" r:id="rId11"/>
    <p:sldId id="268" r:id="rId12"/>
    <p:sldId id="262" r:id="rId13"/>
    <p:sldId id="263" r:id="rId14"/>
    <p:sldId id="270" r:id="rId15"/>
    <p:sldId id="269" r:id="rId1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72" autoAdjust="0"/>
    <p:restoredTop sz="62010" autoAdjust="0"/>
  </p:normalViewPr>
  <p:slideViewPr>
    <p:cSldViewPr snapToGrid="0">
      <p:cViewPr varScale="1">
        <p:scale>
          <a:sx n="109" d="100"/>
          <a:sy n="109" d="100"/>
        </p:scale>
        <p:origin x="331" y="82"/>
      </p:cViewPr>
      <p:guideLst/>
    </p:cSldViewPr>
  </p:slideViewPr>
  <p:outlineViewPr>
    <p:cViewPr>
      <p:scale>
        <a:sx n="33" d="100"/>
        <a:sy n="33" d="100"/>
      </p:scale>
      <p:origin x="0" y="-5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02A63-8238-CF49-95F6-4E73F04318D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B5D43-6794-0847-9F6F-8A7B2FD27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8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Kamal, and I will be presenting course project, implementing algorithms from (</a:t>
            </a:r>
            <a:r>
              <a:rPr lang="en-US" sz="1200" b="0" i="0" u="none" strike="noStrike" baseline="0" dirty="0"/>
              <a:t>Barzilai-</a:t>
            </a:r>
            <a:r>
              <a:rPr lang="en-US" sz="1200" b="0" i="0" u="none" strike="noStrike" baseline="0" dirty="0" err="1"/>
              <a:t>Borwein</a:t>
            </a:r>
            <a:r>
              <a:rPr lang="en-US" sz="1200" b="0" i="0" u="none" strike="noStrike" baseline="0" dirty="0"/>
              <a:t> Step Size for Stochastic Gradient</a:t>
            </a:r>
            <a:br>
              <a:rPr lang="en-US" sz="1200" b="0" i="0" u="none" strike="noStrike" baseline="0" dirty="0"/>
            </a:br>
            <a:r>
              <a:rPr lang="en-US" sz="1200" b="0" i="0" u="none" strike="noStrike" baseline="0" dirty="0"/>
              <a:t>Descent)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67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Slide 1: Learning‐Rate Sensitivity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the plot we can see that SGD and SVRG show similar pattern in the losses at different eta values.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SVRG-BB: The drop is sudden at all eta and then there is gradual decrease as epoch increases. Showing the effectiveness of the algorithm and that algorithm converges quickly.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1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Superimposing the plots for different eta values we can see that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SVRG-BB</a:t>
            </a:r>
            <a:r>
              <a:rPr lang="en-US" dirty="0"/>
              <a:t> is robust enough to work well even at η=0.5, but you’ll still see best results when η₀ is in the 0.1–0.3 range.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2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Because you used a huge inner‐loop length (m = 2n) and a constant η = 0.1, SVRG’s “anchor” gradient was stale for 2 full passes before each refresh, so its variance‐reduction term no longer matched the current iterates—and with no decay on η it either overshot or under‐stepped late in training. Which would require more experimentation.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contrast, SGD’s per‐sample updates (and any implicit or explicit η decay) stayed in sync with the evolving loss surface, giving it better convergence and generalization under those settings.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4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Understanding the misclassification and how the model performed and what classes it predicted well vs misclassified. we can try new ideas to improve the accuracy,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SVRG-BB get most digits right - dark diagonal but the few errors tend to be between visually similar pairs (e.g. 5↔3, 4↔9).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 would need more data with similar feature for each digit for model to learn or do some data augmentation for those particular digits for which classification are wrong.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Labels like “True: 5 Pred: 6” highlight how similar strokes can fool the classifier.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8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3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57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the slide. And then the below</a:t>
            </a:r>
          </a:p>
          <a:p>
            <a:endParaRPr lang="en-US" dirty="0"/>
          </a:p>
          <a:p>
            <a:r>
              <a:rPr lang="en-US" dirty="0"/>
              <a:t>This paper addresses a major issue in stochastic gradient, that is how to choose an appropriate step size while running the algorithm. The common practice is SGD is either use a diminishing step size or tune a </a:t>
            </a:r>
            <a:r>
              <a:rPr lang="en-US" dirty="0" err="1"/>
              <a:t>stepsize</a:t>
            </a:r>
            <a:r>
              <a:rPr lang="en-US" dirty="0"/>
              <a:t> by hand, which is time consuming. So this paper proposes to use the Barzilai-</a:t>
            </a:r>
            <a:r>
              <a:rPr lang="en-US" dirty="0" err="1"/>
              <a:t>Bowein</a:t>
            </a:r>
            <a:r>
              <a:rPr lang="en-US" dirty="0"/>
              <a:t> Method to automatically compute step size for SGD and its variant.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8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They Propose to use Barzilai-</a:t>
            </a:r>
            <a:r>
              <a:rPr lang="en-US" dirty="0" err="1"/>
              <a:t>Borwein</a:t>
            </a:r>
            <a:r>
              <a:rPr lang="en-US" dirty="0"/>
              <a:t>(BB) method to compute step size for SGD and SVRG and prove linear convergence for SVRG-BB for strongly convex function. </a:t>
            </a:r>
          </a:p>
          <a:p>
            <a:pPr marL="228600" indent="-228600">
              <a:buAutoNum type="arabicPeriod"/>
            </a:pPr>
            <a:r>
              <a:rPr lang="en-US" dirty="0"/>
              <a:t>we learnt that they are important in optimization because they guarantee a unique global minimum and allow for faster convergence of optimization algorithms like gradient descent.  This faster convergence is particularly beneficial for problems where computational time is a constraint.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3.   They conducted numerical experiment for SGD-BB and SVRG-BB on solving logistics regression and SVM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this project I have limited my scope to tackle classification problem on MNIST data and apply the proposed algorithm from the paper.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 implemented three algorithm. </a:t>
            </a:r>
          </a:p>
          <a:p>
            <a:pPr>
              <a:buFont typeface="+mj-lt"/>
              <a:buNone/>
            </a:pPr>
            <a:r>
              <a:rPr lang="en-US" b="1" dirty="0"/>
              <a:t>Stochastic Gradient Descent</a:t>
            </a:r>
            <a:r>
              <a:rPr lang="en-US" dirty="0"/>
              <a:t>, our baseline.</a:t>
            </a:r>
          </a:p>
          <a:p>
            <a:pPr>
              <a:buFont typeface="+mj-lt"/>
              <a:buNone/>
            </a:pPr>
            <a:r>
              <a:rPr lang="en-US" b="1" dirty="0"/>
              <a:t>SVRG is a variant of SGD method</a:t>
            </a:r>
            <a:r>
              <a:rPr lang="en-US" dirty="0"/>
              <a:t> which injects a variance-reduction correction to standard SGD.</a:t>
            </a:r>
          </a:p>
          <a:p>
            <a:pPr>
              <a:buFont typeface="+mj-lt"/>
              <a:buNone/>
            </a:pPr>
            <a:r>
              <a:rPr lang="en-US" b="1" dirty="0"/>
              <a:t>SVRG-BB</a:t>
            </a:r>
            <a:r>
              <a:rPr lang="en-US" dirty="0"/>
              <a:t>, which layers on a Barzilai–</a:t>
            </a:r>
            <a:r>
              <a:rPr lang="en-US" dirty="0" err="1"/>
              <a:t>Borwein</a:t>
            </a:r>
            <a:r>
              <a:rPr lang="en-US" dirty="0"/>
              <a:t> rule to adapt the learning-rate automatically.</a:t>
            </a:r>
          </a:p>
          <a:p>
            <a:pPr>
              <a:buNone/>
            </a:pPr>
            <a:r>
              <a:rPr lang="en-US" dirty="0"/>
              <a:t>I then </a:t>
            </a:r>
            <a:r>
              <a:rPr lang="en-US" b="1" dirty="0"/>
              <a:t>compared</a:t>
            </a:r>
            <a:r>
              <a:rPr lang="en-US" dirty="0"/>
              <a:t> accuracy of these algorithms and convergence speed.</a:t>
            </a:r>
          </a:p>
          <a:p>
            <a:r>
              <a:rPr lang="en-US" dirty="0"/>
              <a:t>Finally, </a:t>
            </a:r>
            <a:r>
              <a:rPr lang="en-US" b="1" dirty="0"/>
              <a:t>experiment</a:t>
            </a:r>
            <a:r>
              <a:rPr lang="en-US" dirty="0"/>
              <a:t> across a range of step-sizes (η=0.01, 0.1, 0.5) to see how sensitive each algorithm is to learning-rate choice—</a:t>
            </a:r>
          </a:p>
          <a:p>
            <a:r>
              <a:rPr lang="en-US" dirty="0"/>
              <a:t>and to demonstrate how SVRG-BB can largely eliminate that tuning pain point.”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1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Softmax Regression for MNIST Classification (Detailed Explanation)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1. Problem Setup: MNIST Dataset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We have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60,000 training examples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where each example consists of: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An input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image (xᵢ)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of size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28×28 pixels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flattened into 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784-dimensional vector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(since 28×28 = 784).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true label (yᵢ)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which is a digit from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0 to 9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The label is converted into 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one-hot encoded vector (Yᵢ)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of size 10 (e.g., if yᵢ = 3, then Yᵢ = [0, 0, 0, 1, 0, 0, 0, 0, 0, 0]).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2. Model: Softmax Regression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Softmax Regression (also called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Multinomial Logistic Regression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 is a generalization of logistic regression for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multi-class classification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 Here’s how it works: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Weights (W) &amp; Biases (b):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We learn 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weight matrix W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of size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784×10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(since input dimension = 784, output classes = 10).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We also learn 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bias vector b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of size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10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(one per class).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Score Calculation: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For each input image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xᵢ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we compute 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score vector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scores=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Wxi+bscores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Wxi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​+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b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This gives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10 scores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one for each digit (0–9).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Higher scores mean the model thinks the input is more likely to belong to that class.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Softmax Activation: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The scores are converted into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probabilities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using the </a:t>
            </a:r>
            <a:r>
              <a:rPr lang="en-US" b="1" i="0" dirty="0" err="1">
                <a:solidFill>
                  <a:srgbClr val="F8FAFF"/>
                </a:solidFill>
                <a:effectLst/>
                <a:latin typeface="DeepSeek-CJK-patch"/>
              </a:rPr>
              <a:t>softmax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 function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P(y=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k∣xi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)=e(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Wkxi+bk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)∑j=09e(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Wjxi+bj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)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k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∣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xi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​)=</a:t>
            </a:r>
            <a:r>
              <a:rPr lang="en-US" b="0" i="0" dirty="0">
                <a:solidFill>
                  <a:srgbClr val="F8FAFF"/>
                </a:solidFill>
                <a:effectLst/>
                <a:latin typeface="KaTeX_Size1"/>
              </a:rPr>
              <a:t>∑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j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=09​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e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Wj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xi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​+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bj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​)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e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(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Wk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xi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​+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bk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​)​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This ensures all probabilities sum to 1.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The model predicts the class with the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highest probability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3. Loss Function: Cross-Entropy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We use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cross-entropy loss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because: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It measures how well the predicted probabilities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(P)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match the true one-hot labels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(Y)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For a single example, the loss is: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Li=−∑k=09Yi,klog⁡(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Pi,k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)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Li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​=−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=0</a:t>
            </a:r>
            <a:r>
              <a:rPr lang="en-US" b="0" i="0" dirty="0">
                <a:solidFill>
                  <a:srgbClr val="F8FAFF"/>
                </a:solidFill>
                <a:effectLst/>
                <a:latin typeface="KaTeX_Size2"/>
              </a:rPr>
              <a:t>∑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9​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Yi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​log(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Pi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k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​)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Since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Yᵢ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is one-hot, only the true class contributes to the loss.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If the model assigns high probability to the correct class, loss is low; if wrong, loss is high.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Average Loss Over Dataset:</a:t>
            </a:r>
            <a:b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The total training objective is to minimize the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average cross-entropy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over all examples: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L=160000∑i=160000Li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L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=600001​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=1</a:t>
            </a:r>
            <a:r>
              <a:rPr lang="en-US" b="0" i="0" dirty="0">
                <a:solidFill>
                  <a:srgbClr val="F8FAFF"/>
                </a:solidFill>
                <a:effectLst/>
                <a:latin typeface="KaTeX_Size2"/>
              </a:rPr>
              <a:t>∑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60000​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Li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4. Optimization Goal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We adjust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W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and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b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using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gradient descent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(or variants like SGD, Adam) to minimize the average cross-entropy loss. This makes the model: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Increase the probability of the correct class.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Decrease the probability of incorrect classes.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5. Prediction Rule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For a new test image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x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the model: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Computes scores: </a:t>
            </a:r>
            <a:r>
              <a:rPr lang="en-US" b="1" i="0" dirty="0" err="1">
                <a:solidFill>
                  <a:srgbClr val="F8FAFF"/>
                </a:solidFill>
                <a:effectLst/>
                <a:latin typeface="DeepSeek-CJK-patch"/>
              </a:rPr>
              <a:t>Wx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 + b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Applies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softmax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 to get probabilities.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Predicts the class with the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highest probability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:</a:t>
            </a:r>
          </a:p>
          <a:p>
            <a:pPr algn="l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y^=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arg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 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max⁡kP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(y=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k∣x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)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^​=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k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argmax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​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F8FAFF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=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k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KaTeX_Main"/>
              </a:rPr>
              <a:t>∣</a:t>
            </a:r>
            <a:r>
              <a:rPr lang="en-US" b="0" i="1" dirty="0" err="1">
                <a:solidFill>
                  <a:srgbClr val="F8FAFF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F8FAFF"/>
                </a:solidFill>
                <a:effectLst/>
                <a:latin typeface="KaTeX_Main"/>
              </a:rPr>
              <a:t>)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Why This Works for MNIST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Softmax regression is 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linear classifier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(decision boundaries are hyperplanes in pixel space).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It works well when classes are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roughly linearly separable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(MNIST digits are somewhat separable by pixel patterns).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Cross-entropy is a natural choice for classification because it directly penalizes incorrect probabilistic predictions.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Limitations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Since it’s linear, it may struggle with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complex, non-linear boundaries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(better performance can be achieved with neural networks).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Assumes each pixel contributes independently, which is not always true (CNNs handle spatial structure better).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7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that we have the problem statement we can move on to what the paper proposes.</a:t>
            </a:r>
          </a:p>
          <a:p>
            <a:endParaRPr lang="en-US" dirty="0"/>
          </a:p>
          <a:p>
            <a:r>
              <a:rPr lang="en-US" dirty="0"/>
              <a:t>This paper discusses the use of this method to automatically compute the step size for SGD and its variant.</a:t>
            </a:r>
          </a:p>
          <a:p>
            <a:r>
              <a:rPr lang="en-US" dirty="0"/>
              <a:t>We know from basics that that Gradient Descent finds the minimum of a function and its Iteration looks like this, in Newton Method finds the roots of function rather than maxima or minima. Iteration </a:t>
            </a:r>
            <a:r>
              <a:rPr lang="en-US" dirty="0" err="1"/>
              <a:t>differes</a:t>
            </a:r>
            <a:r>
              <a:rPr lang="en-US" dirty="0"/>
              <a:t> by using inverse hessian, its have much faster </a:t>
            </a:r>
            <a:r>
              <a:rPr lang="en-US" dirty="0" err="1"/>
              <a:t>convergene</a:t>
            </a:r>
            <a:r>
              <a:rPr lang="en-US" dirty="0"/>
              <a:t> that GD but at cost of computing the hessian. </a:t>
            </a:r>
          </a:p>
          <a:p>
            <a:endParaRPr lang="en-US" dirty="0"/>
          </a:p>
          <a:p>
            <a:r>
              <a:rPr lang="en-US" dirty="0"/>
              <a:t>In Quasi-newton methods, instead of using identity matrix, it used other matrix </a:t>
            </a:r>
            <a:r>
              <a:rPr lang="en-US" dirty="0" err="1"/>
              <a:t>B_t</a:t>
            </a:r>
            <a:r>
              <a:rPr lang="en-US" dirty="0"/>
              <a:t>. if </a:t>
            </a:r>
            <a:r>
              <a:rPr lang="en-US" dirty="0" err="1"/>
              <a:t>B_k</a:t>
            </a:r>
            <a:r>
              <a:rPr lang="en-US" dirty="0"/>
              <a:t> = I its same as GD, if </a:t>
            </a:r>
            <a:r>
              <a:rPr lang="en-US" dirty="0" err="1"/>
              <a:t>H_t</a:t>
            </a:r>
            <a:r>
              <a:rPr lang="en-US" dirty="0"/>
              <a:t> = Inv Hessian its Newton. so want some </a:t>
            </a:r>
            <a:r>
              <a:rPr lang="en-US" dirty="0" err="1"/>
              <a:t>B_t</a:t>
            </a:r>
            <a:r>
              <a:rPr lang="en-US" dirty="0"/>
              <a:t> that will give better convergence and less expensive. B that is </a:t>
            </a:r>
            <a:r>
              <a:rPr lang="en-US" dirty="0" err="1"/>
              <a:t>usefull</a:t>
            </a:r>
            <a:r>
              <a:rPr lang="en-US" dirty="0"/>
              <a:t> than I and less expensive to compute than inv of hessian. Since B is approx. of Hessian matrix of at current iterate x, solving the above linear system may be time consuming when 𝐵_𝑡 is  large</a:t>
            </a:r>
          </a:p>
          <a:p>
            <a:endParaRPr lang="en-US" dirty="0"/>
          </a:p>
          <a:p>
            <a:r>
              <a:rPr lang="en-US" dirty="0"/>
              <a:t>From the equation we can see that BB method does not require any parameter and step size is compute while the algorithm is running</a:t>
            </a:r>
          </a:p>
          <a:p>
            <a:br>
              <a:rPr lang="en-US" dirty="0"/>
            </a:br>
            <a:r>
              <a:rPr lang="en-US" dirty="0"/>
              <a:t>SGD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Choose an initial vector of parameters w and learning rate η.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Repeat until an approximate minimum is obtained: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Randomly shuffle samples in the training set.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=1,2,...,n, do: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w:=w−η∇Qi(w).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Imagine you’re trekking down a hilly landscape toward the very lowest point (the minimum of your cost function), but you can only take noisy “stochastic” compass readings (gradients on one data point at a time). Plain SGD is like following those jittery compass needles—it eventually gets you down, but you zig-zag and stall a lot.</a:t>
            </a:r>
          </a:p>
          <a:p>
            <a:pPr>
              <a:buNone/>
            </a:pPr>
            <a:r>
              <a:rPr lang="en-US" b="1" dirty="0"/>
              <a:t>SVRG fixes this by introducing a “control variate” (a more accurate compass reading) every so often: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Take a Snapshot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Pause at your current position and compute the exact slope of the hill by looking at every data point (i.e. compute the full gradient).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Store that true direction.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Inner Stochastic Steps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From this snapshot point, take a series of cheap, one-point gradient steps—	</a:t>
            </a:r>
          </a:p>
          <a:p>
            <a:pPr marL="914400" lvl="2" indent="0">
              <a:buFont typeface="+mj-lt"/>
              <a:buNone/>
            </a:pPr>
            <a:r>
              <a:rPr lang="en-US" dirty="0"/>
              <a:t>but each time you adjust your noisy reading by subtracting the noise you would have gotten at the snapshot and then adding back the true full-gradient you stored.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Concretely, you measure the gradient on one random example (noisy),</a:t>
            </a:r>
          </a:p>
          <a:p>
            <a:pPr marL="914400" lvl="2" indent="0">
              <a:buFont typeface="+mj-lt"/>
              <a:buNone/>
            </a:pPr>
            <a:r>
              <a:rPr lang="en-US" dirty="0"/>
              <a:t> correct it by removing the same example’s gradient at the snapshot (subtracting off the bias), and then re-anchor with the true full gradient.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Why That Helps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By anchoring every stochastic step to the recent full-gradient, you cancel out most of the random jitter and hence its variance is dramatically lower.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Repeat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After a fixed number of these corrected steps, you choose one of the new points as your next snapshot, recompute the full gradient there, and repeat.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82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SVRG‐BB is just SVRG with one extra trick</a:t>
            </a:r>
            <a:r>
              <a:rPr lang="en-US" dirty="0"/>
              <a:t>: instead of picking and holding a fixed learning rate, it </a:t>
            </a:r>
            <a:r>
              <a:rPr lang="en-US" b="1" dirty="0"/>
              <a:t>automatically computes</a:t>
            </a:r>
            <a:r>
              <a:rPr lang="en-US" dirty="0"/>
              <a:t> a “best‐guess” rate at the start of each inner loop by looking at how your two most recent reference points moved and how their full gradients changed.</a:t>
            </a:r>
          </a:p>
          <a:p>
            <a:endParaRPr lang="en-US" dirty="0"/>
          </a:p>
          <a:p>
            <a:r>
              <a:rPr lang="en-US" dirty="0"/>
              <a:t>Intuitively, it uses how far your last two snapshots moved versus how much their gradients changed to pick an adaptive learning rate that often gives near‐optimal progress without any manual 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9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we look at the plot we can see that, </a:t>
            </a:r>
            <a:r>
              <a:rPr lang="en-US" sz="1200" dirty="0">
                <a:solidFill>
                  <a:srgbClr val="FF0000"/>
                </a:solidFill>
              </a:rPr>
              <a:t>All methods start by dropping loss quickly in the first few epochs.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FF0000"/>
                </a:solidFill>
              </a:rPr>
              <a:t>SVRG-BB (red) falls fastest, reaching a much lower loss by epoch 10.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B050"/>
                </a:solidFill>
              </a:rPr>
              <a:t>Also SGD (green)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shows large oscillations lead to erratic loss spikes.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0070C0"/>
                </a:solidFill>
              </a:rPr>
              <a:t>Where as SVRG (blue)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smoother than SGD but still exhibits periodic “humps” whenever the reference point is reset.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FF0000"/>
                </a:solidFill>
              </a:rPr>
              <a:t>However, SVRG-BB (red)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remains the </a:t>
            </a:r>
            <a:r>
              <a:rPr lang="en-US" sz="1200" b="1" dirty="0"/>
              <a:t>most stable</a:t>
            </a:r>
            <a:r>
              <a:rPr lang="en-US" sz="1200" dirty="0"/>
              <a:t>, with minimal variance once it homes in on a good step size.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B5D43-6794-0847-9F6F-8A7B2FD273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15170"/>
            <a:ext cx="6400800" cy="1314450"/>
          </a:xfrm>
        </p:spPr>
        <p:txBody>
          <a:bodyPr/>
          <a:lstStyle>
            <a:lvl1pPr marL="0" indent="0" algn="ctr"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98339"/>
            <a:ext cx="7772400" cy="1102519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91DE3-9272-5E45-BFE7-53B77075E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00" y="361950"/>
            <a:ext cx="2640164" cy="6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7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1488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3BF7-9F5A-9E42-B502-689AC6A1E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8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26878"/>
            <a:ext cx="2057400" cy="38165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26878"/>
            <a:ext cx="6019800" cy="38165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A2D79-D5B9-9E44-BC26-5C4012EF6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88343-B159-074D-B355-B61FD1A20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2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24AE8-78F8-144E-A4FE-553D35E59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6940"/>
            <a:ext cx="4038600" cy="31347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6941"/>
            <a:ext cx="4038600" cy="31430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DA8B8-D04C-214E-83CE-5B60915F9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6920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6741"/>
            <a:ext cx="4040188" cy="275517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376920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56741"/>
            <a:ext cx="4041775" cy="277188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261A5-F588-D34E-A84B-E514DA90C9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707850"/>
            <a:ext cx="8229600" cy="6060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4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C725B-9C86-6E43-AAF9-1A329DDB2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03EE-8AFD-D547-9E71-0BD0BE6F93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4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81022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1023"/>
            <a:ext cx="5111750" cy="39141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52561"/>
            <a:ext cx="3008313" cy="3042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F1C61-654F-EF4C-B7CF-635108DFC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7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51943"/>
            <a:ext cx="5486400" cy="27937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5825F-7512-8045-B403-CF218AA20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8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07850"/>
            <a:ext cx="8229600" cy="6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650"/>
            <a:ext cx="8229600" cy="318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82EE4-9543-0741-92DC-5E25C5963FC6}"/>
              </a:ext>
            </a:extLst>
          </p:cNvPr>
          <p:cNvCxnSpPr/>
          <p:nvPr userDrawn="1"/>
        </p:nvCxnSpPr>
        <p:spPr>
          <a:xfrm>
            <a:off x="0" y="533399"/>
            <a:ext cx="9144000" cy="635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899C089-7729-A34C-9430-FEE270B682C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164" y="132522"/>
            <a:ext cx="1313588" cy="3550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latin typeface="Arial" charset="0"/>
              </a:rPr>
              <a:t>Computational Methods Course Project</a:t>
            </a:r>
          </a:p>
          <a:p>
            <a:pPr eaLnBrk="1" hangingPunct="1"/>
            <a:r>
              <a:rPr lang="en-US" sz="2000" dirty="0">
                <a:latin typeface="Arial" charset="0"/>
              </a:rPr>
              <a:t>Kamal Patel</a:t>
            </a:r>
          </a:p>
        </p:txBody>
      </p:sp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b="0" i="0" u="none" strike="noStrike" baseline="0" dirty="0"/>
              <a:t>Barzilai-</a:t>
            </a:r>
            <a:r>
              <a:rPr lang="en-US" sz="2500" b="0" i="0" u="none" strike="noStrike" baseline="0" dirty="0" err="1"/>
              <a:t>Borwein</a:t>
            </a:r>
            <a:r>
              <a:rPr lang="en-US" sz="2500" b="0" i="0" u="none" strike="noStrike" baseline="0" dirty="0"/>
              <a:t> Step Size for Stochastic Gradient</a:t>
            </a:r>
            <a:br>
              <a:rPr lang="en-US" sz="2500" b="0" i="0" u="none" strike="noStrike" baseline="0" dirty="0"/>
            </a:br>
            <a:r>
              <a:rPr lang="en-US" sz="2500" b="0" i="0" u="none" strike="noStrike" baseline="0" dirty="0"/>
              <a:t>Descent</a:t>
            </a:r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F7DF-8AED-1DFC-9882-52191BE5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Learning-Rate Sensitivity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500F84C-5CC5-98E5-2018-1853FAE255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560" y="1313879"/>
            <a:ext cx="6492240" cy="344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96E3C2-C1FC-A53E-6C27-66491DF508FB}"/>
              </a:ext>
            </a:extLst>
          </p:cNvPr>
          <p:cNvSpPr txBox="1"/>
          <p:nvPr/>
        </p:nvSpPr>
        <p:spPr>
          <a:xfrm>
            <a:off x="0" y="1460927"/>
            <a:ext cx="20859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500" dirty="0">
                <a:solidFill>
                  <a:srgbClr val="FF0000"/>
                </a:solidFill>
              </a:rPr>
              <a:t>(η=0.01, 0.1, 0.5)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BC6012-FEF3-CCA9-47ED-A2F9F667026A}"/>
              </a:ext>
            </a:extLst>
          </p:cNvPr>
          <p:cNvSpPr txBox="1"/>
          <p:nvPr/>
        </p:nvSpPr>
        <p:spPr>
          <a:xfrm>
            <a:off x="1234458" y="181420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SGD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68B02-6836-5778-3C3D-575E0B437BD0}"/>
              </a:ext>
            </a:extLst>
          </p:cNvPr>
          <p:cNvSpPr txBox="1"/>
          <p:nvPr/>
        </p:nvSpPr>
        <p:spPr>
          <a:xfrm>
            <a:off x="1080570" y="277529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SVRG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A9AE2-BCFB-3433-A389-521EA94EEF9B}"/>
              </a:ext>
            </a:extLst>
          </p:cNvPr>
          <p:cNvSpPr txBox="1"/>
          <p:nvPr/>
        </p:nvSpPr>
        <p:spPr>
          <a:xfrm>
            <a:off x="695849" y="396655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SVRG-BB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78806-E47B-C3DC-F909-ACC9DD9DD395}"/>
              </a:ext>
            </a:extLst>
          </p:cNvPr>
          <p:cNvSpPr txBox="1"/>
          <p:nvPr/>
        </p:nvSpPr>
        <p:spPr>
          <a:xfrm>
            <a:off x="695849" y="4181995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New algorithm</a:t>
            </a:r>
          </a:p>
        </p:txBody>
      </p:sp>
    </p:spTree>
    <p:extLst>
      <p:ext uri="{BB962C8B-B14F-4D97-AF65-F5344CB8AC3E}">
        <p14:creationId xmlns:p14="http://schemas.microsoft.com/office/powerpoint/2010/main" val="111058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1C7E-50A9-3685-FF78-C606F1F6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Effect of Step‐Size on Cross‐Entropy Loss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9D6CF1F-10EB-ED09-09BA-9FE38866DE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3879"/>
            <a:ext cx="6002225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8C1D2-3690-AFE5-E7ED-596B7231C009}"/>
              </a:ext>
            </a:extLst>
          </p:cNvPr>
          <p:cNvSpPr txBox="1"/>
          <p:nvPr/>
        </p:nvSpPr>
        <p:spPr>
          <a:xfrm>
            <a:off x="6611825" y="3537377"/>
            <a:ext cx="245597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SVRG-BB</a:t>
            </a:r>
            <a:r>
              <a:rPr lang="en-US" sz="1500" dirty="0">
                <a:solidFill>
                  <a:srgbClr val="FF0000"/>
                </a:solidFill>
              </a:rPr>
              <a:t> is robust enough to work well even at η is large as well.</a:t>
            </a:r>
          </a:p>
        </p:txBody>
      </p:sp>
    </p:spTree>
    <p:extLst>
      <p:ext uri="{BB962C8B-B14F-4D97-AF65-F5344CB8AC3E}">
        <p14:creationId xmlns:p14="http://schemas.microsoft.com/office/powerpoint/2010/main" val="2526138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39B8-3574-EC73-AF9B-822E67AF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398BC6-3A19-5C6B-350C-00C13CE6B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65221"/>
              </p:ext>
            </p:extLst>
          </p:nvPr>
        </p:nvGraphicFramePr>
        <p:xfrm>
          <a:off x="457200" y="1393825"/>
          <a:ext cx="4114800" cy="148336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807924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5374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5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63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18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SVRG-BB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3340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D2A732-F9AD-792D-5082-EF76D91E9303}"/>
              </a:ext>
            </a:extLst>
          </p:cNvPr>
          <p:cNvSpPr txBox="1"/>
          <p:nvPr/>
        </p:nvSpPr>
        <p:spPr>
          <a:xfrm>
            <a:off x="381001" y="3182717"/>
            <a:ext cx="43195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SVRG-BB outperforms all the other gradient descent method.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D42D324-E4CB-2AAB-52F4-42D177F4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9" y="1155915"/>
            <a:ext cx="3881437" cy="297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B8454-A3BC-1EA8-14D7-51C7060BD918}"/>
              </a:ext>
            </a:extLst>
          </p:cNvPr>
          <p:cNvSpPr txBox="1"/>
          <p:nvPr/>
        </p:nvSpPr>
        <p:spPr>
          <a:xfrm>
            <a:off x="392906" y="3881652"/>
            <a:ext cx="424338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SVRG-BB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achieves the highest training and test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7511-2D56-741F-D369-5B2B0AE6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Confusion matrix &amp; Misclassifications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F37C6F-361A-E36D-F3DC-7298F05F1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31990"/>
            <a:ext cx="3835428" cy="31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20A01D2-CF61-3A1E-D755-DC14842E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74" y="1441450"/>
            <a:ext cx="3044851" cy="337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609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FA4A-EE82-A661-867C-F545FC03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F7C364-ABF2-FE22-0A8A-43CBD7EB2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93650"/>
            <a:ext cx="822960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step‐size adaptation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the Barzilai–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Borwein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 achieves better result then manual tunning η.</a:t>
            </a: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hangingPunct="0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SVRG-BB converges the fastest, combines best of both world, low-variance update and adaptive step size which delivers fast, stable tuning free convergence.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For future work, Instead of updating single input, I would like to try small batches and try different problem such as logistic regression and SVM.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093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D3BC-C73D-1D50-49BC-340EDF33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9324"/>
            <a:ext cx="8229600" cy="318485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3000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42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DB1D-8AA6-704C-9F38-1A3A1A72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4999"/>
            <a:ext cx="8229600" cy="606029"/>
          </a:xfrm>
        </p:spPr>
        <p:txBody>
          <a:bodyPr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3DAA0-4795-AB40-8601-A40B46B83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44967"/>
                <a:ext cx="8229600" cy="3184851"/>
              </a:xfrm>
            </p:spPr>
            <p:txBody>
              <a:bodyPr/>
              <a:lstStyle/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1400" dirty="0">
                    <a:latin typeface="+mj-lt"/>
                  </a:rPr>
                  <a:t>In machine learning o</a:t>
                </a:r>
                <a:r>
                  <a:rPr lang="en-US" sz="1400" b="0" i="0" u="none" strike="noStrike" baseline="0" dirty="0">
                    <a:latin typeface="+mj-lt"/>
                  </a:rPr>
                  <a:t>ptimization, minimiz</a:t>
                </a:r>
                <a:r>
                  <a:rPr lang="en-US" sz="1400" dirty="0">
                    <a:latin typeface="+mj-lt"/>
                  </a:rPr>
                  <a:t>ing</a:t>
                </a:r>
                <a:r>
                  <a:rPr lang="en-US" sz="1400" b="0" i="0" u="none" strike="noStrike" baseline="0" dirty="0">
                    <a:latin typeface="+mj-lt"/>
                  </a:rPr>
                  <a:t> the sum of cost functions over samples appears frequently,</a:t>
                </a:r>
                <a:endParaRPr lang="en-US" sz="1400" i="1" dirty="0">
                  <a:latin typeface="+mj-lt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40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rgbClr val="FF0000"/>
                                  </a:solidFill>
                                  <a:latin typeface="+mj-lt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  <a:latin typeface="+mj-lt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400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</a:rPr>
                  <a:t> convex and differentiable.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b="0" i="0" u="none" strike="noStrike" baseline="0" dirty="0">
                    <a:latin typeface="+mj-lt"/>
                  </a:rPr>
                  <a:t>Problem is challenging when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b="0" i="0" u="none" strike="noStrike" baseline="0" dirty="0">
                    <a:latin typeface="+mj-lt"/>
                  </a:rPr>
                  <a:t> is extremely large so that computing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b="0" i="0" u="none" strike="noStrike" baseline="0" dirty="0">
                    <a:latin typeface="+mj-lt"/>
                  </a:rPr>
                  <a:t> and</a:t>
                </a:r>
                <a:r>
                  <a:rPr lang="en-US" sz="1400" b="0" i="0" u="none" strike="noStrik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400" b="0" i="0" u="none" strike="noStrike" baseline="0" dirty="0">
                    <a:latin typeface="+mj-lt"/>
                  </a:rPr>
                  <a:t> for given </a:t>
                </a:r>
                <a14:m>
                  <m:oMath xmlns:m="http://schemas.openxmlformats.org/officeDocument/2006/math">
                    <m:r>
                      <a:rPr lang="en-US" sz="14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400" b="0" i="0" u="none" strike="noStrike" baseline="0" dirty="0">
                    <a:latin typeface="+mj-lt"/>
                  </a:rPr>
                  <a:t> is not</a:t>
                </a:r>
                <a:r>
                  <a:rPr lang="en-US" sz="1400" b="0" i="0" u="none" strike="noStrike" dirty="0">
                    <a:latin typeface="+mj-lt"/>
                  </a:rPr>
                  <a:t> recommended.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In deterministic gradient descent, we use techniques like a line search to find the best step size. 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1400" b="0" i="0" u="none" strike="noStrike" baseline="0" dirty="0">
                    <a:latin typeface="+mj-lt"/>
                  </a:rPr>
                  <a:t>Stochastic gradient descent (SGD) method and its variants have been the main approaches for solving</a:t>
                </a:r>
                <a:r>
                  <a:rPr lang="en-US" sz="1400" dirty="0">
                    <a:latin typeface="+mj-lt"/>
                  </a:rPr>
                  <a:t> for solving such problem to obtain the global minimum of the function.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400" dirty="0"/>
                  <a:t>Traditional solutions include using a diminishing step size or hand-tunning the step size</a:t>
                </a:r>
                <a:endParaRPr lang="en-US" sz="1400" b="0" i="0" u="none" strike="noStrike" baseline="0" dirty="0">
                  <a:latin typeface="+mj-lt"/>
                </a:endParaRPr>
              </a:p>
              <a:p>
                <a:pPr marL="457200" lvl="1" indent="0" algn="ctr">
                  <a:buNone/>
                </a:pPr>
                <a:endParaRPr lang="en-US" sz="14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3DAA0-4795-AB40-8601-A40B46B83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44967"/>
                <a:ext cx="8229600" cy="3184851"/>
              </a:xfrm>
              <a:blipFill>
                <a:blip r:embed="rId3"/>
                <a:stretch>
                  <a:fillRect l="-74" t="-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9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E9A3D-6DEC-76DF-51F5-D6990D8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Paper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2B05-36F6-FB1E-CE5B-C52F0F82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They propose to use Barzilai-</a:t>
            </a:r>
            <a:r>
              <a:rPr lang="en-US" sz="1400" dirty="0" err="1"/>
              <a:t>Borwein</a:t>
            </a:r>
            <a:r>
              <a:rPr lang="en-US" sz="1400" dirty="0"/>
              <a:t>(BB) method to compute step size for SGD and SVRG.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They prove linear convergence for SVRG-BB for strongly convex function.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They conducted numerical experiment for SGD-BB and SVRG-BB on solving logistics regression and SVM problem</a:t>
            </a:r>
          </a:p>
        </p:txBody>
      </p:sp>
    </p:spTree>
    <p:extLst>
      <p:ext uri="{BB962C8B-B14F-4D97-AF65-F5344CB8AC3E}">
        <p14:creationId xmlns:p14="http://schemas.microsoft.com/office/powerpoint/2010/main" val="259850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3268-C70E-33BB-CCF5-8C450455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6198-5614-4C8D-44C6-C99E2FC0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500" dirty="0"/>
              <a:t>Implement the 3 algorithm – Stochastic Gradient Descent and its variant, SVRG(Stochastic Variant Reduced Gradient) and SVRG-BB.</a:t>
            </a:r>
          </a:p>
          <a:p>
            <a:pPr marL="0" indent="0">
              <a:buNone/>
            </a:pPr>
            <a:endParaRPr lang="en-US" sz="1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Compare the performance of all three algorithm.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500" dirty="0"/>
              <a:t>Experiment with the learning rate parameter.</a:t>
            </a:r>
          </a:p>
        </p:txBody>
      </p:sp>
    </p:spTree>
    <p:extLst>
      <p:ext uri="{BB962C8B-B14F-4D97-AF65-F5344CB8AC3E}">
        <p14:creationId xmlns:p14="http://schemas.microsoft.com/office/powerpoint/2010/main" val="302036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FC534-8704-9004-6B4D-A50341B8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7DA-5204-AD36-CB4F-3C31EF0D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500" dirty="0">
                <a:solidFill>
                  <a:srgbClr val="FF0000"/>
                </a:solidFill>
              </a:rPr>
              <a:t>Problem Statement: Classification of MNIST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8EA7-D820-7D74-79B2-2AC77129B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93650"/>
                <a:ext cx="8229600" cy="342453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Data &amp; Notation : </a:t>
                </a:r>
              </a:p>
              <a:p>
                <a:pPr lvl="1"/>
                <a:r>
                  <a:rPr lang="en-US" sz="1400" dirty="0">
                    <a:latin typeface="+mj-lt"/>
                  </a:rPr>
                  <a:t>Training set: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1400" dirty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400" dirty="0">
                    <a:latin typeface="+mj-lt"/>
                  </a:rPr>
                  <a:t> (</a:t>
                </a:r>
                <a:r>
                  <a:rPr lang="en-US" sz="1400" dirty="0"/>
                  <a:t>flattened 28×28 image)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∈ {1, ….., 10)</a:t>
                </a:r>
              </a:p>
              <a:p>
                <a:pPr marL="57150" indent="0">
                  <a:lnSpc>
                    <a:spcPct val="150000"/>
                  </a:lnSpc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Model: Multiclass Logistic (Softmax) Regression</a:t>
                </a:r>
              </a:p>
              <a:p>
                <a:pPr marL="628650" lvl="1" indent="-171450"/>
                <a:r>
                  <a:rPr lang="en-US" sz="1400" dirty="0">
                    <a:solidFill>
                      <a:schemeClr val="tx1"/>
                    </a:solidFill>
                  </a:rPr>
                  <a:t>Parameters weight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∗10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+mj-lt"/>
                  </a:rPr>
                  <a:t> and bias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628650" lvl="1" indent="-171450"/>
                <a:r>
                  <a:rPr lang="en-US" sz="1400" dirty="0">
                    <a:solidFill>
                      <a:schemeClr val="tx1"/>
                    </a:solidFill>
                  </a:rPr>
                  <a:t>Predict probability for class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Sup>
                          <m:sSub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5715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Loss: Cross-Entropy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Objective:  Minimization</a:t>
                </a:r>
                <a:endParaRPr lang="en-US" sz="1000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1200" dirty="0">
                    <a:solidFill>
                      <a:schemeClr val="tx1"/>
                    </a:solidFill>
                  </a:rPr>
                  <a:t>Min F(W,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1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 marL="57150" indent="0">
                  <a:buNone/>
                </a:pPr>
                <a:r>
                  <a:rPr lang="en-US" sz="1400" b="1" dirty="0">
                    <a:solidFill>
                      <a:srgbClr val="FF0000"/>
                    </a:solidFill>
                  </a:rPr>
                  <a:t>Prediction Rule: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𝒂𝒓𝒈𝒎𝒂𝒙</m:t>
                    </m:r>
                    <m:r>
                      <a:rPr lang="en-US" sz="1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108EA7-D820-7D74-79B2-2AC77129B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93650"/>
                <a:ext cx="8229600" cy="3424535"/>
              </a:xfrm>
              <a:blipFill>
                <a:blip r:embed="rId3"/>
                <a:stretch>
                  <a:fillRect l="-222" t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40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7F48-D9B3-4435-877B-511D84EA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500" dirty="0">
                <a:solidFill>
                  <a:srgbClr val="FF0000"/>
                </a:solidFill>
              </a:rPr>
              <a:t>Barzilai-</a:t>
            </a:r>
            <a:r>
              <a:rPr lang="en-US" sz="2500" dirty="0" err="1">
                <a:solidFill>
                  <a:srgbClr val="FF0000"/>
                </a:solidFill>
              </a:rPr>
              <a:t>Borwein</a:t>
            </a:r>
            <a:r>
              <a:rPr lang="en-US" sz="2500" dirty="0">
                <a:solidFill>
                  <a:srgbClr val="FF0000"/>
                </a:solidFill>
              </a:rPr>
              <a:t> (BB)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AFC46-5D29-4642-BF20-C1C43C4F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6510"/>
                <a:ext cx="8229600" cy="3184851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atin typeface="+mj-lt"/>
                  </a:rPr>
                  <a:t>This method has been proven to be very successful is solving non-linear optimization problem. Key Idea of BB method is </a:t>
                </a:r>
                <a:r>
                  <a:rPr lang="en-US" sz="1500" b="1" dirty="0">
                    <a:solidFill>
                      <a:srgbClr val="FF0000"/>
                    </a:solidFill>
                    <a:latin typeface="+mj-lt"/>
                  </a:rPr>
                  <a:t>Quasi-Newton Method.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atin typeface="+mj-lt"/>
                  </a:rPr>
                  <a:t>Gradient Descent Iteration :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atin typeface="+mj-lt"/>
                  </a:rPr>
                  <a:t>Newton Method Iteration :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5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latin typeface="+mj-lt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atin typeface="+mj-lt"/>
                  </a:rPr>
                  <a:t>Quasi-newton methods: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dirty="0">
                  <a:solidFill>
                    <a:srgbClr val="FF0000"/>
                  </a:solidFill>
                  <a:latin typeface="+mj-lt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500" dirty="0">
                    <a:latin typeface="+mj-lt"/>
                  </a:rPr>
                  <a:t>This method replaces the</a:t>
                </a:r>
                <a:r>
                  <a:rPr lang="en-US" sz="15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500" dirty="0">
                    <a:latin typeface="+mj-lt"/>
                  </a:rPr>
                  <a:t> by a scalar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500" i="1" dirty="0">
                    <a:latin typeface="+mj-lt"/>
                  </a:rPr>
                  <a:t>. </a:t>
                </a:r>
                <a:r>
                  <a:rPr lang="en-US" sz="1500" dirty="0">
                    <a:latin typeface="+mj-lt"/>
                  </a:rPr>
                  <a:t> Such that residual of secant line is minimized which leads to.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FF00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i="1" dirty="0">
                    <a:latin typeface="+mj-lt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FF0000"/>
                    </a:solidFill>
                    <a:latin typeface="+mj-l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i="1" dirty="0">
                    <a:solidFill>
                      <a:srgbClr val="FF0000"/>
                    </a:solidFill>
                    <a:latin typeface="+mj-lt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1800" i="1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BB Iteration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rgbClr val="FF0000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sz="1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AFC46-5D29-4642-BF20-C1C43C4F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6510"/>
                <a:ext cx="8229600" cy="3184851"/>
              </a:xfrm>
              <a:blipFill>
                <a:blip r:embed="rId3"/>
                <a:stretch>
                  <a:fillRect l="-222" t="-382" b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9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E294-6E84-C449-7D3B-F8DA4FCD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SVRG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A92FA-1BAB-01DC-7E71-DE0A76CEA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313879"/>
            <a:ext cx="7564137" cy="2603916"/>
          </a:xfrm>
        </p:spPr>
      </p:pic>
    </p:spTree>
    <p:extLst>
      <p:ext uri="{BB962C8B-B14F-4D97-AF65-F5344CB8AC3E}">
        <p14:creationId xmlns:p14="http://schemas.microsoft.com/office/powerpoint/2010/main" val="3222439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C72A6-C9F0-A4C3-E50B-E6089BB74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5C3C-A96C-8518-9229-5EB582EB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SVRG-BB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E6CFB7-DF84-A00D-EFA5-BE34CDAD5F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629"/>
          <a:stretch/>
        </p:blipFill>
        <p:spPr>
          <a:xfrm>
            <a:off x="457200" y="1478231"/>
            <a:ext cx="6687015" cy="29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FE72-2D99-614F-1C2D-077DFF87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1E6796-66DF-01DC-9ADA-B50C240BC5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3879"/>
            <a:ext cx="4467008" cy="288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25284-FED2-F7FF-3CD0-77EDEB910F3B}"/>
              </a:ext>
            </a:extLst>
          </p:cNvPr>
          <p:cNvSpPr txBox="1"/>
          <p:nvPr/>
        </p:nvSpPr>
        <p:spPr>
          <a:xfrm>
            <a:off x="4924209" y="1389503"/>
            <a:ext cx="37625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Rapid Initial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All methods start by dropping loss quickly in the first few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SVRG-BB (red) falls fastest, reaching a much lower loss by epoch 10.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B862A-9691-1936-D20B-B5E92585062E}"/>
              </a:ext>
            </a:extLst>
          </p:cNvPr>
          <p:cNvSpPr txBox="1"/>
          <p:nvPr/>
        </p:nvSpPr>
        <p:spPr>
          <a:xfrm>
            <a:off x="4924208" y="2634678"/>
            <a:ext cx="41603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Noise &amp;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SGD (green)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large oscillations lead to erratic loss spikes.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</a:rPr>
              <a:t>SVRG (blue)</a:t>
            </a:r>
            <a:r>
              <a:rPr lang="en-US" sz="1400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is smoother than SGD but still exhibits periodic spikes whenever the reference point is reset.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 SVRG-BB (red)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remains the </a:t>
            </a:r>
            <a:r>
              <a:rPr lang="en-US" sz="1400" b="1" dirty="0"/>
              <a:t>most stable</a:t>
            </a:r>
            <a:r>
              <a:rPr lang="en-US" sz="1400" dirty="0"/>
              <a:t>, with minimal variance once it reaches near a good step size.</a:t>
            </a:r>
          </a:p>
        </p:txBody>
      </p:sp>
    </p:spTree>
    <p:extLst>
      <p:ext uri="{BB962C8B-B14F-4D97-AF65-F5344CB8AC3E}">
        <p14:creationId xmlns:p14="http://schemas.microsoft.com/office/powerpoint/2010/main" val="4068908334"/>
      </p:ext>
    </p:extLst>
  </p:cSld>
  <p:clrMapOvr>
    <a:masterClrMapping/>
  </p:clrMapOvr>
</p:sld>
</file>

<file path=ppt/theme/theme1.xml><?xml version="1.0" encoding="utf-8"?>
<a:theme xmlns:a="http://schemas.openxmlformats.org/drawingml/2006/main" name="RU_template_FASN_16x9 widescreen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_template_CCAS_16;9" id="{DD4A8B92-6D83-094F-956C-CEF9C024824F}" vid="{1B19C7C8-82CB-E54C-94DC-BFAC1FBCEE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RU_template_FASN_16x9 widescreen.potx</Template>
  <TotalTime>2581</TotalTime>
  <Words>2728</Words>
  <Application>Microsoft Office PowerPoint</Application>
  <PresentationFormat>On-screen Show (16:9)</PresentationFormat>
  <Paragraphs>204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DeepSeek-CJK-patch</vt:lpstr>
      <vt:lpstr>KaTeX_Main</vt:lpstr>
      <vt:lpstr>KaTeX_Math</vt:lpstr>
      <vt:lpstr>KaTeX_Size1</vt:lpstr>
      <vt:lpstr>KaTeX_Size2</vt:lpstr>
      <vt:lpstr>Wingdings</vt:lpstr>
      <vt:lpstr>RU_template_FASN_16x9 widescreen</vt:lpstr>
      <vt:lpstr>Barzilai-Borwein Step Size for Stochastic Gradient Descent</vt:lpstr>
      <vt:lpstr>Motivation</vt:lpstr>
      <vt:lpstr>Paper Contributions</vt:lpstr>
      <vt:lpstr>Project Scope</vt:lpstr>
      <vt:lpstr>Problem Statement: Classification of MNIST Data</vt:lpstr>
      <vt:lpstr>Barzilai-Borwein (BB) Method</vt:lpstr>
      <vt:lpstr>SVRG Algorithm</vt:lpstr>
      <vt:lpstr>SVRG-BB Algorithm</vt:lpstr>
      <vt:lpstr>Results</vt:lpstr>
      <vt:lpstr>Learning-Rate Sensitivity</vt:lpstr>
      <vt:lpstr>Effect of Step‐Size on Cross‐Entropy Loss</vt:lpstr>
      <vt:lpstr>Accuracy Comparison</vt:lpstr>
      <vt:lpstr>Confusion matrix &amp; Misclassifications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eburris</dc:creator>
  <cp:lastModifiedBy>Kamal Sunilkumar Patel</cp:lastModifiedBy>
  <cp:revision>322</cp:revision>
  <dcterms:created xsi:type="dcterms:W3CDTF">2012-05-15T15:26:04Z</dcterms:created>
  <dcterms:modified xsi:type="dcterms:W3CDTF">2025-05-05T12:33:21Z</dcterms:modified>
</cp:coreProperties>
</file>