
<file path=[Content_Types].xml><?xml version="1.0" encoding="utf-8"?>
<Types xmlns="http://schemas.openxmlformats.org/package/2006/content-types">
  <Default Extension="png" ContentType="image/png"/>
  <Default Extension="mp3" ContentType="audio/m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sldIdLst>
    <p:sldId id="256" r:id="rId2"/>
    <p:sldId id="257" r:id="rId3"/>
    <p:sldId id="258" r:id="rId4"/>
    <p:sldId id="259" r:id="rId5"/>
    <p:sldId id="262" r:id="rId6"/>
    <p:sldId id="263" r:id="rId7"/>
    <p:sldId id="266" r:id="rId8"/>
    <p:sldId id="264" r:id="rId9"/>
    <p:sldId id="265" r:id="rId10"/>
    <p:sldId id="261"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A31F"/>
    <a:srgbClr val="EB7D03"/>
    <a:srgbClr val="23639D"/>
    <a:srgbClr val="CF6E03"/>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C463DD-30B1-409F-AB9D-9C7BC46DAB86}" type="datetimeFigureOut">
              <a:rPr lang="en-US" smtClean="0"/>
              <a:t>28-Nov-23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3EBD5F8-46E3-467F-AF75-18460913BA82}" type="slidenum">
              <a:rPr lang="en-US" smtClean="0"/>
              <a:t>‹#›</a:t>
            </a:fld>
            <a:endParaRPr lang="en-US"/>
          </a:p>
        </p:txBody>
      </p:sp>
    </p:spTree>
    <p:extLst>
      <p:ext uri="{BB962C8B-B14F-4D97-AF65-F5344CB8AC3E}">
        <p14:creationId xmlns:p14="http://schemas.microsoft.com/office/powerpoint/2010/main" val="615250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AC463DD-30B1-409F-AB9D-9C7BC46DAB86}" type="datetimeFigureOut">
              <a:rPr lang="en-US" smtClean="0"/>
              <a:t>28-Nov-23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3EBD5F8-46E3-467F-AF75-18460913BA82}" type="slidenum">
              <a:rPr lang="en-US" smtClean="0"/>
              <a:t>‹#›</a:t>
            </a:fld>
            <a:endParaRPr lang="en-US"/>
          </a:p>
        </p:txBody>
      </p:sp>
    </p:spTree>
    <p:extLst>
      <p:ext uri="{BB962C8B-B14F-4D97-AF65-F5344CB8AC3E}">
        <p14:creationId xmlns:p14="http://schemas.microsoft.com/office/powerpoint/2010/main" val="1170342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AC463DD-30B1-409F-AB9D-9C7BC46DAB86}" type="datetimeFigureOut">
              <a:rPr lang="en-US" smtClean="0"/>
              <a:t>28-Nov-23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3EBD5F8-46E3-467F-AF75-18460913BA8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73475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AC463DD-30B1-409F-AB9D-9C7BC46DAB86}" type="datetimeFigureOut">
              <a:rPr lang="en-US" smtClean="0"/>
              <a:t>28-Nov-23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3EBD5F8-46E3-467F-AF75-18460913BA82}" type="slidenum">
              <a:rPr lang="en-US" smtClean="0"/>
              <a:t>‹#›</a:t>
            </a:fld>
            <a:endParaRPr lang="en-US"/>
          </a:p>
        </p:txBody>
      </p:sp>
    </p:spTree>
    <p:extLst>
      <p:ext uri="{BB962C8B-B14F-4D97-AF65-F5344CB8AC3E}">
        <p14:creationId xmlns:p14="http://schemas.microsoft.com/office/powerpoint/2010/main" val="931522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AC463DD-30B1-409F-AB9D-9C7BC46DAB86}" type="datetimeFigureOut">
              <a:rPr lang="en-US" smtClean="0"/>
              <a:t>28-Nov-23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3EBD5F8-46E3-467F-AF75-18460913BA8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01272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AC463DD-30B1-409F-AB9D-9C7BC46DAB86}" type="datetimeFigureOut">
              <a:rPr lang="en-US" smtClean="0"/>
              <a:t>28-Nov-23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3EBD5F8-46E3-467F-AF75-18460913BA82}" type="slidenum">
              <a:rPr lang="en-US" smtClean="0"/>
              <a:t>‹#›</a:t>
            </a:fld>
            <a:endParaRPr lang="en-US"/>
          </a:p>
        </p:txBody>
      </p:sp>
    </p:spTree>
    <p:extLst>
      <p:ext uri="{BB962C8B-B14F-4D97-AF65-F5344CB8AC3E}">
        <p14:creationId xmlns:p14="http://schemas.microsoft.com/office/powerpoint/2010/main" val="911707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C463DD-30B1-409F-AB9D-9C7BC46DAB86}" type="datetimeFigureOut">
              <a:rPr lang="en-US" smtClean="0"/>
              <a:t>28-Nov-23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3EBD5F8-46E3-467F-AF75-18460913BA82}" type="slidenum">
              <a:rPr lang="en-US" smtClean="0"/>
              <a:t>‹#›</a:t>
            </a:fld>
            <a:endParaRPr lang="en-US"/>
          </a:p>
        </p:txBody>
      </p:sp>
    </p:spTree>
    <p:extLst>
      <p:ext uri="{BB962C8B-B14F-4D97-AF65-F5344CB8AC3E}">
        <p14:creationId xmlns:p14="http://schemas.microsoft.com/office/powerpoint/2010/main" val="331867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C463DD-30B1-409F-AB9D-9C7BC46DAB86}" type="datetimeFigureOut">
              <a:rPr lang="en-US" smtClean="0"/>
              <a:t>28-Nov-23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3EBD5F8-46E3-467F-AF75-18460913BA82}" type="slidenum">
              <a:rPr lang="en-US" smtClean="0"/>
              <a:t>‹#›</a:t>
            </a:fld>
            <a:endParaRPr lang="en-US"/>
          </a:p>
        </p:txBody>
      </p:sp>
    </p:spTree>
    <p:extLst>
      <p:ext uri="{BB962C8B-B14F-4D97-AF65-F5344CB8AC3E}">
        <p14:creationId xmlns:p14="http://schemas.microsoft.com/office/powerpoint/2010/main" val="2788262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C463DD-30B1-409F-AB9D-9C7BC46DAB86}" type="datetimeFigureOut">
              <a:rPr lang="en-US" smtClean="0"/>
              <a:t>28-Nov-23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3EBD5F8-46E3-467F-AF75-18460913BA82}" type="slidenum">
              <a:rPr lang="en-US" smtClean="0"/>
              <a:t>‹#›</a:t>
            </a:fld>
            <a:endParaRPr lang="en-US"/>
          </a:p>
        </p:txBody>
      </p:sp>
    </p:spTree>
    <p:extLst>
      <p:ext uri="{BB962C8B-B14F-4D97-AF65-F5344CB8AC3E}">
        <p14:creationId xmlns:p14="http://schemas.microsoft.com/office/powerpoint/2010/main" val="2287922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AC463DD-30B1-409F-AB9D-9C7BC46DAB86}" type="datetimeFigureOut">
              <a:rPr lang="en-US" smtClean="0"/>
              <a:t>28-Nov-23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3EBD5F8-46E3-467F-AF75-18460913BA82}" type="slidenum">
              <a:rPr lang="en-US" smtClean="0"/>
              <a:t>‹#›</a:t>
            </a:fld>
            <a:endParaRPr lang="en-US"/>
          </a:p>
        </p:txBody>
      </p:sp>
    </p:spTree>
    <p:extLst>
      <p:ext uri="{BB962C8B-B14F-4D97-AF65-F5344CB8AC3E}">
        <p14:creationId xmlns:p14="http://schemas.microsoft.com/office/powerpoint/2010/main" val="3552504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AC463DD-30B1-409F-AB9D-9C7BC46DAB86}" type="datetimeFigureOut">
              <a:rPr lang="en-US" smtClean="0"/>
              <a:t>28-Nov-23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3EBD5F8-46E3-467F-AF75-18460913BA82}" type="slidenum">
              <a:rPr lang="en-US" smtClean="0"/>
              <a:t>‹#›</a:t>
            </a:fld>
            <a:endParaRPr lang="en-US"/>
          </a:p>
        </p:txBody>
      </p:sp>
    </p:spTree>
    <p:extLst>
      <p:ext uri="{BB962C8B-B14F-4D97-AF65-F5344CB8AC3E}">
        <p14:creationId xmlns:p14="http://schemas.microsoft.com/office/powerpoint/2010/main" val="3857060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C463DD-30B1-409F-AB9D-9C7BC46DAB86}" type="datetimeFigureOut">
              <a:rPr lang="en-US" smtClean="0"/>
              <a:t>28-Nov-23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3EBD5F8-46E3-467F-AF75-18460913BA82}" type="slidenum">
              <a:rPr lang="en-US" smtClean="0"/>
              <a:t>‹#›</a:t>
            </a:fld>
            <a:endParaRPr lang="en-US"/>
          </a:p>
        </p:txBody>
      </p:sp>
    </p:spTree>
    <p:extLst>
      <p:ext uri="{BB962C8B-B14F-4D97-AF65-F5344CB8AC3E}">
        <p14:creationId xmlns:p14="http://schemas.microsoft.com/office/powerpoint/2010/main" val="319871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AC463DD-30B1-409F-AB9D-9C7BC46DAB86}" type="datetimeFigureOut">
              <a:rPr lang="en-US" smtClean="0"/>
              <a:t>28-Nov-23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3EBD5F8-46E3-467F-AF75-18460913BA82}" type="slidenum">
              <a:rPr lang="en-US" smtClean="0"/>
              <a:t>‹#›</a:t>
            </a:fld>
            <a:endParaRPr lang="en-US"/>
          </a:p>
        </p:txBody>
      </p:sp>
    </p:spTree>
    <p:extLst>
      <p:ext uri="{BB962C8B-B14F-4D97-AF65-F5344CB8AC3E}">
        <p14:creationId xmlns:p14="http://schemas.microsoft.com/office/powerpoint/2010/main" val="800358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C463DD-30B1-409F-AB9D-9C7BC46DAB86}" type="datetimeFigureOut">
              <a:rPr lang="en-US" smtClean="0"/>
              <a:t>28-Nov-23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3EBD5F8-46E3-467F-AF75-18460913BA82}" type="slidenum">
              <a:rPr lang="en-US" smtClean="0"/>
              <a:t>‹#›</a:t>
            </a:fld>
            <a:endParaRPr lang="en-US"/>
          </a:p>
        </p:txBody>
      </p:sp>
    </p:spTree>
    <p:extLst>
      <p:ext uri="{BB962C8B-B14F-4D97-AF65-F5344CB8AC3E}">
        <p14:creationId xmlns:p14="http://schemas.microsoft.com/office/powerpoint/2010/main" val="3021126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AC463DD-30B1-409F-AB9D-9C7BC46DAB86}" type="datetimeFigureOut">
              <a:rPr lang="en-US" smtClean="0"/>
              <a:t>28-Nov-23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3EBD5F8-46E3-467F-AF75-18460913BA82}" type="slidenum">
              <a:rPr lang="en-US" smtClean="0"/>
              <a:t>‹#›</a:t>
            </a:fld>
            <a:endParaRPr lang="en-US"/>
          </a:p>
        </p:txBody>
      </p:sp>
    </p:spTree>
    <p:extLst>
      <p:ext uri="{BB962C8B-B14F-4D97-AF65-F5344CB8AC3E}">
        <p14:creationId xmlns:p14="http://schemas.microsoft.com/office/powerpoint/2010/main" val="1835019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AC463DD-30B1-409F-AB9D-9C7BC46DAB86}" type="datetimeFigureOut">
              <a:rPr lang="en-US" smtClean="0"/>
              <a:t>28-Nov-23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3EBD5F8-46E3-467F-AF75-18460913BA82}" type="slidenum">
              <a:rPr lang="en-US" smtClean="0"/>
              <a:t>‹#›</a:t>
            </a:fld>
            <a:endParaRPr lang="en-US"/>
          </a:p>
        </p:txBody>
      </p:sp>
    </p:spTree>
    <p:extLst>
      <p:ext uri="{BB962C8B-B14F-4D97-AF65-F5344CB8AC3E}">
        <p14:creationId xmlns:p14="http://schemas.microsoft.com/office/powerpoint/2010/main" val="1062631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AC463DD-30B1-409F-AB9D-9C7BC46DAB86}" type="datetimeFigureOut">
              <a:rPr lang="en-US" smtClean="0"/>
              <a:t>28-Nov-23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3EBD5F8-46E3-467F-AF75-18460913BA82}" type="slidenum">
              <a:rPr lang="en-US" smtClean="0"/>
              <a:t>‹#›</a:t>
            </a:fld>
            <a:endParaRPr lang="en-US"/>
          </a:p>
        </p:txBody>
      </p:sp>
    </p:spTree>
    <p:extLst>
      <p:ext uri="{BB962C8B-B14F-4D97-AF65-F5344CB8AC3E}">
        <p14:creationId xmlns:p14="http://schemas.microsoft.com/office/powerpoint/2010/main" val="770271709"/>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media" Target="../media/media2.mp3"/><Relationship Id="rId7" Type="http://schemas.openxmlformats.org/officeDocument/2006/relationships/image" Target="../media/image10.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9.png"/><Relationship Id="rId5" Type="http://schemas.openxmlformats.org/officeDocument/2006/relationships/slideLayout" Target="../slideLayouts/slideLayout2.xml"/><Relationship Id="rId10" Type="http://schemas.openxmlformats.org/officeDocument/2006/relationships/image" Target="../media/image13.png"/><Relationship Id="rId4" Type="http://schemas.openxmlformats.org/officeDocument/2006/relationships/audio" Target="../media/media2.mp3"/><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79000">
              <a:schemeClr val="bg2">
                <a:tint val="90000"/>
                <a:satMod val="92000"/>
                <a:lumMod val="120000"/>
              </a:schemeClr>
            </a:gs>
            <a:gs pos="100000">
              <a:schemeClr val="bg2">
                <a:shade val="98000"/>
                <a:satMod val="120000"/>
                <a:lumMod val="98000"/>
              </a:schemeClr>
            </a:gs>
          </a:gsLst>
          <a:lin ang="8100000" scaled="1"/>
          <a:tileRect/>
        </a:gradFill>
        <a:effectLst/>
      </p:bgPr>
    </p:bg>
    <p:spTree>
      <p:nvGrpSpPr>
        <p:cNvPr id="1" name=""/>
        <p:cNvGrpSpPr/>
        <p:nvPr/>
      </p:nvGrpSpPr>
      <p:grpSpPr>
        <a:xfrm>
          <a:off x="0" y="0"/>
          <a:ext cx="0" cy="0"/>
          <a:chOff x="0" y="0"/>
          <a:chExt cx="0" cy="0"/>
        </a:xfrm>
      </p:grpSpPr>
      <p:sp>
        <p:nvSpPr>
          <p:cNvPr id="6" name="Rectangle 5"/>
          <p:cNvSpPr/>
          <p:nvPr/>
        </p:nvSpPr>
        <p:spPr>
          <a:xfrm>
            <a:off x="415637" y="211015"/>
            <a:ext cx="11457708" cy="584775"/>
          </a:xfrm>
          <a:prstGeom prst="rect">
            <a:avLst/>
          </a:prstGeom>
          <a:noFill/>
        </p:spPr>
        <p:txBody>
          <a:bodyPr wrap="square" lIns="91440" tIns="45720" rIns="91440" bIns="45720">
            <a:spAutoFit/>
          </a:bodyPr>
          <a:lstStyle/>
          <a:p>
            <a:pPr algn="ctr"/>
            <a:r>
              <a:rPr lang="en-US" sz="3200" b="1" dirty="0"/>
              <a:t>Multilingual Image Captioning with Voice Assistance</a:t>
            </a:r>
            <a:endParaRPr lang="en-US" sz="3200" b="1" dirty="0"/>
          </a:p>
        </p:txBody>
      </p:sp>
      <p:sp>
        <p:nvSpPr>
          <p:cNvPr id="3" name="TextBox 2"/>
          <p:cNvSpPr txBox="1"/>
          <p:nvPr/>
        </p:nvSpPr>
        <p:spPr>
          <a:xfrm>
            <a:off x="8610492" y="5743941"/>
            <a:ext cx="3048000" cy="646331"/>
          </a:xfrm>
          <a:prstGeom prst="rect">
            <a:avLst/>
          </a:prstGeom>
          <a:noFill/>
        </p:spPr>
        <p:txBody>
          <a:bodyPr wrap="square" rtlCol="0">
            <a:spAutoFit/>
          </a:bodyPr>
          <a:lstStyle/>
          <a:p>
            <a:r>
              <a:rPr lang="en-US" b="1" dirty="0" smtClean="0">
                <a:solidFill>
                  <a:srgbClr val="23639D"/>
                </a:solidFill>
              </a:rPr>
              <a:t>Krishna </a:t>
            </a:r>
            <a:r>
              <a:rPr lang="en-US" b="1" dirty="0" err="1" smtClean="0">
                <a:solidFill>
                  <a:srgbClr val="23639D"/>
                </a:solidFill>
              </a:rPr>
              <a:t>Kumari</a:t>
            </a:r>
            <a:r>
              <a:rPr lang="en-US" b="1" dirty="0" smtClean="0">
                <a:solidFill>
                  <a:srgbClr val="23639D"/>
                </a:solidFill>
              </a:rPr>
              <a:t> </a:t>
            </a:r>
            <a:r>
              <a:rPr lang="en-US" b="1" dirty="0" err="1" smtClean="0">
                <a:solidFill>
                  <a:srgbClr val="23639D"/>
                </a:solidFill>
              </a:rPr>
              <a:t>Ravuri</a:t>
            </a:r>
            <a:endParaRPr lang="en-US" b="1" dirty="0" smtClean="0">
              <a:solidFill>
                <a:srgbClr val="23639D"/>
              </a:solidFill>
            </a:endParaRPr>
          </a:p>
          <a:p>
            <a:r>
              <a:rPr lang="en-US" b="1" dirty="0" smtClean="0">
                <a:solidFill>
                  <a:srgbClr val="23639D"/>
                </a:solidFill>
              </a:rPr>
              <a:t>M22AI567</a:t>
            </a:r>
            <a:endParaRPr lang="en-US" b="1" dirty="0">
              <a:solidFill>
                <a:srgbClr val="23639D"/>
              </a:solidFill>
            </a:endParaRPr>
          </a:p>
        </p:txBody>
      </p:sp>
      <p:pic>
        <p:nvPicPr>
          <p:cNvPr id="2" name="Picture 1"/>
          <p:cNvPicPr>
            <a:picLocks noChangeAspect="1"/>
          </p:cNvPicPr>
          <p:nvPr/>
        </p:nvPicPr>
        <p:blipFill>
          <a:blip r:embed="rId2"/>
          <a:stretch>
            <a:fillRect/>
          </a:stretch>
        </p:blipFill>
        <p:spPr>
          <a:xfrm>
            <a:off x="3576205" y="1362941"/>
            <a:ext cx="4762500" cy="2857500"/>
          </a:xfrm>
          <a:prstGeom prst="rect">
            <a:avLst/>
          </a:prstGeom>
        </p:spPr>
      </p:pic>
      <p:sp>
        <p:nvSpPr>
          <p:cNvPr id="5" name="Rectangle 4"/>
          <p:cNvSpPr/>
          <p:nvPr/>
        </p:nvSpPr>
        <p:spPr>
          <a:xfrm>
            <a:off x="3975639" y="4319351"/>
            <a:ext cx="3616652" cy="646331"/>
          </a:xfrm>
          <a:prstGeom prst="rect">
            <a:avLst/>
          </a:prstGeom>
        </p:spPr>
        <p:txBody>
          <a:bodyPr wrap="square">
            <a:spAutoFit/>
          </a:bodyPr>
          <a:lstStyle/>
          <a:p>
            <a:r>
              <a:rPr lang="en-US" dirty="0"/>
              <a:t>a brown dog jumps into a </a:t>
            </a:r>
            <a:r>
              <a:rPr lang="en-US" dirty="0" smtClean="0"/>
              <a:t>pool</a:t>
            </a:r>
          </a:p>
          <a:p>
            <a:endParaRPr lang="en-US" dirty="0"/>
          </a:p>
        </p:txBody>
      </p:sp>
      <p:sp>
        <p:nvSpPr>
          <p:cNvPr id="9" name="Rectangle 8"/>
          <p:cNvSpPr/>
          <p:nvPr/>
        </p:nvSpPr>
        <p:spPr>
          <a:xfrm>
            <a:off x="3576205" y="5064592"/>
            <a:ext cx="4761240" cy="369332"/>
          </a:xfrm>
          <a:prstGeom prst="rect">
            <a:avLst/>
          </a:prstGeom>
        </p:spPr>
        <p:txBody>
          <a:bodyPr wrap="none">
            <a:spAutoFit/>
          </a:bodyPr>
          <a:lstStyle/>
          <a:p>
            <a:r>
              <a:rPr lang="te-IN" dirty="0"/>
              <a:t>ఒక గోధుమ కుక్క ఒక కొలనులోకి దూకుతుంది</a:t>
            </a:r>
            <a:endParaRPr lang="en-US" dirty="0"/>
          </a:p>
        </p:txBody>
      </p:sp>
    </p:spTree>
    <p:extLst>
      <p:ext uri="{BB962C8B-B14F-4D97-AF65-F5344CB8AC3E}">
        <p14:creationId xmlns:p14="http://schemas.microsoft.com/office/powerpoint/2010/main" val="549710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437" y="113927"/>
            <a:ext cx="2937163" cy="553526"/>
          </a:xfrm>
        </p:spPr>
        <p:txBody>
          <a:bodyPr>
            <a:noAutofit/>
          </a:bodyPr>
          <a:lstStyle/>
          <a:p>
            <a:pPr algn="ctr"/>
            <a:r>
              <a:rPr lang="en-US" b="1" dirty="0" smtClean="0">
                <a:solidFill>
                  <a:srgbClr val="EDA31F"/>
                </a:solidFill>
                <a:latin typeface="Times New Roman" panose="02020603050405020304" pitchFamily="18" charset="0"/>
                <a:cs typeface="Times New Roman" panose="02020603050405020304" pitchFamily="18" charset="0"/>
              </a:rPr>
              <a:t>DEMO</a:t>
            </a:r>
            <a:endParaRPr lang="en-US" b="1" dirty="0">
              <a:solidFill>
                <a:srgbClr val="EDA31F"/>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6"/>
          <a:stretch>
            <a:fillRect/>
          </a:stretch>
        </p:blipFill>
        <p:spPr>
          <a:xfrm>
            <a:off x="2039216" y="692727"/>
            <a:ext cx="2865293" cy="3399559"/>
          </a:xfrm>
          <a:prstGeom prst="rect">
            <a:avLst/>
          </a:prstGeom>
        </p:spPr>
      </p:pic>
      <p:pic>
        <p:nvPicPr>
          <p:cNvPr id="9" name="Picture 8"/>
          <p:cNvPicPr>
            <a:picLocks noChangeAspect="1"/>
          </p:cNvPicPr>
          <p:nvPr/>
        </p:nvPicPr>
        <p:blipFill>
          <a:blip r:embed="rId7"/>
          <a:stretch>
            <a:fillRect/>
          </a:stretch>
        </p:blipFill>
        <p:spPr>
          <a:xfrm>
            <a:off x="5250874" y="0"/>
            <a:ext cx="6542808" cy="2504725"/>
          </a:xfrm>
          <a:prstGeom prst="rect">
            <a:avLst/>
          </a:prstGeom>
        </p:spPr>
      </p:pic>
      <p:pic>
        <p:nvPicPr>
          <p:cNvPr id="10" name="Picture 9"/>
          <p:cNvPicPr>
            <a:picLocks noChangeAspect="1"/>
          </p:cNvPicPr>
          <p:nvPr/>
        </p:nvPicPr>
        <p:blipFill>
          <a:blip r:embed="rId8"/>
          <a:stretch>
            <a:fillRect/>
          </a:stretch>
        </p:blipFill>
        <p:spPr>
          <a:xfrm>
            <a:off x="5250874" y="2492354"/>
            <a:ext cx="6467907" cy="2953616"/>
          </a:xfrm>
          <a:prstGeom prst="rect">
            <a:avLst/>
          </a:prstGeom>
        </p:spPr>
      </p:pic>
      <p:pic>
        <p:nvPicPr>
          <p:cNvPr id="11" name="Picture 10"/>
          <p:cNvPicPr>
            <a:picLocks noChangeAspect="1"/>
          </p:cNvPicPr>
          <p:nvPr/>
        </p:nvPicPr>
        <p:blipFill>
          <a:blip r:embed="rId9"/>
          <a:stretch>
            <a:fillRect/>
          </a:stretch>
        </p:blipFill>
        <p:spPr>
          <a:xfrm>
            <a:off x="7016461" y="4364449"/>
            <a:ext cx="4288848" cy="747877"/>
          </a:xfrm>
          <a:prstGeom prst="rect">
            <a:avLst/>
          </a:prstGeom>
        </p:spPr>
      </p:pic>
      <p:pic>
        <p:nvPicPr>
          <p:cNvPr id="12" name="voice_te_t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2198645" y="4775343"/>
            <a:ext cx="609600" cy="609600"/>
          </a:xfrm>
          <a:prstGeom prst="rect">
            <a:avLst/>
          </a:prstGeom>
        </p:spPr>
      </p:pic>
      <p:sp>
        <p:nvSpPr>
          <p:cNvPr id="13" name="TextBox 12"/>
          <p:cNvSpPr txBox="1"/>
          <p:nvPr/>
        </p:nvSpPr>
        <p:spPr>
          <a:xfrm>
            <a:off x="2039216" y="4364449"/>
            <a:ext cx="2241839" cy="369332"/>
          </a:xfrm>
          <a:prstGeom prst="rect">
            <a:avLst/>
          </a:prstGeom>
          <a:noFill/>
        </p:spPr>
        <p:txBody>
          <a:bodyPr wrap="square" rtlCol="0">
            <a:spAutoFit/>
          </a:bodyPr>
          <a:lstStyle/>
          <a:p>
            <a:r>
              <a:rPr lang="en-US" dirty="0" smtClean="0"/>
              <a:t>Telugu</a:t>
            </a:r>
            <a:endParaRPr lang="en-US" dirty="0"/>
          </a:p>
        </p:txBody>
      </p:sp>
      <p:sp>
        <p:nvSpPr>
          <p:cNvPr id="15" name="TextBox 14"/>
          <p:cNvSpPr txBox="1"/>
          <p:nvPr/>
        </p:nvSpPr>
        <p:spPr>
          <a:xfrm>
            <a:off x="2039216" y="5569660"/>
            <a:ext cx="928459" cy="369332"/>
          </a:xfrm>
          <a:prstGeom prst="rect">
            <a:avLst/>
          </a:prstGeom>
          <a:noFill/>
        </p:spPr>
        <p:txBody>
          <a:bodyPr wrap="none" rtlCol="0">
            <a:spAutoFit/>
          </a:bodyPr>
          <a:lstStyle/>
          <a:p>
            <a:r>
              <a:rPr lang="en-US" dirty="0" smtClean="0"/>
              <a:t>English</a:t>
            </a:r>
            <a:endParaRPr lang="en-US" dirty="0"/>
          </a:p>
        </p:txBody>
      </p:sp>
      <p:pic>
        <p:nvPicPr>
          <p:cNvPr id="16" name="voiceeng_t1">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10"/>
          <a:stretch>
            <a:fillRect/>
          </a:stretch>
        </p:blipFill>
        <p:spPr>
          <a:xfrm>
            <a:off x="2198645" y="6123710"/>
            <a:ext cx="609600" cy="591004"/>
          </a:xfrm>
          <a:prstGeom prst="rect">
            <a:avLst/>
          </a:prstGeom>
        </p:spPr>
      </p:pic>
    </p:spTree>
    <p:extLst>
      <p:ext uri="{BB962C8B-B14F-4D97-AF65-F5344CB8AC3E}">
        <p14:creationId xmlns:p14="http://schemas.microsoft.com/office/powerpoint/2010/main" val="173741405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2520" fill="hold"/>
                                        <p:tgtEl>
                                          <p:spTgt spid="12"/>
                                        </p:tgtEl>
                                      </p:cBhvr>
                                    </p:cmd>
                                  </p:childTnLst>
                                </p:cTn>
                              </p:par>
                            </p:childTnLst>
                          </p:cTn>
                        </p:par>
                      </p:childTnLst>
                    </p:cTn>
                  </p:par>
                </p:childTnLst>
              </p:cTn>
              <p:nextCondLst>
                <p:cond evt="onClick" delay="0">
                  <p:tgtEl>
                    <p:spTgt spid="12"/>
                  </p:tgtEl>
                </p:cond>
              </p:nextCondLst>
            </p:seq>
            <p:audio>
              <p:cMediaNode vol="80000">
                <p:cTn id="7" fill="hold" display="0">
                  <p:stCondLst>
                    <p:cond delay="indefinite"/>
                  </p:stCondLst>
                  <p:endCondLst>
                    <p:cond evt="onStopAudio" delay="0">
                      <p:tgtEl>
                        <p:sldTgt/>
                      </p:tgtEl>
                    </p:cond>
                  </p:endCondLst>
                </p:cTn>
                <p:tgtEl>
                  <p:spTgt spid="12"/>
                </p:tgtEl>
              </p:cMediaNode>
            </p:audio>
            <p:seq concurrent="1" nextAc="seek">
              <p:cTn id="8" restart="whenNotActive" fill="hold" evtFilter="cancelBubble" nodeType="interactiveSeq">
                <p:stCondLst>
                  <p:cond evt="onClick" delay="0">
                    <p:tgtEl>
                      <p:spTgt spid="16"/>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3696" fill="hold"/>
                                        <p:tgtEl>
                                          <p:spTgt spid="16"/>
                                        </p:tgtEl>
                                      </p:cBhvr>
                                    </p:cmd>
                                  </p:childTnLst>
                                </p:cTn>
                              </p:par>
                            </p:childTnLst>
                          </p:cTn>
                        </p:par>
                      </p:childTnLst>
                    </p:cTn>
                  </p:par>
                </p:childTnLst>
              </p:cTn>
              <p:nextCondLst>
                <p:cond evt="onClick" delay="0">
                  <p:tgtEl>
                    <p:spTgt spid="16"/>
                  </p:tgtEl>
                </p:cond>
              </p:nextCondLst>
            </p:seq>
            <p:audio>
              <p:cMediaNode vol="80000">
                <p:cTn id="13" fill="hold" display="0">
                  <p:stCondLst>
                    <p:cond delay="indefinite"/>
                  </p:stCondLst>
                  <p:endCondLst>
                    <p:cond evt="onStopAudio" delay="0">
                      <p:tgtEl>
                        <p:sldTgt/>
                      </p:tgtEl>
                    </p:cond>
                  </p:endCondLst>
                </p:cTn>
                <p:tgtEl>
                  <p:spTgt spid="16"/>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5" y="721091"/>
            <a:ext cx="2145330" cy="650508"/>
          </a:xfrm>
        </p:spPr>
        <p:txBody>
          <a:bodyPr>
            <a:normAutofit/>
          </a:bodyPr>
          <a:lstStyle/>
          <a:p>
            <a:r>
              <a:rPr lang="en-US" sz="2800" b="1" dirty="0" smtClean="0">
                <a:solidFill>
                  <a:srgbClr val="CF6E03"/>
                </a:solidFill>
                <a:latin typeface="Times New Roman" panose="02020603050405020304" pitchFamily="18" charset="0"/>
                <a:ea typeface="+mn-ea"/>
                <a:cs typeface="Times New Roman" panose="02020603050405020304" pitchFamily="18" charset="0"/>
              </a:rPr>
              <a:t>References: </a:t>
            </a:r>
            <a:endParaRPr lang="en-US" sz="2800" b="1" dirty="0">
              <a:solidFill>
                <a:srgbClr val="CF6E03"/>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idx="1"/>
          </p:nvPr>
        </p:nvSpPr>
        <p:spPr>
          <a:xfrm>
            <a:off x="1302327" y="1371599"/>
            <a:ext cx="10654145" cy="5250874"/>
          </a:xfrm>
        </p:spPr>
        <p:txBody>
          <a:bodyPr>
            <a:normAutofit/>
          </a:bodyPr>
          <a:lstStyle/>
          <a:p>
            <a:r>
              <a:rPr lang="en-US" dirty="0">
                <a:latin typeface="Times New Roman" panose="02020603050405020304" pitchFamily="18" charset="0"/>
                <a:cs typeface="Times New Roman" panose="02020603050405020304" pitchFamily="18" charset="0"/>
              </a:rPr>
              <a:t>Xu, </a:t>
            </a:r>
            <a:r>
              <a:rPr lang="en-US" dirty="0" err="1">
                <a:latin typeface="Times New Roman" panose="02020603050405020304" pitchFamily="18" charset="0"/>
                <a:cs typeface="Times New Roman" panose="02020603050405020304" pitchFamily="18" charset="0"/>
              </a:rPr>
              <a:t>Ke</a:t>
            </a:r>
            <a:r>
              <a:rPr lang="en-US" dirty="0">
                <a:latin typeface="Times New Roman" panose="02020603050405020304" pitchFamily="18" charset="0"/>
                <a:cs typeface="Times New Roman" panose="02020603050405020304" pitchFamily="18" charset="0"/>
              </a:rPr>
              <a:t> et al. “Show, Attend and Tell: Neural Image Caption Generation with Visual Attention.” </a:t>
            </a:r>
            <a:r>
              <a:rPr lang="en-US" i="1" dirty="0">
                <a:latin typeface="Times New Roman" panose="02020603050405020304" pitchFamily="18" charset="0"/>
                <a:cs typeface="Times New Roman" panose="02020603050405020304" pitchFamily="18" charset="0"/>
              </a:rPr>
              <a:t>International Conference on Machine Learning</a:t>
            </a:r>
            <a:r>
              <a:rPr lang="en-US" dirty="0">
                <a:latin typeface="Times New Roman" panose="02020603050405020304" pitchFamily="18" charset="0"/>
                <a:cs typeface="Times New Roman" panose="02020603050405020304" pitchFamily="18" charset="0"/>
              </a:rPr>
              <a:t> (2015</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M. P. </a:t>
            </a:r>
            <a:r>
              <a:rPr lang="en-US" dirty="0" err="1">
                <a:latin typeface="Times New Roman" panose="02020603050405020304" pitchFamily="18" charset="0"/>
                <a:cs typeface="Times New Roman" panose="02020603050405020304" pitchFamily="18" charset="0"/>
              </a:rPr>
              <a:t>Arakeri</a:t>
            </a:r>
            <a:r>
              <a:rPr lang="en-US" dirty="0">
                <a:latin typeface="Times New Roman" panose="02020603050405020304" pitchFamily="18" charset="0"/>
                <a:cs typeface="Times New Roman" panose="02020603050405020304" pitchFamily="18" charset="0"/>
              </a:rPr>
              <a:t>, N. S. </a:t>
            </a:r>
            <a:r>
              <a:rPr lang="en-US" dirty="0" err="1">
                <a:latin typeface="Times New Roman" panose="02020603050405020304" pitchFamily="18" charset="0"/>
                <a:cs typeface="Times New Roman" panose="02020603050405020304" pitchFamily="18" charset="0"/>
              </a:rPr>
              <a:t>Keerthana</a:t>
            </a:r>
            <a:r>
              <a:rPr lang="en-US" dirty="0">
                <a:latin typeface="Times New Roman" panose="02020603050405020304" pitchFamily="18" charset="0"/>
                <a:cs typeface="Times New Roman" panose="02020603050405020304" pitchFamily="18" charset="0"/>
              </a:rPr>
              <a:t>, M. </a:t>
            </a:r>
            <a:r>
              <a:rPr lang="en-US" dirty="0" err="1">
                <a:latin typeface="Times New Roman" panose="02020603050405020304" pitchFamily="18" charset="0"/>
                <a:cs typeface="Times New Roman" panose="02020603050405020304" pitchFamily="18" charset="0"/>
              </a:rPr>
              <a:t>Madhura</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Sankar</a:t>
            </a:r>
            <a:r>
              <a:rPr lang="en-US" dirty="0">
                <a:latin typeface="Times New Roman" panose="02020603050405020304" pitchFamily="18" charset="0"/>
                <a:cs typeface="Times New Roman" panose="02020603050405020304" pitchFamily="18" charset="0"/>
              </a:rPr>
              <a:t> and T. </a:t>
            </a:r>
            <a:r>
              <a:rPr lang="en-US" dirty="0" err="1">
                <a:latin typeface="Times New Roman" panose="02020603050405020304" pitchFamily="18" charset="0"/>
                <a:cs typeface="Times New Roman" panose="02020603050405020304" pitchFamily="18" charset="0"/>
              </a:rPr>
              <a:t>Munnavar</a:t>
            </a:r>
            <a:r>
              <a:rPr lang="en-US" dirty="0">
                <a:latin typeface="Times New Roman" panose="02020603050405020304" pitchFamily="18" charset="0"/>
                <a:cs typeface="Times New Roman" panose="02020603050405020304" pitchFamily="18" charset="0"/>
              </a:rPr>
              <a:t>, "Assistive Technology for the Visually Impaired Using Computer Vision," </a:t>
            </a:r>
            <a:r>
              <a:rPr lang="en-US" i="1" dirty="0">
                <a:latin typeface="Times New Roman" panose="02020603050405020304" pitchFamily="18" charset="0"/>
                <a:cs typeface="Times New Roman" panose="02020603050405020304" pitchFamily="18" charset="0"/>
              </a:rPr>
              <a:t>2018 International Conference on Advances in Computing, Communications and Informatics (ICACCI)</a:t>
            </a:r>
            <a:r>
              <a:rPr lang="en-US" dirty="0">
                <a:latin typeface="Times New Roman" panose="02020603050405020304" pitchFamily="18" charset="0"/>
                <a:cs typeface="Times New Roman" panose="02020603050405020304" pitchFamily="18" charset="0"/>
              </a:rPr>
              <a:t>, Bangalore, India, 2018, pp. 1725-1730,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10.1109/ICACCI.2018.8554625</a:t>
            </a:r>
            <a:r>
              <a:rPr lang="en-US" dirty="0"/>
              <a:t>.</a:t>
            </a:r>
            <a:r>
              <a:rPr lang="en-US" sz="2300" dirty="0" smtClean="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M. </a:t>
            </a:r>
            <a:r>
              <a:rPr lang="en-US" dirty="0" err="1">
                <a:latin typeface="Times New Roman" panose="02020603050405020304" pitchFamily="18" charset="0"/>
                <a:cs typeface="Times New Roman" panose="02020603050405020304" pitchFamily="18" charset="0"/>
              </a:rPr>
              <a:t>Sailaja</a:t>
            </a:r>
            <a:r>
              <a:rPr lang="en-US" dirty="0">
                <a:latin typeface="Times New Roman" panose="02020603050405020304" pitchFamily="18" charset="0"/>
                <a:cs typeface="Times New Roman" panose="02020603050405020304" pitchFamily="18" charset="0"/>
              </a:rPr>
              <a:t>, K. </a:t>
            </a:r>
            <a:r>
              <a:rPr lang="en-US" dirty="0" err="1">
                <a:latin typeface="Times New Roman" panose="02020603050405020304" pitchFamily="18" charset="0"/>
                <a:cs typeface="Times New Roman" panose="02020603050405020304" pitchFamily="18" charset="0"/>
              </a:rPr>
              <a:t>Harika</a:t>
            </a:r>
            <a:r>
              <a:rPr lang="en-US" dirty="0">
                <a:latin typeface="Times New Roman" panose="02020603050405020304" pitchFamily="18" charset="0"/>
                <a:cs typeface="Times New Roman" panose="02020603050405020304" pitchFamily="18" charset="0"/>
              </a:rPr>
              <a:t>, B. Sridhar, R. Singh, V. </a:t>
            </a:r>
            <a:r>
              <a:rPr lang="en-US" dirty="0" err="1">
                <a:latin typeface="Times New Roman" panose="02020603050405020304" pitchFamily="18" charset="0"/>
                <a:cs typeface="Times New Roman" panose="02020603050405020304" pitchFamily="18" charset="0"/>
              </a:rPr>
              <a:t>Charitha</a:t>
            </a:r>
            <a:r>
              <a:rPr lang="en-US" dirty="0">
                <a:latin typeface="Times New Roman" panose="02020603050405020304" pitchFamily="18" charset="0"/>
                <a:cs typeface="Times New Roman" panose="02020603050405020304" pitchFamily="18" charset="0"/>
              </a:rPr>
              <a:t> and K. S. Rao, "Image Caption Generator using Deep Learning," </a:t>
            </a:r>
            <a:r>
              <a:rPr lang="en-US" i="1" dirty="0">
                <a:latin typeface="Times New Roman" panose="02020603050405020304" pitchFamily="18" charset="0"/>
                <a:cs typeface="Times New Roman" panose="02020603050405020304" pitchFamily="18" charset="0"/>
              </a:rPr>
              <a:t>2022 International Conference on Advancements in Smart, Secure and Intelligent Computing (ASSIC)</a:t>
            </a:r>
            <a:r>
              <a:rPr lang="en-US" dirty="0">
                <a:latin typeface="Times New Roman" panose="02020603050405020304" pitchFamily="18" charset="0"/>
                <a:cs typeface="Times New Roman" panose="02020603050405020304" pitchFamily="18" charset="0"/>
              </a:rPr>
              <a:t>, Bhubaneswar, India, 2022, pp. 1-5,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10.1109/ASSIC55218.2022.10088345.</a:t>
            </a:r>
          </a:p>
          <a:p>
            <a:r>
              <a:rPr lang="en-US" dirty="0">
                <a:latin typeface="Times New Roman" panose="02020603050405020304" pitchFamily="18" charset="0"/>
                <a:cs typeface="Times New Roman" panose="02020603050405020304" pitchFamily="18" charset="0"/>
              </a:rPr>
              <a:t>M. P. R, M. </a:t>
            </a:r>
            <a:r>
              <a:rPr lang="en-US" dirty="0" err="1">
                <a:latin typeface="Times New Roman" panose="02020603050405020304" pitchFamily="18" charset="0"/>
                <a:cs typeface="Times New Roman" panose="02020603050405020304" pitchFamily="18" charset="0"/>
              </a:rPr>
              <a:t>Anu</a:t>
            </a:r>
            <a:r>
              <a:rPr lang="en-US" dirty="0">
                <a:latin typeface="Times New Roman" panose="02020603050405020304" pitchFamily="18" charset="0"/>
                <a:cs typeface="Times New Roman" panose="02020603050405020304" pitchFamily="18" charset="0"/>
              </a:rPr>
              <a:t> and D. S, "Building A Voice Based Image Caption Generator with Deep Learning," </a:t>
            </a:r>
            <a:r>
              <a:rPr lang="en-US" i="1" dirty="0">
                <a:latin typeface="Times New Roman" panose="02020603050405020304" pitchFamily="18" charset="0"/>
                <a:cs typeface="Times New Roman" panose="02020603050405020304" pitchFamily="18" charset="0"/>
              </a:rPr>
              <a:t>2021 5th International Conference on Intelligent Computing and Control Systems (ICICCS)</a:t>
            </a:r>
            <a:r>
              <a:rPr lang="en-US" dirty="0">
                <a:latin typeface="Times New Roman" panose="02020603050405020304" pitchFamily="18" charset="0"/>
                <a:cs typeface="Times New Roman" panose="02020603050405020304" pitchFamily="18" charset="0"/>
              </a:rPr>
              <a:t>, Madurai, India, 2021, pp. 943-948,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10.1109/ICICCS51141.2021.9432091</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S. V. Patnaik, R. </a:t>
            </a:r>
            <a:r>
              <a:rPr lang="en-US" dirty="0" err="1">
                <a:latin typeface="Times New Roman" panose="02020603050405020304" pitchFamily="18" charset="0"/>
                <a:cs typeface="Times New Roman" panose="02020603050405020304" pitchFamily="18" charset="0"/>
              </a:rPr>
              <a:t>Mukka</a:t>
            </a:r>
            <a:r>
              <a:rPr lang="en-US" dirty="0">
                <a:latin typeface="Times New Roman" panose="02020603050405020304" pitchFamily="18" charset="0"/>
                <a:cs typeface="Times New Roman" panose="02020603050405020304" pitchFamily="18" charset="0"/>
              </a:rPr>
              <a:t>, R. </a:t>
            </a:r>
            <a:r>
              <a:rPr lang="en-US" dirty="0" err="1">
                <a:latin typeface="Times New Roman" panose="02020603050405020304" pitchFamily="18" charset="0"/>
                <a:cs typeface="Times New Roman" panose="02020603050405020304" pitchFamily="18" charset="0"/>
              </a:rPr>
              <a:t>Devpreyo</a:t>
            </a:r>
            <a:r>
              <a:rPr lang="en-US" dirty="0">
                <a:latin typeface="Times New Roman" panose="02020603050405020304" pitchFamily="18" charset="0"/>
                <a:cs typeface="Times New Roman" panose="02020603050405020304" pitchFamily="18" charset="0"/>
              </a:rPr>
              <a:t> and A. </a:t>
            </a:r>
            <a:r>
              <a:rPr lang="en-US" dirty="0" err="1">
                <a:latin typeface="Times New Roman" panose="02020603050405020304" pitchFamily="18" charset="0"/>
                <a:cs typeface="Times New Roman" panose="02020603050405020304" pitchFamily="18" charset="0"/>
              </a:rPr>
              <a:t>Wadhawan</a:t>
            </a:r>
            <a:r>
              <a:rPr lang="en-US" dirty="0">
                <a:latin typeface="Times New Roman" panose="02020603050405020304" pitchFamily="18" charset="0"/>
                <a:cs typeface="Times New Roman" panose="02020603050405020304" pitchFamily="18" charset="0"/>
              </a:rPr>
              <a:t>, "Image Caption Generator using </a:t>
            </a:r>
            <a:r>
              <a:rPr lang="en-US" dirty="0" err="1">
                <a:latin typeface="Times New Roman" panose="02020603050405020304" pitchFamily="18" charset="0"/>
                <a:cs typeface="Times New Roman" panose="02020603050405020304" pitchFamily="18" charset="0"/>
              </a:rPr>
              <a:t>EfficientNet</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2022 10th International Conference on Reliability, </a:t>
            </a:r>
            <a:r>
              <a:rPr lang="en-US" i="1" dirty="0" err="1">
                <a:latin typeface="Times New Roman" panose="02020603050405020304" pitchFamily="18" charset="0"/>
                <a:cs typeface="Times New Roman" panose="02020603050405020304" pitchFamily="18" charset="0"/>
              </a:rPr>
              <a:t>Infocom</a:t>
            </a:r>
            <a:r>
              <a:rPr lang="en-US" i="1" dirty="0">
                <a:latin typeface="Times New Roman" panose="02020603050405020304" pitchFamily="18" charset="0"/>
                <a:cs typeface="Times New Roman" panose="02020603050405020304" pitchFamily="18" charset="0"/>
              </a:rPr>
              <a:t> Technologies and Optimization (Trends and Future Directions) (ICRITO)</a:t>
            </a:r>
            <a:r>
              <a:rPr lang="en-US" dirty="0">
                <a:latin typeface="Times New Roman" panose="02020603050405020304" pitchFamily="18" charset="0"/>
                <a:cs typeface="Times New Roman" panose="02020603050405020304" pitchFamily="18" charset="0"/>
              </a:rPr>
              <a:t>, Noida, India, 2022, pp. 1-5,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10.1109/ICRITO56286.2022.9964637.</a:t>
            </a:r>
          </a:p>
        </p:txBody>
      </p:sp>
    </p:spTree>
    <p:extLst>
      <p:ext uri="{BB962C8B-B14F-4D97-AF65-F5344CB8AC3E}">
        <p14:creationId xmlns:p14="http://schemas.microsoft.com/office/powerpoint/2010/main" val="41508469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4732" y="550297"/>
            <a:ext cx="4904723" cy="611141"/>
          </a:xfrm>
        </p:spPr>
        <p:txBody>
          <a:bodyPr>
            <a:noAutofit/>
          </a:bodyPr>
          <a:lstStyle/>
          <a:p>
            <a:r>
              <a:rPr lang="en-US" sz="2800" b="1" dirty="0" smtClean="0">
                <a:solidFill>
                  <a:srgbClr val="CF6E03"/>
                </a:solidFill>
                <a:latin typeface="Times New Roman" panose="02020603050405020304" pitchFamily="18" charset="0"/>
                <a:ea typeface="+mn-ea"/>
                <a:cs typeface="Times New Roman" panose="02020603050405020304" pitchFamily="18" charset="0"/>
              </a:rPr>
              <a:t>Problem Statement</a:t>
            </a:r>
            <a:endParaRPr lang="en-US" sz="2800" b="1" dirty="0">
              <a:solidFill>
                <a:srgbClr val="CF6E03"/>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idx="1"/>
          </p:nvPr>
        </p:nvSpPr>
        <p:spPr>
          <a:xfrm>
            <a:off x="1295401" y="1316182"/>
            <a:ext cx="9601196" cy="4559686"/>
          </a:xfrm>
        </p:spPr>
        <p:txBody>
          <a:bodyPr>
            <a:normAutofit/>
          </a:bodyPr>
          <a:lstStyle/>
          <a:p>
            <a:r>
              <a:rPr lang="en-US" dirty="0"/>
              <a:t> </a:t>
            </a:r>
            <a:r>
              <a:rPr lang="en-US" sz="2000" dirty="0">
                <a:solidFill>
                  <a:schemeClr val="tx1"/>
                </a:solidFill>
                <a:latin typeface="Times New Roman" panose="02020603050405020304" pitchFamily="18" charset="0"/>
                <a:cs typeface="Times New Roman" panose="02020603050405020304" pitchFamily="18" charset="0"/>
              </a:rPr>
              <a:t>The visually impaired population in India faces significant barriers to education and employment due to limited access to Braille and other costly assistive technologies. Less than 10 percent of blind individuals in India have the opportunity to learn Braille, resulting in a critical literacy gap. </a:t>
            </a:r>
            <a:r>
              <a:rPr lang="en-US" sz="2000" dirty="0" smtClean="0">
                <a:solidFill>
                  <a:schemeClr val="tx1"/>
                </a:solidFill>
                <a:latin typeface="Times New Roman" panose="02020603050405020304" pitchFamily="18" charset="0"/>
                <a:cs typeface="Times New Roman" panose="02020603050405020304" pitchFamily="18" charset="0"/>
              </a:rPr>
              <a:t>To </a:t>
            </a:r>
            <a:r>
              <a:rPr lang="en-US" sz="2000" dirty="0">
                <a:solidFill>
                  <a:schemeClr val="tx1"/>
                </a:solidFill>
                <a:latin typeface="Times New Roman" panose="02020603050405020304" pitchFamily="18" charset="0"/>
                <a:cs typeface="Times New Roman" panose="02020603050405020304" pitchFamily="18" charset="0"/>
              </a:rPr>
              <a:t>address this issue, there is a need for an affordable and accessible solution that assists the visually impaired </a:t>
            </a:r>
            <a:r>
              <a:rPr lang="en-US" sz="2000" dirty="0" smtClean="0">
                <a:solidFill>
                  <a:schemeClr val="tx1"/>
                </a:solidFill>
                <a:latin typeface="Times New Roman" panose="02020603050405020304" pitchFamily="18" charset="0"/>
                <a:cs typeface="Times New Roman" panose="02020603050405020304" pitchFamily="18" charset="0"/>
              </a:rPr>
              <a:t>to navigating in </a:t>
            </a:r>
            <a:r>
              <a:rPr lang="en-US" sz="2000" dirty="0">
                <a:solidFill>
                  <a:schemeClr val="tx1"/>
                </a:solidFill>
                <a:latin typeface="Times New Roman" panose="02020603050405020304" pitchFamily="18" charset="0"/>
                <a:cs typeface="Times New Roman" panose="02020603050405020304" pitchFamily="18" charset="0"/>
              </a:rPr>
              <a:t>their surroundings. </a:t>
            </a:r>
            <a:r>
              <a:rPr lang="en-US" sz="2000" dirty="0" smtClean="0">
                <a:solidFill>
                  <a:schemeClr val="tx1"/>
                </a:solidFill>
                <a:latin typeface="Times New Roman" panose="02020603050405020304" pitchFamily="18" charset="0"/>
                <a:cs typeface="Times New Roman" panose="02020603050405020304" pitchFamily="18" charset="0"/>
              </a:rPr>
              <a:t>The </a:t>
            </a:r>
            <a:r>
              <a:rPr lang="en-US" sz="2000" dirty="0">
                <a:solidFill>
                  <a:schemeClr val="tx1"/>
                </a:solidFill>
                <a:latin typeface="Times New Roman" panose="02020603050405020304" pitchFamily="18" charset="0"/>
                <a:cs typeface="Times New Roman" panose="02020603050405020304" pitchFamily="18" charset="0"/>
              </a:rPr>
              <a:t>project aims to develop </a:t>
            </a:r>
            <a:r>
              <a:rPr lang="en-US" sz="2000" dirty="0" smtClean="0">
                <a:solidFill>
                  <a:schemeClr val="tx1"/>
                </a:solidFill>
                <a:latin typeface="Times New Roman" panose="02020603050405020304" pitchFamily="18" charset="0"/>
                <a:cs typeface="Times New Roman" panose="02020603050405020304" pitchFamily="18" charset="0"/>
              </a:rPr>
              <a:t>Model that </a:t>
            </a:r>
            <a:r>
              <a:rPr lang="en-US" sz="2000" dirty="0">
                <a:solidFill>
                  <a:schemeClr val="tx1"/>
                </a:solidFill>
                <a:latin typeface="Times New Roman" panose="02020603050405020304" pitchFamily="18" charset="0"/>
                <a:cs typeface="Times New Roman" panose="02020603050405020304" pitchFamily="18" charset="0"/>
              </a:rPr>
              <a:t>uses computer vision, object recognition, and speech synthesis technologies to read text aloud and provide real-time information about the user's environment, ultimately improving the quality of life and opportunities for the visually impaired in India</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Use </a:t>
            </a:r>
            <a:r>
              <a:rPr lang="en-US" sz="2000" dirty="0">
                <a:solidFill>
                  <a:schemeClr val="tx1"/>
                </a:solidFill>
                <a:latin typeface="Times New Roman" panose="02020603050405020304" pitchFamily="18" charset="0"/>
                <a:cs typeface="Times New Roman" panose="02020603050405020304" pitchFamily="18" charset="0"/>
              </a:rPr>
              <a:t>of regional languages is important, as India is a linguistically diverse country. Ensuring that the </a:t>
            </a:r>
            <a:r>
              <a:rPr lang="en-US" sz="2000" dirty="0" smtClean="0">
                <a:solidFill>
                  <a:schemeClr val="tx1"/>
                </a:solidFill>
                <a:latin typeface="Times New Roman" panose="02020603050405020304" pitchFamily="18" charset="0"/>
                <a:cs typeface="Times New Roman" panose="02020603050405020304" pitchFamily="18" charset="0"/>
              </a:rPr>
              <a:t>model can convert the image to text and </a:t>
            </a:r>
            <a:r>
              <a:rPr lang="en-US" sz="2000" dirty="0">
                <a:solidFill>
                  <a:schemeClr val="tx1"/>
                </a:solidFill>
                <a:latin typeface="Times New Roman" panose="02020603050405020304" pitchFamily="18" charset="0"/>
                <a:cs typeface="Times New Roman" panose="02020603050405020304" pitchFamily="18" charset="0"/>
              </a:rPr>
              <a:t>read out </a:t>
            </a:r>
            <a:r>
              <a:rPr lang="en-US" sz="2000" dirty="0" smtClean="0">
                <a:solidFill>
                  <a:schemeClr val="tx1"/>
                </a:solidFill>
                <a:latin typeface="Times New Roman" panose="02020603050405020304" pitchFamily="18" charset="0"/>
                <a:cs typeface="Times New Roman" panose="02020603050405020304" pitchFamily="18" charset="0"/>
              </a:rPr>
              <a:t>text </a:t>
            </a:r>
            <a:r>
              <a:rPr lang="en-US" sz="2000" dirty="0">
                <a:solidFill>
                  <a:schemeClr val="tx1"/>
                </a:solidFill>
                <a:latin typeface="Times New Roman" panose="02020603050405020304" pitchFamily="18" charset="0"/>
                <a:cs typeface="Times New Roman" panose="02020603050405020304" pitchFamily="18" charset="0"/>
              </a:rPr>
              <a:t>in multiple languages is essential for its widespread usability. use of regional languages is important, as India is a linguistically diverse country. Ensuring that the </a:t>
            </a:r>
            <a:r>
              <a:rPr lang="en-US" sz="2000" dirty="0" smtClean="0">
                <a:solidFill>
                  <a:schemeClr val="tx1"/>
                </a:solidFill>
                <a:latin typeface="Times New Roman" panose="02020603050405020304" pitchFamily="18" charset="0"/>
                <a:cs typeface="Times New Roman" panose="02020603050405020304" pitchFamily="18" charset="0"/>
              </a:rPr>
              <a:t>model </a:t>
            </a:r>
            <a:r>
              <a:rPr lang="en-US" sz="2000" dirty="0">
                <a:solidFill>
                  <a:schemeClr val="tx1"/>
                </a:solidFill>
                <a:latin typeface="Times New Roman" panose="02020603050405020304" pitchFamily="18" charset="0"/>
                <a:cs typeface="Times New Roman" panose="02020603050405020304" pitchFamily="18" charset="0"/>
              </a:rPr>
              <a:t>can read out text in multiple languages is essential for its widespread usability.</a:t>
            </a:r>
          </a:p>
          <a:p>
            <a:endParaRPr 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8915758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671" y="596401"/>
            <a:ext cx="8911687" cy="692072"/>
          </a:xfrm>
        </p:spPr>
        <p:txBody>
          <a:bodyPr>
            <a:normAutofit/>
          </a:bodyPr>
          <a:lstStyle/>
          <a:p>
            <a:r>
              <a:rPr lang="en-US" sz="2800" b="1" dirty="0">
                <a:solidFill>
                  <a:srgbClr val="CF6E03"/>
                </a:solidFill>
                <a:latin typeface="Times New Roman" panose="02020603050405020304" pitchFamily="18" charset="0"/>
                <a:ea typeface="+mn-ea"/>
                <a:cs typeface="Times New Roman" panose="02020603050405020304" pitchFamily="18" charset="0"/>
              </a:rPr>
              <a:t>My Approach:</a:t>
            </a:r>
          </a:p>
        </p:txBody>
      </p:sp>
      <p:sp>
        <p:nvSpPr>
          <p:cNvPr id="4" name="Rectangle 3"/>
          <p:cNvSpPr/>
          <p:nvPr/>
        </p:nvSpPr>
        <p:spPr>
          <a:xfrm>
            <a:off x="775855" y="1579418"/>
            <a:ext cx="1454728" cy="96981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Input Image</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2798618" y="1579418"/>
            <a:ext cx="1801092" cy="96981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Convolutional Feature Extraction</a:t>
            </a:r>
            <a:endParaRPr lang="en-US" dirty="0" smtClean="0">
              <a:latin typeface="Times New Roman" panose="02020603050405020304" pitchFamily="18" charset="0"/>
              <a:cs typeface="Times New Roman" panose="02020603050405020304" pitchFamily="18" charset="0"/>
            </a:endParaRPr>
          </a:p>
        </p:txBody>
      </p:sp>
      <p:sp>
        <p:nvSpPr>
          <p:cNvPr id="6" name="Rectangle 5"/>
          <p:cNvSpPr/>
          <p:nvPr/>
        </p:nvSpPr>
        <p:spPr>
          <a:xfrm>
            <a:off x="5167745" y="1558635"/>
            <a:ext cx="2105891" cy="99060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RNN with attention over the image</a:t>
            </a:r>
          </a:p>
        </p:txBody>
      </p:sp>
      <p:sp>
        <p:nvSpPr>
          <p:cNvPr id="7" name="Rectangle 6"/>
          <p:cNvSpPr/>
          <p:nvPr/>
        </p:nvSpPr>
        <p:spPr>
          <a:xfrm>
            <a:off x="7841671" y="1496290"/>
            <a:ext cx="1704105" cy="105294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Word by</a:t>
            </a:r>
          </a:p>
          <a:p>
            <a:pPr algn="ctr"/>
            <a:r>
              <a:rPr lang="en-US" dirty="0">
                <a:latin typeface="Times New Roman" panose="02020603050405020304" pitchFamily="18" charset="0"/>
                <a:cs typeface="Times New Roman" panose="02020603050405020304" pitchFamily="18" charset="0"/>
              </a:rPr>
              <a:t>word generation</a:t>
            </a:r>
          </a:p>
        </p:txBody>
      </p:sp>
      <p:sp>
        <p:nvSpPr>
          <p:cNvPr id="8" name="Rectangle 7"/>
          <p:cNvSpPr/>
          <p:nvPr/>
        </p:nvSpPr>
        <p:spPr>
          <a:xfrm>
            <a:off x="10113811" y="1496289"/>
            <a:ext cx="1704116" cy="105294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Converting text to speech </a:t>
            </a:r>
            <a:r>
              <a:rPr lang="en-US" dirty="0">
                <a:latin typeface="Times New Roman" panose="02020603050405020304" pitchFamily="18" charset="0"/>
                <a:cs typeface="Times New Roman" panose="02020603050405020304" pitchFamily="18" charset="0"/>
              </a:rPr>
              <a:t>using </a:t>
            </a:r>
            <a:r>
              <a:rPr lang="en-US" dirty="0" err="1">
                <a:latin typeface="Times New Roman" panose="02020603050405020304" pitchFamily="18" charset="0"/>
                <a:cs typeface="Times New Roman" panose="02020603050405020304" pitchFamily="18" charset="0"/>
              </a:rPr>
              <a:t>gTTS</a:t>
            </a:r>
            <a:endParaRPr lang="en-US"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stretch>
            <a:fillRect/>
          </a:stretch>
        </p:blipFill>
        <p:spPr>
          <a:xfrm>
            <a:off x="775855" y="3172690"/>
            <a:ext cx="1828799" cy="1690255"/>
          </a:xfrm>
          <a:prstGeom prst="rect">
            <a:avLst/>
          </a:prstGeom>
        </p:spPr>
      </p:pic>
      <p:pic>
        <p:nvPicPr>
          <p:cNvPr id="11" name="Picture 10"/>
          <p:cNvPicPr>
            <a:picLocks noChangeAspect="1"/>
          </p:cNvPicPr>
          <p:nvPr/>
        </p:nvPicPr>
        <p:blipFill>
          <a:blip r:embed="rId3"/>
          <a:stretch>
            <a:fillRect/>
          </a:stretch>
        </p:blipFill>
        <p:spPr>
          <a:xfrm>
            <a:off x="3172691" y="2974829"/>
            <a:ext cx="4433455" cy="2085975"/>
          </a:xfrm>
          <a:prstGeom prst="rect">
            <a:avLst/>
          </a:prstGeom>
        </p:spPr>
      </p:pic>
      <p:sp>
        <p:nvSpPr>
          <p:cNvPr id="14" name="Rectangle 13"/>
          <p:cNvSpPr/>
          <p:nvPr/>
        </p:nvSpPr>
        <p:spPr>
          <a:xfrm>
            <a:off x="7841672" y="3435927"/>
            <a:ext cx="2438402" cy="142701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Prediction Caption: a man and a boy sit on the ground</a:t>
            </a:r>
          </a:p>
        </p:txBody>
      </p:sp>
      <p:pic>
        <p:nvPicPr>
          <p:cNvPr id="16" name="Picture 15"/>
          <p:cNvPicPr>
            <a:picLocks noChangeAspect="1"/>
          </p:cNvPicPr>
          <p:nvPr/>
        </p:nvPicPr>
        <p:blipFill>
          <a:blip r:embed="rId4"/>
          <a:stretch>
            <a:fillRect/>
          </a:stretch>
        </p:blipFill>
        <p:spPr>
          <a:xfrm>
            <a:off x="10764980" y="3508661"/>
            <a:ext cx="914402" cy="1018310"/>
          </a:xfrm>
          <a:prstGeom prst="rect">
            <a:avLst/>
          </a:prstGeom>
        </p:spPr>
      </p:pic>
      <p:cxnSp>
        <p:nvCxnSpPr>
          <p:cNvPr id="18" name="Straight Arrow Connector 17"/>
          <p:cNvCxnSpPr>
            <a:stCxn id="4" idx="3"/>
            <a:endCxn id="5" idx="1"/>
          </p:cNvCxnSpPr>
          <p:nvPr/>
        </p:nvCxnSpPr>
        <p:spPr>
          <a:xfrm>
            <a:off x="2230583" y="2064327"/>
            <a:ext cx="5680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5"/>
          <a:stretch>
            <a:fillRect/>
          </a:stretch>
        </p:blipFill>
        <p:spPr>
          <a:xfrm>
            <a:off x="4599710" y="1967045"/>
            <a:ext cx="652329" cy="164606"/>
          </a:xfrm>
          <a:prstGeom prst="rect">
            <a:avLst/>
          </a:prstGeom>
        </p:spPr>
      </p:pic>
      <p:pic>
        <p:nvPicPr>
          <p:cNvPr id="20" name="Picture 19"/>
          <p:cNvPicPr>
            <a:picLocks noChangeAspect="1"/>
          </p:cNvPicPr>
          <p:nvPr/>
        </p:nvPicPr>
        <p:blipFill>
          <a:blip r:embed="rId5"/>
          <a:stretch>
            <a:fillRect/>
          </a:stretch>
        </p:blipFill>
        <p:spPr>
          <a:xfrm>
            <a:off x="7259197" y="1913575"/>
            <a:ext cx="652329" cy="164606"/>
          </a:xfrm>
          <a:prstGeom prst="rect">
            <a:avLst/>
          </a:prstGeom>
        </p:spPr>
      </p:pic>
      <p:pic>
        <p:nvPicPr>
          <p:cNvPr id="21" name="Picture 20"/>
          <p:cNvPicPr>
            <a:picLocks noChangeAspect="1"/>
          </p:cNvPicPr>
          <p:nvPr/>
        </p:nvPicPr>
        <p:blipFill>
          <a:blip r:embed="rId5"/>
          <a:stretch>
            <a:fillRect/>
          </a:stretch>
        </p:blipFill>
        <p:spPr>
          <a:xfrm>
            <a:off x="9545776" y="1924356"/>
            <a:ext cx="652329" cy="164606"/>
          </a:xfrm>
          <a:prstGeom prst="rect">
            <a:avLst/>
          </a:prstGeom>
        </p:spPr>
      </p:pic>
      <p:pic>
        <p:nvPicPr>
          <p:cNvPr id="22" name="Picture 21"/>
          <p:cNvPicPr>
            <a:picLocks noChangeAspect="1"/>
          </p:cNvPicPr>
          <p:nvPr/>
        </p:nvPicPr>
        <p:blipFill>
          <a:blip r:embed="rId5"/>
          <a:stretch>
            <a:fillRect/>
          </a:stretch>
        </p:blipFill>
        <p:spPr>
          <a:xfrm>
            <a:off x="2687785" y="3935513"/>
            <a:ext cx="652329" cy="164606"/>
          </a:xfrm>
          <a:prstGeom prst="rect">
            <a:avLst/>
          </a:prstGeom>
        </p:spPr>
      </p:pic>
      <p:pic>
        <p:nvPicPr>
          <p:cNvPr id="23" name="Picture 22"/>
          <p:cNvPicPr>
            <a:picLocks noChangeAspect="1"/>
          </p:cNvPicPr>
          <p:nvPr/>
        </p:nvPicPr>
        <p:blipFill>
          <a:blip r:embed="rId5"/>
          <a:stretch>
            <a:fillRect/>
          </a:stretch>
        </p:blipFill>
        <p:spPr>
          <a:xfrm>
            <a:off x="7495305" y="4100119"/>
            <a:ext cx="443928" cy="112019"/>
          </a:xfrm>
          <a:prstGeom prst="rect">
            <a:avLst/>
          </a:prstGeom>
        </p:spPr>
      </p:pic>
      <p:pic>
        <p:nvPicPr>
          <p:cNvPr id="24" name="Picture 23"/>
          <p:cNvPicPr>
            <a:picLocks noChangeAspect="1"/>
          </p:cNvPicPr>
          <p:nvPr/>
        </p:nvPicPr>
        <p:blipFill>
          <a:blip r:embed="rId6"/>
          <a:stretch>
            <a:fillRect/>
          </a:stretch>
        </p:blipFill>
        <p:spPr>
          <a:xfrm>
            <a:off x="10356883" y="4065457"/>
            <a:ext cx="438950" cy="109738"/>
          </a:xfrm>
          <a:prstGeom prst="rect">
            <a:avLst/>
          </a:prstGeom>
        </p:spPr>
      </p:pic>
    </p:spTree>
    <p:extLst>
      <p:ext uri="{BB962C8B-B14F-4D97-AF65-F5344CB8AC3E}">
        <p14:creationId xmlns:p14="http://schemas.microsoft.com/office/powerpoint/2010/main" val="11730010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380" y="721091"/>
            <a:ext cx="1688130" cy="650508"/>
          </a:xfrm>
        </p:spPr>
        <p:txBody>
          <a:bodyPr>
            <a:normAutofit/>
          </a:bodyPr>
          <a:lstStyle/>
          <a:p>
            <a:r>
              <a:rPr lang="en-US" sz="2800" b="1" dirty="0" smtClean="0">
                <a:solidFill>
                  <a:srgbClr val="CF6E03"/>
                </a:solidFill>
                <a:latin typeface="Times New Roman" panose="02020603050405020304" pitchFamily="18" charset="0"/>
                <a:ea typeface="+mn-ea"/>
                <a:cs typeface="Times New Roman" panose="02020603050405020304" pitchFamily="18" charset="0"/>
              </a:rPr>
              <a:t>Dataset:</a:t>
            </a:r>
            <a:endParaRPr lang="en-US" sz="2800" b="1" dirty="0">
              <a:solidFill>
                <a:srgbClr val="CF6E03"/>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idx="1"/>
          </p:nvPr>
        </p:nvSpPr>
        <p:spPr>
          <a:xfrm>
            <a:off x="1302327" y="1371599"/>
            <a:ext cx="10654145" cy="5250874"/>
          </a:xfrm>
        </p:spPr>
        <p:txBody>
          <a:bodyPr>
            <a:normAutofit/>
          </a:bodyPr>
          <a:lstStyle/>
          <a:p>
            <a:r>
              <a:rPr lang="en-US" sz="3200" dirty="0">
                <a:latin typeface="Times New Roman" panose="02020603050405020304" pitchFamily="18" charset="0"/>
                <a:cs typeface="Times New Roman" panose="02020603050405020304" pitchFamily="18" charset="0"/>
              </a:rPr>
              <a:t>COCO dataset </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Contains 123,000 caption-annotated images.</a:t>
            </a:r>
          </a:p>
          <a:p>
            <a:r>
              <a:rPr lang="en-US" sz="3200" dirty="0" smtClean="0">
                <a:latin typeface="Times New Roman" panose="02020603050405020304" pitchFamily="18" charset="0"/>
                <a:cs typeface="Times New Roman" panose="02020603050405020304" pitchFamily="18" charset="0"/>
              </a:rPr>
              <a:t>Flickr30k : </a:t>
            </a:r>
            <a:r>
              <a:rPr lang="en-US" sz="3200" dirty="0">
                <a:latin typeface="Times New Roman" panose="02020603050405020304" pitchFamily="18" charset="0"/>
                <a:cs typeface="Times New Roman" panose="02020603050405020304" pitchFamily="18" charset="0"/>
              </a:rPr>
              <a:t>Consists of 31,000 caption-annotated images, with each image labeled with 5 different descriptions.</a:t>
            </a:r>
          </a:p>
          <a:p>
            <a:r>
              <a:rPr lang="en-US" sz="3200" dirty="0" smtClean="0">
                <a:latin typeface="Times New Roman" panose="02020603050405020304" pitchFamily="18" charset="0"/>
                <a:cs typeface="Times New Roman" panose="02020603050405020304" pitchFamily="18" charset="0"/>
              </a:rPr>
              <a:t>Flickr8k : </a:t>
            </a:r>
            <a:r>
              <a:rPr lang="en-US" sz="3200" dirty="0">
                <a:latin typeface="Times New Roman" panose="02020603050405020304" pitchFamily="18" charset="0"/>
                <a:cs typeface="Times New Roman" panose="02020603050405020304" pitchFamily="18" charset="0"/>
              </a:rPr>
              <a:t>Comprises 8,000 caption-annotated images.</a:t>
            </a:r>
          </a:p>
          <a:p>
            <a:r>
              <a:rPr lang="en-US" sz="3200" dirty="0" smtClean="0">
                <a:latin typeface="Times New Roman" panose="02020603050405020304" pitchFamily="18" charset="0"/>
                <a:cs typeface="Times New Roman" panose="02020603050405020304" pitchFamily="18" charset="0"/>
              </a:rPr>
              <a:t>I've </a:t>
            </a:r>
            <a:r>
              <a:rPr lang="en-US" sz="3200" dirty="0">
                <a:latin typeface="Times New Roman" panose="02020603050405020304" pitchFamily="18" charset="0"/>
                <a:cs typeface="Times New Roman" panose="02020603050405020304" pitchFamily="18" charset="0"/>
              </a:rPr>
              <a:t>chosen to use the Flickr8k dataset as the primary data source due to limitations in storage and computational power, despite it having the least number of images among the three datasets.</a:t>
            </a:r>
            <a:endParaRPr lang="en-US" sz="3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055745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EB7D03"/>
                </a:solidFill>
                <a:latin typeface="Times New Roman" panose="02020603050405020304" pitchFamily="18" charset="0"/>
                <a:cs typeface="Times New Roman" panose="02020603050405020304" pitchFamily="18" charset="0"/>
              </a:rPr>
              <a:t>Feature extraction: </a:t>
            </a:r>
            <a:r>
              <a:rPr lang="en-US" sz="2800" b="1" dirty="0" smtClean="0">
                <a:solidFill>
                  <a:srgbClr val="EB7D03"/>
                </a:solidFill>
                <a:latin typeface="Times New Roman" panose="02020603050405020304" pitchFamily="18" charset="0"/>
                <a:cs typeface="Times New Roman" panose="02020603050405020304" pitchFamily="18" charset="0"/>
              </a:rPr>
              <a:t>InceptionV3</a:t>
            </a:r>
            <a:r>
              <a:rPr lang="en-US" dirty="0"/>
              <a:t/>
            </a:r>
            <a:br>
              <a:rPr lang="en-US" dirty="0"/>
            </a:br>
            <a:endParaRPr lang="en-US" dirty="0"/>
          </a:p>
        </p:txBody>
      </p:sp>
      <p:sp>
        <p:nvSpPr>
          <p:cNvPr id="3" name="Content Placeholder 2"/>
          <p:cNvSpPr>
            <a:spLocks noGrp="1"/>
          </p:cNvSpPr>
          <p:nvPr>
            <p:ph idx="1"/>
          </p:nvPr>
        </p:nvSpPr>
        <p:spPr>
          <a:xfrm>
            <a:off x="2589212" y="1177636"/>
            <a:ext cx="8915400" cy="4733586"/>
          </a:xfrm>
        </p:spPr>
        <p:txBody>
          <a:bodyPr>
            <a:noAutofit/>
          </a:bodyPr>
          <a:lstStyle/>
          <a:p>
            <a:r>
              <a:rPr lang="en-US" sz="2000" dirty="0" smtClean="0">
                <a:latin typeface="Times New Roman" panose="02020603050405020304" pitchFamily="18" charset="0"/>
                <a:cs typeface="Times New Roman" panose="02020603050405020304" pitchFamily="18" charset="0"/>
              </a:rPr>
              <a:t>InceptionV3 </a:t>
            </a:r>
            <a:r>
              <a:rPr lang="en-US" sz="2000" dirty="0">
                <a:latin typeface="Times New Roman" panose="02020603050405020304" pitchFamily="18" charset="0"/>
                <a:cs typeface="Times New Roman" panose="02020603050405020304" pitchFamily="18" charset="0"/>
              </a:rPr>
              <a:t>is part of the Inception architecture family developed by Google. It uses a deep neural network with a complex structure that includes various convolutional and pooling layers. It is designed to capture features at different scales and resolutions simultaneously.</a:t>
            </a:r>
          </a:p>
          <a:p>
            <a:r>
              <a:rPr lang="en-US" sz="2000" dirty="0" smtClean="0">
                <a:latin typeface="Times New Roman" panose="02020603050405020304" pitchFamily="18" charset="0"/>
                <a:cs typeface="Times New Roman" panose="02020603050405020304" pitchFamily="18" charset="0"/>
              </a:rPr>
              <a:t>InceptionV3 </a:t>
            </a:r>
            <a:r>
              <a:rPr lang="en-US" sz="2000" dirty="0">
                <a:latin typeface="Times New Roman" panose="02020603050405020304" pitchFamily="18" charset="0"/>
                <a:cs typeface="Times New Roman" panose="02020603050405020304" pitchFamily="18" charset="0"/>
              </a:rPr>
              <a:t>is often used for image classification and object detection tasks. It has been successful in various competitions and benchmarks.</a:t>
            </a:r>
          </a:p>
          <a:p>
            <a:r>
              <a:rPr lang="en-US" sz="2000" dirty="0" smtClean="0">
                <a:latin typeface="Times New Roman" panose="02020603050405020304" pitchFamily="18" charset="0"/>
                <a:cs typeface="Times New Roman" panose="02020603050405020304" pitchFamily="18" charset="0"/>
              </a:rPr>
              <a:t>extracted </a:t>
            </a:r>
            <a:r>
              <a:rPr lang="en-US" sz="2000" dirty="0">
                <a:latin typeface="Times New Roman" panose="02020603050405020304" pitchFamily="18" charset="0"/>
                <a:cs typeface="Times New Roman" panose="02020603050405020304" pitchFamily="18" charset="0"/>
              </a:rPr>
              <a:t>the features of the images using the last layer of pre-trained </a:t>
            </a:r>
            <a:r>
              <a:rPr lang="en-US" sz="2000" dirty="0" smtClean="0">
                <a:latin typeface="Times New Roman" panose="02020603050405020304" pitchFamily="18" charset="0"/>
                <a:cs typeface="Times New Roman" panose="02020603050405020304" pitchFamily="18" charset="0"/>
              </a:rPr>
              <a:t>model.</a:t>
            </a:r>
            <a:r>
              <a:rPr lang="en-US" sz="2000" dirty="0">
                <a:latin typeface="Times New Roman" panose="02020603050405020304" pitchFamily="18" charset="0"/>
                <a:cs typeface="Times New Roman" panose="02020603050405020304" pitchFamily="18" charset="0"/>
              </a:rPr>
              <a:t> The shape of the output of this layer is </a:t>
            </a:r>
            <a:r>
              <a:rPr lang="en-US" sz="2000" dirty="0" smtClean="0">
                <a:latin typeface="Times New Roman" panose="02020603050405020304" pitchFamily="18" charset="0"/>
                <a:cs typeface="Times New Roman" panose="02020603050405020304" pitchFamily="18" charset="0"/>
              </a:rPr>
              <a:t>8x8x2048</a:t>
            </a:r>
          </a:p>
          <a:p>
            <a:r>
              <a:rPr lang="en-US" sz="2000" dirty="0">
                <a:latin typeface="Times New Roman" panose="02020603050405020304" pitchFamily="18" charset="0"/>
                <a:cs typeface="Times New Roman" panose="02020603050405020304" pitchFamily="18" charset="0"/>
              </a:rPr>
              <a:t>storing the features using a dictionary with the path as the key and values as the feature extracted by the inception net </a:t>
            </a:r>
            <a:r>
              <a:rPr lang="en-US" sz="2000" dirty="0" smtClean="0">
                <a:latin typeface="Times New Roman" panose="02020603050405020304" pitchFamily="18" charset="0"/>
                <a:cs typeface="Times New Roman" panose="02020603050405020304" pitchFamily="18" charset="0"/>
              </a:rPr>
              <a:t>v3</a:t>
            </a:r>
          </a:p>
          <a:p>
            <a:r>
              <a:rPr lang="en-US" sz="2000" dirty="0">
                <a:latin typeface="Times New Roman" panose="02020603050405020304" pitchFamily="18" charset="0"/>
                <a:cs typeface="Times New Roman" panose="02020603050405020304" pitchFamily="18" charset="0"/>
              </a:rPr>
              <a:t>Create the train-test </a:t>
            </a:r>
            <a:r>
              <a:rPr lang="en-US" sz="2000" dirty="0" smtClean="0">
                <a:latin typeface="Times New Roman" panose="02020603050405020304" pitchFamily="18" charset="0"/>
                <a:cs typeface="Times New Roman" panose="02020603050405020304" pitchFamily="18" charset="0"/>
              </a:rPr>
              <a:t>split </a:t>
            </a:r>
            <a:r>
              <a:rPr lang="en-US" sz="2000" dirty="0">
                <a:latin typeface="Times New Roman" panose="02020603050405020304" pitchFamily="18" charset="0"/>
                <a:cs typeface="Times New Roman" panose="02020603050405020304" pitchFamily="18" charset="0"/>
              </a:rPr>
              <a:t>using 80-20 ratio</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02890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57" y="0"/>
            <a:ext cx="3038079" cy="567380"/>
          </a:xfrm>
        </p:spPr>
        <p:txBody>
          <a:bodyPr>
            <a:normAutofit fontScale="90000"/>
          </a:bodyPr>
          <a:lstStyle/>
          <a:p>
            <a:r>
              <a:rPr lang="en-US" sz="3100" b="1" dirty="0" smtClean="0">
                <a:solidFill>
                  <a:srgbClr val="EDA31F"/>
                </a:solidFill>
                <a:latin typeface="Times New Roman" panose="02020603050405020304" pitchFamily="18" charset="0"/>
                <a:cs typeface="Times New Roman" panose="02020603050405020304" pitchFamily="18" charset="0"/>
              </a:rPr>
              <a:t>Methodology:</a:t>
            </a:r>
            <a:r>
              <a:rPr lang="en-US" sz="3100" b="1" dirty="0">
                <a:solidFill>
                  <a:srgbClr val="EDA31F"/>
                </a:solidFill>
                <a:latin typeface="Times New Roman" panose="02020603050405020304" pitchFamily="18" charset="0"/>
                <a:cs typeface="Times New Roman" panose="02020603050405020304" pitchFamily="18" charset="0"/>
              </a:rPr>
              <a:t/>
            </a:r>
            <a:br>
              <a:rPr lang="en-US" sz="3100" b="1" dirty="0">
                <a:solidFill>
                  <a:srgbClr val="EDA31F"/>
                </a:solidFill>
                <a:latin typeface="Times New Roman" panose="02020603050405020304" pitchFamily="18" charset="0"/>
                <a:cs typeface="Times New Roman" panose="02020603050405020304" pitchFamily="18" charset="0"/>
              </a:rPr>
            </a:br>
            <a:r>
              <a:rPr lang="en-US" sz="3100" dirty="0">
                <a:solidFill>
                  <a:srgbClr val="EDA31F"/>
                </a:solidFill>
                <a:latin typeface="Times New Roman" panose="02020603050405020304" pitchFamily="18" charset="0"/>
                <a:cs typeface="Times New Roman" panose="02020603050405020304" pitchFamily="18" charset="0"/>
              </a:rPr>
              <a:t> </a:t>
            </a:r>
            <a:endParaRPr lang="en-US" dirty="0"/>
          </a:p>
        </p:txBody>
      </p:sp>
      <p:sp>
        <p:nvSpPr>
          <p:cNvPr id="3" name="Content Placeholder 2"/>
          <p:cNvSpPr>
            <a:spLocks noGrp="1"/>
          </p:cNvSpPr>
          <p:nvPr>
            <p:ph idx="1"/>
          </p:nvPr>
        </p:nvSpPr>
        <p:spPr>
          <a:xfrm>
            <a:off x="2687781" y="153056"/>
            <a:ext cx="4017818" cy="2485369"/>
          </a:xfrm>
        </p:spPr>
        <p:txBody>
          <a:bodyPr>
            <a:noAutofit/>
          </a:bodyPr>
          <a:lstStyle/>
          <a:p>
            <a:r>
              <a:rPr lang="en-US" dirty="0" smtClean="0">
                <a:latin typeface="Times New Roman" panose="02020603050405020304" pitchFamily="18" charset="0"/>
                <a:cs typeface="Times New Roman" panose="02020603050405020304" pitchFamily="18" charset="0"/>
              </a:rPr>
              <a:t>Encoder</a:t>
            </a:r>
            <a:endParaRPr lang="en-US" dirty="0">
              <a:latin typeface="Times New Roman" panose="02020603050405020304" pitchFamily="18" charset="0"/>
              <a:cs typeface="Times New Roman" panose="02020603050405020304" pitchFamily="18" charset="0"/>
            </a:endParaRPr>
          </a:p>
          <a:p>
            <a:r>
              <a:rPr lang="en-US" b="1" dirty="0" smtClean="0">
                <a:solidFill>
                  <a:srgbClr val="EDA31F"/>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Attention </a:t>
            </a:r>
            <a:r>
              <a:rPr lang="en-US" dirty="0" smtClean="0">
                <a:latin typeface="Times New Roman" panose="02020603050405020304" pitchFamily="18" charset="0"/>
                <a:cs typeface="Times New Roman" panose="02020603050405020304" pitchFamily="18" charset="0"/>
              </a:rPr>
              <a:t>Mechanism</a:t>
            </a:r>
          </a:p>
          <a:p>
            <a:r>
              <a:rPr lang="en-US" dirty="0" smtClean="0">
                <a:latin typeface="Times New Roman" panose="02020603050405020304" pitchFamily="18" charset="0"/>
                <a:cs typeface="Times New Roman" panose="02020603050405020304" pitchFamily="18" charset="0"/>
              </a:rPr>
              <a:t>Decoder</a:t>
            </a:r>
          </a:p>
          <a:p>
            <a:r>
              <a:rPr lang="en-US" dirty="0" smtClean="0">
                <a:latin typeface="Times New Roman" panose="02020603050405020304" pitchFamily="18" charset="0"/>
                <a:cs typeface="Times New Roman" panose="02020603050405020304" pitchFamily="18" charset="0"/>
              </a:rPr>
              <a:t>Convert predicted caption into different languages</a:t>
            </a:r>
          </a:p>
          <a:p>
            <a:r>
              <a:rPr lang="en-US" dirty="0" smtClean="0">
                <a:latin typeface="Times New Roman" panose="02020603050405020304" pitchFamily="18" charset="0"/>
                <a:cs typeface="Times New Roman" panose="02020603050405020304" pitchFamily="18" charset="0"/>
              </a:rPr>
              <a:t>Text to voice </a:t>
            </a:r>
            <a:r>
              <a:rPr lang="en-US" dirty="0">
                <a:latin typeface="Times New Roman" panose="02020603050405020304" pitchFamily="18" charset="0"/>
                <a:cs typeface="Times New Roman" panose="02020603050405020304" pitchFamily="18" charset="0"/>
              </a:rPr>
              <a:t>conversion</a:t>
            </a: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6483927" y="153056"/>
            <a:ext cx="5223164" cy="3005780"/>
          </a:xfrm>
          <a:prstGeom prst="rect">
            <a:avLst/>
          </a:prstGeom>
        </p:spPr>
      </p:pic>
      <p:pic>
        <p:nvPicPr>
          <p:cNvPr id="8" name="Picture 7"/>
          <p:cNvPicPr>
            <a:picLocks noChangeAspect="1"/>
          </p:cNvPicPr>
          <p:nvPr/>
        </p:nvPicPr>
        <p:blipFill>
          <a:blip r:embed="rId3"/>
          <a:stretch>
            <a:fillRect/>
          </a:stretch>
        </p:blipFill>
        <p:spPr>
          <a:xfrm>
            <a:off x="2003911" y="2638425"/>
            <a:ext cx="8497834" cy="4219575"/>
          </a:xfrm>
          <a:prstGeom prst="rect">
            <a:avLst/>
          </a:prstGeom>
        </p:spPr>
      </p:pic>
    </p:spTree>
    <p:extLst>
      <p:ext uri="{BB962C8B-B14F-4D97-AF65-F5344CB8AC3E}">
        <p14:creationId xmlns:p14="http://schemas.microsoft.com/office/powerpoint/2010/main" val="30561739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4162" y="153056"/>
            <a:ext cx="8911687" cy="567380"/>
          </a:xfrm>
        </p:spPr>
        <p:txBody>
          <a:bodyPr>
            <a:normAutofit fontScale="90000"/>
          </a:bodyPr>
          <a:lstStyle/>
          <a:p>
            <a:r>
              <a:rPr lang="en-US" sz="3100" b="1" dirty="0">
                <a:solidFill>
                  <a:srgbClr val="EDA31F"/>
                </a:solidFill>
                <a:latin typeface="Times New Roman" panose="02020603050405020304" pitchFamily="18" charset="0"/>
                <a:cs typeface="Times New Roman" panose="02020603050405020304" pitchFamily="18" charset="0"/>
              </a:rPr>
              <a:t>Model Building</a:t>
            </a:r>
            <a:br>
              <a:rPr lang="en-US" sz="3100" b="1" dirty="0">
                <a:solidFill>
                  <a:srgbClr val="EDA31F"/>
                </a:solidFill>
                <a:latin typeface="Times New Roman" panose="02020603050405020304" pitchFamily="18" charset="0"/>
                <a:cs typeface="Times New Roman" panose="02020603050405020304" pitchFamily="18" charset="0"/>
              </a:rPr>
            </a:br>
            <a:r>
              <a:rPr lang="en-US" sz="3100" dirty="0">
                <a:solidFill>
                  <a:srgbClr val="EDA31F"/>
                </a:solidFill>
                <a:latin typeface="Times New Roman" panose="02020603050405020304" pitchFamily="18" charset="0"/>
                <a:cs typeface="Times New Roman" panose="02020603050405020304" pitchFamily="18" charset="0"/>
              </a:rPr>
              <a:t> </a:t>
            </a:r>
            <a:endParaRPr lang="en-US" dirty="0"/>
          </a:p>
        </p:txBody>
      </p:sp>
      <p:sp>
        <p:nvSpPr>
          <p:cNvPr id="3" name="Content Placeholder 2"/>
          <p:cNvSpPr>
            <a:spLocks noGrp="1"/>
          </p:cNvSpPr>
          <p:nvPr>
            <p:ph idx="1"/>
          </p:nvPr>
        </p:nvSpPr>
        <p:spPr>
          <a:xfrm>
            <a:off x="1537855" y="720436"/>
            <a:ext cx="10487890" cy="5777346"/>
          </a:xfrm>
        </p:spPr>
        <p:txBody>
          <a:bodyPr>
            <a:noAutofit/>
          </a:bodyPr>
          <a:lstStyle/>
          <a:p>
            <a:pPr marL="0" indent="0">
              <a:buNone/>
            </a:pPr>
            <a:r>
              <a:rPr lang="en-US" sz="3200" b="1" u="sng" dirty="0" smtClean="0">
                <a:latin typeface="Times New Roman" panose="02020603050405020304" pitchFamily="18" charset="0"/>
                <a:cs typeface="Times New Roman" panose="02020603050405020304" pitchFamily="18" charset="0"/>
              </a:rPr>
              <a:t>Encoder</a:t>
            </a:r>
            <a:endParaRPr lang="en-US" sz="3200" b="1" u="sng"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Role: Processes input images (e.g., using InceptionV3) and extracts meaningful features.</a:t>
            </a:r>
          </a:p>
          <a:p>
            <a:r>
              <a:rPr lang="en-US" sz="3200" dirty="0">
                <a:latin typeface="Times New Roman" panose="02020603050405020304" pitchFamily="18" charset="0"/>
                <a:cs typeface="Times New Roman" panose="02020603050405020304" pitchFamily="18" charset="0"/>
              </a:rPr>
              <a:t>Architecture: Typically a convolutional neural network (CNN).</a:t>
            </a:r>
          </a:p>
          <a:p>
            <a:r>
              <a:rPr lang="en-US" sz="3200" dirty="0">
                <a:latin typeface="Times New Roman" panose="02020603050405020304" pitchFamily="18" charset="0"/>
                <a:cs typeface="Times New Roman" panose="02020603050405020304" pitchFamily="18" charset="0"/>
              </a:rPr>
              <a:t>Output: Produces a tensor representing extracted features, often with dimensions (</a:t>
            </a:r>
            <a:r>
              <a:rPr lang="en-US" sz="3200" dirty="0" err="1">
                <a:latin typeface="Times New Roman" panose="02020603050405020304" pitchFamily="18" charset="0"/>
                <a:cs typeface="Times New Roman" panose="02020603050405020304" pitchFamily="18" charset="0"/>
              </a:rPr>
              <a:t>batch_size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spatial_size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embed_dim</a:t>
            </a:r>
            <a:r>
              <a:rPr lang="en-US" sz="3200" dirty="0">
                <a:latin typeface="Times New Roman" panose="02020603050405020304" pitchFamily="18" charset="0"/>
                <a:cs typeface="Times New Roman" panose="02020603050405020304" pitchFamily="18" charset="0"/>
              </a:rPr>
              <a:t>).</a:t>
            </a:r>
          </a:p>
          <a:p>
            <a:r>
              <a:rPr lang="en-US" sz="3200" dirty="0">
                <a:latin typeface="Times New Roman" panose="02020603050405020304" pitchFamily="18" charset="0"/>
                <a:cs typeface="Times New Roman" panose="02020603050405020304" pitchFamily="18" charset="0"/>
              </a:rPr>
              <a:t>Purpose: Transforms visual information into a format suitable for language processing.</a:t>
            </a:r>
          </a:p>
        </p:txBody>
      </p:sp>
    </p:spTree>
    <p:extLst>
      <p:ext uri="{BB962C8B-B14F-4D97-AF65-F5344CB8AC3E}">
        <p14:creationId xmlns:p14="http://schemas.microsoft.com/office/powerpoint/2010/main" val="21949781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4218" y="110836"/>
            <a:ext cx="10113818" cy="6386946"/>
          </a:xfrm>
        </p:spPr>
        <p:txBody>
          <a:bodyPr>
            <a:noAutofit/>
          </a:bodyPr>
          <a:lstStyle/>
          <a:p>
            <a:pPr marL="0" indent="0">
              <a:buNone/>
            </a:pPr>
            <a:r>
              <a:rPr lang="en-US" sz="3200" b="1" dirty="0">
                <a:solidFill>
                  <a:srgbClr val="EDA31F"/>
                </a:solidFill>
                <a:latin typeface="Times New Roman" panose="02020603050405020304" pitchFamily="18" charset="0"/>
                <a:cs typeface="Times New Roman" panose="02020603050405020304" pitchFamily="18" charset="0"/>
              </a:rPr>
              <a:t>Attention Mechanism:</a:t>
            </a:r>
          </a:p>
          <a:p>
            <a:r>
              <a:rPr lang="en-US" sz="3200" dirty="0">
                <a:latin typeface="Times New Roman" panose="02020603050405020304" pitchFamily="18" charset="0"/>
                <a:cs typeface="Times New Roman" panose="02020603050405020304" pitchFamily="18" charset="0"/>
              </a:rPr>
              <a:t>Role: Dynamically focuses on different parts of the input features during caption generation.</a:t>
            </a:r>
          </a:p>
          <a:p>
            <a:r>
              <a:rPr lang="en-US" sz="3200" dirty="0">
                <a:latin typeface="Times New Roman" panose="02020603050405020304" pitchFamily="18" charset="0"/>
                <a:cs typeface="Times New Roman" panose="02020603050405020304" pitchFamily="18" charset="0"/>
              </a:rPr>
              <a:t>Inputs: Receives features from the Encoder (features), hidden state from the Decoder (hidden), and sometimes the input sequence from the Decoder.</a:t>
            </a:r>
          </a:p>
          <a:p>
            <a:r>
              <a:rPr lang="en-US" sz="3200" dirty="0" smtClean="0">
                <a:latin typeface="Times New Roman" panose="02020603050405020304" pitchFamily="18" charset="0"/>
                <a:cs typeface="Times New Roman" panose="02020603050405020304" pitchFamily="18" charset="0"/>
              </a:rPr>
              <a:t>Output</a:t>
            </a:r>
            <a:r>
              <a:rPr lang="en-US" sz="3200" dirty="0">
                <a:latin typeface="Times New Roman" panose="02020603050405020304" pitchFamily="18" charset="0"/>
                <a:cs typeface="Times New Roman" panose="02020603050405020304" pitchFamily="18" charset="0"/>
              </a:rPr>
              <a:t>: Provides a context vector and attention weights, allowing the model to selectively attend to relevant image regions.</a:t>
            </a:r>
          </a:p>
        </p:txBody>
      </p:sp>
    </p:spTree>
    <p:extLst>
      <p:ext uri="{BB962C8B-B14F-4D97-AF65-F5344CB8AC3E}">
        <p14:creationId xmlns:p14="http://schemas.microsoft.com/office/powerpoint/2010/main" val="11947381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1794" y="-1"/>
            <a:ext cx="10309370" cy="6567055"/>
          </a:xfrm>
        </p:spPr>
        <p:txBody>
          <a:bodyPr>
            <a:noAutofit/>
          </a:bodyPr>
          <a:lstStyle/>
          <a:p>
            <a:pPr marL="0" indent="0">
              <a:buNone/>
            </a:pPr>
            <a:r>
              <a:rPr lang="en-US" sz="4000" b="1" dirty="0">
                <a:solidFill>
                  <a:srgbClr val="EDA31F"/>
                </a:solidFill>
                <a:latin typeface="Times New Roman" panose="02020603050405020304" pitchFamily="18" charset="0"/>
                <a:cs typeface="Times New Roman" panose="02020603050405020304" pitchFamily="18" charset="0"/>
              </a:rPr>
              <a:t>Decoder:</a:t>
            </a:r>
          </a:p>
          <a:p>
            <a:r>
              <a:rPr lang="en-US" sz="3200" dirty="0">
                <a:latin typeface="Times New Roman" panose="02020603050405020304" pitchFamily="18" charset="0"/>
                <a:cs typeface="Times New Roman" panose="02020603050405020304" pitchFamily="18" charset="0"/>
              </a:rPr>
              <a:t>Role: Generates captions for images based on visual features and contextual information.</a:t>
            </a:r>
          </a:p>
          <a:p>
            <a:r>
              <a:rPr lang="en-US" sz="3200" dirty="0">
                <a:latin typeface="Times New Roman" panose="02020603050405020304" pitchFamily="18" charset="0"/>
                <a:cs typeface="Times New Roman" panose="02020603050405020304" pitchFamily="18" charset="0"/>
              </a:rPr>
              <a:t>Architecture: Typically involves recurrent neural network (RNN) cells </a:t>
            </a:r>
            <a:r>
              <a:rPr lang="en-US" sz="3200" dirty="0" smtClean="0">
                <a:latin typeface="Times New Roman" panose="02020603050405020304" pitchFamily="18" charset="0"/>
                <a:cs typeface="Times New Roman" panose="02020603050405020304" pitchFamily="18" charset="0"/>
              </a:rPr>
              <a:t>(LSTM</a:t>
            </a:r>
            <a:r>
              <a:rPr lang="en-US" sz="3200" dirty="0">
                <a:latin typeface="Times New Roman" panose="02020603050405020304" pitchFamily="18" charset="0"/>
                <a:cs typeface="Times New Roman" panose="02020603050405020304" pitchFamily="18" charset="0"/>
              </a:rPr>
              <a:t>).</a:t>
            </a:r>
          </a:p>
          <a:p>
            <a:r>
              <a:rPr lang="en-US" sz="3200" dirty="0" smtClean="0">
                <a:latin typeface="Times New Roman" panose="02020603050405020304" pitchFamily="18" charset="0"/>
                <a:cs typeface="Times New Roman" panose="02020603050405020304" pitchFamily="18" charset="0"/>
              </a:rPr>
              <a:t>Inputs</a:t>
            </a:r>
            <a:r>
              <a:rPr lang="en-US" sz="3200" dirty="0">
                <a:latin typeface="Times New Roman" panose="02020603050405020304" pitchFamily="18" charset="0"/>
                <a:cs typeface="Times New Roman" panose="02020603050405020304" pitchFamily="18" charset="0"/>
              </a:rPr>
              <a:t>: Receives initial input sequence, features from the Encoder (features), and an initial hidden state.</a:t>
            </a:r>
          </a:p>
          <a:p>
            <a:r>
              <a:rPr lang="en-US" sz="3200" dirty="0">
                <a:latin typeface="Times New Roman" panose="02020603050405020304" pitchFamily="18" charset="0"/>
                <a:cs typeface="Times New Roman" panose="02020603050405020304" pitchFamily="18" charset="0"/>
              </a:rPr>
              <a:t>Output: Produces predicted word probabilities at each step, updated hidden state, and sometimes attention weights</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886387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675</TotalTime>
  <Words>684</Words>
  <Application>Microsoft Office PowerPoint</Application>
  <PresentationFormat>Widescreen</PresentationFormat>
  <Paragraphs>56</Paragraphs>
  <Slides>11</Slides>
  <Notes>0</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Gautami</vt:lpstr>
      <vt:lpstr>Times New Roman</vt:lpstr>
      <vt:lpstr>Wingdings 3</vt:lpstr>
      <vt:lpstr>Wisp</vt:lpstr>
      <vt:lpstr>PowerPoint Presentation</vt:lpstr>
      <vt:lpstr>Problem Statement</vt:lpstr>
      <vt:lpstr>My Approach:</vt:lpstr>
      <vt:lpstr>Dataset:</vt:lpstr>
      <vt:lpstr>Feature extraction: InceptionV3 </vt:lpstr>
      <vt:lpstr>Methodology:  </vt:lpstr>
      <vt:lpstr>Model Building  </vt:lpstr>
      <vt:lpstr>PowerPoint Presentation</vt:lpstr>
      <vt:lpstr>PowerPoint Presentation</vt:lpstr>
      <vt:lpstr>DEMO</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46</cp:revision>
  <dcterms:created xsi:type="dcterms:W3CDTF">2023-09-27T14:26:38Z</dcterms:created>
  <dcterms:modified xsi:type="dcterms:W3CDTF">2023-11-28T15:23:13Z</dcterms:modified>
</cp:coreProperties>
</file>