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2" r:id="rId4"/>
    <p:sldId id="264" r:id="rId5"/>
    <p:sldId id="258" r:id="rId6"/>
    <p:sldId id="263" r:id="rId7"/>
    <p:sldId id="259" r:id="rId8"/>
    <p:sldId id="265" r:id="rId9"/>
    <p:sldId id="260" r:id="rId10"/>
    <p:sldId id="266"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4660"/>
  </p:normalViewPr>
  <p:slideViewPr>
    <p:cSldViewPr snapToGrid="0" snapToObjects="1">
      <p:cViewPr varScale="1">
        <p:scale>
          <a:sx n="121" d="100"/>
          <a:sy n="121" d="100"/>
        </p:scale>
        <p:origin x="1176" y="10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6/23/2025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6/23/2025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6/23/2025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7786" y="1363716"/>
            <a:ext cx="8481847" cy="4288221"/>
          </a:xfrm>
        </p:spPr>
        <p:txBody>
          <a:bodyPr>
            <a:normAutofit/>
          </a:bodyPr>
          <a:lstStyle/>
          <a:p>
            <a:r>
              <a:rPr dirty="0"/>
              <a:t>Fraud </a:t>
            </a:r>
            <a:r>
              <a:rPr lang="en-US" dirty="0"/>
              <a:t>Claim </a:t>
            </a:r>
            <a:r>
              <a:rPr dirty="0"/>
              <a:t>Detection</a:t>
            </a:r>
            <a:br>
              <a:rPr lang="en-US" dirty="0"/>
            </a:br>
            <a:br>
              <a:rPr lang="en-US" dirty="0"/>
            </a:br>
            <a:r>
              <a:rPr lang="en-US" dirty="0">
                <a:solidFill>
                  <a:schemeClr val="tx2">
                    <a:lumMod val="60000"/>
                    <a:lumOff val="40000"/>
                  </a:schemeClr>
                </a:solidFill>
              </a:rPr>
              <a:t>Analysis, Insights and Predictive Modelling</a:t>
            </a:r>
            <a:br>
              <a:rPr lang="en-US" dirty="0">
                <a:solidFill>
                  <a:schemeClr val="tx2">
                    <a:lumMod val="60000"/>
                    <a:lumOff val="40000"/>
                  </a:schemeClr>
                </a:solidFill>
              </a:rPr>
            </a:br>
            <a:br>
              <a:rPr lang="en-US" dirty="0">
                <a:solidFill>
                  <a:schemeClr val="tx2">
                    <a:lumMod val="60000"/>
                    <a:lumOff val="40000"/>
                  </a:schemeClr>
                </a:solidFill>
              </a:rPr>
            </a:br>
            <a:r>
              <a:rPr lang="en-US" sz="1300" dirty="0">
                <a:solidFill>
                  <a:schemeClr val="tx2">
                    <a:lumMod val="60000"/>
                    <a:lumOff val="40000"/>
                  </a:schemeClr>
                </a:solidFill>
              </a:rPr>
              <a:t>By Kriti Kashyap(C-72)</a:t>
            </a:r>
            <a:endParaRPr sz="1300" dirty="0">
              <a:solidFill>
                <a:schemeClr val="tx2">
                  <a:lumMod val="60000"/>
                  <a:lumOff val="40000"/>
                </a:schemeClr>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54C9E6C-FD3C-83CE-5B74-DFDB3F0ED3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2283" y="957122"/>
            <a:ext cx="6940605" cy="47007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61564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1432" y="157656"/>
            <a:ext cx="8071947" cy="512378"/>
          </a:xfrm>
        </p:spPr>
        <p:txBody>
          <a:bodyPr>
            <a:noAutofit/>
          </a:bodyPr>
          <a:lstStyle/>
          <a:p>
            <a:pPr algn="just"/>
            <a:r>
              <a:rPr lang="en-US" sz="1800" b="1" dirty="0"/>
              <a:t>How can we </a:t>
            </a:r>
            <a:r>
              <a:rPr lang="en-US" sz="1800" b="1" dirty="0" err="1"/>
              <a:t>analyse</a:t>
            </a:r>
            <a:r>
              <a:rPr lang="en-US" sz="1800" b="1" dirty="0"/>
              <a:t> historical claim data to detect patterns that indicate fraudulent claims?</a:t>
            </a:r>
            <a:endParaRPr sz="1800" b="1" dirty="0"/>
          </a:p>
        </p:txBody>
      </p:sp>
      <p:sp>
        <p:nvSpPr>
          <p:cNvPr id="3" name="Content Placeholder 2"/>
          <p:cNvSpPr>
            <a:spLocks noGrp="1"/>
          </p:cNvSpPr>
          <p:nvPr>
            <p:ph idx="1"/>
          </p:nvPr>
        </p:nvSpPr>
        <p:spPr>
          <a:xfrm>
            <a:off x="441433" y="859220"/>
            <a:ext cx="8395137" cy="5841123"/>
          </a:xfrm>
        </p:spPr>
        <p:txBody>
          <a:bodyPr>
            <a:noAutofit/>
          </a:bodyPr>
          <a:lstStyle/>
          <a:p>
            <a:pPr marL="0" indent="0" algn="just">
              <a:buNone/>
            </a:pPr>
            <a:r>
              <a:rPr lang="en-US" sz="1600" dirty="0"/>
              <a:t>In our project, we analyzed historical insurance claim data by exploring and visualizing it to find patterns that could point to fraud. We first cleaned the data, handled missing values, removed irrelevant columns like IDs, and converted categorical variables using dummy encoding. Then, we created new, which helped us spot unusual behaviors.</a:t>
            </a:r>
          </a:p>
          <a:p>
            <a:pPr marL="0" indent="0" algn="just">
              <a:buNone/>
            </a:pPr>
            <a:endParaRPr lang="en-US" sz="1600" dirty="0"/>
          </a:p>
          <a:p>
            <a:pPr marL="0" indent="0" algn="just">
              <a:buNone/>
            </a:pPr>
            <a:r>
              <a:rPr lang="en-US" sz="1600" dirty="0"/>
              <a:t>We visualized relationships using bar plots, histograms, and heatmaps to find important trends. For example, we noticed that higher claim amounts, fewer witnesses, or no police reports were more common in fraudulent claims. We also looked at incident time, collision types, and customer professions, which gave us more insight.</a:t>
            </a:r>
          </a:p>
          <a:p>
            <a:pPr marL="0" indent="0" algn="just">
              <a:buNone/>
            </a:pPr>
            <a:endParaRPr lang="en-US" sz="1600" dirty="0"/>
          </a:p>
          <a:p>
            <a:pPr marL="0" indent="0" algn="just">
              <a:buNone/>
            </a:pPr>
            <a:r>
              <a:rPr lang="en-US" sz="1600" dirty="0"/>
              <a:t>After preparing the data, we used two models — Logistic Regression and Random Forest — to predict fraud. Logistic Regression helped us understand the statistical importance of each feature (like age, number of vehicles involved, and incident severity), while Random Forest gave us a list of the most important features for fraud prediction.</a:t>
            </a:r>
          </a:p>
          <a:p>
            <a:pPr marL="0" indent="0" algn="just">
              <a:buNone/>
            </a:pPr>
            <a:endParaRPr lang="en-US" sz="1600" dirty="0"/>
          </a:p>
          <a:p>
            <a:pPr marL="0" indent="0" algn="just">
              <a:buNone/>
            </a:pPr>
            <a:r>
              <a:rPr lang="en-US" sz="1600" dirty="0"/>
              <a:t>We also tested different cutoff values for classifying fraud based on model probabilities. For example, using a cutoff of 0.2 gave us higher sensitivity, which means we were better at catching actual frauds, even if it meant a few false positives.</a:t>
            </a:r>
          </a:p>
          <a:p>
            <a:pPr marL="0" indent="0" algn="just">
              <a:buNone/>
            </a:pPr>
            <a:endParaRPr lang="en-US" sz="1600" dirty="0"/>
          </a:p>
          <a:p>
            <a:pPr marL="0" indent="0" algn="just">
              <a:buNone/>
            </a:pPr>
            <a:r>
              <a:rPr lang="en-US" sz="1600" dirty="0"/>
              <a:t>Overall, by using EDA, feature creation, and machine learning models, we were able to detect strong patterns in the data that point to potential fraud — making it easier to predict and prevent it in future claims.</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DCC651-F85A-3650-CBAA-D5AAB17D23EE}"/>
              </a:ext>
            </a:extLst>
          </p:cNvPr>
          <p:cNvPicPr>
            <a:picLocks noChangeAspect="1"/>
          </p:cNvPicPr>
          <p:nvPr/>
        </p:nvPicPr>
        <p:blipFill>
          <a:blip r:embed="rId2"/>
          <a:stretch>
            <a:fillRect/>
          </a:stretch>
        </p:blipFill>
        <p:spPr>
          <a:xfrm>
            <a:off x="302866" y="229771"/>
            <a:ext cx="4032651" cy="3040404"/>
          </a:xfrm>
          <a:prstGeom prst="rect">
            <a:avLst/>
          </a:prstGeom>
        </p:spPr>
      </p:pic>
      <p:pic>
        <p:nvPicPr>
          <p:cNvPr id="9" name="Picture 8">
            <a:extLst>
              <a:ext uri="{FF2B5EF4-FFF2-40B4-BE49-F238E27FC236}">
                <a16:creationId xmlns:a16="http://schemas.microsoft.com/office/drawing/2014/main" id="{CF9728EC-6ADA-8D46-F88A-2F956A092AE8}"/>
              </a:ext>
            </a:extLst>
          </p:cNvPr>
          <p:cNvPicPr>
            <a:picLocks noChangeAspect="1"/>
          </p:cNvPicPr>
          <p:nvPr/>
        </p:nvPicPr>
        <p:blipFill>
          <a:blip r:embed="rId3"/>
          <a:stretch>
            <a:fillRect/>
          </a:stretch>
        </p:blipFill>
        <p:spPr>
          <a:xfrm>
            <a:off x="4335517" y="406224"/>
            <a:ext cx="4431080" cy="2604990"/>
          </a:xfrm>
          <a:prstGeom prst="rect">
            <a:avLst/>
          </a:prstGeom>
        </p:spPr>
      </p:pic>
      <p:pic>
        <p:nvPicPr>
          <p:cNvPr id="8" name="Picture 7">
            <a:extLst>
              <a:ext uri="{FF2B5EF4-FFF2-40B4-BE49-F238E27FC236}">
                <a16:creationId xmlns:a16="http://schemas.microsoft.com/office/drawing/2014/main" id="{F61C99D4-766D-2B9F-9F91-D6C628385DAC}"/>
              </a:ext>
            </a:extLst>
          </p:cNvPr>
          <p:cNvPicPr>
            <a:picLocks noChangeAspect="1"/>
          </p:cNvPicPr>
          <p:nvPr/>
        </p:nvPicPr>
        <p:blipFill>
          <a:blip r:embed="rId4"/>
          <a:stretch>
            <a:fillRect/>
          </a:stretch>
        </p:blipFill>
        <p:spPr>
          <a:xfrm>
            <a:off x="2609193" y="3180212"/>
            <a:ext cx="5155323" cy="3447275"/>
          </a:xfrm>
          <a:prstGeom prst="rect">
            <a:avLst/>
          </a:prstGeom>
        </p:spPr>
      </p:pic>
    </p:spTree>
    <p:extLst>
      <p:ext uri="{BB962C8B-B14F-4D97-AF65-F5344CB8AC3E}">
        <p14:creationId xmlns:p14="http://schemas.microsoft.com/office/powerpoint/2010/main" val="22824791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0411FBF7-1787-ABE3-49F7-FA573CAF5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701018"/>
            <a:ext cx="9144000" cy="51879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7D4429D7-3A11-5219-D5BA-A7E7C013D3DB}"/>
              </a:ext>
            </a:extLst>
          </p:cNvPr>
          <p:cNvSpPr txBox="1"/>
          <p:nvPr/>
        </p:nvSpPr>
        <p:spPr>
          <a:xfrm>
            <a:off x="228599" y="63062"/>
            <a:ext cx="8655269" cy="923330"/>
          </a:xfrm>
          <a:prstGeom prst="rect">
            <a:avLst/>
          </a:prstGeom>
          <a:noFill/>
        </p:spPr>
        <p:txBody>
          <a:bodyPr wrap="square" rtlCol="0">
            <a:spAutoFit/>
          </a:bodyPr>
          <a:lstStyle/>
          <a:p>
            <a:pPr algn="just"/>
            <a:r>
              <a:rPr lang="en-US" dirty="0"/>
              <a:t>Visualize the distribution of selected numerical features using appropriate plots to understand their characteristics.</a:t>
            </a:r>
          </a:p>
          <a:p>
            <a:endParaRPr lang="en-IN" dirty="0"/>
          </a:p>
        </p:txBody>
      </p:sp>
    </p:spTree>
    <p:extLst>
      <p:ext uri="{BB962C8B-B14F-4D97-AF65-F5344CB8AC3E}">
        <p14:creationId xmlns:p14="http://schemas.microsoft.com/office/powerpoint/2010/main" val="23434347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8816"/>
          </a:xfrm>
        </p:spPr>
        <p:txBody>
          <a:bodyPr>
            <a:normAutofit/>
          </a:bodyPr>
          <a:lstStyle/>
          <a:p>
            <a:pPr algn="just"/>
            <a:r>
              <a:rPr lang="en-US" sz="1800" b="1" dirty="0"/>
              <a:t>Which features are most predictive of fraudulent </a:t>
            </a:r>
            <a:r>
              <a:rPr lang="en-US" sz="1800" b="1" dirty="0" err="1"/>
              <a:t>behaviour</a:t>
            </a:r>
            <a:r>
              <a:rPr lang="en-US" sz="1800" b="1" dirty="0"/>
              <a:t>?</a:t>
            </a:r>
            <a:endParaRPr sz="1800" b="1" dirty="0"/>
          </a:p>
        </p:txBody>
      </p:sp>
      <p:sp>
        <p:nvSpPr>
          <p:cNvPr id="3" name="Content Placeholder 2"/>
          <p:cNvSpPr>
            <a:spLocks noGrp="1"/>
          </p:cNvSpPr>
          <p:nvPr>
            <p:ph idx="1"/>
          </p:nvPr>
        </p:nvSpPr>
        <p:spPr>
          <a:xfrm>
            <a:off x="457200" y="843454"/>
            <a:ext cx="8229600" cy="5282709"/>
          </a:xfrm>
        </p:spPr>
        <p:txBody>
          <a:bodyPr>
            <a:normAutofit fontScale="55000" lnSpcReduction="20000"/>
          </a:bodyPr>
          <a:lstStyle/>
          <a:p>
            <a:r>
              <a:rPr lang="en-US" dirty="0"/>
              <a:t>In our analysis, we found that certain features were strongly linked to fraud based on the results from both Logistic Regression and Random Forest models.</a:t>
            </a:r>
          </a:p>
          <a:p>
            <a:pPr marL="0" indent="0">
              <a:buNone/>
            </a:pPr>
            <a:r>
              <a:rPr lang="en-US" dirty="0"/>
              <a:t>        Here are the most predictive features we identified:</a:t>
            </a:r>
          </a:p>
          <a:p>
            <a:r>
              <a:rPr lang="en-US" b="1" dirty="0"/>
              <a:t>Claim Severity Ratio</a:t>
            </a:r>
            <a:br>
              <a:rPr lang="en-US" dirty="0"/>
            </a:br>
            <a:r>
              <a:rPr lang="en-US" dirty="0"/>
              <a:t>This was one of the most important features. It shows how high the claim amount is compared to the policy premium. A very high ratio may signal fraud.</a:t>
            </a:r>
          </a:p>
          <a:p>
            <a:pPr marL="0" indent="0">
              <a:buNone/>
            </a:pPr>
            <a:endParaRPr lang="en-US" dirty="0"/>
          </a:p>
          <a:p>
            <a:r>
              <a:rPr lang="en-US" b="1" dirty="0"/>
              <a:t>Incident Severity</a:t>
            </a:r>
            <a:br>
              <a:rPr lang="en-US" dirty="0"/>
            </a:br>
            <a:r>
              <a:rPr lang="en-US" dirty="0"/>
              <a:t>We observed that fraud was more likely in cases labeled as “Minor Damage” or “Total Loss.” Fraudsters may try to exaggerate the damage.</a:t>
            </a:r>
          </a:p>
          <a:p>
            <a:endParaRPr lang="en-US" dirty="0"/>
          </a:p>
          <a:p>
            <a:r>
              <a:rPr lang="en-US" b="1" dirty="0"/>
              <a:t>Number of Vehicles Involved</a:t>
            </a:r>
            <a:br>
              <a:rPr lang="en-US" dirty="0"/>
            </a:br>
            <a:r>
              <a:rPr lang="en-US" dirty="0"/>
              <a:t>Fraud was more common when only one vehicle was involved, possibly due to staged accidents.</a:t>
            </a:r>
          </a:p>
          <a:p>
            <a:pPr marL="0" indent="0">
              <a:buNone/>
            </a:pPr>
            <a:endParaRPr lang="en-US" dirty="0"/>
          </a:p>
          <a:p>
            <a:r>
              <a:rPr lang="en-US" b="1" dirty="0"/>
              <a:t>Incident Hour of the Day</a:t>
            </a:r>
            <a:br>
              <a:rPr lang="en-US" dirty="0"/>
            </a:br>
            <a:r>
              <a:rPr lang="en-US" dirty="0"/>
              <a:t>Odd hours (like very early morning or late at night) were linked with a higher chance of fraud.</a:t>
            </a:r>
          </a:p>
          <a:p>
            <a:endParaRPr lang="en-US" dirty="0"/>
          </a:p>
          <a:p>
            <a:r>
              <a:rPr lang="en-US" dirty="0"/>
              <a:t>We confirmed these features through </a:t>
            </a:r>
            <a:r>
              <a:rPr lang="en-US" b="1" dirty="0"/>
              <a:t>feature importance scores from Random Forest</a:t>
            </a:r>
            <a:r>
              <a:rPr lang="en-US" dirty="0"/>
              <a:t> and </a:t>
            </a:r>
            <a:r>
              <a:rPr lang="en-US" b="1" dirty="0"/>
              <a:t>statistical</a:t>
            </a:r>
            <a:endParaRPr lang="en-US" dirty="0"/>
          </a:p>
          <a:p>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5531C3F-7487-EDF2-EB47-A4B45040E372}"/>
              </a:ext>
            </a:extLst>
          </p:cNvPr>
          <p:cNvPicPr>
            <a:picLocks noChangeAspect="1"/>
          </p:cNvPicPr>
          <p:nvPr/>
        </p:nvPicPr>
        <p:blipFill>
          <a:blip r:embed="rId2"/>
          <a:stretch>
            <a:fillRect/>
          </a:stretch>
        </p:blipFill>
        <p:spPr>
          <a:xfrm>
            <a:off x="444556" y="773741"/>
            <a:ext cx="8033258" cy="2434541"/>
          </a:xfrm>
          <a:prstGeom prst="rect">
            <a:avLst/>
          </a:prstGeom>
        </p:spPr>
      </p:pic>
      <p:pic>
        <p:nvPicPr>
          <p:cNvPr id="1026" name="Picture 2">
            <a:extLst>
              <a:ext uri="{FF2B5EF4-FFF2-40B4-BE49-F238E27FC236}">
                <a16:creationId xmlns:a16="http://schemas.microsoft.com/office/drawing/2014/main" id="{44977A31-80A9-C749-C131-2C80CC4CE5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86" y="3135979"/>
            <a:ext cx="7910255" cy="3722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3126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946" y="274638"/>
            <a:ext cx="8623738" cy="734355"/>
          </a:xfrm>
        </p:spPr>
        <p:txBody>
          <a:bodyPr>
            <a:normAutofit/>
          </a:bodyPr>
          <a:lstStyle/>
          <a:p>
            <a:pPr algn="l"/>
            <a:r>
              <a:rPr lang="en-US" sz="1800" b="1" dirty="0"/>
              <a:t>Can we predict the likelihood of fraud for an incoming claim, based on past data?</a:t>
            </a:r>
            <a:endParaRPr sz="1800" b="1" dirty="0"/>
          </a:p>
        </p:txBody>
      </p:sp>
      <p:sp>
        <p:nvSpPr>
          <p:cNvPr id="5" name="Rectangle 2">
            <a:extLst>
              <a:ext uri="{FF2B5EF4-FFF2-40B4-BE49-F238E27FC236}">
                <a16:creationId xmlns:a16="http://schemas.microsoft.com/office/drawing/2014/main" id="{ED7F2E9E-E4AB-CF74-9332-464E40012F06}"/>
              </a:ext>
            </a:extLst>
          </p:cNvPr>
          <p:cNvSpPr>
            <a:spLocks noGrp="1" noChangeArrowheads="1"/>
          </p:cNvSpPr>
          <p:nvPr>
            <p:ph idx="1"/>
          </p:nvPr>
        </p:nvSpPr>
        <p:spPr bwMode="auto">
          <a:xfrm>
            <a:off x="110358" y="1048407"/>
            <a:ext cx="8923283" cy="5148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We used historical insurance claim data and applied machine learning models—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Logistic Regression and Random Forest—to detect fraud patterns effectively. The process started with data cleaning and preprocessing, where we removed irrelevant columns (like date fields) and grouped low-frequency categories to reduce noise. </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In the feature engineering phase, we created new variables such as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claim_severity_ratio</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1800" i="0" u="none" strike="noStrike" cap="none" normalizeH="0" baseline="0" dirty="0" err="1">
                <a:ln>
                  <a:noFill/>
                </a:ln>
                <a:solidFill>
                  <a:schemeClr val="tx1"/>
                </a:solidFill>
                <a:effectLst/>
                <a:latin typeface="Arial" panose="020B0604020202020204" pitchFamily="34" charset="0"/>
                <a:cs typeface="Arial" panose="020B0604020202020204" pitchFamily="34" charset="0"/>
              </a:rPr>
              <a:t>incident_hour_daytype</a:t>
            </a: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 to improve model accuracy.</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We trained our models on 70% of the data: Logistic Regression was used for its interpretability, and Random Forest for its performance. Once trained, these models could assess any new claim by assigning it a fraud probability score—for example, a claim with high severity, no police report, and filed at odd hours might receive a fraud probability of 0.78. Since this exceeds the chosen cutoff of 0.3, the model would flag the claim for further investigation.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In conclusion, our trained models can predict the likelihood of fraud with good accuracy. This helps insurance companies quickly identify suspicious claims, reduce financial losses, and improve the efficiency of the claims review process.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1A5FB75-EBDC-A10B-D7FA-D4AF01954E21}"/>
              </a:ext>
            </a:extLst>
          </p:cNvPr>
          <p:cNvPicPr>
            <a:picLocks noChangeAspect="1"/>
          </p:cNvPicPr>
          <p:nvPr/>
        </p:nvPicPr>
        <p:blipFill>
          <a:blip r:embed="rId2"/>
          <a:stretch>
            <a:fillRect/>
          </a:stretch>
        </p:blipFill>
        <p:spPr>
          <a:xfrm>
            <a:off x="55179" y="0"/>
            <a:ext cx="9143384" cy="6858000"/>
          </a:xfrm>
          <a:prstGeom prst="rect">
            <a:avLst/>
          </a:prstGeom>
        </p:spPr>
      </p:pic>
    </p:spTree>
    <p:extLst>
      <p:ext uri="{BB962C8B-B14F-4D97-AF65-F5344CB8AC3E}">
        <p14:creationId xmlns:p14="http://schemas.microsoft.com/office/powerpoint/2010/main" val="31478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087710" cy="860479"/>
          </a:xfrm>
        </p:spPr>
        <p:txBody>
          <a:bodyPr>
            <a:normAutofit/>
          </a:bodyPr>
          <a:lstStyle/>
          <a:p>
            <a:pPr algn="just"/>
            <a:r>
              <a:rPr lang="en-US" sz="1800" b="1" dirty="0"/>
              <a:t>What insights can be drawn from the model that can help in improving the fraud detection process?</a:t>
            </a:r>
            <a:endParaRPr sz="1800" b="1" dirty="0"/>
          </a:p>
        </p:txBody>
      </p:sp>
      <p:sp>
        <p:nvSpPr>
          <p:cNvPr id="3" name="Content Placeholder 2"/>
          <p:cNvSpPr>
            <a:spLocks noGrp="1"/>
          </p:cNvSpPr>
          <p:nvPr>
            <p:ph idx="1"/>
          </p:nvPr>
        </p:nvSpPr>
        <p:spPr>
          <a:xfrm>
            <a:off x="457200" y="1221828"/>
            <a:ext cx="8229600" cy="4904335"/>
          </a:xfrm>
        </p:spPr>
        <p:txBody>
          <a:bodyPr>
            <a:normAutofit fontScale="77500" lnSpcReduction="20000"/>
          </a:bodyPr>
          <a:lstStyle/>
          <a:p>
            <a:pPr marL="0" indent="0" algn="just">
              <a:buNone/>
            </a:pPr>
            <a:r>
              <a:rPr lang="en-US" dirty="0"/>
              <a:t>Our model has revealed several valuable insights that can enhance the fraud detection process. For example, features like incident severity, number of vehicles involved, claim severity ratio, and incident time were found to be highly predictive of fraud. </a:t>
            </a:r>
          </a:p>
          <a:p>
            <a:pPr marL="0" indent="0" algn="just">
              <a:buNone/>
            </a:pPr>
            <a:r>
              <a:rPr lang="en-US" dirty="0"/>
              <a:t>We also observed that fraudulent claims are more likely to occur late at night or when there are no witnesses or police reports. Using these insights, insurers can create smarter rules—such as flagging claims with high severity and missing documentation—to prioritize manual reviews. </a:t>
            </a:r>
          </a:p>
          <a:p>
            <a:pPr marL="0" indent="0" algn="just">
              <a:buNone/>
            </a:pPr>
            <a:r>
              <a:rPr lang="en-US" dirty="0"/>
              <a:t>Additionally, the model can assign a fraud probability score to each new claim, helping reduce manual effort while ensuring that risky claims are reviewed more thoroughly, ultimately improving accuracy and saving costs.</a:t>
            </a:r>
            <a:endParaRPr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217</TotalTime>
  <Words>864</Words>
  <Application>Microsoft Office PowerPoint</Application>
  <PresentationFormat>On-screen Show (4:3)</PresentationFormat>
  <Paragraphs>43</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Fraud Claim Detection  Analysis, Insights and Predictive Modelling  By Kriti Kashyap(C-72)</vt:lpstr>
      <vt:lpstr>How can we analyse historical claim data to detect patterns that indicate fraudulent claims?</vt:lpstr>
      <vt:lpstr>PowerPoint Presentation</vt:lpstr>
      <vt:lpstr>PowerPoint Presentation</vt:lpstr>
      <vt:lpstr>Which features are most predictive of fraudulent behaviour?</vt:lpstr>
      <vt:lpstr>PowerPoint Presentation</vt:lpstr>
      <vt:lpstr>Can we predict the likelihood of fraud for an incoming claim, based on past data?</vt:lpstr>
      <vt:lpstr>PowerPoint Presentation</vt:lpstr>
      <vt:lpstr>What insights can be drawn from the model that can help in improving the fraud detection process?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Kriti Kashyap</dc:creator>
  <cp:keywords/>
  <dc:description>generated using python-pptx</dc:description>
  <cp:lastModifiedBy>Kriti Kashyap</cp:lastModifiedBy>
  <cp:revision>15</cp:revision>
  <dcterms:created xsi:type="dcterms:W3CDTF">2013-01-27T09:14:16Z</dcterms:created>
  <dcterms:modified xsi:type="dcterms:W3CDTF">2025-06-23T17:53:22Z</dcterms:modified>
  <cp:category/>
</cp:coreProperties>
</file>