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6" r:id="rId3"/>
    <p:sldId id="276" r:id="rId4"/>
    <p:sldId id="257" r:id="rId5"/>
    <p:sldId id="258" r:id="rId6"/>
    <p:sldId id="259" r:id="rId7"/>
    <p:sldId id="260" r:id="rId8"/>
    <p:sldId id="277" r:id="rId9"/>
    <p:sldId id="278" r:id="rId10"/>
    <p:sldId id="279" r:id="rId11"/>
    <p:sldId id="280" r:id="rId12"/>
    <p:sldId id="289" r:id="rId13"/>
    <p:sldId id="290" r:id="rId14"/>
    <p:sldId id="287" r:id="rId15"/>
    <p:sldId id="282" r:id="rId16"/>
    <p:sldId id="288" r:id="rId17"/>
    <p:sldId id="284" r:id="rId18"/>
    <p:sldId id="283" r:id="rId19"/>
    <p:sldId id="286" r:id="rId20"/>
    <p:sldId id="292" r:id="rId21"/>
    <p:sldId id="291" r:id="rId22"/>
    <p:sldId id="274" r:id="rId2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E8EB8-741E-4644-9FD9-CBDBD32575B5}"/>
              </a:ext>
            </a:extLst>
          </p:cNvPr>
          <p:cNvSpPr>
            <a:spLocks noGrp="1"/>
          </p:cNvSpPr>
          <p:nvPr>
            <p:ph type="ctrTitle"/>
          </p:nvPr>
        </p:nvSpPr>
        <p:spPr>
          <a:xfrm>
            <a:off x="1524000" y="1122363"/>
            <a:ext cx="9144000" cy="2387600"/>
          </a:xfrm>
        </p:spPr>
        <p:txBody>
          <a:bodyPr anchor="b"/>
          <a:lstStyle>
            <a:lvl1pPr algn="ctr">
              <a:defRPr sz="6000"/>
            </a:lvl1pPr>
          </a:lstStyle>
          <a:p>
            <a:r>
              <a:rPr lang="en-US" altLang="ko-KR"/>
              <a:t>Click to edit Master title style</a:t>
            </a:r>
            <a:endParaRPr lang="ko-KR" altLang="en-US"/>
          </a:p>
        </p:txBody>
      </p:sp>
      <p:sp>
        <p:nvSpPr>
          <p:cNvPr id="3" name="Subtitle 2">
            <a:extLst>
              <a:ext uri="{FF2B5EF4-FFF2-40B4-BE49-F238E27FC236}">
                <a16:creationId xmlns:a16="http://schemas.microsoft.com/office/drawing/2014/main" id="{18848F1A-04DE-4061-8073-50EE24B52B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ko-KR" altLang="en-US"/>
          </a:p>
        </p:txBody>
      </p:sp>
      <p:sp>
        <p:nvSpPr>
          <p:cNvPr id="4" name="Date Placeholder 3">
            <a:extLst>
              <a:ext uri="{FF2B5EF4-FFF2-40B4-BE49-F238E27FC236}">
                <a16:creationId xmlns:a16="http://schemas.microsoft.com/office/drawing/2014/main" id="{E7FD5312-C2B8-47FA-BD79-67B9DCABFF1C}"/>
              </a:ext>
            </a:extLst>
          </p:cNvPr>
          <p:cNvSpPr>
            <a:spLocks noGrp="1"/>
          </p:cNvSpPr>
          <p:nvPr>
            <p:ph type="dt" sz="half" idx="10"/>
          </p:nvPr>
        </p:nvSpPr>
        <p:spPr/>
        <p:txBody>
          <a:bodyPr/>
          <a:lstStyle/>
          <a:p>
            <a:fld id="{94B95F32-165F-409D-9DFB-67458F6B5B60}" type="datetimeFigureOut">
              <a:rPr lang="ko-KR" altLang="en-US" smtClean="0"/>
              <a:t>2020-12-29</a:t>
            </a:fld>
            <a:endParaRPr lang="ko-KR" altLang="en-US"/>
          </a:p>
        </p:txBody>
      </p:sp>
      <p:sp>
        <p:nvSpPr>
          <p:cNvPr id="5" name="Footer Placeholder 4">
            <a:extLst>
              <a:ext uri="{FF2B5EF4-FFF2-40B4-BE49-F238E27FC236}">
                <a16:creationId xmlns:a16="http://schemas.microsoft.com/office/drawing/2014/main" id="{859ED16D-6BE3-4C63-911A-CAAB53C558F9}"/>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8B0B09F1-8B96-4307-AB80-713947618728}"/>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956494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832A0-5133-42D9-9BA7-1CF5D400B6DA}"/>
              </a:ext>
            </a:extLst>
          </p:cNvPr>
          <p:cNvSpPr>
            <a:spLocks noGrp="1"/>
          </p:cNvSpPr>
          <p:nvPr>
            <p:ph type="title"/>
          </p:nvPr>
        </p:nvSpPr>
        <p:spPr/>
        <p:txBody>
          <a:bodyPr/>
          <a:lstStyle/>
          <a:p>
            <a:r>
              <a:rPr lang="en-US" altLang="ko-KR"/>
              <a:t>Click to edit Master title style</a:t>
            </a:r>
            <a:endParaRPr lang="ko-KR" altLang="en-US"/>
          </a:p>
        </p:txBody>
      </p:sp>
      <p:sp>
        <p:nvSpPr>
          <p:cNvPr id="3" name="Vertical Text Placeholder 2">
            <a:extLst>
              <a:ext uri="{FF2B5EF4-FFF2-40B4-BE49-F238E27FC236}">
                <a16:creationId xmlns:a16="http://schemas.microsoft.com/office/drawing/2014/main" id="{30E6D93B-7D19-4B98-B106-B074AA3DD37D}"/>
              </a:ext>
            </a:extLst>
          </p:cNvPr>
          <p:cNvSpPr>
            <a:spLocks noGrp="1"/>
          </p:cNvSpPr>
          <p:nvPr>
            <p:ph type="body" orient="vert" idx="1"/>
          </p:nvPr>
        </p:nvSpPr>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a16="http://schemas.microsoft.com/office/drawing/2014/main" id="{AC4182E8-B39D-4BE7-9C36-E9FA294DFFEE}"/>
              </a:ext>
            </a:extLst>
          </p:cNvPr>
          <p:cNvSpPr>
            <a:spLocks noGrp="1"/>
          </p:cNvSpPr>
          <p:nvPr>
            <p:ph type="dt" sz="half" idx="10"/>
          </p:nvPr>
        </p:nvSpPr>
        <p:spPr/>
        <p:txBody>
          <a:bodyPr/>
          <a:lstStyle/>
          <a:p>
            <a:fld id="{94B95F32-165F-409D-9DFB-67458F6B5B60}" type="datetimeFigureOut">
              <a:rPr lang="ko-KR" altLang="en-US" smtClean="0"/>
              <a:t>2020-12-29</a:t>
            </a:fld>
            <a:endParaRPr lang="ko-KR" altLang="en-US"/>
          </a:p>
        </p:txBody>
      </p:sp>
      <p:sp>
        <p:nvSpPr>
          <p:cNvPr id="5" name="Footer Placeholder 4">
            <a:extLst>
              <a:ext uri="{FF2B5EF4-FFF2-40B4-BE49-F238E27FC236}">
                <a16:creationId xmlns:a16="http://schemas.microsoft.com/office/drawing/2014/main" id="{7A4E0502-DBC2-43E0-BE98-CB9F9EFC2E7E}"/>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26CF15E6-DFB9-4D1C-8D28-A11C8645929B}"/>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2065224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3CA078-B54F-49B8-8A6B-697031C07E3D}"/>
              </a:ext>
            </a:extLst>
          </p:cNvPr>
          <p:cNvSpPr>
            <a:spLocks noGrp="1"/>
          </p:cNvSpPr>
          <p:nvPr>
            <p:ph type="title" orient="vert"/>
          </p:nvPr>
        </p:nvSpPr>
        <p:spPr>
          <a:xfrm>
            <a:off x="8724900" y="365125"/>
            <a:ext cx="2628900" cy="5811838"/>
          </a:xfrm>
        </p:spPr>
        <p:txBody>
          <a:bodyPr vert="eaVert"/>
          <a:lstStyle/>
          <a:p>
            <a:r>
              <a:rPr lang="en-US" altLang="ko-KR"/>
              <a:t>Click to edit Master title style</a:t>
            </a:r>
            <a:endParaRPr lang="ko-KR" altLang="en-US"/>
          </a:p>
        </p:txBody>
      </p:sp>
      <p:sp>
        <p:nvSpPr>
          <p:cNvPr id="3" name="Vertical Text Placeholder 2">
            <a:extLst>
              <a:ext uri="{FF2B5EF4-FFF2-40B4-BE49-F238E27FC236}">
                <a16:creationId xmlns:a16="http://schemas.microsoft.com/office/drawing/2014/main" id="{5DCAD5E3-1C9B-4D9D-ACEC-3C2910A2E451}"/>
              </a:ext>
            </a:extLst>
          </p:cNvPr>
          <p:cNvSpPr>
            <a:spLocks noGrp="1"/>
          </p:cNvSpPr>
          <p:nvPr>
            <p:ph type="body" orient="vert" idx="1"/>
          </p:nvPr>
        </p:nvSpPr>
        <p:spPr>
          <a:xfrm>
            <a:off x="838200" y="365125"/>
            <a:ext cx="7734300" cy="5811838"/>
          </a:xfrm>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a16="http://schemas.microsoft.com/office/drawing/2014/main" id="{F039952C-A8A5-4BE5-94CE-BAA311FFF741}"/>
              </a:ext>
            </a:extLst>
          </p:cNvPr>
          <p:cNvSpPr>
            <a:spLocks noGrp="1"/>
          </p:cNvSpPr>
          <p:nvPr>
            <p:ph type="dt" sz="half" idx="10"/>
          </p:nvPr>
        </p:nvSpPr>
        <p:spPr/>
        <p:txBody>
          <a:bodyPr/>
          <a:lstStyle/>
          <a:p>
            <a:fld id="{94B95F32-165F-409D-9DFB-67458F6B5B60}" type="datetimeFigureOut">
              <a:rPr lang="ko-KR" altLang="en-US" smtClean="0"/>
              <a:t>2020-12-29</a:t>
            </a:fld>
            <a:endParaRPr lang="ko-KR" altLang="en-US"/>
          </a:p>
        </p:txBody>
      </p:sp>
      <p:sp>
        <p:nvSpPr>
          <p:cNvPr id="5" name="Footer Placeholder 4">
            <a:extLst>
              <a:ext uri="{FF2B5EF4-FFF2-40B4-BE49-F238E27FC236}">
                <a16:creationId xmlns:a16="http://schemas.microsoft.com/office/drawing/2014/main" id="{16C41A1C-4359-464F-82D8-195615EE6D6B}"/>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8D4D9C04-4946-4552-8D17-F2D6C528E3C8}"/>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432158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7D30F-9BD9-4B29-A416-7E646F5D3D8C}"/>
              </a:ext>
            </a:extLst>
          </p:cNvPr>
          <p:cNvSpPr>
            <a:spLocks noGrp="1"/>
          </p:cNvSpPr>
          <p:nvPr>
            <p:ph type="title"/>
          </p:nvPr>
        </p:nvSpPr>
        <p:spPr/>
        <p:txBody>
          <a:bodyPr/>
          <a:lstStyle/>
          <a:p>
            <a:r>
              <a:rPr lang="en-US" altLang="ko-KR"/>
              <a:t>Click to edit Master title style</a:t>
            </a:r>
            <a:endParaRPr lang="ko-KR" altLang="en-US"/>
          </a:p>
        </p:txBody>
      </p:sp>
      <p:sp>
        <p:nvSpPr>
          <p:cNvPr id="3" name="Content Placeholder 2">
            <a:extLst>
              <a:ext uri="{FF2B5EF4-FFF2-40B4-BE49-F238E27FC236}">
                <a16:creationId xmlns:a16="http://schemas.microsoft.com/office/drawing/2014/main" id="{0BB8052C-723A-4ACA-BD36-CAFBEF2ACE9C}"/>
              </a:ext>
            </a:extLst>
          </p:cNvPr>
          <p:cNvSpPr>
            <a:spLocks noGrp="1"/>
          </p:cNvSpPr>
          <p:nvPr>
            <p:ph idx="1"/>
          </p:nvPr>
        </p:nvSpPr>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a16="http://schemas.microsoft.com/office/drawing/2014/main" id="{C5854270-9102-4EA8-8ED9-BE20F6E55BEB}"/>
              </a:ext>
            </a:extLst>
          </p:cNvPr>
          <p:cNvSpPr>
            <a:spLocks noGrp="1"/>
          </p:cNvSpPr>
          <p:nvPr>
            <p:ph type="dt" sz="half" idx="10"/>
          </p:nvPr>
        </p:nvSpPr>
        <p:spPr/>
        <p:txBody>
          <a:bodyPr/>
          <a:lstStyle/>
          <a:p>
            <a:fld id="{94B95F32-165F-409D-9DFB-67458F6B5B60}" type="datetimeFigureOut">
              <a:rPr lang="ko-KR" altLang="en-US" smtClean="0"/>
              <a:t>2020-12-29</a:t>
            </a:fld>
            <a:endParaRPr lang="ko-KR" altLang="en-US"/>
          </a:p>
        </p:txBody>
      </p:sp>
      <p:sp>
        <p:nvSpPr>
          <p:cNvPr id="5" name="Footer Placeholder 4">
            <a:extLst>
              <a:ext uri="{FF2B5EF4-FFF2-40B4-BE49-F238E27FC236}">
                <a16:creationId xmlns:a16="http://schemas.microsoft.com/office/drawing/2014/main" id="{6821C219-B99D-4287-8FE8-F44027620673}"/>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43A161AA-5A70-47CC-B31F-D4521BC34276}"/>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30224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24206-2F04-442F-A41E-58DDE883FE03}"/>
              </a:ext>
            </a:extLst>
          </p:cNvPr>
          <p:cNvSpPr>
            <a:spLocks noGrp="1"/>
          </p:cNvSpPr>
          <p:nvPr>
            <p:ph type="title"/>
          </p:nvPr>
        </p:nvSpPr>
        <p:spPr>
          <a:xfrm>
            <a:off x="831850" y="1709738"/>
            <a:ext cx="10515600" cy="2852737"/>
          </a:xfrm>
        </p:spPr>
        <p:txBody>
          <a:bodyPr anchor="b"/>
          <a:lstStyle>
            <a:lvl1pPr>
              <a:defRPr sz="6000"/>
            </a:lvl1pPr>
          </a:lstStyle>
          <a:p>
            <a:r>
              <a:rPr lang="en-US" altLang="ko-KR"/>
              <a:t>Click to edit Master title style</a:t>
            </a:r>
            <a:endParaRPr lang="ko-KR" altLang="en-US"/>
          </a:p>
        </p:txBody>
      </p:sp>
      <p:sp>
        <p:nvSpPr>
          <p:cNvPr id="3" name="Text Placeholder 2">
            <a:extLst>
              <a:ext uri="{FF2B5EF4-FFF2-40B4-BE49-F238E27FC236}">
                <a16:creationId xmlns:a16="http://schemas.microsoft.com/office/drawing/2014/main" id="{134A9E62-C0A2-453E-87E1-03D33E6BB2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a:t>Click to edit Master text styles</a:t>
            </a:r>
          </a:p>
        </p:txBody>
      </p:sp>
      <p:sp>
        <p:nvSpPr>
          <p:cNvPr id="4" name="Date Placeholder 3">
            <a:extLst>
              <a:ext uri="{FF2B5EF4-FFF2-40B4-BE49-F238E27FC236}">
                <a16:creationId xmlns:a16="http://schemas.microsoft.com/office/drawing/2014/main" id="{282CD14E-A94A-4A71-B8B9-A923982A0190}"/>
              </a:ext>
            </a:extLst>
          </p:cNvPr>
          <p:cNvSpPr>
            <a:spLocks noGrp="1"/>
          </p:cNvSpPr>
          <p:nvPr>
            <p:ph type="dt" sz="half" idx="10"/>
          </p:nvPr>
        </p:nvSpPr>
        <p:spPr/>
        <p:txBody>
          <a:bodyPr/>
          <a:lstStyle/>
          <a:p>
            <a:fld id="{94B95F32-165F-409D-9DFB-67458F6B5B60}" type="datetimeFigureOut">
              <a:rPr lang="ko-KR" altLang="en-US" smtClean="0"/>
              <a:t>2020-12-29</a:t>
            </a:fld>
            <a:endParaRPr lang="ko-KR" altLang="en-US"/>
          </a:p>
        </p:txBody>
      </p:sp>
      <p:sp>
        <p:nvSpPr>
          <p:cNvPr id="5" name="Footer Placeholder 4">
            <a:extLst>
              <a:ext uri="{FF2B5EF4-FFF2-40B4-BE49-F238E27FC236}">
                <a16:creationId xmlns:a16="http://schemas.microsoft.com/office/drawing/2014/main" id="{FCD7E151-9421-4EAF-BAD3-E529DBBD7D59}"/>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DCB4F728-88FA-4710-9D8A-2DCD6DB090B0}"/>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3806784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F69E5-4E04-4D91-A184-190FC593A44B}"/>
              </a:ext>
            </a:extLst>
          </p:cNvPr>
          <p:cNvSpPr>
            <a:spLocks noGrp="1"/>
          </p:cNvSpPr>
          <p:nvPr>
            <p:ph type="title"/>
          </p:nvPr>
        </p:nvSpPr>
        <p:spPr/>
        <p:txBody>
          <a:bodyPr/>
          <a:lstStyle/>
          <a:p>
            <a:r>
              <a:rPr lang="en-US" altLang="ko-KR"/>
              <a:t>Click to edit Master title style</a:t>
            </a:r>
            <a:endParaRPr lang="ko-KR" altLang="en-US"/>
          </a:p>
        </p:txBody>
      </p:sp>
      <p:sp>
        <p:nvSpPr>
          <p:cNvPr id="3" name="Content Placeholder 2">
            <a:extLst>
              <a:ext uri="{FF2B5EF4-FFF2-40B4-BE49-F238E27FC236}">
                <a16:creationId xmlns:a16="http://schemas.microsoft.com/office/drawing/2014/main" id="{320C3618-3C7B-44DD-9847-8D11EC26CC96}"/>
              </a:ext>
            </a:extLst>
          </p:cNvPr>
          <p:cNvSpPr>
            <a:spLocks noGrp="1"/>
          </p:cNvSpPr>
          <p:nvPr>
            <p:ph sz="half" idx="1"/>
          </p:nvPr>
        </p:nvSpPr>
        <p:spPr>
          <a:xfrm>
            <a:off x="838200" y="1825625"/>
            <a:ext cx="5181600" cy="4351338"/>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Content Placeholder 3">
            <a:extLst>
              <a:ext uri="{FF2B5EF4-FFF2-40B4-BE49-F238E27FC236}">
                <a16:creationId xmlns:a16="http://schemas.microsoft.com/office/drawing/2014/main" id="{8EAFED2A-D3A0-4C64-8682-278498ED1972}"/>
              </a:ext>
            </a:extLst>
          </p:cNvPr>
          <p:cNvSpPr>
            <a:spLocks noGrp="1"/>
          </p:cNvSpPr>
          <p:nvPr>
            <p:ph sz="half" idx="2"/>
          </p:nvPr>
        </p:nvSpPr>
        <p:spPr>
          <a:xfrm>
            <a:off x="6172200" y="1825625"/>
            <a:ext cx="5181600" cy="4351338"/>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Date Placeholder 4">
            <a:extLst>
              <a:ext uri="{FF2B5EF4-FFF2-40B4-BE49-F238E27FC236}">
                <a16:creationId xmlns:a16="http://schemas.microsoft.com/office/drawing/2014/main" id="{F808620E-056A-4D2E-BDA1-6238A5615DE9}"/>
              </a:ext>
            </a:extLst>
          </p:cNvPr>
          <p:cNvSpPr>
            <a:spLocks noGrp="1"/>
          </p:cNvSpPr>
          <p:nvPr>
            <p:ph type="dt" sz="half" idx="10"/>
          </p:nvPr>
        </p:nvSpPr>
        <p:spPr/>
        <p:txBody>
          <a:bodyPr/>
          <a:lstStyle/>
          <a:p>
            <a:fld id="{94B95F32-165F-409D-9DFB-67458F6B5B60}" type="datetimeFigureOut">
              <a:rPr lang="ko-KR" altLang="en-US" smtClean="0"/>
              <a:t>2020-12-29</a:t>
            </a:fld>
            <a:endParaRPr lang="ko-KR" altLang="en-US"/>
          </a:p>
        </p:txBody>
      </p:sp>
      <p:sp>
        <p:nvSpPr>
          <p:cNvPr id="6" name="Footer Placeholder 5">
            <a:extLst>
              <a:ext uri="{FF2B5EF4-FFF2-40B4-BE49-F238E27FC236}">
                <a16:creationId xmlns:a16="http://schemas.microsoft.com/office/drawing/2014/main" id="{CCB05DD9-EBE1-4DBD-98DC-1D62839A28B2}"/>
              </a:ext>
            </a:extLst>
          </p:cNvPr>
          <p:cNvSpPr>
            <a:spLocks noGrp="1"/>
          </p:cNvSpPr>
          <p:nvPr>
            <p:ph type="ftr" sz="quarter" idx="11"/>
          </p:nvPr>
        </p:nvSpPr>
        <p:spPr/>
        <p:txBody>
          <a:bodyPr/>
          <a:lstStyle/>
          <a:p>
            <a:endParaRPr lang="ko-KR" altLang="en-US"/>
          </a:p>
        </p:txBody>
      </p:sp>
      <p:sp>
        <p:nvSpPr>
          <p:cNvPr id="7" name="Slide Number Placeholder 6">
            <a:extLst>
              <a:ext uri="{FF2B5EF4-FFF2-40B4-BE49-F238E27FC236}">
                <a16:creationId xmlns:a16="http://schemas.microsoft.com/office/drawing/2014/main" id="{B4C75DFB-D773-489A-A581-4987A17A4AF6}"/>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3287338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C6E64-657C-4B9A-98B2-7A5DC77C4F33}"/>
              </a:ext>
            </a:extLst>
          </p:cNvPr>
          <p:cNvSpPr>
            <a:spLocks noGrp="1"/>
          </p:cNvSpPr>
          <p:nvPr>
            <p:ph type="title"/>
          </p:nvPr>
        </p:nvSpPr>
        <p:spPr>
          <a:xfrm>
            <a:off x="839788" y="365125"/>
            <a:ext cx="10515600" cy="1325563"/>
          </a:xfrm>
        </p:spPr>
        <p:txBody>
          <a:bodyPr/>
          <a:lstStyle/>
          <a:p>
            <a:r>
              <a:rPr lang="en-US" altLang="ko-KR"/>
              <a:t>Click to edit Master title style</a:t>
            </a:r>
            <a:endParaRPr lang="ko-KR" altLang="en-US"/>
          </a:p>
        </p:txBody>
      </p:sp>
      <p:sp>
        <p:nvSpPr>
          <p:cNvPr id="3" name="Text Placeholder 2">
            <a:extLst>
              <a:ext uri="{FF2B5EF4-FFF2-40B4-BE49-F238E27FC236}">
                <a16:creationId xmlns:a16="http://schemas.microsoft.com/office/drawing/2014/main" id="{0C6E119B-E181-40AF-A278-D6254D6585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4" name="Content Placeholder 3">
            <a:extLst>
              <a:ext uri="{FF2B5EF4-FFF2-40B4-BE49-F238E27FC236}">
                <a16:creationId xmlns:a16="http://schemas.microsoft.com/office/drawing/2014/main" id="{FD8C98D9-8D31-46ED-8E55-A6EE8EE6A4D7}"/>
              </a:ext>
            </a:extLst>
          </p:cNvPr>
          <p:cNvSpPr>
            <a:spLocks noGrp="1"/>
          </p:cNvSpPr>
          <p:nvPr>
            <p:ph sz="half" idx="2"/>
          </p:nvPr>
        </p:nvSpPr>
        <p:spPr>
          <a:xfrm>
            <a:off x="839788" y="2505075"/>
            <a:ext cx="5157787" cy="3684588"/>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Text Placeholder 4">
            <a:extLst>
              <a:ext uri="{FF2B5EF4-FFF2-40B4-BE49-F238E27FC236}">
                <a16:creationId xmlns:a16="http://schemas.microsoft.com/office/drawing/2014/main" id="{4189B377-97AC-435D-B18E-7E3743E244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6" name="Content Placeholder 5">
            <a:extLst>
              <a:ext uri="{FF2B5EF4-FFF2-40B4-BE49-F238E27FC236}">
                <a16:creationId xmlns:a16="http://schemas.microsoft.com/office/drawing/2014/main" id="{593CC194-7824-439A-B60A-1C92DD69DE93}"/>
              </a:ext>
            </a:extLst>
          </p:cNvPr>
          <p:cNvSpPr>
            <a:spLocks noGrp="1"/>
          </p:cNvSpPr>
          <p:nvPr>
            <p:ph sz="quarter" idx="4"/>
          </p:nvPr>
        </p:nvSpPr>
        <p:spPr>
          <a:xfrm>
            <a:off x="6172200" y="2505075"/>
            <a:ext cx="5183188" cy="3684588"/>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7" name="Date Placeholder 6">
            <a:extLst>
              <a:ext uri="{FF2B5EF4-FFF2-40B4-BE49-F238E27FC236}">
                <a16:creationId xmlns:a16="http://schemas.microsoft.com/office/drawing/2014/main" id="{D088CD7D-C9E9-4015-AEF5-F57C73424C9C}"/>
              </a:ext>
            </a:extLst>
          </p:cNvPr>
          <p:cNvSpPr>
            <a:spLocks noGrp="1"/>
          </p:cNvSpPr>
          <p:nvPr>
            <p:ph type="dt" sz="half" idx="10"/>
          </p:nvPr>
        </p:nvSpPr>
        <p:spPr/>
        <p:txBody>
          <a:bodyPr/>
          <a:lstStyle/>
          <a:p>
            <a:fld id="{94B95F32-165F-409D-9DFB-67458F6B5B60}" type="datetimeFigureOut">
              <a:rPr lang="ko-KR" altLang="en-US" smtClean="0"/>
              <a:t>2020-12-29</a:t>
            </a:fld>
            <a:endParaRPr lang="ko-KR" altLang="en-US"/>
          </a:p>
        </p:txBody>
      </p:sp>
      <p:sp>
        <p:nvSpPr>
          <p:cNvPr id="8" name="Footer Placeholder 7">
            <a:extLst>
              <a:ext uri="{FF2B5EF4-FFF2-40B4-BE49-F238E27FC236}">
                <a16:creationId xmlns:a16="http://schemas.microsoft.com/office/drawing/2014/main" id="{29048587-2D59-4269-A25F-69615EEC8B1D}"/>
              </a:ext>
            </a:extLst>
          </p:cNvPr>
          <p:cNvSpPr>
            <a:spLocks noGrp="1"/>
          </p:cNvSpPr>
          <p:nvPr>
            <p:ph type="ftr" sz="quarter" idx="11"/>
          </p:nvPr>
        </p:nvSpPr>
        <p:spPr/>
        <p:txBody>
          <a:bodyPr/>
          <a:lstStyle/>
          <a:p>
            <a:endParaRPr lang="ko-KR" altLang="en-US"/>
          </a:p>
        </p:txBody>
      </p:sp>
      <p:sp>
        <p:nvSpPr>
          <p:cNvPr id="9" name="Slide Number Placeholder 8">
            <a:extLst>
              <a:ext uri="{FF2B5EF4-FFF2-40B4-BE49-F238E27FC236}">
                <a16:creationId xmlns:a16="http://schemas.microsoft.com/office/drawing/2014/main" id="{A1003F46-41F9-4676-9B6F-AF40C34E3AC9}"/>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2988808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93780-1D1E-4B44-9218-E726E75A8746}"/>
              </a:ext>
            </a:extLst>
          </p:cNvPr>
          <p:cNvSpPr>
            <a:spLocks noGrp="1"/>
          </p:cNvSpPr>
          <p:nvPr>
            <p:ph type="title"/>
          </p:nvPr>
        </p:nvSpPr>
        <p:spPr/>
        <p:txBody>
          <a:bodyPr/>
          <a:lstStyle/>
          <a:p>
            <a:r>
              <a:rPr lang="en-US" altLang="ko-KR"/>
              <a:t>Click to edit Master title style</a:t>
            </a:r>
            <a:endParaRPr lang="ko-KR" altLang="en-US"/>
          </a:p>
        </p:txBody>
      </p:sp>
      <p:sp>
        <p:nvSpPr>
          <p:cNvPr id="3" name="Date Placeholder 2">
            <a:extLst>
              <a:ext uri="{FF2B5EF4-FFF2-40B4-BE49-F238E27FC236}">
                <a16:creationId xmlns:a16="http://schemas.microsoft.com/office/drawing/2014/main" id="{BB742273-1DE7-4EEA-9AD0-13E09BBCF693}"/>
              </a:ext>
            </a:extLst>
          </p:cNvPr>
          <p:cNvSpPr>
            <a:spLocks noGrp="1"/>
          </p:cNvSpPr>
          <p:nvPr>
            <p:ph type="dt" sz="half" idx="10"/>
          </p:nvPr>
        </p:nvSpPr>
        <p:spPr/>
        <p:txBody>
          <a:bodyPr/>
          <a:lstStyle/>
          <a:p>
            <a:fld id="{94B95F32-165F-409D-9DFB-67458F6B5B60}" type="datetimeFigureOut">
              <a:rPr lang="ko-KR" altLang="en-US" smtClean="0"/>
              <a:t>2020-12-29</a:t>
            </a:fld>
            <a:endParaRPr lang="ko-KR" altLang="en-US"/>
          </a:p>
        </p:txBody>
      </p:sp>
      <p:sp>
        <p:nvSpPr>
          <p:cNvPr id="4" name="Footer Placeholder 3">
            <a:extLst>
              <a:ext uri="{FF2B5EF4-FFF2-40B4-BE49-F238E27FC236}">
                <a16:creationId xmlns:a16="http://schemas.microsoft.com/office/drawing/2014/main" id="{50E19F71-B4A3-4502-B918-586AD4ADFBBC}"/>
              </a:ext>
            </a:extLst>
          </p:cNvPr>
          <p:cNvSpPr>
            <a:spLocks noGrp="1"/>
          </p:cNvSpPr>
          <p:nvPr>
            <p:ph type="ftr" sz="quarter" idx="11"/>
          </p:nvPr>
        </p:nvSpPr>
        <p:spPr/>
        <p:txBody>
          <a:bodyPr/>
          <a:lstStyle/>
          <a:p>
            <a:endParaRPr lang="ko-KR" altLang="en-US"/>
          </a:p>
        </p:txBody>
      </p:sp>
      <p:sp>
        <p:nvSpPr>
          <p:cNvPr id="5" name="Slide Number Placeholder 4">
            <a:extLst>
              <a:ext uri="{FF2B5EF4-FFF2-40B4-BE49-F238E27FC236}">
                <a16:creationId xmlns:a16="http://schemas.microsoft.com/office/drawing/2014/main" id="{49A21FB4-7F94-41A7-85F0-71A1A889B292}"/>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436962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A9A9D8-0301-4B7A-A873-E7DEB4E40326}"/>
              </a:ext>
            </a:extLst>
          </p:cNvPr>
          <p:cNvSpPr>
            <a:spLocks noGrp="1"/>
          </p:cNvSpPr>
          <p:nvPr>
            <p:ph type="dt" sz="half" idx="10"/>
          </p:nvPr>
        </p:nvSpPr>
        <p:spPr/>
        <p:txBody>
          <a:bodyPr/>
          <a:lstStyle/>
          <a:p>
            <a:fld id="{94B95F32-165F-409D-9DFB-67458F6B5B60}" type="datetimeFigureOut">
              <a:rPr lang="ko-KR" altLang="en-US" smtClean="0"/>
              <a:t>2020-12-29</a:t>
            </a:fld>
            <a:endParaRPr lang="ko-KR" altLang="en-US"/>
          </a:p>
        </p:txBody>
      </p:sp>
      <p:sp>
        <p:nvSpPr>
          <p:cNvPr id="3" name="Footer Placeholder 2">
            <a:extLst>
              <a:ext uri="{FF2B5EF4-FFF2-40B4-BE49-F238E27FC236}">
                <a16:creationId xmlns:a16="http://schemas.microsoft.com/office/drawing/2014/main" id="{7A13F836-6419-41AF-BFB7-7081B8D94043}"/>
              </a:ext>
            </a:extLst>
          </p:cNvPr>
          <p:cNvSpPr>
            <a:spLocks noGrp="1"/>
          </p:cNvSpPr>
          <p:nvPr>
            <p:ph type="ftr" sz="quarter" idx="11"/>
          </p:nvPr>
        </p:nvSpPr>
        <p:spPr/>
        <p:txBody>
          <a:bodyPr/>
          <a:lstStyle/>
          <a:p>
            <a:endParaRPr lang="ko-KR" altLang="en-US"/>
          </a:p>
        </p:txBody>
      </p:sp>
      <p:sp>
        <p:nvSpPr>
          <p:cNvPr id="4" name="Slide Number Placeholder 3">
            <a:extLst>
              <a:ext uri="{FF2B5EF4-FFF2-40B4-BE49-F238E27FC236}">
                <a16:creationId xmlns:a16="http://schemas.microsoft.com/office/drawing/2014/main" id="{24DDF773-D08F-4235-B81E-0164D5D9A1A0}"/>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1279727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8EB7B-633C-4D8D-8B89-5AD46CF6365E}"/>
              </a:ext>
            </a:extLst>
          </p:cNvPr>
          <p:cNvSpPr>
            <a:spLocks noGrp="1"/>
          </p:cNvSpPr>
          <p:nvPr>
            <p:ph type="title"/>
          </p:nvPr>
        </p:nvSpPr>
        <p:spPr>
          <a:xfrm>
            <a:off x="839788" y="457200"/>
            <a:ext cx="3932237" cy="1600200"/>
          </a:xfrm>
        </p:spPr>
        <p:txBody>
          <a:bodyPr anchor="b"/>
          <a:lstStyle>
            <a:lvl1pPr>
              <a:defRPr sz="3200"/>
            </a:lvl1pPr>
          </a:lstStyle>
          <a:p>
            <a:r>
              <a:rPr lang="en-US" altLang="ko-KR"/>
              <a:t>Click to edit Master title style</a:t>
            </a:r>
            <a:endParaRPr lang="ko-KR" altLang="en-US"/>
          </a:p>
        </p:txBody>
      </p:sp>
      <p:sp>
        <p:nvSpPr>
          <p:cNvPr id="3" name="Content Placeholder 2">
            <a:extLst>
              <a:ext uri="{FF2B5EF4-FFF2-40B4-BE49-F238E27FC236}">
                <a16:creationId xmlns:a16="http://schemas.microsoft.com/office/drawing/2014/main" id="{50D216B3-1512-426C-AA4C-DE2338C385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Text Placeholder 3">
            <a:extLst>
              <a:ext uri="{FF2B5EF4-FFF2-40B4-BE49-F238E27FC236}">
                <a16:creationId xmlns:a16="http://schemas.microsoft.com/office/drawing/2014/main" id="{999E9665-5913-4DC9-8ED1-7686FE0120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Click to edit Master text styles</a:t>
            </a:r>
          </a:p>
        </p:txBody>
      </p:sp>
      <p:sp>
        <p:nvSpPr>
          <p:cNvPr id="5" name="Date Placeholder 4">
            <a:extLst>
              <a:ext uri="{FF2B5EF4-FFF2-40B4-BE49-F238E27FC236}">
                <a16:creationId xmlns:a16="http://schemas.microsoft.com/office/drawing/2014/main" id="{88A880A7-44A7-4532-A033-0F7F04BDFC39}"/>
              </a:ext>
            </a:extLst>
          </p:cNvPr>
          <p:cNvSpPr>
            <a:spLocks noGrp="1"/>
          </p:cNvSpPr>
          <p:nvPr>
            <p:ph type="dt" sz="half" idx="10"/>
          </p:nvPr>
        </p:nvSpPr>
        <p:spPr/>
        <p:txBody>
          <a:bodyPr/>
          <a:lstStyle/>
          <a:p>
            <a:fld id="{94B95F32-165F-409D-9DFB-67458F6B5B60}" type="datetimeFigureOut">
              <a:rPr lang="ko-KR" altLang="en-US" smtClean="0"/>
              <a:t>2020-12-29</a:t>
            </a:fld>
            <a:endParaRPr lang="ko-KR" altLang="en-US"/>
          </a:p>
        </p:txBody>
      </p:sp>
      <p:sp>
        <p:nvSpPr>
          <p:cNvPr id="6" name="Footer Placeholder 5">
            <a:extLst>
              <a:ext uri="{FF2B5EF4-FFF2-40B4-BE49-F238E27FC236}">
                <a16:creationId xmlns:a16="http://schemas.microsoft.com/office/drawing/2014/main" id="{E77D19BC-3F11-4919-98C0-BDCE49A1F1CE}"/>
              </a:ext>
            </a:extLst>
          </p:cNvPr>
          <p:cNvSpPr>
            <a:spLocks noGrp="1"/>
          </p:cNvSpPr>
          <p:nvPr>
            <p:ph type="ftr" sz="quarter" idx="11"/>
          </p:nvPr>
        </p:nvSpPr>
        <p:spPr/>
        <p:txBody>
          <a:bodyPr/>
          <a:lstStyle/>
          <a:p>
            <a:endParaRPr lang="ko-KR" altLang="en-US"/>
          </a:p>
        </p:txBody>
      </p:sp>
      <p:sp>
        <p:nvSpPr>
          <p:cNvPr id="7" name="Slide Number Placeholder 6">
            <a:extLst>
              <a:ext uri="{FF2B5EF4-FFF2-40B4-BE49-F238E27FC236}">
                <a16:creationId xmlns:a16="http://schemas.microsoft.com/office/drawing/2014/main" id="{99E6A9FD-9E56-43AD-A927-E22FBED5A834}"/>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3137239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30026-F6CE-4B37-84EC-A54D607B9781}"/>
              </a:ext>
            </a:extLst>
          </p:cNvPr>
          <p:cNvSpPr>
            <a:spLocks noGrp="1"/>
          </p:cNvSpPr>
          <p:nvPr>
            <p:ph type="title"/>
          </p:nvPr>
        </p:nvSpPr>
        <p:spPr>
          <a:xfrm>
            <a:off x="839788" y="457200"/>
            <a:ext cx="3932237" cy="1600200"/>
          </a:xfrm>
        </p:spPr>
        <p:txBody>
          <a:bodyPr anchor="b"/>
          <a:lstStyle>
            <a:lvl1pPr>
              <a:defRPr sz="3200"/>
            </a:lvl1pPr>
          </a:lstStyle>
          <a:p>
            <a:r>
              <a:rPr lang="en-US" altLang="ko-KR"/>
              <a:t>Click to edit Master title style</a:t>
            </a:r>
            <a:endParaRPr lang="ko-KR" altLang="en-US"/>
          </a:p>
        </p:txBody>
      </p:sp>
      <p:sp>
        <p:nvSpPr>
          <p:cNvPr id="3" name="Picture Placeholder 2">
            <a:extLst>
              <a:ext uri="{FF2B5EF4-FFF2-40B4-BE49-F238E27FC236}">
                <a16:creationId xmlns:a16="http://schemas.microsoft.com/office/drawing/2014/main" id="{961A939A-A34B-4259-89E8-806DDAAA53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Text Placeholder 3">
            <a:extLst>
              <a:ext uri="{FF2B5EF4-FFF2-40B4-BE49-F238E27FC236}">
                <a16:creationId xmlns:a16="http://schemas.microsoft.com/office/drawing/2014/main" id="{E8EF8235-3586-4CD6-9D83-8691B317D4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Click to edit Master text styles</a:t>
            </a:r>
          </a:p>
        </p:txBody>
      </p:sp>
      <p:sp>
        <p:nvSpPr>
          <p:cNvPr id="5" name="Date Placeholder 4">
            <a:extLst>
              <a:ext uri="{FF2B5EF4-FFF2-40B4-BE49-F238E27FC236}">
                <a16:creationId xmlns:a16="http://schemas.microsoft.com/office/drawing/2014/main" id="{5EB9F669-0F29-491F-BC48-11F1D3997BD1}"/>
              </a:ext>
            </a:extLst>
          </p:cNvPr>
          <p:cNvSpPr>
            <a:spLocks noGrp="1"/>
          </p:cNvSpPr>
          <p:nvPr>
            <p:ph type="dt" sz="half" idx="10"/>
          </p:nvPr>
        </p:nvSpPr>
        <p:spPr/>
        <p:txBody>
          <a:bodyPr/>
          <a:lstStyle/>
          <a:p>
            <a:fld id="{94B95F32-165F-409D-9DFB-67458F6B5B60}" type="datetimeFigureOut">
              <a:rPr lang="ko-KR" altLang="en-US" smtClean="0"/>
              <a:t>2020-12-29</a:t>
            </a:fld>
            <a:endParaRPr lang="ko-KR" altLang="en-US"/>
          </a:p>
        </p:txBody>
      </p:sp>
      <p:sp>
        <p:nvSpPr>
          <p:cNvPr id="6" name="Footer Placeholder 5">
            <a:extLst>
              <a:ext uri="{FF2B5EF4-FFF2-40B4-BE49-F238E27FC236}">
                <a16:creationId xmlns:a16="http://schemas.microsoft.com/office/drawing/2014/main" id="{649D7C76-929D-4C7A-BEC0-4ADAD96A723A}"/>
              </a:ext>
            </a:extLst>
          </p:cNvPr>
          <p:cNvSpPr>
            <a:spLocks noGrp="1"/>
          </p:cNvSpPr>
          <p:nvPr>
            <p:ph type="ftr" sz="quarter" idx="11"/>
          </p:nvPr>
        </p:nvSpPr>
        <p:spPr/>
        <p:txBody>
          <a:bodyPr/>
          <a:lstStyle/>
          <a:p>
            <a:endParaRPr lang="ko-KR" altLang="en-US"/>
          </a:p>
        </p:txBody>
      </p:sp>
      <p:sp>
        <p:nvSpPr>
          <p:cNvPr id="7" name="Slide Number Placeholder 6">
            <a:extLst>
              <a:ext uri="{FF2B5EF4-FFF2-40B4-BE49-F238E27FC236}">
                <a16:creationId xmlns:a16="http://schemas.microsoft.com/office/drawing/2014/main" id="{9BB4999A-86BA-46DF-AC4A-4DD63113C3BA}"/>
              </a:ext>
            </a:extLst>
          </p:cNvPr>
          <p:cNvSpPr>
            <a:spLocks noGrp="1"/>
          </p:cNvSpPr>
          <p:nvPr>
            <p:ph type="sldNum" sz="quarter" idx="12"/>
          </p:nvPr>
        </p:nvSpPr>
        <p:spPr/>
        <p:txBody>
          <a:body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1196266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25CF92-E45E-4CA4-BC67-346E7708A3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ko-KR"/>
              <a:t>Click to edit Master title style</a:t>
            </a:r>
            <a:endParaRPr lang="ko-KR" altLang="en-US"/>
          </a:p>
        </p:txBody>
      </p:sp>
      <p:sp>
        <p:nvSpPr>
          <p:cNvPr id="3" name="Text Placeholder 2">
            <a:extLst>
              <a:ext uri="{FF2B5EF4-FFF2-40B4-BE49-F238E27FC236}">
                <a16:creationId xmlns:a16="http://schemas.microsoft.com/office/drawing/2014/main" id="{D2094A45-8D1A-4BC5-A07C-704F56CAEE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a16="http://schemas.microsoft.com/office/drawing/2014/main" id="{B30B5434-7068-4CCF-BCDD-F5DBA4CC24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B95F32-165F-409D-9DFB-67458F6B5B60}" type="datetimeFigureOut">
              <a:rPr lang="ko-KR" altLang="en-US" smtClean="0"/>
              <a:t>2020-12-29</a:t>
            </a:fld>
            <a:endParaRPr lang="ko-KR" altLang="en-US"/>
          </a:p>
        </p:txBody>
      </p:sp>
      <p:sp>
        <p:nvSpPr>
          <p:cNvPr id="5" name="Footer Placeholder 4">
            <a:extLst>
              <a:ext uri="{FF2B5EF4-FFF2-40B4-BE49-F238E27FC236}">
                <a16:creationId xmlns:a16="http://schemas.microsoft.com/office/drawing/2014/main" id="{1AF67FA2-254E-4BF0-82AB-6EFDF3C042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a:extLst>
              <a:ext uri="{FF2B5EF4-FFF2-40B4-BE49-F238E27FC236}">
                <a16:creationId xmlns:a16="http://schemas.microsoft.com/office/drawing/2014/main" id="{A6014510-49AB-41EA-A20D-EF13A877AE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DC9963-573C-44F4-A29A-7AE4892283B9}" type="slidenum">
              <a:rPr lang="ko-KR" altLang="en-US" smtClean="0"/>
              <a:t>‹#›</a:t>
            </a:fld>
            <a:endParaRPr lang="ko-KR" altLang="en-US"/>
          </a:p>
        </p:txBody>
      </p:sp>
    </p:spTree>
    <p:extLst>
      <p:ext uri="{BB962C8B-B14F-4D97-AF65-F5344CB8AC3E}">
        <p14:creationId xmlns:p14="http://schemas.microsoft.com/office/powerpoint/2010/main" val="1104391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7074C39-5EBD-443A-A8B9-4C48064524CD}"/>
              </a:ext>
            </a:extLst>
          </p:cNvPr>
          <p:cNvSpPr>
            <a:spLocks noGrp="1"/>
          </p:cNvSpPr>
          <p:nvPr>
            <p:ph type="title"/>
          </p:nvPr>
        </p:nvSpPr>
        <p:spPr>
          <a:xfrm>
            <a:off x="6595407" y="248281"/>
            <a:ext cx="4805996" cy="6104893"/>
          </a:xfrm>
        </p:spPr>
        <p:txBody>
          <a:bodyPr vert="horz" lIns="91440" tIns="45720" rIns="91440" bIns="45720" rtlCol="0" anchor="t">
            <a:normAutofit fontScale="90000"/>
          </a:bodyPr>
          <a:lstStyle/>
          <a:p>
            <a:pPr algn="ctr" latinLnBrk="0"/>
            <a:r>
              <a:rPr lang="en-US" altLang="ko-KR" sz="5000" dirty="0">
                <a:solidFill>
                  <a:schemeClr val="accent5"/>
                </a:solidFill>
              </a:rPr>
              <a:t>Citi Bike </a:t>
            </a:r>
            <a:br>
              <a:rPr lang="en-US" altLang="ko-KR" sz="5000" dirty="0">
                <a:solidFill>
                  <a:schemeClr val="accent5"/>
                </a:solidFill>
              </a:rPr>
            </a:br>
            <a:r>
              <a:rPr lang="en-US" altLang="ko-KR" sz="5000" dirty="0">
                <a:solidFill>
                  <a:schemeClr val="accent5"/>
                </a:solidFill>
              </a:rPr>
              <a:t>Data Science</a:t>
            </a:r>
            <a:br>
              <a:rPr lang="en-US" altLang="ko-KR" sz="5000" dirty="0">
                <a:solidFill>
                  <a:schemeClr val="accent5"/>
                </a:solidFill>
              </a:rPr>
            </a:br>
            <a:r>
              <a:rPr lang="en-US" altLang="ko-KR" sz="5000" dirty="0">
                <a:solidFill>
                  <a:schemeClr val="accent5"/>
                </a:solidFill>
              </a:rPr>
              <a:t>In New York City</a:t>
            </a:r>
            <a:br>
              <a:rPr lang="en-US" altLang="ko-KR" sz="5000" dirty="0">
                <a:solidFill>
                  <a:srgbClr val="00B0F0"/>
                </a:solidFill>
              </a:rPr>
            </a:br>
            <a:br>
              <a:rPr lang="en-US" altLang="ko-KR" sz="5000" dirty="0">
                <a:solidFill>
                  <a:srgbClr val="00B0F0"/>
                </a:solidFill>
              </a:rPr>
            </a:br>
            <a:br>
              <a:rPr lang="en-US" altLang="ko-KR" sz="5000" dirty="0">
                <a:solidFill>
                  <a:srgbClr val="00B0F0"/>
                </a:solidFill>
              </a:rPr>
            </a:br>
            <a:br>
              <a:rPr lang="en-US" altLang="ko-KR" sz="5000" dirty="0">
                <a:solidFill>
                  <a:srgbClr val="00B0F0"/>
                </a:solidFill>
              </a:rPr>
            </a:br>
            <a:br>
              <a:rPr lang="en-US" altLang="ko-KR" sz="5000" dirty="0">
                <a:solidFill>
                  <a:srgbClr val="00B0F0"/>
                </a:solidFill>
              </a:rPr>
            </a:br>
            <a:br>
              <a:rPr lang="en-US" altLang="ko-KR" sz="5000" dirty="0">
                <a:solidFill>
                  <a:srgbClr val="00B0F0"/>
                </a:solidFill>
              </a:rPr>
            </a:br>
            <a:r>
              <a:rPr lang="en-US" altLang="ko-KR" sz="3300" dirty="0"/>
              <a:t>Minjae Lee</a:t>
            </a:r>
            <a:br>
              <a:rPr lang="en-US" altLang="ko-KR" sz="3300" dirty="0"/>
            </a:br>
            <a:r>
              <a:rPr lang="en-US" altLang="ko-KR" sz="3300" dirty="0"/>
              <a:t>12/29/2020</a:t>
            </a:r>
            <a:br>
              <a:rPr lang="en-US" altLang="ko-KR" sz="5000" dirty="0">
                <a:solidFill>
                  <a:srgbClr val="00B0F0"/>
                </a:solidFill>
              </a:rPr>
            </a:br>
            <a:br>
              <a:rPr lang="en-US" altLang="ko-KR" sz="5000" dirty="0">
                <a:solidFill>
                  <a:srgbClr val="00B0F0"/>
                </a:solidFill>
              </a:rPr>
            </a:br>
            <a:br>
              <a:rPr lang="en-US" altLang="ko-KR" sz="5000" dirty="0">
                <a:solidFill>
                  <a:srgbClr val="00B0F0"/>
                </a:solidFill>
              </a:rPr>
            </a:br>
            <a:br>
              <a:rPr lang="en-US" altLang="ko-KR" sz="5000" dirty="0">
                <a:solidFill>
                  <a:srgbClr val="00B0F0"/>
                </a:solidFill>
              </a:rPr>
            </a:br>
            <a:br>
              <a:rPr lang="en-US" altLang="ko-KR" sz="5000" dirty="0">
                <a:solidFill>
                  <a:srgbClr val="00B0F0"/>
                </a:solidFill>
              </a:rPr>
            </a:br>
            <a:endParaRPr lang="en-US" altLang="ko-KR" sz="5000" dirty="0">
              <a:solidFill>
                <a:srgbClr val="00B0F0"/>
              </a:solidFill>
            </a:endParaRPr>
          </a:p>
        </p:txBody>
      </p:sp>
      <p:sp>
        <p:nvSpPr>
          <p:cNvPr id="75"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a:extLst>
              <a:ext uri="{FF2B5EF4-FFF2-40B4-BE49-F238E27FC236}">
                <a16:creationId xmlns:a16="http://schemas.microsoft.com/office/drawing/2014/main" id="{F1907D61-98B2-46FE-B010-D43D19E87FB9}"/>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5054" r="7830" b="3"/>
          <a:stretch/>
        </p:blipFill>
        <p:spPr bwMode="auto">
          <a:xfrm>
            <a:off x="1" y="770037"/>
            <a:ext cx="5298683" cy="6097438"/>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3526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2274908"/>
            <a:ext cx="4724288" cy="2301536"/>
          </a:xfrm>
        </p:spPr>
        <p:txBody>
          <a:bodyPr>
            <a:normAutofit/>
          </a:bodyPr>
          <a:lstStyle/>
          <a:p>
            <a:r>
              <a:rPr lang="en-US" altLang="ko-KR" sz="3000" b="1" i="0" dirty="0">
                <a:solidFill>
                  <a:schemeClr val="bg1"/>
                </a:solidFill>
                <a:effectLst/>
                <a:latin typeface="Helvetica Neue"/>
              </a:rPr>
              <a:t>Trip Duration by </a:t>
            </a:r>
          </a:p>
          <a:p>
            <a:r>
              <a:rPr lang="en-US" altLang="ko-KR" sz="3000" b="1" i="0" dirty="0">
                <a:solidFill>
                  <a:schemeClr val="bg1"/>
                </a:solidFill>
                <a:effectLst/>
                <a:latin typeface="Helvetica Neue"/>
              </a:rPr>
              <a:t>User Type</a:t>
            </a:r>
            <a:endParaRPr lang="en-US" altLang="ko-KR" sz="3000" b="1" dirty="0">
              <a:solidFill>
                <a:schemeClr val="bg1"/>
              </a:solidFill>
              <a:latin typeface="Helvetica Neue"/>
            </a:endParaRPr>
          </a:p>
        </p:txBody>
      </p:sp>
      <p:pic>
        <p:nvPicPr>
          <p:cNvPr id="4" name="Picture 3">
            <a:extLst>
              <a:ext uri="{FF2B5EF4-FFF2-40B4-BE49-F238E27FC236}">
                <a16:creationId xmlns:a16="http://schemas.microsoft.com/office/drawing/2014/main" id="{79025A24-858D-452D-BE3D-E8D09C92A63C}"/>
              </a:ext>
            </a:extLst>
          </p:cNvPr>
          <p:cNvPicPr>
            <a:picLocks noChangeAspect="1"/>
          </p:cNvPicPr>
          <p:nvPr/>
        </p:nvPicPr>
        <p:blipFill>
          <a:blip r:embed="rId2"/>
          <a:stretch>
            <a:fillRect/>
          </a:stretch>
        </p:blipFill>
        <p:spPr>
          <a:xfrm>
            <a:off x="5346066" y="-6648"/>
            <a:ext cx="6255384" cy="3397986"/>
          </a:xfrm>
          <a:prstGeom prst="rect">
            <a:avLst/>
          </a:prstGeom>
        </p:spPr>
      </p:pic>
      <p:pic>
        <p:nvPicPr>
          <p:cNvPr id="6" name="Picture 5">
            <a:extLst>
              <a:ext uri="{FF2B5EF4-FFF2-40B4-BE49-F238E27FC236}">
                <a16:creationId xmlns:a16="http://schemas.microsoft.com/office/drawing/2014/main" id="{2A4D2288-6E43-4481-95A0-08885117F1FB}"/>
              </a:ext>
            </a:extLst>
          </p:cNvPr>
          <p:cNvPicPr>
            <a:picLocks noChangeAspect="1"/>
          </p:cNvPicPr>
          <p:nvPr/>
        </p:nvPicPr>
        <p:blipFill>
          <a:blip r:embed="rId3"/>
          <a:stretch>
            <a:fillRect/>
          </a:stretch>
        </p:blipFill>
        <p:spPr>
          <a:xfrm>
            <a:off x="5346066" y="3622016"/>
            <a:ext cx="6255384" cy="3001981"/>
          </a:xfrm>
          <a:prstGeom prst="rect">
            <a:avLst/>
          </a:prstGeom>
        </p:spPr>
      </p:pic>
    </p:spTree>
    <p:extLst>
      <p:ext uri="{BB962C8B-B14F-4D97-AF65-F5344CB8AC3E}">
        <p14:creationId xmlns:p14="http://schemas.microsoft.com/office/powerpoint/2010/main" val="2590470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2274908"/>
            <a:ext cx="4724288" cy="2301536"/>
          </a:xfrm>
        </p:spPr>
        <p:txBody>
          <a:bodyPr>
            <a:normAutofit/>
          </a:bodyPr>
          <a:lstStyle/>
          <a:p>
            <a:r>
              <a:rPr lang="en-US" altLang="ko-KR" sz="3000" b="1" i="0" dirty="0">
                <a:solidFill>
                  <a:schemeClr val="bg1"/>
                </a:solidFill>
                <a:effectLst/>
                <a:latin typeface="Helvetica Neue"/>
              </a:rPr>
              <a:t>Trip Duration by </a:t>
            </a:r>
          </a:p>
          <a:p>
            <a:r>
              <a:rPr lang="en-US" altLang="ko-KR" sz="3000" b="1" i="0" dirty="0">
                <a:solidFill>
                  <a:schemeClr val="bg1"/>
                </a:solidFill>
                <a:effectLst/>
                <a:latin typeface="Helvetica Neue"/>
              </a:rPr>
              <a:t>User Type</a:t>
            </a:r>
            <a:endParaRPr lang="en-US" altLang="ko-KR" sz="3000" b="1" dirty="0">
              <a:solidFill>
                <a:schemeClr val="bg1"/>
              </a:solidFill>
              <a:latin typeface="Helvetica Neue"/>
            </a:endParaRPr>
          </a:p>
        </p:txBody>
      </p:sp>
      <p:pic>
        <p:nvPicPr>
          <p:cNvPr id="4" name="Picture 3">
            <a:extLst>
              <a:ext uri="{FF2B5EF4-FFF2-40B4-BE49-F238E27FC236}">
                <a16:creationId xmlns:a16="http://schemas.microsoft.com/office/drawing/2014/main" id="{9CB3B3D8-4BEA-4E2F-ADC5-474620BE547B}"/>
              </a:ext>
            </a:extLst>
          </p:cNvPr>
          <p:cNvPicPr>
            <a:picLocks noChangeAspect="1"/>
          </p:cNvPicPr>
          <p:nvPr/>
        </p:nvPicPr>
        <p:blipFill>
          <a:blip r:embed="rId2"/>
          <a:stretch>
            <a:fillRect/>
          </a:stretch>
        </p:blipFill>
        <p:spPr>
          <a:xfrm>
            <a:off x="4851052" y="142875"/>
            <a:ext cx="7214183" cy="3609975"/>
          </a:xfrm>
          <a:prstGeom prst="rect">
            <a:avLst/>
          </a:prstGeom>
        </p:spPr>
      </p:pic>
      <p:pic>
        <p:nvPicPr>
          <p:cNvPr id="6" name="Picture 5">
            <a:extLst>
              <a:ext uri="{FF2B5EF4-FFF2-40B4-BE49-F238E27FC236}">
                <a16:creationId xmlns:a16="http://schemas.microsoft.com/office/drawing/2014/main" id="{F10BED9A-11FD-4657-B21F-9D2756F003A2}"/>
              </a:ext>
            </a:extLst>
          </p:cNvPr>
          <p:cNvPicPr>
            <a:picLocks noChangeAspect="1"/>
          </p:cNvPicPr>
          <p:nvPr/>
        </p:nvPicPr>
        <p:blipFill>
          <a:blip r:embed="rId3"/>
          <a:stretch>
            <a:fillRect/>
          </a:stretch>
        </p:blipFill>
        <p:spPr>
          <a:xfrm>
            <a:off x="5305368" y="3899049"/>
            <a:ext cx="3152775" cy="504825"/>
          </a:xfrm>
          <a:prstGeom prst="rect">
            <a:avLst/>
          </a:prstGeom>
        </p:spPr>
      </p:pic>
    </p:spTree>
    <p:extLst>
      <p:ext uri="{BB962C8B-B14F-4D97-AF65-F5344CB8AC3E}">
        <p14:creationId xmlns:p14="http://schemas.microsoft.com/office/powerpoint/2010/main" val="3552987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4822479"/>
            <a:ext cx="12192000" cy="1968846"/>
          </a:xfrm>
          <a:noFill/>
        </p:spPr>
        <p:txBody>
          <a:bodyPr>
            <a:normAutofit/>
          </a:bodyPr>
          <a:lstStyle/>
          <a:p>
            <a:pPr algn="l"/>
            <a:r>
              <a:rPr lang="en-US" altLang="ko-KR" sz="2000" b="1" i="0" dirty="0">
                <a:solidFill>
                  <a:srgbClr val="000000"/>
                </a:solidFill>
                <a:effectLst/>
                <a:latin typeface="Helvetica Neue"/>
              </a:rPr>
              <a:t>Most Popular Start Stations by User Type</a:t>
            </a:r>
          </a:p>
        </p:txBody>
      </p:sp>
      <p:sp>
        <p:nvSpPr>
          <p:cNvPr id="28" name="Rectangle 27">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2" cy="482247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04562" y="640091"/>
            <a:ext cx="8182876" cy="388111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64D7708-B859-4B9A-9007-1A24C1961074}"/>
              </a:ext>
            </a:extLst>
          </p:cNvPr>
          <p:cNvPicPr>
            <a:picLocks noChangeAspect="1"/>
          </p:cNvPicPr>
          <p:nvPr/>
        </p:nvPicPr>
        <p:blipFill>
          <a:blip r:embed="rId2"/>
          <a:stretch>
            <a:fillRect/>
          </a:stretch>
        </p:blipFill>
        <p:spPr>
          <a:xfrm>
            <a:off x="-2" y="-1"/>
            <a:ext cx="12218321" cy="6791325"/>
          </a:xfrm>
          <a:prstGeom prst="rect">
            <a:avLst/>
          </a:prstGeom>
        </p:spPr>
      </p:pic>
    </p:spTree>
    <p:extLst>
      <p:ext uri="{BB962C8B-B14F-4D97-AF65-F5344CB8AC3E}">
        <p14:creationId xmlns:p14="http://schemas.microsoft.com/office/powerpoint/2010/main" val="1803650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4822478"/>
            <a:ext cx="12192000" cy="2035521"/>
          </a:xfrm>
          <a:noFill/>
        </p:spPr>
        <p:txBody>
          <a:bodyPr>
            <a:normAutofit/>
          </a:bodyPr>
          <a:lstStyle/>
          <a:p>
            <a:pPr algn="l"/>
            <a:r>
              <a:rPr lang="en-US" altLang="ko-KR" sz="2000" b="1" i="0" dirty="0">
                <a:solidFill>
                  <a:srgbClr val="000000"/>
                </a:solidFill>
                <a:effectLst/>
                <a:latin typeface="Helvetica Neue"/>
              </a:rPr>
              <a:t>Most Popular Start Stations by User Type</a:t>
            </a:r>
          </a:p>
        </p:txBody>
      </p:sp>
      <p:sp>
        <p:nvSpPr>
          <p:cNvPr id="28" name="Rectangle 27">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2" cy="482247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04562" y="640091"/>
            <a:ext cx="8182876" cy="388111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A4B2A91A-BE1B-4C66-9D30-2B6CDF402718}"/>
              </a:ext>
            </a:extLst>
          </p:cNvPr>
          <p:cNvPicPr>
            <a:picLocks noChangeAspect="1"/>
          </p:cNvPicPr>
          <p:nvPr/>
        </p:nvPicPr>
        <p:blipFill>
          <a:blip r:embed="rId2"/>
          <a:stretch>
            <a:fillRect/>
          </a:stretch>
        </p:blipFill>
        <p:spPr>
          <a:xfrm>
            <a:off x="-2" y="102"/>
            <a:ext cx="12192000" cy="6404785"/>
          </a:xfrm>
          <a:prstGeom prst="rect">
            <a:avLst/>
          </a:prstGeom>
        </p:spPr>
      </p:pic>
    </p:spTree>
    <p:extLst>
      <p:ext uri="{BB962C8B-B14F-4D97-AF65-F5344CB8AC3E}">
        <p14:creationId xmlns:p14="http://schemas.microsoft.com/office/powerpoint/2010/main" val="1276149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D38A241E-0395-41E5-8607-BAA2799A4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892040"/>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648073" y="5093208"/>
            <a:ext cx="3083122" cy="1261872"/>
          </a:xfrm>
        </p:spPr>
        <p:txBody>
          <a:bodyPr anchor="ctr">
            <a:normAutofit/>
          </a:bodyPr>
          <a:lstStyle/>
          <a:p>
            <a:r>
              <a:rPr lang="en-US" altLang="ko-KR" sz="2000" b="1" i="0" dirty="0">
                <a:solidFill>
                  <a:schemeClr val="bg2"/>
                </a:solidFill>
                <a:effectLst/>
                <a:latin typeface="Helvetica Neue"/>
              </a:rPr>
              <a:t>Most Popular Hours by User Type</a:t>
            </a:r>
            <a:endParaRPr lang="en-US" altLang="ko-KR" sz="2000" b="1" dirty="0">
              <a:solidFill>
                <a:schemeClr val="bg2"/>
              </a:solidFill>
              <a:latin typeface="Helvetica Neue"/>
            </a:endParaRPr>
          </a:p>
        </p:txBody>
      </p:sp>
      <p:cxnSp>
        <p:nvCxnSpPr>
          <p:cNvPr id="30" name="Straight Connector 29">
            <a:extLst>
              <a:ext uri="{FF2B5EF4-FFF2-40B4-BE49-F238E27FC236}">
                <a16:creationId xmlns:a16="http://schemas.microsoft.com/office/drawing/2014/main" id="{CE352288-84AD-4CA8-BCD5-76C29D34E1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64106"/>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FEA2A1BD-F782-4693-867E-FDC9E6B91DC6}"/>
              </a:ext>
            </a:extLst>
          </p:cNvPr>
          <p:cNvPicPr>
            <a:picLocks noChangeAspect="1"/>
          </p:cNvPicPr>
          <p:nvPr/>
        </p:nvPicPr>
        <p:blipFill>
          <a:blip r:embed="rId2"/>
          <a:stretch>
            <a:fillRect/>
          </a:stretch>
        </p:blipFill>
        <p:spPr>
          <a:xfrm>
            <a:off x="211836" y="259737"/>
            <a:ext cx="11658600" cy="4305300"/>
          </a:xfrm>
          <a:prstGeom prst="rect">
            <a:avLst/>
          </a:prstGeom>
        </p:spPr>
      </p:pic>
    </p:spTree>
    <p:extLst>
      <p:ext uri="{BB962C8B-B14F-4D97-AF65-F5344CB8AC3E}">
        <p14:creationId xmlns:p14="http://schemas.microsoft.com/office/powerpoint/2010/main" val="2984644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2" cy="482247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04562" y="640091"/>
            <a:ext cx="8182876" cy="388111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F8AA1655-AC11-4CE4-87C1-A8EA727295BF}"/>
              </a:ext>
            </a:extLst>
          </p:cNvPr>
          <p:cNvPicPr>
            <a:picLocks noChangeAspect="1"/>
          </p:cNvPicPr>
          <p:nvPr/>
        </p:nvPicPr>
        <p:blipFill>
          <a:blip r:embed="rId2"/>
          <a:stretch>
            <a:fillRect/>
          </a:stretch>
        </p:blipFill>
        <p:spPr>
          <a:xfrm>
            <a:off x="1655194" y="-6277"/>
            <a:ext cx="9127106" cy="4828756"/>
          </a:xfrm>
          <a:prstGeom prst="rect">
            <a:avLst/>
          </a:prstGeom>
        </p:spPr>
      </p:pic>
    </p:spTree>
    <p:extLst>
      <p:ext uri="{BB962C8B-B14F-4D97-AF65-F5344CB8AC3E}">
        <p14:creationId xmlns:p14="http://schemas.microsoft.com/office/powerpoint/2010/main" val="3524272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ABB31A-63BE-4ABB-9AA8-83A24BEB0D4F}"/>
              </a:ext>
            </a:extLst>
          </p:cNvPr>
          <p:cNvPicPr>
            <a:picLocks noChangeAspect="1"/>
          </p:cNvPicPr>
          <p:nvPr/>
        </p:nvPicPr>
        <p:blipFill rotWithShape="1">
          <a:blip r:embed="rId2"/>
          <a:srcRect l="3593"/>
          <a:stretch/>
        </p:blipFill>
        <p:spPr>
          <a:xfrm>
            <a:off x="320040" y="320040"/>
            <a:ext cx="11548872" cy="4462272"/>
          </a:xfrm>
          <a:prstGeom prst="rect">
            <a:avLst/>
          </a:prstGeom>
        </p:spPr>
      </p:pic>
      <p:sp>
        <p:nvSpPr>
          <p:cNvPr id="28" name="Rectangle 27">
            <a:extLst>
              <a:ext uri="{FF2B5EF4-FFF2-40B4-BE49-F238E27FC236}">
                <a16:creationId xmlns:a16="http://schemas.microsoft.com/office/drawing/2014/main" id="{D38A241E-0395-41E5-8607-BAA2799A4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892040"/>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550417" y="5093208"/>
            <a:ext cx="3180778" cy="1261872"/>
          </a:xfrm>
        </p:spPr>
        <p:txBody>
          <a:bodyPr anchor="ctr">
            <a:normAutofit/>
          </a:bodyPr>
          <a:lstStyle/>
          <a:p>
            <a:r>
              <a:rPr lang="en-US" altLang="ko-KR" sz="2000" b="1" i="0" dirty="0">
                <a:solidFill>
                  <a:schemeClr val="bg2"/>
                </a:solidFill>
                <a:effectLst/>
                <a:latin typeface="Helvetica Neue"/>
              </a:rPr>
              <a:t>Most Popular Days of by User Type</a:t>
            </a:r>
            <a:endParaRPr lang="en-US" altLang="ko-KR" sz="2000" b="1" dirty="0">
              <a:solidFill>
                <a:schemeClr val="bg2"/>
              </a:solidFill>
              <a:latin typeface="Helvetica Neue"/>
            </a:endParaRPr>
          </a:p>
        </p:txBody>
      </p:sp>
      <p:cxnSp>
        <p:nvCxnSpPr>
          <p:cNvPr id="30" name="Straight Connector 29">
            <a:extLst>
              <a:ext uri="{FF2B5EF4-FFF2-40B4-BE49-F238E27FC236}">
                <a16:creationId xmlns:a16="http://schemas.microsoft.com/office/drawing/2014/main" id="{CE352288-84AD-4CA8-BCD5-76C29D34E1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64106"/>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593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hart, bar chart, histogram&#10;&#10;Description automatically generated">
            <a:extLst>
              <a:ext uri="{FF2B5EF4-FFF2-40B4-BE49-F238E27FC236}">
                <a16:creationId xmlns:a16="http://schemas.microsoft.com/office/drawing/2014/main" id="{FDB67CED-DC57-4635-BE99-BA0B01B3A23F}"/>
              </a:ext>
            </a:extLst>
          </p:cNvPr>
          <p:cNvPicPr>
            <a:picLocks noChangeAspect="1"/>
          </p:cNvPicPr>
          <p:nvPr/>
        </p:nvPicPr>
        <p:blipFill rotWithShape="1">
          <a:blip r:embed="rId2"/>
          <a:srcRect l="6181" r="-1" b="-1"/>
          <a:stretch/>
        </p:blipFill>
        <p:spPr>
          <a:xfrm>
            <a:off x="320040" y="320040"/>
            <a:ext cx="11548872" cy="4462272"/>
          </a:xfrm>
          <a:prstGeom prst="rect">
            <a:avLst/>
          </a:prstGeom>
        </p:spPr>
      </p:pic>
      <p:sp>
        <p:nvSpPr>
          <p:cNvPr id="28" name="Rectangle 27">
            <a:extLst>
              <a:ext uri="{FF2B5EF4-FFF2-40B4-BE49-F238E27FC236}">
                <a16:creationId xmlns:a16="http://schemas.microsoft.com/office/drawing/2014/main" id="{D38A241E-0395-41E5-8607-BAA2799A4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892040"/>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514905" y="5093208"/>
            <a:ext cx="3216290" cy="1261872"/>
          </a:xfrm>
        </p:spPr>
        <p:txBody>
          <a:bodyPr anchor="ctr">
            <a:normAutofit/>
          </a:bodyPr>
          <a:lstStyle/>
          <a:p>
            <a:r>
              <a:rPr lang="en-US" altLang="ko-KR" sz="2000" b="1" i="0" dirty="0">
                <a:solidFill>
                  <a:schemeClr val="bg2"/>
                </a:solidFill>
                <a:effectLst/>
                <a:latin typeface="Helvetica Neue"/>
              </a:rPr>
              <a:t>Most Popular Months by User Type</a:t>
            </a:r>
            <a:endParaRPr lang="en-US" altLang="ko-KR" sz="2000" b="1" dirty="0">
              <a:solidFill>
                <a:schemeClr val="bg2"/>
              </a:solidFill>
              <a:latin typeface="Helvetica Neue"/>
            </a:endParaRPr>
          </a:p>
        </p:txBody>
      </p:sp>
      <p:cxnSp>
        <p:nvCxnSpPr>
          <p:cNvPr id="30" name="Straight Connector 29">
            <a:extLst>
              <a:ext uri="{FF2B5EF4-FFF2-40B4-BE49-F238E27FC236}">
                <a16:creationId xmlns:a16="http://schemas.microsoft.com/office/drawing/2014/main" id="{CE352288-84AD-4CA8-BCD5-76C29D34E1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64106"/>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9843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2274908"/>
            <a:ext cx="4724288" cy="2301536"/>
          </a:xfrm>
        </p:spPr>
        <p:txBody>
          <a:bodyPr>
            <a:normAutofit/>
          </a:bodyPr>
          <a:lstStyle/>
          <a:p>
            <a:r>
              <a:rPr lang="en-US" altLang="ko-KR" sz="3000" b="1" i="0" dirty="0">
                <a:solidFill>
                  <a:schemeClr val="bg1"/>
                </a:solidFill>
                <a:effectLst/>
                <a:latin typeface="Helvetica Neue"/>
              </a:rPr>
              <a:t>Machine</a:t>
            </a:r>
          </a:p>
          <a:p>
            <a:r>
              <a:rPr lang="en-US" altLang="ko-KR" sz="3000" b="1" dirty="0">
                <a:solidFill>
                  <a:schemeClr val="bg1"/>
                </a:solidFill>
                <a:latin typeface="Helvetica Neue"/>
              </a:rPr>
              <a:t>Learning</a:t>
            </a:r>
          </a:p>
        </p:txBody>
      </p:sp>
      <p:sp>
        <p:nvSpPr>
          <p:cNvPr id="2" name="TextBox 1">
            <a:extLst>
              <a:ext uri="{FF2B5EF4-FFF2-40B4-BE49-F238E27FC236}">
                <a16:creationId xmlns:a16="http://schemas.microsoft.com/office/drawing/2014/main" id="{5689FEB6-179D-4006-893C-1CC1EFB157C9}"/>
              </a:ext>
            </a:extLst>
          </p:cNvPr>
          <p:cNvSpPr txBox="1"/>
          <p:nvPr/>
        </p:nvSpPr>
        <p:spPr>
          <a:xfrm>
            <a:off x="5033639" y="168676"/>
            <a:ext cx="5592932" cy="1477328"/>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Using Logistic Regression</a:t>
            </a:r>
          </a:p>
          <a:p>
            <a:pPr marL="285750" indent="-285750">
              <a:buFont typeface="Arial" panose="020B0604020202020204" pitchFamily="34" charset="0"/>
              <a:buChar char="•"/>
            </a:pPr>
            <a:r>
              <a:rPr lang="en-US" altLang="ko-KR" dirty="0"/>
              <a:t>1,027,583 data and 15 features</a:t>
            </a:r>
          </a:p>
          <a:p>
            <a:pPr marL="285750" indent="-285750">
              <a:buFont typeface="Arial" panose="020B0604020202020204" pitchFamily="34" charset="0"/>
              <a:buChar char="•"/>
            </a:pPr>
            <a:r>
              <a:rPr lang="en-US" altLang="ko-KR" dirty="0"/>
              <a:t>Target Variable: User Type</a:t>
            </a:r>
          </a:p>
          <a:p>
            <a:r>
              <a:rPr lang="en-US" altLang="ko-KR" dirty="0"/>
              <a:t>    - Subscriber: 0, Customer: 1</a:t>
            </a:r>
          </a:p>
          <a:p>
            <a:pPr marL="285750" indent="-285750">
              <a:buFont typeface="Arial" panose="020B0604020202020204" pitchFamily="34" charset="0"/>
              <a:buChar char="•"/>
            </a:pPr>
            <a:r>
              <a:rPr lang="en-US" altLang="ko-KR" dirty="0"/>
              <a:t>All features</a:t>
            </a:r>
          </a:p>
        </p:txBody>
      </p:sp>
      <p:pic>
        <p:nvPicPr>
          <p:cNvPr id="5" name="Picture 4">
            <a:extLst>
              <a:ext uri="{FF2B5EF4-FFF2-40B4-BE49-F238E27FC236}">
                <a16:creationId xmlns:a16="http://schemas.microsoft.com/office/drawing/2014/main" id="{0953A0EA-B68B-49FD-B52D-E20D820DD59B}"/>
              </a:ext>
            </a:extLst>
          </p:cNvPr>
          <p:cNvPicPr>
            <a:picLocks noChangeAspect="1"/>
          </p:cNvPicPr>
          <p:nvPr/>
        </p:nvPicPr>
        <p:blipFill>
          <a:blip r:embed="rId2"/>
          <a:stretch>
            <a:fillRect/>
          </a:stretch>
        </p:blipFill>
        <p:spPr>
          <a:xfrm>
            <a:off x="4842077" y="1753720"/>
            <a:ext cx="7232134" cy="2822724"/>
          </a:xfrm>
          <a:prstGeom prst="rect">
            <a:avLst/>
          </a:prstGeom>
        </p:spPr>
      </p:pic>
    </p:spTree>
    <p:extLst>
      <p:ext uri="{BB962C8B-B14F-4D97-AF65-F5344CB8AC3E}">
        <p14:creationId xmlns:p14="http://schemas.microsoft.com/office/powerpoint/2010/main" val="2762909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2274908"/>
            <a:ext cx="4724288" cy="2301536"/>
          </a:xfrm>
        </p:spPr>
        <p:txBody>
          <a:bodyPr>
            <a:normAutofit/>
          </a:bodyPr>
          <a:lstStyle/>
          <a:p>
            <a:r>
              <a:rPr lang="en-US" altLang="ko-KR" sz="3000" b="1" i="0" dirty="0">
                <a:solidFill>
                  <a:schemeClr val="bg1"/>
                </a:solidFill>
                <a:effectLst/>
                <a:latin typeface="Helvetica Neue"/>
              </a:rPr>
              <a:t>Machine</a:t>
            </a:r>
          </a:p>
          <a:p>
            <a:r>
              <a:rPr lang="en-US" altLang="ko-KR" sz="3000" b="1" dirty="0">
                <a:solidFill>
                  <a:schemeClr val="bg1"/>
                </a:solidFill>
                <a:latin typeface="Helvetica Neue"/>
              </a:rPr>
              <a:t>Learning</a:t>
            </a:r>
          </a:p>
        </p:txBody>
      </p:sp>
      <p:pic>
        <p:nvPicPr>
          <p:cNvPr id="4" name="Picture 3">
            <a:extLst>
              <a:ext uri="{FF2B5EF4-FFF2-40B4-BE49-F238E27FC236}">
                <a16:creationId xmlns:a16="http://schemas.microsoft.com/office/drawing/2014/main" id="{B43BC56B-0632-4B17-8524-6066FA70352F}"/>
              </a:ext>
            </a:extLst>
          </p:cNvPr>
          <p:cNvPicPr>
            <a:picLocks noChangeAspect="1"/>
          </p:cNvPicPr>
          <p:nvPr/>
        </p:nvPicPr>
        <p:blipFill>
          <a:blip r:embed="rId2"/>
          <a:stretch>
            <a:fillRect/>
          </a:stretch>
        </p:blipFill>
        <p:spPr>
          <a:xfrm>
            <a:off x="6368513" y="0"/>
            <a:ext cx="4408714" cy="6858000"/>
          </a:xfrm>
          <a:prstGeom prst="rect">
            <a:avLst/>
          </a:prstGeom>
        </p:spPr>
      </p:pic>
    </p:spTree>
    <p:extLst>
      <p:ext uri="{BB962C8B-B14F-4D97-AF65-F5344CB8AC3E}">
        <p14:creationId xmlns:p14="http://schemas.microsoft.com/office/powerpoint/2010/main" val="2348069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5572217" y="559293"/>
            <a:ext cx="6314983" cy="5868139"/>
          </a:xfrm>
        </p:spPr>
        <p:txBody>
          <a:bodyPr>
            <a:normAutofit/>
          </a:bodyPr>
          <a:lstStyle/>
          <a:p>
            <a:pPr algn="l"/>
            <a:r>
              <a:rPr lang="en-US" altLang="ko-KR" sz="3000" dirty="0">
                <a:solidFill>
                  <a:srgbClr val="0070C0"/>
                </a:solidFill>
                <a:latin typeface="Arial Nova Light" panose="020B0304020202020204" pitchFamily="34" charset="0"/>
                <a:cs typeface="Aldhabi" panose="020B0604020202020204" pitchFamily="2" charset="-78"/>
              </a:rPr>
              <a:t>Citi Bike Operation</a:t>
            </a:r>
          </a:p>
          <a:p>
            <a:pPr algn="l"/>
            <a:endParaRPr lang="en-US" altLang="ko-KR" sz="3000" dirty="0">
              <a:solidFill>
                <a:srgbClr val="0070C0"/>
              </a:solidFill>
              <a:latin typeface="Arial Nova Light" panose="020B0304020202020204" pitchFamily="34" charset="0"/>
              <a:cs typeface="Aldhabi" panose="020B0604020202020204" pitchFamily="2" charset="-78"/>
            </a:endParaRPr>
          </a:p>
          <a:p>
            <a:pPr marL="342900" indent="-342900" algn="l">
              <a:buFont typeface="Wingdings" panose="05000000000000000000" pitchFamily="2" charset="2"/>
              <a:buChar char=""/>
            </a:pPr>
            <a:r>
              <a:rPr lang="en-US" altLang="ko-KR" sz="2000" dirty="0">
                <a:latin typeface="Arial Nova Light" panose="020B0304020202020204" pitchFamily="34" charset="0"/>
                <a:cs typeface="Aldhabi" panose="020B0604020202020204" pitchFamily="2" charset="-78"/>
                <a:sym typeface="Wingdings" panose="05000000000000000000" pitchFamily="2" charset="2"/>
              </a:rPr>
              <a:t>Bike/Scooter sharing is a new p2p consumer business model</a:t>
            </a:r>
          </a:p>
          <a:p>
            <a:pPr algn="l"/>
            <a:endParaRPr lang="en-US" altLang="ko-KR" sz="2000" dirty="0">
              <a:latin typeface="Arial Nova Light" panose="020B0304020202020204" pitchFamily="34" charset="0"/>
              <a:cs typeface="Aldhabi" panose="020B0604020202020204" pitchFamily="2" charset="-78"/>
              <a:sym typeface="Wingdings" panose="05000000000000000000" pitchFamily="2" charset="2"/>
            </a:endParaRPr>
          </a:p>
          <a:p>
            <a:pPr marL="342900" indent="-342900" algn="l">
              <a:buFont typeface="Wingdings" panose="05000000000000000000" pitchFamily="2" charset="2"/>
              <a:buChar char=""/>
            </a:pPr>
            <a:r>
              <a:rPr lang="en-US" altLang="ko-KR" sz="2000" dirty="0" err="1">
                <a:latin typeface="Arial Nova Light" panose="020B0304020202020204" pitchFamily="34" charset="0"/>
                <a:cs typeface="Aldhabi" panose="020B0604020202020204" pitchFamily="2" charset="-78"/>
              </a:rPr>
              <a:t>Dockstation</a:t>
            </a:r>
            <a:r>
              <a:rPr lang="en-US" altLang="ko-KR" sz="2000" dirty="0">
                <a:latin typeface="Arial Nova Light" panose="020B0304020202020204" pitchFamily="34" charset="0"/>
                <a:cs typeface="Aldhabi" panose="020B0604020202020204" pitchFamily="2" charset="-78"/>
              </a:rPr>
              <a:t> version in US</a:t>
            </a:r>
          </a:p>
          <a:p>
            <a:pPr algn="l"/>
            <a:endParaRPr lang="en-US" altLang="ko-KR" sz="2000" dirty="0">
              <a:latin typeface="Arial Nova Light" panose="020B0304020202020204" pitchFamily="34" charset="0"/>
              <a:cs typeface="Aldhabi" panose="020B0604020202020204" pitchFamily="2" charset="-78"/>
            </a:endParaRPr>
          </a:p>
          <a:p>
            <a:pPr marL="342900" indent="-342900" algn="l">
              <a:buFont typeface="Wingdings" panose="05000000000000000000" pitchFamily="2" charset="2"/>
              <a:buChar char=""/>
            </a:pPr>
            <a:r>
              <a:rPr lang="en-US" altLang="ko-KR" sz="2000" dirty="0">
                <a:latin typeface="Arial Nova Light" panose="020B0304020202020204" pitchFamily="34" charset="0"/>
                <a:cs typeface="Aldhabi" panose="020B0604020202020204" pitchFamily="2" charset="-78"/>
              </a:rPr>
              <a:t>12000 </a:t>
            </a:r>
            <a:r>
              <a:rPr lang="en-US" altLang="ko-KR" sz="2000" dirty="0" err="1">
                <a:latin typeface="Arial Nova Light" panose="020B0304020202020204" pitchFamily="34" charset="0"/>
                <a:cs typeface="Aldhabi" panose="020B0604020202020204" pitchFamily="2" charset="-78"/>
              </a:rPr>
              <a:t>citibikes</a:t>
            </a:r>
            <a:r>
              <a:rPr lang="en-US" altLang="ko-KR" sz="2000" dirty="0">
                <a:latin typeface="Arial Nova Light" panose="020B0304020202020204" pitchFamily="34" charset="0"/>
                <a:cs typeface="Aldhabi" panose="020B0604020202020204" pitchFamily="2" charset="-78"/>
              </a:rPr>
              <a:t>, more than 750 dock stations in NYC</a:t>
            </a:r>
          </a:p>
          <a:p>
            <a:pPr marL="342900" indent="-342900" algn="l">
              <a:buFont typeface="Wingdings" panose="05000000000000000000" pitchFamily="2" charset="2"/>
              <a:buChar char=""/>
            </a:pPr>
            <a:endParaRPr lang="en-US" altLang="ko-KR" sz="2000" dirty="0">
              <a:latin typeface="Arial Nova Light" panose="020B0304020202020204" pitchFamily="34" charset="0"/>
              <a:cs typeface="Aldhabi" panose="020B0604020202020204" pitchFamily="2" charset="-78"/>
            </a:endParaRPr>
          </a:p>
          <a:p>
            <a:pPr marL="342900" indent="-342900" algn="l">
              <a:buFont typeface="Wingdings" panose="05000000000000000000" pitchFamily="2" charset="2"/>
              <a:buChar char=""/>
            </a:pPr>
            <a:r>
              <a:rPr lang="en-US" altLang="ko-KR" sz="2000" dirty="0">
                <a:latin typeface="Arial Nova Light" panose="020B0304020202020204" pitchFamily="34" charset="0"/>
                <a:cs typeface="Aldhabi" panose="020B0604020202020204" pitchFamily="2" charset="-78"/>
              </a:rPr>
              <a:t>Operated by motivate, gains monopoly to operate shared-bikes in NYC</a:t>
            </a:r>
          </a:p>
          <a:p>
            <a:pPr marL="342900" indent="-342900" algn="l">
              <a:buFont typeface="Wingdings" panose="05000000000000000000" pitchFamily="2" charset="2"/>
              <a:buChar char=""/>
            </a:pPr>
            <a:endParaRPr lang="en-US" altLang="ko-KR" sz="2000" dirty="0">
              <a:latin typeface="Arial Nova Light" panose="020B0304020202020204" pitchFamily="34" charset="0"/>
              <a:cs typeface="Aldhabi" panose="020B0604020202020204" pitchFamily="2" charset="-78"/>
            </a:endParaRPr>
          </a:p>
          <a:p>
            <a:pPr marL="342900" indent="-342900" algn="l">
              <a:buFont typeface="Wingdings" panose="05000000000000000000" pitchFamily="2" charset="2"/>
              <a:buChar char=""/>
            </a:pPr>
            <a:r>
              <a:rPr lang="en-US" altLang="ko-KR" sz="2000" dirty="0">
                <a:latin typeface="Arial Nova Light" panose="020B0304020202020204" pitchFamily="34" charset="0"/>
                <a:cs typeface="Aldhabi" panose="020B0604020202020204" pitchFamily="2" charset="-78"/>
              </a:rPr>
              <a:t>1. Individual </a:t>
            </a:r>
            <a:r>
              <a:rPr lang="en-US" altLang="ko-KR" sz="2000" dirty="0">
                <a:latin typeface="Arial Nova Light" panose="020B0304020202020204" pitchFamily="34" charset="0"/>
                <a:ea typeface="Batang" panose="02030600000101010101" pitchFamily="18" charset="-127"/>
                <a:cs typeface="Aldhabi" panose="020B0604020202020204" pitchFamily="2" charset="-78"/>
              </a:rPr>
              <a:t>→ Subscriber, Customer</a:t>
            </a:r>
          </a:p>
          <a:p>
            <a:pPr algn="l"/>
            <a:r>
              <a:rPr lang="en-US" altLang="ko-KR" sz="2000" dirty="0">
                <a:latin typeface="Arial Nova Light" panose="020B0304020202020204" pitchFamily="34" charset="0"/>
                <a:ea typeface="Batang" panose="02030600000101010101" pitchFamily="18" charset="-127"/>
                <a:cs typeface="Aldhabi" panose="020B0604020202020204" pitchFamily="2" charset="-78"/>
              </a:rPr>
              <a:t>     2. Corporate</a:t>
            </a:r>
            <a:endParaRPr lang="ko-KR" altLang="en-US" sz="2000" dirty="0">
              <a:latin typeface="Arial Nova Light" panose="020B0304020202020204" pitchFamily="34" charset="0"/>
              <a:cs typeface="Aldhabi" panose="020B0604020202020204" pitchFamily="2" charset="-78"/>
            </a:endParaRPr>
          </a:p>
        </p:txBody>
      </p:sp>
      <p:pic>
        <p:nvPicPr>
          <p:cNvPr id="1026" name="Picture 2">
            <a:extLst>
              <a:ext uri="{FF2B5EF4-FFF2-40B4-BE49-F238E27FC236}">
                <a16:creationId xmlns:a16="http://schemas.microsoft.com/office/drawing/2014/main" id="{8DDE9F19-81C7-4DAD-BFF3-98A852243BDB}"/>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129785" cy="34030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13B05CB-2AA5-46A2-ABAF-6235DCF51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06904"/>
            <a:ext cx="5129784" cy="3451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6689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2274908"/>
            <a:ext cx="4724288" cy="2301536"/>
          </a:xfrm>
        </p:spPr>
        <p:txBody>
          <a:bodyPr>
            <a:normAutofit/>
          </a:bodyPr>
          <a:lstStyle/>
          <a:p>
            <a:r>
              <a:rPr lang="en-US" altLang="ko-KR" sz="3000" b="1" i="0" dirty="0">
                <a:solidFill>
                  <a:schemeClr val="bg1"/>
                </a:solidFill>
                <a:effectLst/>
                <a:latin typeface="Helvetica Neue"/>
              </a:rPr>
              <a:t>Confusion </a:t>
            </a:r>
          </a:p>
          <a:p>
            <a:r>
              <a:rPr lang="en-US" altLang="ko-KR" sz="3000" b="1" dirty="0">
                <a:solidFill>
                  <a:schemeClr val="bg1"/>
                </a:solidFill>
                <a:latin typeface="Helvetica Neue"/>
              </a:rPr>
              <a:t>Matrix</a:t>
            </a:r>
          </a:p>
        </p:txBody>
      </p:sp>
      <p:pic>
        <p:nvPicPr>
          <p:cNvPr id="7" name="Picture 6">
            <a:extLst>
              <a:ext uri="{FF2B5EF4-FFF2-40B4-BE49-F238E27FC236}">
                <a16:creationId xmlns:a16="http://schemas.microsoft.com/office/drawing/2014/main" id="{0A3C7143-37A0-44E6-AD09-EDD3F9F2B642}"/>
              </a:ext>
            </a:extLst>
          </p:cNvPr>
          <p:cNvPicPr>
            <a:picLocks noChangeAspect="1"/>
          </p:cNvPicPr>
          <p:nvPr/>
        </p:nvPicPr>
        <p:blipFill>
          <a:blip r:embed="rId2"/>
          <a:stretch>
            <a:fillRect/>
          </a:stretch>
        </p:blipFill>
        <p:spPr>
          <a:xfrm>
            <a:off x="5476875" y="2118369"/>
            <a:ext cx="5287768" cy="4603899"/>
          </a:xfrm>
          <a:prstGeom prst="rect">
            <a:avLst/>
          </a:prstGeom>
        </p:spPr>
      </p:pic>
      <p:pic>
        <p:nvPicPr>
          <p:cNvPr id="9" name="Picture 8">
            <a:extLst>
              <a:ext uri="{FF2B5EF4-FFF2-40B4-BE49-F238E27FC236}">
                <a16:creationId xmlns:a16="http://schemas.microsoft.com/office/drawing/2014/main" id="{BEB891AC-47B0-43E6-A47D-552D86E08AB2}"/>
              </a:ext>
            </a:extLst>
          </p:cNvPr>
          <p:cNvPicPr>
            <a:picLocks noChangeAspect="1"/>
          </p:cNvPicPr>
          <p:nvPr/>
        </p:nvPicPr>
        <p:blipFill>
          <a:blip r:embed="rId3"/>
          <a:stretch>
            <a:fillRect/>
          </a:stretch>
        </p:blipFill>
        <p:spPr>
          <a:xfrm>
            <a:off x="5476875" y="195510"/>
            <a:ext cx="4800600" cy="1724025"/>
          </a:xfrm>
          <a:prstGeom prst="rect">
            <a:avLst/>
          </a:prstGeom>
        </p:spPr>
      </p:pic>
    </p:spTree>
    <p:extLst>
      <p:ext uri="{BB962C8B-B14F-4D97-AF65-F5344CB8AC3E}">
        <p14:creationId xmlns:p14="http://schemas.microsoft.com/office/powerpoint/2010/main" val="3118860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2274908"/>
            <a:ext cx="4724288" cy="2301536"/>
          </a:xfrm>
        </p:spPr>
        <p:txBody>
          <a:bodyPr>
            <a:normAutofit/>
          </a:bodyPr>
          <a:lstStyle/>
          <a:p>
            <a:r>
              <a:rPr lang="en-US" altLang="ko-KR" sz="3000" b="1" i="0" dirty="0">
                <a:solidFill>
                  <a:schemeClr val="bg1"/>
                </a:solidFill>
                <a:effectLst/>
                <a:latin typeface="Helvetica Neue"/>
              </a:rPr>
              <a:t>Machine</a:t>
            </a:r>
          </a:p>
          <a:p>
            <a:r>
              <a:rPr lang="en-US" altLang="ko-KR" sz="3000" b="1" dirty="0">
                <a:solidFill>
                  <a:schemeClr val="bg1"/>
                </a:solidFill>
                <a:latin typeface="Helvetica Neue"/>
              </a:rPr>
              <a:t>Learning</a:t>
            </a:r>
          </a:p>
        </p:txBody>
      </p:sp>
      <p:sp>
        <p:nvSpPr>
          <p:cNvPr id="5" name="TextBox 4">
            <a:extLst>
              <a:ext uri="{FF2B5EF4-FFF2-40B4-BE49-F238E27FC236}">
                <a16:creationId xmlns:a16="http://schemas.microsoft.com/office/drawing/2014/main" id="{83BCC192-57BF-4A6A-AFE4-B8B5FEB26397}"/>
              </a:ext>
            </a:extLst>
          </p:cNvPr>
          <p:cNvSpPr txBox="1"/>
          <p:nvPr/>
        </p:nvSpPr>
        <p:spPr>
          <a:xfrm>
            <a:off x="5124450" y="479316"/>
            <a:ext cx="6505575" cy="3139321"/>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First score:</a:t>
            </a:r>
          </a:p>
          <a:p>
            <a:r>
              <a:rPr lang="en-US" altLang="ko-KR" dirty="0"/>
              <a:t>    - Test Accuracy: 0.77776</a:t>
            </a:r>
          </a:p>
          <a:p>
            <a:endParaRPr lang="en-US" altLang="ko-KR" dirty="0"/>
          </a:p>
          <a:p>
            <a:pPr marL="285750" indent="-285750">
              <a:buFont typeface="Arial" panose="020B0604020202020204" pitchFamily="34" charset="0"/>
              <a:buChar char="•"/>
            </a:pPr>
            <a:r>
              <a:rPr lang="en-US" altLang="ko-KR" dirty="0"/>
              <a:t>Dummy Classifier:</a:t>
            </a:r>
          </a:p>
          <a:p>
            <a:r>
              <a:rPr lang="en-US" altLang="ko-KR" dirty="0"/>
              <a:t>    - Test Accuracy: 0.85997</a:t>
            </a:r>
          </a:p>
          <a:p>
            <a:endParaRPr lang="en-US" altLang="ko-KR" dirty="0"/>
          </a:p>
          <a:p>
            <a:pPr marL="285750" indent="-285750">
              <a:buFont typeface="Arial" panose="020B0604020202020204" pitchFamily="34" charset="0"/>
              <a:buChar char="•"/>
            </a:pPr>
            <a:r>
              <a:rPr lang="en-US" altLang="ko-KR" dirty="0"/>
              <a:t>Grid Search:</a:t>
            </a:r>
          </a:p>
          <a:p>
            <a:r>
              <a:rPr lang="en-US" altLang="ko-KR" dirty="0"/>
              <a:t>    - Test Accuracy: 0.86135</a:t>
            </a:r>
          </a:p>
          <a:p>
            <a:endParaRPr lang="en-US" altLang="ko-KR" dirty="0"/>
          </a:p>
          <a:p>
            <a:pPr marL="285750" indent="-285750">
              <a:buFont typeface="Arial" panose="020B0604020202020204" pitchFamily="34" charset="0"/>
              <a:buChar char="•"/>
            </a:pPr>
            <a:r>
              <a:rPr lang="en-US" altLang="ko-KR" dirty="0"/>
              <a:t>Final Score (Log Loss):</a:t>
            </a:r>
          </a:p>
          <a:p>
            <a:r>
              <a:rPr lang="en-US" altLang="ko-KR" dirty="0"/>
              <a:t>    - Test Accuracy: 0.86564</a:t>
            </a:r>
            <a:endParaRPr lang="ko-KR" altLang="en-US" dirty="0"/>
          </a:p>
        </p:txBody>
      </p:sp>
      <p:pic>
        <p:nvPicPr>
          <p:cNvPr id="7" name="Picture 6">
            <a:extLst>
              <a:ext uri="{FF2B5EF4-FFF2-40B4-BE49-F238E27FC236}">
                <a16:creationId xmlns:a16="http://schemas.microsoft.com/office/drawing/2014/main" id="{E44F0310-6664-48AB-8709-3685F594C600}"/>
              </a:ext>
            </a:extLst>
          </p:cNvPr>
          <p:cNvPicPr>
            <a:picLocks noChangeAspect="1"/>
          </p:cNvPicPr>
          <p:nvPr/>
        </p:nvPicPr>
        <p:blipFill>
          <a:blip r:embed="rId2"/>
          <a:stretch>
            <a:fillRect/>
          </a:stretch>
        </p:blipFill>
        <p:spPr>
          <a:xfrm>
            <a:off x="8636214" y="469920"/>
            <a:ext cx="3555786" cy="5178405"/>
          </a:xfrm>
          <a:prstGeom prst="rect">
            <a:avLst/>
          </a:prstGeom>
        </p:spPr>
      </p:pic>
    </p:spTree>
    <p:extLst>
      <p:ext uri="{BB962C8B-B14F-4D97-AF65-F5344CB8AC3E}">
        <p14:creationId xmlns:p14="http://schemas.microsoft.com/office/powerpoint/2010/main" val="1905000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154916" y="221942"/>
            <a:ext cx="4132756" cy="6357606"/>
          </a:xfrm>
        </p:spPr>
        <p:txBody>
          <a:bodyPr anchor="t">
            <a:normAutofit lnSpcReduction="10000"/>
          </a:bodyPr>
          <a:lstStyle/>
          <a:p>
            <a:r>
              <a:rPr lang="en-US" altLang="ko-KR" sz="3200" b="1" i="0" dirty="0">
                <a:effectLst/>
                <a:latin typeface="Helvetica Neue"/>
              </a:rPr>
              <a:t>Most Popular Start, End Stations by Subscribers in Rush Hours</a:t>
            </a:r>
            <a:r>
              <a:rPr lang="ko-KR" altLang="en-US" sz="4000" dirty="0">
                <a:latin typeface="Arial Nova Light" panose="020B0304020202020204" pitchFamily="34" charset="0"/>
                <a:cs typeface="Aldhabi" panose="020B0604020202020204" pitchFamily="2" charset="-78"/>
              </a:rPr>
              <a:t>  </a:t>
            </a:r>
            <a:endParaRPr lang="en-US" altLang="ko-KR" sz="4000" dirty="0">
              <a:latin typeface="Arial Nova Light" panose="020B0304020202020204" pitchFamily="34" charset="0"/>
              <a:cs typeface="Aldhabi" panose="020B0604020202020204" pitchFamily="2" charset="-78"/>
            </a:endParaRPr>
          </a:p>
          <a:p>
            <a:r>
              <a:rPr lang="en-US" altLang="ko-KR" sz="3000" dirty="0">
                <a:latin typeface="Arial Nova Light" panose="020B0304020202020204" pitchFamily="34" charset="0"/>
                <a:cs typeface="Aldhabi" panose="020B0604020202020204" pitchFamily="2" charset="-78"/>
              </a:rPr>
              <a:t>[7, 8, 9, 16, 17, 18, 19]</a:t>
            </a:r>
          </a:p>
          <a:p>
            <a:pPr marL="457200" indent="-457200" algn="l">
              <a:buFontTx/>
              <a:buChar char="-"/>
            </a:pPr>
            <a:r>
              <a:rPr lang="en-US" altLang="ko-KR" sz="3000" dirty="0">
                <a:latin typeface="Arial Nova Light" panose="020B0304020202020204" pitchFamily="34" charset="0"/>
                <a:cs typeface="Aldhabi" panose="020B0604020202020204" pitchFamily="2" charset="-78"/>
              </a:rPr>
              <a:t>Near Penn Station or      Grand Central</a:t>
            </a:r>
          </a:p>
          <a:p>
            <a:pPr marL="457200" indent="-457200" algn="l">
              <a:buFontTx/>
              <a:buChar char="-"/>
            </a:pPr>
            <a:r>
              <a:rPr lang="en-US" altLang="ko-KR" sz="3000" dirty="0">
                <a:latin typeface="Arial Nova Light" panose="020B0304020202020204" pitchFamily="34" charset="0"/>
                <a:cs typeface="Aldhabi" panose="020B0604020202020204" pitchFamily="2" charset="-78"/>
              </a:rPr>
              <a:t>Many subscribers take a LIRR, train and then use </a:t>
            </a:r>
            <a:r>
              <a:rPr lang="en-US" altLang="ko-KR" sz="3000" dirty="0" err="1">
                <a:latin typeface="Arial Nova Light" panose="020B0304020202020204" pitchFamily="34" charset="0"/>
                <a:cs typeface="Aldhabi" panose="020B0604020202020204" pitchFamily="2" charset="-78"/>
              </a:rPr>
              <a:t>CitiBike</a:t>
            </a:r>
            <a:endParaRPr lang="en-US" altLang="ko-KR" sz="3000" dirty="0">
              <a:latin typeface="Arial Nova Light" panose="020B0304020202020204" pitchFamily="34" charset="0"/>
              <a:cs typeface="Aldhabi" panose="020B0604020202020204" pitchFamily="2" charset="-78"/>
            </a:endParaRPr>
          </a:p>
          <a:p>
            <a:pPr marL="457200" indent="-457200" algn="l">
              <a:buFontTx/>
              <a:buChar char="-"/>
            </a:pPr>
            <a:r>
              <a:rPr lang="en-US" altLang="ko-KR" sz="3000" dirty="0">
                <a:latin typeface="Arial Nova Light" panose="020B0304020202020204" pitchFamily="34" charset="0"/>
                <a:cs typeface="Aldhabi" panose="020B0604020202020204" pitchFamily="2" charset="-78"/>
              </a:rPr>
              <a:t>Advantage or discount Citi Bike fare to LIRR, train passengers</a:t>
            </a:r>
            <a:endParaRPr lang="ko-KR" altLang="en-US" sz="3000" dirty="0">
              <a:latin typeface="Arial Nova Light" panose="020B0304020202020204" pitchFamily="34" charset="0"/>
              <a:cs typeface="Aldhabi" panose="020B0604020202020204" pitchFamily="2" charset="-78"/>
            </a:endParaRPr>
          </a:p>
        </p:txBody>
      </p:sp>
      <p:pic>
        <p:nvPicPr>
          <p:cNvPr id="5" name="Picture 4">
            <a:extLst>
              <a:ext uri="{FF2B5EF4-FFF2-40B4-BE49-F238E27FC236}">
                <a16:creationId xmlns:a16="http://schemas.microsoft.com/office/drawing/2014/main" id="{26FAF3E6-B129-47A1-B41B-366C0F9BC768}"/>
              </a:ext>
            </a:extLst>
          </p:cNvPr>
          <p:cNvPicPr>
            <a:picLocks noChangeAspect="1"/>
          </p:cNvPicPr>
          <p:nvPr/>
        </p:nvPicPr>
        <p:blipFill>
          <a:blip r:embed="rId2"/>
          <a:stretch>
            <a:fillRect/>
          </a:stretch>
        </p:blipFill>
        <p:spPr>
          <a:xfrm>
            <a:off x="4502845" y="457200"/>
            <a:ext cx="3702409" cy="6086475"/>
          </a:xfrm>
          <a:prstGeom prst="rect">
            <a:avLst/>
          </a:prstGeom>
        </p:spPr>
      </p:pic>
      <p:pic>
        <p:nvPicPr>
          <p:cNvPr id="7" name="Picture 6">
            <a:extLst>
              <a:ext uri="{FF2B5EF4-FFF2-40B4-BE49-F238E27FC236}">
                <a16:creationId xmlns:a16="http://schemas.microsoft.com/office/drawing/2014/main" id="{764FBA3E-FCFA-4ECF-8925-0984474A451D}"/>
              </a:ext>
            </a:extLst>
          </p:cNvPr>
          <p:cNvPicPr>
            <a:picLocks noChangeAspect="1"/>
          </p:cNvPicPr>
          <p:nvPr/>
        </p:nvPicPr>
        <p:blipFill>
          <a:blip r:embed="rId3"/>
          <a:stretch>
            <a:fillRect/>
          </a:stretch>
        </p:blipFill>
        <p:spPr>
          <a:xfrm>
            <a:off x="8205254" y="381000"/>
            <a:ext cx="3831830" cy="6198548"/>
          </a:xfrm>
          <a:prstGeom prst="rect">
            <a:avLst/>
          </a:prstGeom>
        </p:spPr>
      </p:pic>
    </p:spTree>
    <p:extLst>
      <p:ext uri="{BB962C8B-B14F-4D97-AF65-F5344CB8AC3E}">
        <p14:creationId xmlns:p14="http://schemas.microsoft.com/office/powerpoint/2010/main" val="365004926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5548545" y="559293"/>
            <a:ext cx="6338656" cy="5868139"/>
          </a:xfrm>
        </p:spPr>
        <p:txBody>
          <a:bodyPr>
            <a:normAutofit/>
          </a:bodyPr>
          <a:lstStyle/>
          <a:p>
            <a:pPr algn="l"/>
            <a:r>
              <a:rPr lang="en-US" altLang="ko-KR" sz="3000" dirty="0">
                <a:solidFill>
                  <a:srgbClr val="0070C0"/>
                </a:solidFill>
                <a:latin typeface="Arial Nova Light" panose="020B0304020202020204" pitchFamily="34" charset="0"/>
                <a:cs typeface="Aldhabi" panose="020B0604020202020204" pitchFamily="2" charset="-78"/>
              </a:rPr>
              <a:t>Purpose</a:t>
            </a:r>
          </a:p>
          <a:p>
            <a:pPr algn="l"/>
            <a:r>
              <a:rPr lang="en-US" altLang="ko-KR" sz="2000" dirty="0">
                <a:latin typeface="Arial Nova Light" panose="020B0304020202020204" pitchFamily="34" charset="0"/>
                <a:cs typeface="Aldhabi" panose="020B0604020202020204" pitchFamily="2" charset="-78"/>
                <a:sym typeface="Wingdings" panose="05000000000000000000" pitchFamily="2" charset="2"/>
              </a:rPr>
              <a:t>The growth of Citi Bike is stagnant due to many sharing competitors. To find out which factors are most important and affect the increase in Subscribers, the most important factor for business growth, and to provide alternatives.</a:t>
            </a:r>
          </a:p>
        </p:txBody>
      </p:sp>
      <p:pic>
        <p:nvPicPr>
          <p:cNvPr id="1026" name="Picture 2">
            <a:extLst>
              <a:ext uri="{FF2B5EF4-FFF2-40B4-BE49-F238E27FC236}">
                <a16:creationId xmlns:a16="http://schemas.microsoft.com/office/drawing/2014/main" id="{8DDE9F19-81C7-4DAD-BFF3-98A852243BDB}"/>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129785" cy="34030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13B05CB-2AA5-46A2-ABAF-6235DCF51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06904"/>
            <a:ext cx="5129784" cy="345128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635D75D-E033-45FC-BF53-09DFAC33E3B7}"/>
              </a:ext>
            </a:extLst>
          </p:cNvPr>
          <p:cNvPicPr>
            <a:picLocks noChangeAspect="1"/>
          </p:cNvPicPr>
          <p:nvPr/>
        </p:nvPicPr>
        <p:blipFill>
          <a:blip r:embed="rId4"/>
          <a:stretch>
            <a:fillRect/>
          </a:stretch>
        </p:blipFill>
        <p:spPr>
          <a:xfrm>
            <a:off x="5414963" y="2678455"/>
            <a:ext cx="6472237" cy="3620252"/>
          </a:xfrm>
          <a:prstGeom prst="rect">
            <a:avLst/>
          </a:prstGeom>
        </p:spPr>
      </p:pic>
    </p:spTree>
    <p:extLst>
      <p:ext uri="{BB962C8B-B14F-4D97-AF65-F5344CB8AC3E}">
        <p14:creationId xmlns:p14="http://schemas.microsoft.com/office/powerpoint/2010/main" val="2489342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5572217" y="559293"/>
            <a:ext cx="6314983" cy="5868139"/>
          </a:xfrm>
        </p:spPr>
        <p:txBody>
          <a:bodyPr>
            <a:normAutofit/>
          </a:bodyPr>
          <a:lstStyle/>
          <a:p>
            <a:pPr algn="l"/>
            <a:r>
              <a:rPr lang="en-US" altLang="ko-KR" sz="3000" dirty="0">
                <a:solidFill>
                  <a:srgbClr val="0070C0"/>
                </a:solidFill>
                <a:latin typeface="Arial Nova Light" panose="020B0304020202020204" pitchFamily="34" charset="0"/>
                <a:cs typeface="Aldhabi" panose="020B0604020202020204" pitchFamily="2" charset="-78"/>
              </a:rPr>
              <a:t>Data</a:t>
            </a:r>
          </a:p>
          <a:p>
            <a:pPr algn="l"/>
            <a:endParaRPr lang="en-US" altLang="ko-KR" sz="3000" dirty="0">
              <a:solidFill>
                <a:srgbClr val="0070C0"/>
              </a:solidFill>
              <a:latin typeface="Arial Nova Light" panose="020B0304020202020204" pitchFamily="34" charset="0"/>
              <a:cs typeface="Aldhabi" panose="020B0604020202020204" pitchFamily="2" charset="-78"/>
            </a:endParaRPr>
          </a:p>
          <a:p>
            <a:pPr marL="342900" indent="-342900" algn="l">
              <a:buFont typeface="Wingdings" panose="05000000000000000000" pitchFamily="2" charset="2"/>
              <a:buChar char=""/>
            </a:pPr>
            <a:r>
              <a:rPr lang="en-US" altLang="ko-KR" sz="2000" dirty="0">
                <a:latin typeface="Arial Nova Light" panose="020B0304020202020204" pitchFamily="34" charset="0"/>
                <a:cs typeface="Aldhabi" panose="020B0604020202020204" pitchFamily="2" charset="-78"/>
                <a:sym typeface="Wingdings" panose="05000000000000000000" pitchFamily="2" charset="2"/>
              </a:rPr>
              <a:t>Citi Bike Monthly Trip Data</a:t>
            </a:r>
          </a:p>
          <a:p>
            <a:pPr algn="l"/>
            <a:r>
              <a:rPr lang="en-US" altLang="ko-KR" sz="2000" dirty="0">
                <a:solidFill>
                  <a:srgbClr val="0070C0"/>
                </a:solidFill>
                <a:latin typeface="Arial Nova Light" panose="020B0304020202020204" pitchFamily="34" charset="0"/>
                <a:cs typeface="Aldhabi" panose="020B0604020202020204" pitchFamily="2" charset="-78"/>
                <a:sym typeface="Wingdings" panose="05000000000000000000" pitchFamily="2" charset="2"/>
              </a:rPr>
              <a:t>     -  </a:t>
            </a:r>
            <a:r>
              <a:rPr lang="en-US" altLang="ko-KR" sz="2000" dirty="0">
                <a:latin typeface="+mj-lt"/>
              </a:rPr>
              <a:t>Trip data including trip duration, Bike ID, </a:t>
            </a:r>
          </a:p>
          <a:p>
            <a:pPr algn="l"/>
            <a:r>
              <a:rPr lang="en-US" altLang="ko-KR" sz="2000" dirty="0">
                <a:latin typeface="+mj-lt"/>
              </a:rPr>
              <a:t>      start and end time, start and end locations, </a:t>
            </a:r>
          </a:p>
          <a:p>
            <a:pPr algn="l"/>
            <a:r>
              <a:rPr lang="en-US" altLang="ko-KR" sz="2000" dirty="0">
                <a:latin typeface="+mj-lt"/>
              </a:rPr>
              <a:t>      user type, gender, age</a:t>
            </a:r>
          </a:p>
          <a:p>
            <a:pPr algn="l"/>
            <a:r>
              <a:rPr lang="en-US" altLang="ko-KR" sz="2000" dirty="0">
                <a:latin typeface="+mj-lt"/>
              </a:rPr>
              <a:t>    - 5% of each month data</a:t>
            </a:r>
          </a:p>
          <a:p>
            <a:pPr marL="342900" indent="-342900" algn="l">
              <a:buFont typeface="Wingdings" panose="05000000000000000000" pitchFamily="2" charset="2"/>
              <a:buChar char=""/>
            </a:pPr>
            <a:r>
              <a:rPr lang="en-US" altLang="ko-KR" sz="2000" dirty="0">
                <a:latin typeface="+mj-lt"/>
                <a:sym typeface="Wingdings" panose="05000000000000000000" pitchFamily="2" charset="2"/>
              </a:rPr>
              <a:t>Period of Data</a:t>
            </a:r>
          </a:p>
          <a:p>
            <a:pPr algn="l"/>
            <a:r>
              <a:rPr lang="en-US" altLang="ko-KR" sz="2000" dirty="0">
                <a:latin typeface="+mj-lt"/>
                <a:sym typeface="Wingdings" panose="05000000000000000000" pitchFamily="2" charset="2"/>
              </a:rPr>
              <a:t>    - January 2019 ~ December 2019</a:t>
            </a:r>
          </a:p>
          <a:p>
            <a:pPr marL="342900" indent="-342900" algn="l">
              <a:buFont typeface="Wingdings" panose="05000000000000000000" pitchFamily="2" charset="2"/>
              <a:buChar char=""/>
            </a:pPr>
            <a:r>
              <a:rPr lang="en-US" altLang="ko-KR" sz="2000" dirty="0">
                <a:latin typeface="+mj-lt"/>
                <a:sym typeface="Wingdings" panose="05000000000000000000" pitchFamily="2" charset="2"/>
              </a:rPr>
              <a:t>Data</a:t>
            </a:r>
          </a:p>
          <a:p>
            <a:pPr algn="l"/>
            <a:r>
              <a:rPr lang="en-US" altLang="ko-KR" sz="2000" dirty="0">
                <a:latin typeface="+mj-lt"/>
                <a:sym typeface="Wingdings" panose="05000000000000000000" pitchFamily="2" charset="2"/>
              </a:rPr>
              <a:t>     - 1,027,583 data and 15 features</a:t>
            </a:r>
          </a:p>
          <a:p>
            <a:pPr algn="l"/>
            <a:endParaRPr lang="en-US" altLang="ko-KR" sz="2000" dirty="0">
              <a:latin typeface="+mj-lt"/>
            </a:endParaRPr>
          </a:p>
          <a:p>
            <a:pPr algn="l"/>
            <a:endParaRPr lang="en-US" altLang="ko-KR" sz="2000" dirty="0">
              <a:latin typeface="Arial Nova Light" panose="020B0304020202020204" pitchFamily="34" charset="0"/>
              <a:cs typeface="Aldhabi" panose="020B0604020202020204" pitchFamily="2" charset="-78"/>
            </a:endParaRPr>
          </a:p>
          <a:p>
            <a:pPr algn="l"/>
            <a:endParaRPr lang="ko-KR" altLang="en-US" sz="2000" dirty="0">
              <a:latin typeface="Arial Nova Light" panose="020B0304020202020204" pitchFamily="34" charset="0"/>
              <a:cs typeface="Aldhabi" panose="020B0604020202020204" pitchFamily="2" charset="-78"/>
            </a:endParaRPr>
          </a:p>
        </p:txBody>
      </p:sp>
      <p:pic>
        <p:nvPicPr>
          <p:cNvPr id="1026" name="Picture 2">
            <a:extLst>
              <a:ext uri="{FF2B5EF4-FFF2-40B4-BE49-F238E27FC236}">
                <a16:creationId xmlns:a16="http://schemas.microsoft.com/office/drawing/2014/main" id="{8DDE9F19-81C7-4DAD-BFF3-98A852243BDB}"/>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129785" cy="34030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13B05CB-2AA5-46A2-ABAF-6235DCF51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06904"/>
            <a:ext cx="5129784" cy="3451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7800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198360" y="2882336"/>
            <a:ext cx="4714875" cy="933051"/>
          </a:xfrm>
        </p:spPr>
        <p:txBody>
          <a:bodyPr anchor="t">
            <a:normAutofit/>
          </a:bodyPr>
          <a:lstStyle/>
          <a:p>
            <a:r>
              <a:rPr lang="en-US" altLang="ko-KR" sz="3000" b="1" dirty="0">
                <a:latin typeface="Helvetica Neue"/>
              </a:rPr>
              <a:t>User</a:t>
            </a:r>
            <a:r>
              <a:rPr lang="ko-KR" altLang="en-US" sz="3000" b="1" dirty="0">
                <a:latin typeface="Helvetica Neue"/>
              </a:rPr>
              <a:t> </a:t>
            </a:r>
            <a:r>
              <a:rPr lang="en-US" altLang="ko-KR" sz="3000" b="1" dirty="0">
                <a:latin typeface="Helvetica Neue"/>
              </a:rPr>
              <a:t>Type</a:t>
            </a:r>
            <a:r>
              <a:rPr lang="ko-KR" altLang="en-US" sz="3000" b="1" dirty="0">
                <a:latin typeface="Helvetica Neue"/>
              </a:rPr>
              <a:t> </a:t>
            </a:r>
            <a:r>
              <a:rPr lang="en-US" altLang="ko-KR" sz="3000" b="1" dirty="0">
                <a:latin typeface="Helvetica Neue"/>
              </a:rPr>
              <a:t>Distribution</a:t>
            </a:r>
            <a:endParaRPr lang="en-US" altLang="ko-KR" sz="3000" b="1" i="0" dirty="0">
              <a:effectLst/>
              <a:latin typeface="Helvetica Neue"/>
            </a:endParaRPr>
          </a:p>
        </p:txBody>
      </p:sp>
      <p:pic>
        <p:nvPicPr>
          <p:cNvPr id="5" name="Picture 4">
            <a:extLst>
              <a:ext uri="{FF2B5EF4-FFF2-40B4-BE49-F238E27FC236}">
                <a16:creationId xmlns:a16="http://schemas.microsoft.com/office/drawing/2014/main" id="{E417F940-C940-45CF-B5EA-AE2A11CE965F}"/>
              </a:ext>
            </a:extLst>
          </p:cNvPr>
          <p:cNvPicPr>
            <a:picLocks noChangeAspect="1"/>
          </p:cNvPicPr>
          <p:nvPr/>
        </p:nvPicPr>
        <p:blipFill>
          <a:blip r:embed="rId2"/>
          <a:stretch>
            <a:fillRect/>
          </a:stretch>
        </p:blipFill>
        <p:spPr>
          <a:xfrm rot="10800000" flipH="1" flipV="1">
            <a:off x="5867774" y="1970843"/>
            <a:ext cx="6089614" cy="3932530"/>
          </a:xfrm>
          <a:prstGeom prst="rect">
            <a:avLst/>
          </a:prstGeom>
        </p:spPr>
      </p:pic>
    </p:spTree>
    <p:extLst>
      <p:ext uri="{BB962C8B-B14F-4D97-AF65-F5344CB8AC3E}">
        <p14:creationId xmlns:p14="http://schemas.microsoft.com/office/powerpoint/2010/main" val="337991005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76200" y="2310418"/>
            <a:ext cx="4800488" cy="2230515"/>
          </a:xfrm>
        </p:spPr>
        <p:txBody>
          <a:bodyPr>
            <a:normAutofit/>
          </a:bodyPr>
          <a:lstStyle/>
          <a:p>
            <a:r>
              <a:rPr lang="en-US" altLang="ko-KR" sz="3000" b="1" dirty="0">
                <a:solidFill>
                  <a:schemeClr val="bg1"/>
                </a:solidFill>
                <a:latin typeface="Helvetica Neue"/>
              </a:rPr>
              <a:t>Gender Counts by </a:t>
            </a:r>
          </a:p>
          <a:p>
            <a:r>
              <a:rPr lang="en-US" altLang="ko-KR" sz="3000" b="1" dirty="0">
                <a:solidFill>
                  <a:schemeClr val="bg1"/>
                </a:solidFill>
                <a:latin typeface="Helvetica Neue"/>
              </a:rPr>
              <a:t>User Type</a:t>
            </a:r>
            <a:endParaRPr lang="en-US" altLang="ko-KR" sz="3000" b="1" i="0" dirty="0">
              <a:solidFill>
                <a:schemeClr val="bg1"/>
              </a:solidFill>
              <a:effectLst/>
              <a:latin typeface="Helvetica Neue"/>
            </a:endParaRPr>
          </a:p>
          <a:p>
            <a:pPr algn="l"/>
            <a:endParaRPr lang="ko-KR" altLang="en-US" sz="2000" dirty="0">
              <a:solidFill>
                <a:srgbClr val="FFFFFF"/>
              </a:solidFill>
              <a:latin typeface="Arial Nova Light" panose="020B0304020202020204" pitchFamily="34" charset="0"/>
              <a:cs typeface="Aldhabi" panose="020B0604020202020204" pitchFamily="2" charset="-78"/>
            </a:endParaRPr>
          </a:p>
        </p:txBody>
      </p:sp>
      <p:pic>
        <p:nvPicPr>
          <p:cNvPr id="4" name="Picture 3">
            <a:extLst>
              <a:ext uri="{FF2B5EF4-FFF2-40B4-BE49-F238E27FC236}">
                <a16:creationId xmlns:a16="http://schemas.microsoft.com/office/drawing/2014/main" id="{1087C388-C90D-4E83-8B4C-AB42F45544CE}"/>
              </a:ext>
            </a:extLst>
          </p:cNvPr>
          <p:cNvPicPr>
            <a:picLocks noChangeAspect="1"/>
          </p:cNvPicPr>
          <p:nvPr/>
        </p:nvPicPr>
        <p:blipFill>
          <a:blip r:embed="rId2"/>
          <a:stretch>
            <a:fillRect/>
          </a:stretch>
        </p:blipFill>
        <p:spPr>
          <a:xfrm>
            <a:off x="4724288" y="305520"/>
            <a:ext cx="7316435" cy="3833812"/>
          </a:xfrm>
          <a:prstGeom prst="rect">
            <a:avLst/>
          </a:prstGeom>
        </p:spPr>
      </p:pic>
      <p:sp>
        <p:nvSpPr>
          <p:cNvPr id="7" name="Subtitle 2">
            <a:extLst>
              <a:ext uri="{FF2B5EF4-FFF2-40B4-BE49-F238E27FC236}">
                <a16:creationId xmlns:a16="http://schemas.microsoft.com/office/drawing/2014/main" id="{E9487EA2-2FA5-4ACC-B043-3B31E545B7A1}"/>
              </a:ext>
            </a:extLst>
          </p:cNvPr>
          <p:cNvSpPr txBox="1">
            <a:spLocks/>
          </p:cNvSpPr>
          <p:nvPr/>
        </p:nvSpPr>
        <p:spPr>
          <a:xfrm>
            <a:off x="5000625" y="4321965"/>
            <a:ext cx="6972300" cy="2230515"/>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ko-KR" altLang="en-US" sz="2000" dirty="0">
              <a:solidFill>
                <a:srgbClr val="FFFFFF"/>
              </a:solidFill>
              <a:latin typeface="Arial Nova Light" panose="020B0304020202020204" pitchFamily="34" charset="0"/>
              <a:cs typeface="Aldhabi" panose="020B0604020202020204" pitchFamily="2" charset="-78"/>
            </a:endParaRPr>
          </a:p>
        </p:txBody>
      </p:sp>
      <p:sp>
        <p:nvSpPr>
          <p:cNvPr id="9" name="TextBox 8">
            <a:extLst>
              <a:ext uri="{FF2B5EF4-FFF2-40B4-BE49-F238E27FC236}">
                <a16:creationId xmlns:a16="http://schemas.microsoft.com/office/drawing/2014/main" id="{E151851C-B8C1-4171-9723-E3DDDA39A54F}"/>
              </a:ext>
            </a:extLst>
          </p:cNvPr>
          <p:cNvSpPr txBox="1"/>
          <p:nvPr/>
        </p:nvSpPr>
        <p:spPr>
          <a:xfrm>
            <a:off x="5117976" y="4448176"/>
            <a:ext cx="6724835" cy="1015663"/>
          </a:xfrm>
          <a:prstGeom prst="rect">
            <a:avLst/>
          </a:prstGeom>
          <a:noFill/>
        </p:spPr>
        <p:txBody>
          <a:bodyPr wrap="square">
            <a:spAutoFit/>
          </a:bodyPr>
          <a:lstStyle/>
          <a:p>
            <a:r>
              <a:rPr lang="en-US" altLang="ko-KR" sz="2000" b="1" dirty="0"/>
              <a:t>- Customer is almost the same</a:t>
            </a:r>
          </a:p>
          <a:p>
            <a:r>
              <a:rPr lang="en-US" altLang="ko-KR" sz="2000" b="1" dirty="0"/>
              <a:t>- In Subscriber, Male is about three times more than Female.</a:t>
            </a:r>
            <a:endParaRPr lang="ko-KR" altLang="en-US" sz="2000" b="1" dirty="0"/>
          </a:p>
        </p:txBody>
      </p:sp>
    </p:spTree>
    <p:extLst>
      <p:ext uri="{BB962C8B-B14F-4D97-AF65-F5344CB8AC3E}">
        <p14:creationId xmlns:p14="http://schemas.microsoft.com/office/powerpoint/2010/main" val="1066472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2274908"/>
            <a:ext cx="4724288" cy="2301536"/>
          </a:xfrm>
        </p:spPr>
        <p:txBody>
          <a:bodyPr>
            <a:normAutofit/>
          </a:bodyPr>
          <a:lstStyle/>
          <a:p>
            <a:r>
              <a:rPr lang="en-US" altLang="ko-KR" sz="3000" b="1" i="0" dirty="0">
                <a:solidFill>
                  <a:schemeClr val="bg1"/>
                </a:solidFill>
                <a:effectLst/>
                <a:latin typeface="Helvetica Neue"/>
              </a:rPr>
              <a:t>Gender Ratio by </a:t>
            </a:r>
          </a:p>
          <a:p>
            <a:r>
              <a:rPr lang="en-US" altLang="ko-KR" sz="3000" b="1" i="0" dirty="0">
                <a:solidFill>
                  <a:schemeClr val="bg1"/>
                </a:solidFill>
                <a:effectLst/>
                <a:latin typeface="Helvetica Neue"/>
              </a:rPr>
              <a:t>User Type</a:t>
            </a:r>
          </a:p>
        </p:txBody>
      </p:sp>
      <p:pic>
        <p:nvPicPr>
          <p:cNvPr id="5" name="Picture 4">
            <a:extLst>
              <a:ext uri="{FF2B5EF4-FFF2-40B4-BE49-F238E27FC236}">
                <a16:creationId xmlns:a16="http://schemas.microsoft.com/office/drawing/2014/main" id="{5C07EC44-7B3A-47F1-9857-1FD45A817655}"/>
              </a:ext>
            </a:extLst>
          </p:cNvPr>
          <p:cNvPicPr>
            <a:picLocks noChangeAspect="1"/>
          </p:cNvPicPr>
          <p:nvPr/>
        </p:nvPicPr>
        <p:blipFill>
          <a:blip r:embed="rId2"/>
          <a:stretch>
            <a:fillRect/>
          </a:stretch>
        </p:blipFill>
        <p:spPr>
          <a:xfrm>
            <a:off x="4859866" y="176689"/>
            <a:ext cx="7196555" cy="3930343"/>
          </a:xfrm>
          <a:prstGeom prst="rect">
            <a:avLst/>
          </a:prstGeom>
        </p:spPr>
      </p:pic>
    </p:spTree>
    <p:extLst>
      <p:ext uri="{BB962C8B-B14F-4D97-AF65-F5344CB8AC3E}">
        <p14:creationId xmlns:p14="http://schemas.microsoft.com/office/powerpoint/2010/main" val="3741546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2274908"/>
            <a:ext cx="4724288" cy="2301536"/>
          </a:xfrm>
        </p:spPr>
        <p:txBody>
          <a:bodyPr>
            <a:normAutofit/>
          </a:bodyPr>
          <a:lstStyle/>
          <a:p>
            <a:r>
              <a:rPr lang="en-US" altLang="ko-KR" sz="3000" b="1" i="0" dirty="0">
                <a:solidFill>
                  <a:schemeClr val="bg1"/>
                </a:solidFill>
                <a:effectLst/>
                <a:latin typeface="Helvetica Neue"/>
              </a:rPr>
              <a:t>User Type Counts by</a:t>
            </a:r>
          </a:p>
          <a:p>
            <a:r>
              <a:rPr lang="en-US" altLang="ko-KR" sz="3000" b="1" dirty="0">
                <a:solidFill>
                  <a:schemeClr val="bg1"/>
                </a:solidFill>
                <a:latin typeface="Helvetica Neue"/>
              </a:rPr>
              <a:t>Gender</a:t>
            </a:r>
          </a:p>
        </p:txBody>
      </p:sp>
      <p:pic>
        <p:nvPicPr>
          <p:cNvPr id="4" name="Picture 3">
            <a:extLst>
              <a:ext uri="{FF2B5EF4-FFF2-40B4-BE49-F238E27FC236}">
                <a16:creationId xmlns:a16="http://schemas.microsoft.com/office/drawing/2014/main" id="{057ECD94-9C90-488D-B24C-EE98231347A6}"/>
              </a:ext>
            </a:extLst>
          </p:cNvPr>
          <p:cNvPicPr>
            <a:picLocks noChangeAspect="1"/>
          </p:cNvPicPr>
          <p:nvPr/>
        </p:nvPicPr>
        <p:blipFill>
          <a:blip r:embed="rId2"/>
          <a:stretch>
            <a:fillRect/>
          </a:stretch>
        </p:blipFill>
        <p:spPr>
          <a:xfrm>
            <a:off x="4724288" y="114300"/>
            <a:ext cx="7464283" cy="3949028"/>
          </a:xfrm>
          <a:prstGeom prst="rect">
            <a:avLst/>
          </a:prstGeom>
        </p:spPr>
      </p:pic>
    </p:spTree>
    <p:extLst>
      <p:ext uri="{BB962C8B-B14F-4D97-AF65-F5344CB8AC3E}">
        <p14:creationId xmlns:p14="http://schemas.microsoft.com/office/powerpoint/2010/main" val="1763401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63068C7-FF93-4F55-8D49-8E391F78232D}"/>
              </a:ext>
            </a:extLst>
          </p:cNvPr>
          <p:cNvSpPr>
            <a:spLocks noGrp="1"/>
          </p:cNvSpPr>
          <p:nvPr>
            <p:ph type="subTitle" idx="1"/>
          </p:nvPr>
        </p:nvSpPr>
        <p:spPr>
          <a:xfrm>
            <a:off x="0" y="2274908"/>
            <a:ext cx="4724288" cy="2301536"/>
          </a:xfrm>
        </p:spPr>
        <p:txBody>
          <a:bodyPr>
            <a:normAutofit/>
          </a:bodyPr>
          <a:lstStyle/>
          <a:p>
            <a:r>
              <a:rPr lang="en-US" altLang="ko-KR" sz="3000" b="1" i="0" dirty="0">
                <a:solidFill>
                  <a:schemeClr val="bg1"/>
                </a:solidFill>
                <a:effectLst/>
                <a:latin typeface="Helvetica Neue"/>
              </a:rPr>
              <a:t>Age Distribution by </a:t>
            </a:r>
          </a:p>
          <a:p>
            <a:r>
              <a:rPr lang="en-US" altLang="ko-KR" sz="3000" b="1" i="0" dirty="0">
                <a:solidFill>
                  <a:schemeClr val="bg1"/>
                </a:solidFill>
                <a:effectLst/>
                <a:latin typeface="Helvetica Neue"/>
              </a:rPr>
              <a:t>User Type</a:t>
            </a:r>
            <a:endParaRPr lang="en-US" altLang="ko-KR" sz="3000" b="1" dirty="0">
              <a:solidFill>
                <a:schemeClr val="bg1"/>
              </a:solidFill>
              <a:latin typeface="Helvetica Neue"/>
            </a:endParaRPr>
          </a:p>
        </p:txBody>
      </p:sp>
      <p:pic>
        <p:nvPicPr>
          <p:cNvPr id="4" name="Picture 3">
            <a:extLst>
              <a:ext uri="{FF2B5EF4-FFF2-40B4-BE49-F238E27FC236}">
                <a16:creationId xmlns:a16="http://schemas.microsoft.com/office/drawing/2014/main" id="{271290CA-F2B8-4F97-842A-B9ED1B8BF89C}"/>
              </a:ext>
            </a:extLst>
          </p:cNvPr>
          <p:cNvPicPr>
            <a:picLocks noChangeAspect="1"/>
          </p:cNvPicPr>
          <p:nvPr/>
        </p:nvPicPr>
        <p:blipFill>
          <a:blip r:embed="rId2"/>
          <a:stretch>
            <a:fillRect/>
          </a:stretch>
        </p:blipFill>
        <p:spPr>
          <a:xfrm>
            <a:off x="6096000" y="133351"/>
            <a:ext cx="3876675" cy="3302119"/>
          </a:xfrm>
          <a:prstGeom prst="rect">
            <a:avLst/>
          </a:prstGeom>
        </p:spPr>
      </p:pic>
      <p:pic>
        <p:nvPicPr>
          <p:cNvPr id="8" name="Picture 7">
            <a:extLst>
              <a:ext uri="{FF2B5EF4-FFF2-40B4-BE49-F238E27FC236}">
                <a16:creationId xmlns:a16="http://schemas.microsoft.com/office/drawing/2014/main" id="{0FDFB059-010E-4F37-B059-794294DE4EED}"/>
              </a:ext>
            </a:extLst>
          </p:cNvPr>
          <p:cNvPicPr>
            <a:picLocks noChangeAspect="1"/>
          </p:cNvPicPr>
          <p:nvPr/>
        </p:nvPicPr>
        <p:blipFill>
          <a:blip r:embed="rId3"/>
          <a:stretch>
            <a:fillRect/>
          </a:stretch>
        </p:blipFill>
        <p:spPr>
          <a:xfrm>
            <a:off x="6248400" y="3578459"/>
            <a:ext cx="3876675" cy="3295805"/>
          </a:xfrm>
          <a:prstGeom prst="rect">
            <a:avLst/>
          </a:prstGeom>
        </p:spPr>
      </p:pic>
    </p:spTree>
    <p:extLst>
      <p:ext uri="{BB962C8B-B14F-4D97-AF65-F5344CB8AC3E}">
        <p14:creationId xmlns:p14="http://schemas.microsoft.com/office/powerpoint/2010/main" val="3978907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3765</TotalTime>
  <Words>388</Words>
  <Application>Microsoft Office PowerPoint</Application>
  <PresentationFormat>Widescreen</PresentationFormat>
  <Paragraphs>76</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Helvetica Neue</vt:lpstr>
      <vt:lpstr>맑은 고딕</vt:lpstr>
      <vt:lpstr>Arial</vt:lpstr>
      <vt:lpstr>Arial Nova Light</vt:lpstr>
      <vt:lpstr>Calibri</vt:lpstr>
      <vt:lpstr>Wingdings</vt:lpstr>
      <vt:lpstr>Office Theme</vt:lpstr>
      <vt:lpstr>Citi Bike  Data Science In New York City      Minjae Lee 12/29/2020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 Bike  Data Science In New York City      Minjae Lee 12/29/2020     </dc:title>
  <dc:creator>MINJAE.LEE@baruchmail.cuny.edu</dc:creator>
  <cp:lastModifiedBy>MINJAE.LEE@baruchmail.cuny.edu</cp:lastModifiedBy>
  <cp:revision>27</cp:revision>
  <dcterms:created xsi:type="dcterms:W3CDTF">2020-12-26T23:01:07Z</dcterms:created>
  <dcterms:modified xsi:type="dcterms:W3CDTF">2020-12-29T16:16:25Z</dcterms:modified>
</cp:coreProperties>
</file>