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76" r:id="rId4"/>
    <p:sldId id="257" r:id="rId5"/>
    <p:sldId id="258" r:id="rId6"/>
    <p:sldId id="259" r:id="rId7"/>
    <p:sldId id="260" r:id="rId8"/>
    <p:sldId id="277" r:id="rId9"/>
    <p:sldId id="278" r:id="rId10"/>
    <p:sldId id="279" r:id="rId11"/>
    <p:sldId id="280" r:id="rId12"/>
    <p:sldId id="289" r:id="rId13"/>
    <p:sldId id="290" r:id="rId14"/>
    <p:sldId id="287" r:id="rId15"/>
    <p:sldId id="282" r:id="rId16"/>
    <p:sldId id="288" r:id="rId17"/>
    <p:sldId id="284" r:id="rId18"/>
    <p:sldId id="286" r:id="rId19"/>
    <p:sldId id="285" r:id="rId20"/>
    <p:sldId id="283" r:id="rId21"/>
    <p:sldId id="262" r:id="rId22"/>
    <p:sldId id="263" r:id="rId23"/>
    <p:sldId id="265" r:id="rId24"/>
    <p:sldId id="266" r:id="rId25"/>
    <p:sldId id="267" r:id="rId26"/>
    <p:sldId id="268" r:id="rId27"/>
    <p:sldId id="269" r:id="rId28"/>
    <p:sldId id="270" r:id="rId29"/>
    <p:sldId id="271" r:id="rId30"/>
    <p:sldId id="274" r:id="rId31"/>
    <p:sldId id="275" r:id="rId3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67"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8EB8-741E-4644-9FD9-CBDBD32575B5}"/>
              </a:ext>
            </a:extLst>
          </p:cNvPr>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ko-KR" altLang="en-US"/>
          </a:p>
        </p:txBody>
      </p:sp>
      <p:sp>
        <p:nvSpPr>
          <p:cNvPr id="3" name="Subtitle 2">
            <a:extLst>
              <a:ext uri="{FF2B5EF4-FFF2-40B4-BE49-F238E27FC236}">
                <a16:creationId xmlns:a16="http://schemas.microsoft.com/office/drawing/2014/main" id="{18848F1A-04DE-4061-8073-50EE24B52B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4" name="Date Placeholder 3">
            <a:extLst>
              <a:ext uri="{FF2B5EF4-FFF2-40B4-BE49-F238E27FC236}">
                <a16:creationId xmlns:a16="http://schemas.microsoft.com/office/drawing/2014/main" id="{E7FD5312-C2B8-47FA-BD79-67B9DCABFF1C}"/>
              </a:ext>
            </a:extLst>
          </p:cNvPr>
          <p:cNvSpPr>
            <a:spLocks noGrp="1"/>
          </p:cNvSpPr>
          <p:nvPr>
            <p:ph type="dt" sz="half" idx="10"/>
          </p:nvPr>
        </p:nvSpPr>
        <p:spPr/>
        <p:txBody>
          <a:bodyPr/>
          <a:lstStyle/>
          <a:p>
            <a:fld id="{94B95F32-165F-409D-9DFB-67458F6B5B60}" type="datetimeFigureOut">
              <a:rPr lang="ko-KR" altLang="en-US" smtClean="0"/>
              <a:t>2020-12-26</a:t>
            </a:fld>
            <a:endParaRPr lang="ko-KR" altLang="en-US"/>
          </a:p>
        </p:txBody>
      </p:sp>
      <p:sp>
        <p:nvSpPr>
          <p:cNvPr id="5" name="Footer Placeholder 4">
            <a:extLst>
              <a:ext uri="{FF2B5EF4-FFF2-40B4-BE49-F238E27FC236}">
                <a16:creationId xmlns:a16="http://schemas.microsoft.com/office/drawing/2014/main" id="{859ED16D-6BE3-4C63-911A-CAAB53C558F9}"/>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8B0B09F1-8B96-4307-AB80-713947618728}"/>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956494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32A0-5133-42D9-9BA7-1CF5D400B6DA}"/>
              </a:ext>
            </a:extLst>
          </p:cNvPr>
          <p:cNvSpPr>
            <a:spLocks noGrp="1"/>
          </p:cNvSpPr>
          <p:nvPr>
            <p:ph type="title"/>
          </p:nvPr>
        </p:nvSpPr>
        <p:spPr/>
        <p:txBody>
          <a:bodyPr/>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30E6D93B-7D19-4B98-B106-B074AA3DD37D}"/>
              </a:ext>
            </a:extLst>
          </p:cNvPr>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AC4182E8-B39D-4BE7-9C36-E9FA294DFFEE}"/>
              </a:ext>
            </a:extLst>
          </p:cNvPr>
          <p:cNvSpPr>
            <a:spLocks noGrp="1"/>
          </p:cNvSpPr>
          <p:nvPr>
            <p:ph type="dt" sz="half" idx="10"/>
          </p:nvPr>
        </p:nvSpPr>
        <p:spPr/>
        <p:txBody>
          <a:bodyPr/>
          <a:lstStyle/>
          <a:p>
            <a:fld id="{94B95F32-165F-409D-9DFB-67458F6B5B60}" type="datetimeFigureOut">
              <a:rPr lang="ko-KR" altLang="en-US" smtClean="0"/>
              <a:t>2020-12-26</a:t>
            </a:fld>
            <a:endParaRPr lang="ko-KR" altLang="en-US"/>
          </a:p>
        </p:txBody>
      </p:sp>
      <p:sp>
        <p:nvSpPr>
          <p:cNvPr id="5" name="Footer Placeholder 4">
            <a:extLst>
              <a:ext uri="{FF2B5EF4-FFF2-40B4-BE49-F238E27FC236}">
                <a16:creationId xmlns:a16="http://schemas.microsoft.com/office/drawing/2014/main" id="{7A4E0502-DBC2-43E0-BE98-CB9F9EFC2E7E}"/>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26CF15E6-DFB9-4D1C-8D28-A11C8645929B}"/>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2065224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CA078-B54F-49B8-8A6B-697031C07E3D}"/>
              </a:ext>
            </a:extLst>
          </p:cNvPr>
          <p:cNvSpPr>
            <a:spLocks noGrp="1"/>
          </p:cNvSpPr>
          <p:nvPr>
            <p:ph type="title" orient="vert"/>
          </p:nvPr>
        </p:nvSpPr>
        <p:spPr>
          <a:xfrm>
            <a:off x="8724900" y="365125"/>
            <a:ext cx="2628900" cy="5811838"/>
          </a:xfrm>
        </p:spPr>
        <p:txBody>
          <a:bodyPr vert="eaVert"/>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5DCAD5E3-1C9B-4D9D-ACEC-3C2910A2E451}"/>
              </a:ext>
            </a:extLst>
          </p:cNvPr>
          <p:cNvSpPr>
            <a:spLocks noGrp="1"/>
          </p:cNvSpPr>
          <p:nvPr>
            <p:ph type="body" orient="vert" idx="1"/>
          </p:nvPr>
        </p:nvSpPr>
        <p:spPr>
          <a:xfrm>
            <a:off x="838200" y="365125"/>
            <a:ext cx="7734300" cy="581183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F039952C-A8A5-4BE5-94CE-BAA311FFF741}"/>
              </a:ext>
            </a:extLst>
          </p:cNvPr>
          <p:cNvSpPr>
            <a:spLocks noGrp="1"/>
          </p:cNvSpPr>
          <p:nvPr>
            <p:ph type="dt" sz="half" idx="10"/>
          </p:nvPr>
        </p:nvSpPr>
        <p:spPr/>
        <p:txBody>
          <a:bodyPr/>
          <a:lstStyle/>
          <a:p>
            <a:fld id="{94B95F32-165F-409D-9DFB-67458F6B5B60}" type="datetimeFigureOut">
              <a:rPr lang="ko-KR" altLang="en-US" smtClean="0"/>
              <a:t>2020-12-26</a:t>
            </a:fld>
            <a:endParaRPr lang="ko-KR" altLang="en-US"/>
          </a:p>
        </p:txBody>
      </p:sp>
      <p:sp>
        <p:nvSpPr>
          <p:cNvPr id="5" name="Footer Placeholder 4">
            <a:extLst>
              <a:ext uri="{FF2B5EF4-FFF2-40B4-BE49-F238E27FC236}">
                <a16:creationId xmlns:a16="http://schemas.microsoft.com/office/drawing/2014/main" id="{16C41A1C-4359-464F-82D8-195615EE6D6B}"/>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8D4D9C04-4946-4552-8D17-F2D6C528E3C8}"/>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43215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D30F-9BD9-4B29-A416-7E646F5D3D8C}"/>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0BB8052C-723A-4ACA-BD36-CAFBEF2ACE9C}"/>
              </a:ext>
            </a:extLst>
          </p:cNvPr>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C5854270-9102-4EA8-8ED9-BE20F6E55BEB}"/>
              </a:ext>
            </a:extLst>
          </p:cNvPr>
          <p:cNvSpPr>
            <a:spLocks noGrp="1"/>
          </p:cNvSpPr>
          <p:nvPr>
            <p:ph type="dt" sz="half" idx="10"/>
          </p:nvPr>
        </p:nvSpPr>
        <p:spPr/>
        <p:txBody>
          <a:bodyPr/>
          <a:lstStyle/>
          <a:p>
            <a:fld id="{94B95F32-165F-409D-9DFB-67458F6B5B60}" type="datetimeFigureOut">
              <a:rPr lang="ko-KR" altLang="en-US" smtClean="0"/>
              <a:t>2020-12-26</a:t>
            </a:fld>
            <a:endParaRPr lang="ko-KR" altLang="en-US"/>
          </a:p>
        </p:txBody>
      </p:sp>
      <p:sp>
        <p:nvSpPr>
          <p:cNvPr id="5" name="Footer Placeholder 4">
            <a:extLst>
              <a:ext uri="{FF2B5EF4-FFF2-40B4-BE49-F238E27FC236}">
                <a16:creationId xmlns:a16="http://schemas.microsoft.com/office/drawing/2014/main" id="{6821C219-B99D-4287-8FE8-F44027620673}"/>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43A161AA-5A70-47CC-B31F-D4521BC34276}"/>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30224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4206-2F04-442F-A41E-58DDE883FE03}"/>
              </a:ext>
            </a:extLst>
          </p:cNvPr>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134A9E62-C0A2-453E-87E1-03D33E6BB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Click to edit Master text styles</a:t>
            </a:r>
          </a:p>
        </p:txBody>
      </p:sp>
      <p:sp>
        <p:nvSpPr>
          <p:cNvPr id="4" name="Date Placeholder 3">
            <a:extLst>
              <a:ext uri="{FF2B5EF4-FFF2-40B4-BE49-F238E27FC236}">
                <a16:creationId xmlns:a16="http://schemas.microsoft.com/office/drawing/2014/main" id="{282CD14E-A94A-4A71-B8B9-A923982A0190}"/>
              </a:ext>
            </a:extLst>
          </p:cNvPr>
          <p:cNvSpPr>
            <a:spLocks noGrp="1"/>
          </p:cNvSpPr>
          <p:nvPr>
            <p:ph type="dt" sz="half" idx="10"/>
          </p:nvPr>
        </p:nvSpPr>
        <p:spPr/>
        <p:txBody>
          <a:bodyPr/>
          <a:lstStyle/>
          <a:p>
            <a:fld id="{94B95F32-165F-409D-9DFB-67458F6B5B60}" type="datetimeFigureOut">
              <a:rPr lang="ko-KR" altLang="en-US" smtClean="0"/>
              <a:t>2020-12-26</a:t>
            </a:fld>
            <a:endParaRPr lang="ko-KR" altLang="en-US"/>
          </a:p>
        </p:txBody>
      </p:sp>
      <p:sp>
        <p:nvSpPr>
          <p:cNvPr id="5" name="Footer Placeholder 4">
            <a:extLst>
              <a:ext uri="{FF2B5EF4-FFF2-40B4-BE49-F238E27FC236}">
                <a16:creationId xmlns:a16="http://schemas.microsoft.com/office/drawing/2014/main" id="{FCD7E151-9421-4EAF-BAD3-E529DBBD7D59}"/>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DCB4F728-88FA-4710-9D8A-2DCD6DB090B0}"/>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380678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69E5-4E04-4D91-A184-190FC593A44B}"/>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320C3618-3C7B-44DD-9847-8D11EC26CC96}"/>
              </a:ext>
            </a:extLst>
          </p:cNvPr>
          <p:cNvSpPr>
            <a:spLocks noGrp="1"/>
          </p:cNvSpPr>
          <p:nvPr>
            <p:ph sz="half" idx="1"/>
          </p:nvPr>
        </p:nvSpPr>
        <p:spPr>
          <a:xfrm>
            <a:off x="838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a:extLst>
              <a:ext uri="{FF2B5EF4-FFF2-40B4-BE49-F238E27FC236}">
                <a16:creationId xmlns:a16="http://schemas.microsoft.com/office/drawing/2014/main" id="{8EAFED2A-D3A0-4C64-8682-278498ED1972}"/>
              </a:ext>
            </a:extLst>
          </p:cNvPr>
          <p:cNvSpPr>
            <a:spLocks noGrp="1"/>
          </p:cNvSpPr>
          <p:nvPr>
            <p:ph sz="half" idx="2"/>
          </p:nvPr>
        </p:nvSpPr>
        <p:spPr>
          <a:xfrm>
            <a:off x="6172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a:extLst>
              <a:ext uri="{FF2B5EF4-FFF2-40B4-BE49-F238E27FC236}">
                <a16:creationId xmlns:a16="http://schemas.microsoft.com/office/drawing/2014/main" id="{F808620E-056A-4D2E-BDA1-6238A5615DE9}"/>
              </a:ext>
            </a:extLst>
          </p:cNvPr>
          <p:cNvSpPr>
            <a:spLocks noGrp="1"/>
          </p:cNvSpPr>
          <p:nvPr>
            <p:ph type="dt" sz="half" idx="10"/>
          </p:nvPr>
        </p:nvSpPr>
        <p:spPr/>
        <p:txBody>
          <a:bodyPr/>
          <a:lstStyle/>
          <a:p>
            <a:fld id="{94B95F32-165F-409D-9DFB-67458F6B5B60}" type="datetimeFigureOut">
              <a:rPr lang="ko-KR" altLang="en-US" smtClean="0"/>
              <a:t>2020-12-26</a:t>
            </a:fld>
            <a:endParaRPr lang="ko-KR" altLang="en-US"/>
          </a:p>
        </p:txBody>
      </p:sp>
      <p:sp>
        <p:nvSpPr>
          <p:cNvPr id="6" name="Footer Placeholder 5">
            <a:extLst>
              <a:ext uri="{FF2B5EF4-FFF2-40B4-BE49-F238E27FC236}">
                <a16:creationId xmlns:a16="http://schemas.microsoft.com/office/drawing/2014/main" id="{CCB05DD9-EBE1-4DBD-98DC-1D62839A28B2}"/>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B4C75DFB-D773-489A-A581-4987A17A4AF6}"/>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328733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6E64-657C-4B9A-98B2-7A5DC77C4F33}"/>
              </a:ext>
            </a:extLst>
          </p:cNvPr>
          <p:cNvSpPr>
            <a:spLocks noGrp="1"/>
          </p:cNvSpPr>
          <p:nvPr>
            <p:ph type="title"/>
          </p:nvPr>
        </p:nvSpPr>
        <p:spPr>
          <a:xfrm>
            <a:off x="839788" y="365125"/>
            <a:ext cx="10515600" cy="1325563"/>
          </a:xfrm>
        </p:spPr>
        <p:txBody>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0C6E119B-E181-40AF-A278-D6254D658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a:extLst>
              <a:ext uri="{FF2B5EF4-FFF2-40B4-BE49-F238E27FC236}">
                <a16:creationId xmlns:a16="http://schemas.microsoft.com/office/drawing/2014/main" id="{FD8C98D9-8D31-46ED-8E55-A6EE8EE6A4D7}"/>
              </a:ext>
            </a:extLst>
          </p:cNvPr>
          <p:cNvSpPr>
            <a:spLocks noGrp="1"/>
          </p:cNvSpPr>
          <p:nvPr>
            <p:ph sz="half" idx="2"/>
          </p:nvPr>
        </p:nvSpPr>
        <p:spPr>
          <a:xfrm>
            <a:off x="839788" y="2505075"/>
            <a:ext cx="5157787"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a:extLst>
              <a:ext uri="{FF2B5EF4-FFF2-40B4-BE49-F238E27FC236}">
                <a16:creationId xmlns:a16="http://schemas.microsoft.com/office/drawing/2014/main" id="{4189B377-97AC-435D-B18E-7E3743E244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a:extLst>
              <a:ext uri="{FF2B5EF4-FFF2-40B4-BE49-F238E27FC236}">
                <a16:creationId xmlns:a16="http://schemas.microsoft.com/office/drawing/2014/main" id="{593CC194-7824-439A-B60A-1C92DD69DE93}"/>
              </a:ext>
            </a:extLst>
          </p:cNvPr>
          <p:cNvSpPr>
            <a:spLocks noGrp="1"/>
          </p:cNvSpPr>
          <p:nvPr>
            <p:ph sz="quarter" idx="4"/>
          </p:nvPr>
        </p:nvSpPr>
        <p:spPr>
          <a:xfrm>
            <a:off x="6172200" y="2505075"/>
            <a:ext cx="5183188"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a:extLst>
              <a:ext uri="{FF2B5EF4-FFF2-40B4-BE49-F238E27FC236}">
                <a16:creationId xmlns:a16="http://schemas.microsoft.com/office/drawing/2014/main" id="{D088CD7D-C9E9-4015-AEF5-F57C73424C9C}"/>
              </a:ext>
            </a:extLst>
          </p:cNvPr>
          <p:cNvSpPr>
            <a:spLocks noGrp="1"/>
          </p:cNvSpPr>
          <p:nvPr>
            <p:ph type="dt" sz="half" idx="10"/>
          </p:nvPr>
        </p:nvSpPr>
        <p:spPr/>
        <p:txBody>
          <a:bodyPr/>
          <a:lstStyle/>
          <a:p>
            <a:fld id="{94B95F32-165F-409D-9DFB-67458F6B5B60}" type="datetimeFigureOut">
              <a:rPr lang="ko-KR" altLang="en-US" smtClean="0"/>
              <a:t>2020-12-26</a:t>
            </a:fld>
            <a:endParaRPr lang="ko-KR" altLang="en-US"/>
          </a:p>
        </p:txBody>
      </p:sp>
      <p:sp>
        <p:nvSpPr>
          <p:cNvPr id="8" name="Footer Placeholder 7">
            <a:extLst>
              <a:ext uri="{FF2B5EF4-FFF2-40B4-BE49-F238E27FC236}">
                <a16:creationId xmlns:a16="http://schemas.microsoft.com/office/drawing/2014/main" id="{29048587-2D59-4269-A25F-69615EEC8B1D}"/>
              </a:ext>
            </a:extLst>
          </p:cNvPr>
          <p:cNvSpPr>
            <a:spLocks noGrp="1"/>
          </p:cNvSpPr>
          <p:nvPr>
            <p:ph type="ftr" sz="quarter" idx="11"/>
          </p:nvPr>
        </p:nvSpPr>
        <p:spPr/>
        <p:txBody>
          <a:bodyPr/>
          <a:lstStyle/>
          <a:p>
            <a:endParaRPr lang="ko-KR" altLang="en-US"/>
          </a:p>
        </p:txBody>
      </p:sp>
      <p:sp>
        <p:nvSpPr>
          <p:cNvPr id="9" name="Slide Number Placeholder 8">
            <a:extLst>
              <a:ext uri="{FF2B5EF4-FFF2-40B4-BE49-F238E27FC236}">
                <a16:creationId xmlns:a16="http://schemas.microsoft.com/office/drawing/2014/main" id="{A1003F46-41F9-4676-9B6F-AF40C34E3AC9}"/>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298880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3780-1D1E-4B44-9218-E726E75A8746}"/>
              </a:ext>
            </a:extLst>
          </p:cNvPr>
          <p:cNvSpPr>
            <a:spLocks noGrp="1"/>
          </p:cNvSpPr>
          <p:nvPr>
            <p:ph type="title"/>
          </p:nvPr>
        </p:nvSpPr>
        <p:spPr/>
        <p:txBody>
          <a:bodyPr/>
          <a:lstStyle/>
          <a:p>
            <a:r>
              <a:rPr lang="en-US" altLang="ko-KR"/>
              <a:t>Click to edit Master title style</a:t>
            </a:r>
            <a:endParaRPr lang="ko-KR" altLang="en-US"/>
          </a:p>
        </p:txBody>
      </p:sp>
      <p:sp>
        <p:nvSpPr>
          <p:cNvPr id="3" name="Date Placeholder 2">
            <a:extLst>
              <a:ext uri="{FF2B5EF4-FFF2-40B4-BE49-F238E27FC236}">
                <a16:creationId xmlns:a16="http://schemas.microsoft.com/office/drawing/2014/main" id="{BB742273-1DE7-4EEA-9AD0-13E09BBCF693}"/>
              </a:ext>
            </a:extLst>
          </p:cNvPr>
          <p:cNvSpPr>
            <a:spLocks noGrp="1"/>
          </p:cNvSpPr>
          <p:nvPr>
            <p:ph type="dt" sz="half" idx="10"/>
          </p:nvPr>
        </p:nvSpPr>
        <p:spPr/>
        <p:txBody>
          <a:bodyPr/>
          <a:lstStyle/>
          <a:p>
            <a:fld id="{94B95F32-165F-409D-9DFB-67458F6B5B60}" type="datetimeFigureOut">
              <a:rPr lang="ko-KR" altLang="en-US" smtClean="0"/>
              <a:t>2020-12-26</a:t>
            </a:fld>
            <a:endParaRPr lang="ko-KR" altLang="en-US"/>
          </a:p>
        </p:txBody>
      </p:sp>
      <p:sp>
        <p:nvSpPr>
          <p:cNvPr id="4" name="Footer Placeholder 3">
            <a:extLst>
              <a:ext uri="{FF2B5EF4-FFF2-40B4-BE49-F238E27FC236}">
                <a16:creationId xmlns:a16="http://schemas.microsoft.com/office/drawing/2014/main" id="{50E19F71-B4A3-4502-B918-586AD4ADFBBC}"/>
              </a:ext>
            </a:extLst>
          </p:cNvPr>
          <p:cNvSpPr>
            <a:spLocks noGrp="1"/>
          </p:cNvSpPr>
          <p:nvPr>
            <p:ph type="ftr" sz="quarter" idx="11"/>
          </p:nvPr>
        </p:nvSpPr>
        <p:spPr/>
        <p:txBody>
          <a:bodyPr/>
          <a:lstStyle/>
          <a:p>
            <a:endParaRPr lang="ko-KR" altLang="en-US"/>
          </a:p>
        </p:txBody>
      </p:sp>
      <p:sp>
        <p:nvSpPr>
          <p:cNvPr id="5" name="Slide Number Placeholder 4">
            <a:extLst>
              <a:ext uri="{FF2B5EF4-FFF2-40B4-BE49-F238E27FC236}">
                <a16:creationId xmlns:a16="http://schemas.microsoft.com/office/drawing/2014/main" id="{49A21FB4-7F94-41A7-85F0-71A1A889B292}"/>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43696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A9A9D8-0301-4B7A-A873-E7DEB4E40326}"/>
              </a:ext>
            </a:extLst>
          </p:cNvPr>
          <p:cNvSpPr>
            <a:spLocks noGrp="1"/>
          </p:cNvSpPr>
          <p:nvPr>
            <p:ph type="dt" sz="half" idx="10"/>
          </p:nvPr>
        </p:nvSpPr>
        <p:spPr/>
        <p:txBody>
          <a:bodyPr/>
          <a:lstStyle/>
          <a:p>
            <a:fld id="{94B95F32-165F-409D-9DFB-67458F6B5B60}" type="datetimeFigureOut">
              <a:rPr lang="ko-KR" altLang="en-US" smtClean="0"/>
              <a:t>2020-12-26</a:t>
            </a:fld>
            <a:endParaRPr lang="ko-KR" altLang="en-US"/>
          </a:p>
        </p:txBody>
      </p:sp>
      <p:sp>
        <p:nvSpPr>
          <p:cNvPr id="3" name="Footer Placeholder 2">
            <a:extLst>
              <a:ext uri="{FF2B5EF4-FFF2-40B4-BE49-F238E27FC236}">
                <a16:creationId xmlns:a16="http://schemas.microsoft.com/office/drawing/2014/main" id="{7A13F836-6419-41AF-BFB7-7081B8D94043}"/>
              </a:ext>
            </a:extLst>
          </p:cNvPr>
          <p:cNvSpPr>
            <a:spLocks noGrp="1"/>
          </p:cNvSpPr>
          <p:nvPr>
            <p:ph type="ftr" sz="quarter" idx="11"/>
          </p:nvPr>
        </p:nvSpPr>
        <p:spPr/>
        <p:txBody>
          <a:bodyPr/>
          <a:lstStyle/>
          <a:p>
            <a:endParaRPr lang="ko-KR" altLang="en-US"/>
          </a:p>
        </p:txBody>
      </p:sp>
      <p:sp>
        <p:nvSpPr>
          <p:cNvPr id="4" name="Slide Number Placeholder 3">
            <a:extLst>
              <a:ext uri="{FF2B5EF4-FFF2-40B4-BE49-F238E27FC236}">
                <a16:creationId xmlns:a16="http://schemas.microsoft.com/office/drawing/2014/main" id="{24DDF773-D08F-4235-B81E-0164D5D9A1A0}"/>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127972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EB7B-633C-4D8D-8B89-5AD46CF6365E}"/>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50D216B3-1512-426C-AA4C-DE2338C38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a:extLst>
              <a:ext uri="{FF2B5EF4-FFF2-40B4-BE49-F238E27FC236}">
                <a16:creationId xmlns:a16="http://schemas.microsoft.com/office/drawing/2014/main" id="{999E9665-5913-4DC9-8ED1-7686FE012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a:extLst>
              <a:ext uri="{FF2B5EF4-FFF2-40B4-BE49-F238E27FC236}">
                <a16:creationId xmlns:a16="http://schemas.microsoft.com/office/drawing/2014/main" id="{88A880A7-44A7-4532-A033-0F7F04BDFC39}"/>
              </a:ext>
            </a:extLst>
          </p:cNvPr>
          <p:cNvSpPr>
            <a:spLocks noGrp="1"/>
          </p:cNvSpPr>
          <p:nvPr>
            <p:ph type="dt" sz="half" idx="10"/>
          </p:nvPr>
        </p:nvSpPr>
        <p:spPr/>
        <p:txBody>
          <a:bodyPr/>
          <a:lstStyle/>
          <a:p>
            <a:fld id="{94B95F32-165F-409D-9DFB-67458F6B5B60}" type="datetimeFigureOut">
              <a:rPr lang="ko-KR" altLang="en-US" smtClean="0"/>
              <a:t>2020-12-26</a:t>
            </a:fld>
            <a:endParaRPr lang="ko-KR" altLang="en-US"/>
          </a:p>
        </p:txBody>
      </p:sp>
      <p:sp>
        <p:nvSpPr>
          <p:cNvPr id="6" name="Footer Placeholder 5">
            <a:extLst>
              <a:ext uri="{FF2B5EF4-FFF2-40B4-BE49-F238E27FC236}">
                <a16:creationId xmlns:a16="http://schemas.microsoft.com/office/drawing/2014/main" id="{E77D19BC-3F11-4919-98C0-BDCE49A1F1CE}"/>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99E6A9FD-9E56-43AD-A927-E22FBED5A834}"/>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313723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0026-F6CE-4B37-84EC-A54D607B9781}"/>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Picture Placeholder 2">
            <a:extLst>
              <a:ext uri="{FF2B5EF4-FFF2-40B4-BE49-F238E27FC236}">
                <a16:creationId xmlns:a16="http://schemas.microsoft.com/office/drawing/2014/main" id="{961A939A-A34B-4259-89E8-806DDAAA53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a:extLst>
              <a:ext uri="{FF2B5EF4-FFF2-40B4-BE49-F238E27FC236}">
                <a16:creationId xmlns:a16="http://schemas.microsoft.com/office/drawing/2014/main" id="{E8EF8235-3586-4CD6-9D83-8691B317D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a:extLst>
              <a:ext uri="{FF2B5EF4-FFF2-40B4-BE49-F238E27FC236}">
                <a16:creationId xmlns:a16="http://schemas.microsoft.com/office/drawing/2014/main" id="{5EB9F669-0F29-491F-BC48-11F1D3997BD1}"/>
              </a:ext>
            </a:extLst>
          </p:cNvPr>
          <p:cNvSpPr>
            <a:spLocks noGrp="1"/>
          </p:cNvSpPr>
          <p:nvPr>
            <p:ph type="dt" sz="half" idx="10"/>
          </p:nvPr>
        </p:nvSpPr>
        <p:spPr/>
        <p:txBody>
          <a:bodyPr/>
          <a:lstStyle/>
          <a:p>
            <a:fld id="{94B95F32-165F-409D-9DFB-67458F6B5B60}" type="datetimeFigureOut">
              <a:rPr lang="ko-KR" altLang="en-US" smtClean="0"/>
              <a:t>2020-12-26</a:t>
            </a:fld>
            <a:endParaRPr lang="ko-KR" altLang="en-US"/>
          </a:p>
        </p:txBody>
      </p:sp>
      <p:sp>
        <p:nvSpPr>
          <p:cNvPr id="6" name="Footer Placeholder 5">
            <a:extLst>
              <a:ext uri="{FF2B5EF4-FFF2-40B4-BE49-F238E27FC236}">
                <a16:creationId xmlns:a16="http://schemas.microsoft.com/office/drawing/2014/main" id="{649D7C76-929D-4C7A-BEC0-4ADAD96A723A}"/>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9BB4999A-86BA-46DF-AC4A-4DD63113C3BA}"/>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119626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25CF92-E45E-4CA4-BC67-346E7708A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D2094A45-8D1A-4BC5-A07C-704F56CAE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B30B5434-7068-4CCF-BCDD-F5DBA4CC24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95F32-165F-409D-9DFB-67458F6B5B60}" type="datetimeFigureOut">
              <a:rPr lang="ko-KR" altLang="en-US" smtClean="0"/>
              <a:t>2020-12-26</a:t>
            </a:fld>
            <a:endParaRPr lang="ko-KR" altLang="en-US"/>
          </a:p>
        </p:txBody>
      </p:sp>
      <p:sp>
        <p:nvSpPr>
          <p:cNvPr id="5" name="Footer Placeholder 4">
            <a:extLst>
              <a:ext uri="{FF2B5EF4-FFF2-40B4-BE49-F238E27FC236}">
                <a16:creationId xmlns:a16="http://schemas.microsoft.com/office/drawing/2014/main" id="{1AF67FA2-254E-4BF0-82AB-6EFDF3C04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a:extLst>
              <a:ext uri="{FF2B5EF4-FFF2-40B4-BE49-F238E27FC236}">
                <a16:creationId xmlns:a16="http://schemas.microsoft.com/office/drawing/2014/main" id="{A6014510-49AB-41EA-A20D-EF13A877AE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110439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7074C39-5EBD-443A-A8B9-4C48064524CD}"/>
              </a:ext>
            </a:extLst>
          </p:cNvPr>
          <p:cNvSpPr>
            <a:spLocks noGrp="1"/>
          </p:cNvSpPr>
          <p:nvPr>
            <p:ph type="title"/>
          </p:nvPr>
        </p:nvSpPr>
        <p:spPr>
          <a:xfrm>
            <a:off x="6595407" y="248281"/>
            <a:ext cx="4805996" cy="6104893"/>
          </a:xfrm>
        </p:spPr>
        <p:txBody>
          <a:bodyPr vert="horz" lIns="91440" tIns="45720" rIns="91440" bIns="45720" rtlCol="0" anchor="t">
            <a:normAutofit fontScale="90000"/>
          </a:bodyPr>
          <a:lstStyle/>
          <a:p>
            <a:pPr algn="ctr" latinLnBrk="0"/>
            <a:r>
              <a:rPr lang="en-US" altLang="ko-KR" sz="5000" dirty="0">
                <a:solidFill>
                  <a:schemeClr val="accent5"/>
                </a:solidFill>
              </a:rPr>
              <a:t>Citi Bike </a:t>
            </a:r>
            <a:br>
              <a:rPr lang="en-US" altLang="ko-KR" sz="5000" dirty="0">
                <a:solidFill>
                  <a:schemeClr val="accent5"/>
                </a:solidFill>
              </a:rPr>
            </a:br>
            <a:r>
              <a:rPr lang="en-US" altLang="ko-KR" sz="5000" dirty="0">
                <a:solidFill>
                  <a:schemeClr val="accent5"/>
                </a:solidFill>
              </a:rPr>
              <a:t>Data Science</a:t>
            </a:r>
            <a:br>
              <a:rPr lang="en-US" altLang="ko-KR" sz="5000" dirty="0">
                <a:solidFill>
                  <a:schemeClr val="accent5"/>
                </a:solidFill>
              </a:rPr>
            </a:br>
            <a:r>
              <a:rPr lang="en-US" altLang="ko-KR" sz="5000" dirty="0">
                <a:solidFill>
                  <a:schemeClr val="accent5"/>
                </a:solidFill>
              </a:rPr>
              <a:t>In New York City</a:t>
            </a: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r>
              <a:rPr lang="en-US" altLang="ko-KR" sz="3300" dirty="0"/>
              <a:t>Minjae Lee</a:t>
            </a:r>
            <a:br>
              <a:rPr lang="en-US" altLang="ko-KR" sz="3300" dirty="0"/>
            </a:br>
            <a:r>
              <a:rPr lang="en-US" altLang="ko-KR" sz="3300" dirty="0"/>
              <a:t>12/29/2020</a:t>
            </a: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endParaRPr lang="en-US" altLang="ko-KR" sz="5000" dirty="0">
              <a:solidFill>
                <a:srgbClr val="00B0F0"/>
              </a:solidFill>
            </a:endParaRPr>
          </a:p>
        </p:txBody>
      </p:sp>
      <p:sp>
        <p:nvSpPr>
          <p:cNvPr id="75"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F1907D61-98B2-46FE-B010-D43D19E87FB9}"/>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5054" r="7830" b="3"/>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526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Trip Duration by </a:t>
            </a:r>
          </a:p>
          <a:p>
            <a:r>
              <a:rPr lang="en-US" altLang="ko-KR" sz="3000" b="1" i="0" dirty="0">
                <a:solidFill>
                  <a:schemeClr val="bg1"/>
                </a:solidFill>
                <a:effectLst/>
                <a:latin typeface="Helvetica Neue"/>
              </a:rPr>
              <a:t>User Type</a:t>
            </a:r>
            <a:endParaRPr lang="en-US" altLang="ko-KR" sz="3000" b="1" dirty="0">
              <a:solidFill>
                <a:schemeClr val="bg1"/>
              </a:solidFill>
              <a:latin typeface="Helvetica Neue"/>
            </a:endParaRPr>
          </a:p>
        </p:txBody>
      </p:sp>
      <p:pic>
        <p:nvPicPr>
          <p:cNvPr id="4" name="Picture 3">
            <a:extLst>
              <a:ext uri="{FF2B5EF4-FFF2-40B4-BE49-F238E27FC236}">
                <a16:creationId xmlns:a16="http://schemas.microsoft.com/office/drawing/2014/main" id="{79025A24-858D-452D-BE3D-E8D09C92A63C}"/>
              </a:ext>
            </a:extLst>
          </p:cNvPr>
          <p:cNvPicPr>
            <a:picLocks noChangeAspect="1"/>
          </p:cNvPicPr>
          <p:nvPr/>
        </p:nvPicPr>
        <p:blipFill>
          <a:blip r:embed="rId2"/>
          <a:stretch>
            <a:fillRect/>
          </a:stretch>
        </p:blipFill>
        <p:spPr>
          <a:xfrm>
            <a:off x="5346066" y="-6648"/>
            <a:ext cx="6255384" cy="3397986"/>
          </a:xfrm>
          <a:prstGeom prst="rect">
            <a:avLst/>
          </a:prstGeom>
        </p:spPr>
      </p:pic>
      <p:pic>
        <p:nvPicPr>
          <p:cNvPr id="6" name="Picture 5">
            <a:extLst>
              <a:ext uri="{FF2B5EF4-FFF2-40B4-BE49-F238E27FC236}">
                <a16:creationId xmlns:a16="http://schemas.microsoft.com/office/drawing/2014/main" id="{2A4D2288-6E43-4481-95A0-08885117F1FB}"/>
              </a:ext>
            </a:extLst>
          </p:cNvPr>
          <p:cNvPicPr>
            <a:picLocks noChangeAspect="1"/>
          </p:cNvPicPr>
          <p:nvPr/>
        </p:nvPicPr>
        <p:blipFill>
          <a:blip r:embed="rId3"/>
          <a:stretch>
            <a:fillRect/>
          </a:stretch>
        </p:blipFill>
        <p:spPr>
          <a:xfrm>
            <a:off x="5346066" y="3622016"/>
            <a:ext cx="6255384" cy="3001981"/>
          </a:xfrm>
          <a:prstGeom prst="rect">
            <a:avLst/>
          </a:prstGeom>
        </p:spPr>
      </p:pic>
    </p:spTree>
    <p:extLst>
      <p:ext uri="{BB962C8B-B14F-4D97-AF65-F5344CB8AC3E}">
        <p14:creationId xmlns:p14="http://schemas.microsoft.com/office/powerpoint/2010/main" val="259047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Trip Duration by </a:t>
            </a:r>
          </a:p>
          <a:p>
            <a:r>
              <a:rPr lang="en-US" altLang="ko-KR" sz="3000" b="1" i="0" dirty="0">
                <a:solidFill>
                  <a:schemeClr val="bg1"/>
                </a:solidFill>
                <a:effectLst/>
                <a:latin typeface="Helvetica Neue"/>
              </a:rPr>
              <a:t>User Type</a:t>
            </a:r>
            <a:endParaRPr lang="en-US" altLang="ko-KR" sz="3000" b="1" dirty="0">
              <a:solidFill>
                <a:schemeClr val="bg1"/>
              </a:solidFill>
              <a:latin typeface="Helvetica Neue"/>
            </a:endParaRPr>
          </a:p>
        </p:txBody>
      </p:sp>
      <p:pic>
        <p:nvPicPr>
          <p:cNvPr id="4" name="Picture 3">
            <a:extLst>
              <a:ext uri="{FF2B5EF4-FFF2-40B4-BE49-F238E27FC236}">
                <a16:creationId xmlns:a16="http://schemas.microsoft.com/office/drawing/2014/main" id="{9CB3B3D8-4BEA-4E2F-ADC5-474620BE547B}"/>
              </a:ext>
            </a:extLst>
          </p:cNvPr>
          <p:cNvPicPr>
            <a:picLocks noChangeAspect="1"/>
          </p:cNvPicPr>
          <p:nvPr/>
        </p:nvPicPr>
        <p:blipFill>
          <a:blip r:embed="rId2"/>
          <a:stretch>
            <a:fillRect/>
          </a:stretch>
        </p:blipFill>
        <p:spPr>
          <a:xfrm>
            <a:off x="4851052" y="142875"/>
            <a:ext cx="7214183" cy="3609975"/>
          </a:xfrm>
          <a:prstGeom prst="rect">
            <a:avLst/>
          </a:prstGeom>
        </p:spPr>
      </p:pic>
      <p:pic>
        <p:nvPicPr>
          <p:cNvPr id="6" name="Picture 5">
            <a:extLst>
              <a:ext uri="{FF2B5EF4-FFF2-40B4-BE49-F238E27FC236}">
                <a16:creationId xmlns:a16="http://schemas.microsoft.com/office/drawing/2014/main" id="{F10BED9A-11FD-4657-B21F-9D2756F003A2}"/>
              </a:ext>
            </a:extLst>
          </p:cNvPr>
          <p:cNvPicPr>
            <a:picLocks noChangeAspect="1"/>
          </p:cNvPicPr>
          <p:nvPr/>
        </p:nvPicPr>
        <p:blipFill>
          <a:blip r:embed="rId3"/>
          <a:stretch>
            <a:fillRect/>
          </a:stretch>
        </p:blipFill>
        <p:spPr>
          <a:xfrm>
            <a:off x="5305368" y="3899049"/>
            <a:ext cx="3152775" cy="504825"/>
          </a:xfrm>
          <a:prstGeom prst="rect">
            <a:avLst/>
          </a:prstGeom>
        </p:spPr>
      </p:pic>
    </p:spTree>
    <p:extLst>
      <p:ext uri="{BB962C8B-B14F-4D97-AF65-F5344CB8AC3E}">
        <p14:creationId xmlns:p14="http://schemas.microsoft.com/office/powerpoint/2010/main" val="355298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4822479"/>
            <a:ext cx="12192000" cy="1968846"/>
          </a:xfrm>
          <a:noFill/>
        </p:spPr>
        <p:txBody>
          <a:bodyPr>
            <a:normAutofit/>
          </a:bodyPr>
          <a:lstStyle/>
          <a:p>
            <a:pPr algn="l"/>
            <a:r>
              <a:rPr lang="en-US" altLang="ko-KR" sz="2000" b="1" i="0" dirty="0">
                <a:solidFill>
                  <a:srgbClr val="000000"/>
                </a:solidFill>
                <a:effectLst/>
                <a:latin typeface="Helvetica Neue"/>
              </a:rPr>
              <a:t>Most Popular Start Stations by User Type</a:t>
            </a:r>
          </a:p>
        </p:txBody>
      </p:sp>
      <p:sp>
        <p:nvSpPr>
          <p:cNvPr id="28" name="Rectangle 27">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B9177FF9-822B-4E42-A057-4F1D5BCDA2B7}"/>
              </a:ext>
            </a:extLst>
          </p:cNvPr>
          <p:cNvPicPr>
            <a:picLocks noChangeAspect="1"/>
          </p:cNvPicPr>
          <p:nvPr/>
        </p:nvPicPr>
        <p:blipFill rotWithShape="1">
          <a:blip r:embed="rId2"/>
          <a:srcRect r="1" b="16551"/>
          <a:stretch/>
        </p:blipFill>
        <p:spPr>
          <a:xfrm>
            <a:off x="2170029" y="804672"/>
            <a:ext cx="7851943" cy="3554676"/>
          </a:xfrm>
          <a:prstGeom prst="rect">
            <a:avLst/>
          </a:prstGeom>
          <a:effectLst/>
        </p:spPr>
      </p:pic>
    </p:spTree>
    <p:extLst>
      <p:ext uri="{BB962C8B-B14F-4D97-AF65-F5344CB8AC3E}">
        <p14:creationId xmlns:p14="http://schemas.microsoft.com/office/powerpoint/2010/main" val="1803650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4822478"/>
            <a:ext cx="12192000" cy="2035521"/>
          </a:xfrm>
          <a:noFill/>
        </p:spPr>
        <p:txBody>
          <a:bodyPr>
            <a:normAutofit/>
          </a:bodyPr>
          <a:lstStyle/>
          <a:p>
            <a:pPr algn="l"/>
            <a:r>
              <a:rPr lang="en-US" altLang="ko-KR" sz="2000" b="1" i="0" dirty="0">
                <a:solidFill>
                  <a:srgbClr val="000000"/>
                </a:solidFill>
                <a:effectLst/>
                <a:latin typeface="Helvetica Neue"/>
              </a:rPr>
              <a:t>Most Popular Start Stations by User Type</a:t>
            </a:r>
          </a:p>
        </p:txBody>
      </p:sp>
      <p:sp>
        <p:nvSpPr>
          <p:cNvPr id="28" name="Rectangle 27">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4B2A91A-BE1B-4C66-9D30-2B6CDF402718}"/>
              </a:ext>
            </a:extLst>
          </p:cNvPr>
          <p:cNvPicPr>
            <a:picLocks noChangeAspect="1"/>
          </p:cNvPicPr>
          <p:nvPr/>
        </p:nvPicPr>
        <p:blipFill>
          <a:blip r:embed="rId2"/>
          <a:stretch>
            <a:fillRect/>
          </a:stretch>
        </p:blipFill>
        <p:spPr>
          <a:xfrm>
            <a:off x="2004562" y="185709"/>
            <a:ext cx="8252942" cy="4335492"/>
          </a:xfrm>
          <a:prstGeom prst="rect">
            <a:avLst/>
          </a:prstGeom>
        </p:spPr>
      </p:pic>
    </p:spTree>
    <p:extLst>
      <p:ext uri="{BB962C8B-B14F-4D97-AF65-F5344CB8AC3E}">
        <p14:creationId xmlns:p14="http://schemas.microsoft.com/office/powerpoint/2010/main" val="127614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 bar chart, histogram&#10;&#10;Description automatically generated">
            <a:extLst>
              <a:ext uri="{FF2B5EF4-FFF2-40B4-BE49-F238E27FC236}">
                <a16:creationId xmlns:a16="http://schemas.microsoft.com/office/drawing/2014/main" id="{A76461FB-4D4B-4F81-A24C-1205F8689F92}"/>
              </a:ext>
            </a:extLst>
          </p:cNvPr>
          <p:cNvPicPr>
            <a:picLocks noChangeAspect="1"/>
          </p:cNvPicPr>
          <p:nvPr/>
        </p:nvPicPr>
        <p:blipFill rotWithShape="1">
          <a:blip r:embed="rId2"/>
          <a:srcRect l="5534" r="2" b="2"/>
          <a:stretch/>
        </p:blipFill>
        <p:spPr>
          <a:xfrm>
            <a:off x="320040" y="320040"/>
            <a:ext cx="11548872" cy="4462272"/>
          </a:xfrm>
          <a:prstGeom prst="rect">
            <a:avLst/>
          </a:prstGeom>
        </p:spPr>
      </p:pic>
      <p:sp>
        <p:nvSpPr>
          <p:cNvPr id="28" name="Rectangle 27">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648073" y="5093208"/>
            <a:ext cx="3083122" cy="1261872"/>
          </a:xfrm>
        </p:spPr>
        <p:txBody>
          <a:bodyPr anchor="ctr">
            <a:normAutofit/>
          </a:bodyPr>
          <a:lstStyle/>
          <a:p>
            <a:r>
              <a:rPr lang="en-US" altLang="ko-KR" sz="2000" b="1" i="0" dirty="0">
                <a:solidFill>
                  <a:schemeClr val="bg2"/>
                </a:solidFill>
                <a:effectLst/>
                <a:latin typeface="Helvetica Neue"/>
              </a:rPr>
              <a:t>Most Popular Hours by User Type</a:t>
            </a:r>
            <a:endParaRPr lang="en-US" altLang="ko-KR" sz="2000" b="1" dirty="0">
              <a:solidFill>
                <a:schemeClr val="bg2"/>
              </a:solidFill>
              <a:latin typeface="Helvetica Neue"/>
            </a:endParaRPr>
          </a:p>
        </p:txBody>
      </p:sp>
      <p:cxnSp>
        <p:nvCxnSpPr>
          <p:cNvPr id="30" name="Straight Connector 29">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64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4822479"/>
            <a:ext cx="12192000" cy="2035520"/>
          </a:xfrm>
          <a:noFill/>
        </p:spPr>
        <p:txBody>
          <a:bodyPr>
            <a:normAutofit/>
          </a:bodyPr>
          <a:lstStyle/>
          <a:p>
            <a:pPr algn="l"/>
            <a:endParaRPr lang="en-US" altLang="ko-KR" sz="2000" b="1" dirty="0">
              <a:latin typeface="Helvetica Neue"/>
            </a:endParaRPr>
          </a:p>
        </p:txBody>
      </p:sp>
      <p:sp>
        <p:nvSpPr>
          <p:cNvPr id="39" name="Rectangle 3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7B33E3A-3B41-4556-9DDC-472D779E68D2}"/>
              </a:ext>
            </a:extLst>
          </p:cNvPr>
          <p:cNvPicPr>
            <a:picLocks noChangeAspect="1"/>
          </p:cNvPicPr>
          <p:nvPr/>
        </p:nvPicPr>
        <p:blipFill rotWithShape="1">
          <a:blip r:embed="rId2"/>
          <a:srcRect t="1126" r="1" b="11814"/>
          <a:stretch/>
        </p:blipFill>
        <p:spPr>
          <a:xfrm>
            <a:off x="2170029" y="804672"/>
            <a:ext cx="7851943" cy="3554676"/>
          </a:xfrm>
          <a:prstGeom prst="rect">
            <a:avLst/>
          </a:prstGeom>
          <a:effectLst/>
        </p:spPr>
      </p:pic>
    </p:spTree>
    <p:extLst>
      <p:ext uri="{BB962C8B-B14F-4D97-AF65-F5344CB8AC3E}">
        <p14:creationId xmlns:p14="http://schemas.microsoft.com/office/powerpoint/2010/main" val="3524272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ABB31A-63BE-4ABB-9AA8-83A24BEB0D4F}"/>
              </a:ext>
            </a:extLst>
          </p:cNvPr>
          <p:cNvPicPr>
            <a:picLocks noChangeAspect="1"/>
          </p:cNvPicPr>
          <p:nvPr/>
        </p:nvPicPr>
        <p:blipFill rotWithShape="1">
          <a:blip r:embed="rId2"/>
          <a:srcRect l="3593"/>
          <a:stretch/>
        </p:blipFill>
        <p:spPr>
          <a:xfrm>
            <a:off x="320040" y="320040"/>
            <a:ext cx="11548872" cy="4462272"/>
          </a:xfrm>
          <a:prstGeom prst="rect">
            <a:avLst/>
          </a:prstGeom>
        </p:spPr>
      </p:pic>
      <p:sp>
        <p:nvSpPr>
          <p:cNvPr id="28" name="Rectangle 27">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0417" y="5093208"/>
            <a:ext cx="3180778" cy="1261872"/>
          </a:xfrm>
        </p:spPr>
        <p:txBody>
          <a:bodyPr anchor="ctr">
            <a:normAutofit/>
          </a:bodyPr>
          <a:lstStyle/>
          <a:p>
            <a:r>
              <a:rPr lang="en-US" altLang="ko-KR" sz="2000" b="1" i="0" dirty="0">
                <a:solidFill>
                  <a:schemeClr val="bg2"/>
                </a:solidFill>
                <a:effectLst/>
                <a:latin typeface="Helvetica Neue"/>
              </a:rPr>
              <a:t>Most Popular Days of by User Type</a:t>
            </a:r>
            <a:endParaRPr lang="en-US" altLang="ko-KR" sz="2000" b="1" dirty="0">
              <a:solidFill>
                <a:schemeClr val="bg2"/>
              </a:solidFill>
              <a:latin typeface="Helvetica Neue"/>
            </a:endParaRPr>
          </a:p>
        </p:txBody>
      </p:sp>
      <p:cxnSp>
        <p:nvCxnSpPr>
          <p:cNvPr id="30" name="Straight Connector 29">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59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 bar chart, histogram&#10;&#10;Description automatically generated">
            <a:extLst>
              <a:ext uri="{FF2B5EF4-FFF2-40B4-BE49-F238E27FC236}">
                <a16:creationId xmlns:a16="http://schemas.microsoft.com/office/drawing/2014/main" id="{FDB67CED-DC57-4635-BE99-BA0B01B3A23F}"/>
              </a:ext>
            </a:extLst>
          </p:cNvPr>
          <p:cNvPicPr>
            <a:picLocks noChangeAspect="1"/>
          </p:cNvPicPr>
          <p:nvPr/>
        </p:nvPicPr>
        <p:blipFill rotWithShape="1">
          <a:blip r:embed="rId2"/>
          <a:srcRect l="6181" r="-1" b="-1"/>
          <a:stretch/>
        </p:blipFill>
        <p:spPr>
          <a:xfrm>
            <a:off x="320040" y="320040"/>
            <a:ext cx="11548872" cy="4462272"/>
          </a:xfrm>
          <a:prstGeom prst="rect">
            <a:avLst/>
          </a:prstGeom>
        </p:spPr>
      </p:pic>
      <p:sp>
        <p:nvSpPr>
          <p:cNvPr id="28" name="Rectangle 27">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14905" y="5093208"/>
            <a:ext cx="3216290" cy="1261872"/>
          </a:xfrm>
        </p:spPr>
        <p:txBody>
          <a:bodyPr anchor="ctr">
            <a:normAutofit/>
          </a:bodyPr>
          <a:lstStyle/>
          <a:p>
            <a:r>
              <a:rPr lang="en-US" altLang="ko-KR" sz="2000" b="1" i="0" dirty="0">
                <a:solidFill>
                  <a:schemeClr val="bg2"/>
                </a:solidFill>
                <a:effectLst/>
                <a:latin typeface="Helvetica Neue"/>
              </a:rPr>
              <a:t>Most Popular Months by User Type</a:t>
            </a:r>
            <a:endParaRPr lang="en-US" altLang="ko-KR" sz="2000" b="1" dirty="0">
              <a:solidFill>
                <a:schemeClr val="bg2"/>
              </a:solidFill>
              <a:latin typeface="Helvetica Neue"/>
            </a:endParaRPr>
          </a:p>
        </p:txBody>
      </p:sp>
      <p:cxnSp>
        <p:nvCxnSpPr>
          <p:cNvPr id="30" name="Straight Connector 29">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84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User Type Counts by</a:t>
            </a:r>
          </a:p>
          <a:p>
            <a:r>
              <a:rPr lang="en-US" altLang="ko-KR" sz="3000" b="1" dirty="0">
                <a:solidFill>
                  <a:schemeClr val="bg1"/>
                </a:solidFill>
                <a:latin typeface="Helvetica Neue"/>
              </a:rPr>
              <a:t>User Type</a:t>
            </a:r>
          </a:p>
        </p:txBody>
      </p:sp>
    </p:spTree>
    <p:extLst>
      <p:ext uri="{BB962C8B-B14F-4D97-AF65-F5344CB8AC3E}">
        <p14:creationId xmlns:p14="http://schemas.microsoft.com/office/powerpoint/2010/main" val="2348069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User Type Counts by</a:t>
            </a:r>
          </a:p>
          <a:p>
            <a:r>
              <a:rPr lang="en-US" altLang="ko-KR" sz="3000" b="1" dirty="0">
                <a:solidFill>
                  <a:schemeClr val="bg1"/>
                </a:solidFill>
                <a:latin typeface="Helvetica Neue"/>
              </a:rPr>
              <a:t>User Type</a:t>
            </a:r>
          </a:p>
        </p:txBody>
      </p:sp>
    </p:spTree>
    <p:extLst>
      <p:ext uri="{BB962C8B-B14F-4D97-AF65-F5344CB8AC3E}">
        <p14:creationId xmlns:p14="http://schemas.microsoft.com/office/powerpoint/2010/main" val="397197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72217" y="559293"/>
            <a:ext cx="6314983" cy="5868139"/>
          </a:xfrm>
        </p:spPr>
        <p:txBody>
          <a:bodyPr>
            <a:normAutofit/>
          </a:bodyPr>
          <a:lstStyle/>
          <a:p>
            <a:pPr algn="l"/>
            <a:r>
              <a:rPr lang="en-US" altLang="ko-KR" sz="3000" dirty="0">
                <a:solidFill>
                  <a:srgbClr val="0070C0"/>
                </a:solidFill>
                <a:latin typeface="Arial Nova Light" panose="020B0304020202020204" pitchFamily="34" charset="0"/>
                <a:cs typeface="Aldhabi" panose="020B0604020202020204" pitchFamily="2" charset="-78"/>
              </a:rPr>
              <a:t>Citi Bike Operation</a:t>
            </a:r>
          </a:p>
          <a:p>
            <a:pPr algn="l"/>
            <a:endParaRPr lang="en-US" altLang="ko-KR" sz="3000" dirty="0">
              <a:solidFill>
                <a:srgbClr val="0070C0"/>
              </a:solidFill>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sym typeface="Wingdings" panose="05000000000000000000" pitchFamily="2" charset="2"/>
              </a:rPr>
              <a:t>Bike/Scooter sharing is a new p2p consumer business model</a:t>
            </a:r>
          </a:p>
          <a:p>
            <a:pPr algn="l"/>
            <a:endParaRPr lang="en-US" altLang="ko-KR" sz="2000" dirty="0">
              <a:latin typeface="Arial Nova Light" panose="020B0304020202020204" pitchFamily="34" charset="0"/>
              <a:cs typeface="Aldhabi" panose="020B0604020202020204" pitchFamily="2" charset="-78"/>
              <a:sym typeface="Wingdings" panose="05000000000000000000" pitchFamily="2" charset="2"/>
            </a:endParaRPr>
          </a:p>
          <a:p>
            <a:pPr marL="342900" indent="-342900" algn="l">
              <a:buFont typeface="Wingdings" panose="05000000000000000000" pitchFamily="2" charset="2"/>
              <a:buChar char=""/>
            </a:pPr>
            <a:r>
              <a:rPr lang="en-US" altLang="ko-KR" sz="2000" dirty="0" err="1">
                <a:latin typeface="Arial Nova Light" panose="020B0304020202020204" pitchFamily="34" charset="0"/>
                <a:cs typeface="Aldhabi" panose="020B0604020202020204" pitchFamily="2" charset="-78"/>
              </a:rPr>
              <a:t>Dockstation</a:t>
            </a:r>
            <a:r>
              <a:rPr lang="en-US" altLang="ko-KR" sz="2000" dirty="0">
                <a:latin typeface="Arial Nova Light" panose="020B0304020202020204" pitchFamily="34" charset="0"/>
                <a:cs typeface="Aldhabi" panose="020B0604020202020204" pitchFamily="2" charset="-78"/>
              </a:rPr>
              <a:t> version in US</a:t>
            </a:r>
          </a:p>
          <a:p>
            <a:pPr algn="l"/>
            <a:endParaRPr lang="en-US" altLang="ko-KR" sz="2000" dirty="0">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rPr>
              <a:t>12000 </a:t>
            </a:r>
            <a:r>
              <a:rPr lang="en-US" altLang="ko-KR" sz="2000" dirty="0" err="1">
                <a:latin typeface="Arial Nova Light" panose="020B0304020202020204" pitchFamily="34" charset="0"/>
                <a:cs typeface="Aldhabi" panose="020B0604020202020204" pitchFamily="2" charset="-78"/>
              </a:rPr>
              <a:t>citibikes</a:t>
            </a:r>
            <a:r>
              <a:rPr lang="en-US" altLang="ko-KR" sz="2000" dirty="0">
                <a:latin typeface="Arial Nova Light" panose="020B0304020202020204" pitchFamily="34" charset="0"/>
                <a:cs typeface="Aldhabi" panose="020B0604020202020204" pitchFamily="2" charset="-78"/>
              </a:rPr>
              <a:t>, more than 750 dock stations in NYC</a:t>
            </a:r>
          </a:p>
          <a:p>
            <a:pPr marL="342900" indent="-342900" algn="l">
              <a:buFont typeface="Wingdings" panose="05000000000000000000" pitchFamily="2" charset="2"/>
              <a:buChar char=""/>
            </a:pPr>
            <a:endParaRPr lang="en-US" altLang="ko-KR" sz="2000" dirty="0">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rPr>
              <a:t>Operated by motivate, gains monopoly to operate shared-bikes in NYC</a:t>
            </a:r>
          </a:p>
          <a:p>
            <a:pPr marL="342900" indent="-342900" algn="l">
              <a:buFont typeface="Wingdings" panose="05000000000000000000" pitchFamily="2" charset="2"/>
              <a:buChar char=""/>
            </a:pPr>
            <a:endParaRPr lang="en-US" altLang="ko-KR" sz="2000" dirty="0">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rPr>
              <a:t>1. Individual </a:t>
            </a:r>
            <a:r>
              <a:rPr lang="en-US" altLang="ko-KR" sz="2000" dirty="0">
                <a:latin typeface="Arial Nova Light" panose="020B0304020202020204" pitchFamily="34" charset="0"/>
                <a:ea typeface="Batang" panose="02030600000101010101" pitchFamily="18" charset="-127"/>
                <a:cs typeface="Aldhabi" panose="020B0604020202020204" pitchFamily="2" charset="-78"/>
              </a:rPr>
              <a:t>→ Subscriber, Customer</a:t>
            </a:r>
          </a:p>
          <a:p>
            <a:pPr algn="l"/>
            <a:r>
              <a:rPr lang="en-US" altLang="ko-KR" sz="2000" dirty="0">
                <a:latin typeface="Arial Nova Light" panose="020B0304020202020204" pitchFamily="34" charset="0"/>
                <a:ea typeface="Batang" panose="02030600000101010101" pitchFamily="18" charset="-127"/>
                <a:cs typeface="Aldhabi" panose="020B0604020202020204" pitchFamily="2" charset="-78"/>
              </a:rPr>
              <a:t>     2. Corporate</a:t>
            </a:r>
            <a:endParaRPr lang="ko-KR" altLang="en-US" sz="2000" dirty="0">
              <a:latin typeface="Arial Nova Light" panose="020B0304020202020204" pitchFamily="34" charset="0"/>
              <a:cs typeface="Aldhabi" panose="020B0604020202020204" pitchFamily="2" charset="-78"/>
            </a:endParaRPr>
          </a:p>
        </p:txBody>
      </p:sp>
      <p:pic>
        <p:nvPicPr>
          <p:cNvPr id="1026" name="Picture 2">
            <a:extLst>
              <a:ext uri="{FF2B5EF4-FFF2-40B4-BE49-F238E27FC236}">
                <a16:creationId xmlns:a16="http://schemas.microsoft.com/office/drawing/2014/main" id="{8DDE9F19-81C7-4DAD-BFF3-98A852243B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29785" cy="34030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3B05CB-2AA5-46A2-ABAF-6235DCF5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06904"/>
            <a:ext cx="5129784" cy="345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689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User Type Counts by</a:t>
            </a:r>
          </a:p>
          <a:p>
            <a:r>
              <a:rPr lang="en-US" altLang="ko-KR" sz="3000" b="1" dirty="0">
                <a:solidFill>
                  <a:schemeClr val="bg1"/>
                </a:solidFill>
                <a:latin typeface="Helvetica Neue"/>
              </a:rPr>
              <a:t>User Type</a:t>
            </a:r>
          </a:p>
        </p:txBody>
      </p:sp>
    </p:spTree>
    <p:extLst>
      <p:ext uri="{BB962C8B-B14F-4D97-AF65-F5344CB8AC3E}">
        <p14:creationId xmlns:p14="http://schemas.microsoft.com/office/powerpoint/2010/main" val="2762909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104775" y="1612865"/>
            <a:ext cx="5295900" cy="2205732"/>
          </a:xfrm>
        </p:spPr>
        <p:txBody>
          <a:bodyPr anchor="t">
            <a:normAutofit/>
          </a:bodyPr>
          <a:lstStyle/>
          <a:p>
            <a:pPr algn="r"/>
            <a:r>
              <a:rPr lang="en-US" altLang="ko-KR" sz="2700" dirty="0">
                <a:solidFill>
                  <a:srgbClr val="FFFFFF"/>
                </a:solidFill>
                <a:latin typeface="Arial Nova Light" panose="020B0304020202020204" pitchFamily="34" charset="0"/>
                <a:cs typeface="Aldhabi" panose="020B0604020202020204" pitchFamily="2" charset="-78"/>
              </a:rPr>
              <a:t>Seasonal Trend of Citi Bike Trips</a:t>
            </a:r>
            <a:endParaRPr lang="ko-KR" altLang="en-US" sz="2700" dirty="0">
              <a:solidFill>
                <a:srgbClr val="FFFFFF"/>
              </a:solidFill>
              <a:latin typeface="Arial Nova Light" panose="020B0304020202020204" pitchFamily="34" charset="0"/>
              <a:cs typeface="Aldhabi" panose="020B0604020202020204" pitchFamily="2" charset="-78"/>
            </a:endParaRPr>
          </a:p>
        </p:txBody>
      </p:sp>
      <p:cxnSp>
        <p:nvCxnSpPr>
          <p:cNvPr id="11" name="Straight Connector 10">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6C171D1-349F-4ABD-9CA8-49D823C8115B}"/>
              </a:ext>
            </a:extLst>
          </p:cNvPr>
          <p:cNvPicPr>
            <a:picLocks noChangeAspect="1"/>
          </p:cNvPicPr>
          <p:nvPr/>
        </p:nvPicPr>
        <p:blipFill>
          <a:blip r:embed="rId2"/>
          <a:stretch>
            <a:fillRect/>
          </a:stretch>
        </p:blipFill>
        <p:spPr>
          <a:xfrm>
            <a:off x="6096000" y="1300295"/>
            <a:ext cx="5459470" cy="4258386"/>
          </a:xfrm>
          <a:prstGeom prst="rect">
            <a:avLst/>
          </a:prstGeom>
        </p:spPr>
      </p:pic>
    </p:spTree>
    <p:extLst>
      <p:ext uri="{BB962C8B-B14F-4D97-AF65-F5344CB8AC3E}">
        <p14:creationId xmlns:p14="http://schemas.microsoft.com/office/powerpoint/2010/main" val="10277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266700" y="752475"/>
            <a:ext cx="4319042" cy="4667250"/>
          </a:xfrm>
        </p:spPr>
        <p:txBody>
          <a:bodyPr>
            <a:normAutofit/>
          </a:bodyPr>
          <a:lstStyle/>
          <a:p>
            <a:pPr algn="l"/>
            <a:endParaRPr lang="en-US" altLang="ko-KR" sz="3000" b="1" i="0" dirty="0">
              <a:solidFill>
                <a:schemeClr val="bg1"/>
              </a:solidFill>
              <a:effectLst/>
              <a:latin typeface="Helvetica Neue"/>
            </a:endParaRPr>
          </a:p>
          <a:p>
            <a:pPr algn="l"/>
            <a:endParaRPr lang="en-US" altLang="ko-KR" sz="3000" b="1" dirty="0">
              <a:solidFill>
                <a:schemeClr val="bg1"/>
              </a:solidFill>
              <a:latin typeface="Helvetica Neue"/>
            </a:endParaRPr>
          </a:p>
          <a:p>
            <a:pPr algn="l"/>
            <a:endParaRPr lang="en-US" altLang="ko-KR" sz="3000" b="1" i="0" dirty="0">
              <a:solidFill>
                <a:schemeClr val="bg1"/>
              </a:solidFill>
              <a:effectLst/>
              <a:latin typeface="Helvetica Neue"/>
            </a:endParaRPr>
          </a:p>
          <a:p>
            <a:pPr algn="l"/>
            <a:endParaRPr lang="en-US" altLang="ko-KR" sz="3000" b="1" dirty="0">
              <a:solidFill>
                <a:schemeClr val="bg1"/>
              </a:solidFill>
              <a:latin typeface="Helvetica Neue"/>
            </a:endParaRPr>
          </a:p>
          <a:p>
            <a:r>
              <a:rPr lang="en-US" altLang="ko-KR" sz="3000" b="1" i="0" dirty="0">
                <a:solidFill>
                  <a:schemeClr val="bg1"/>
                </a:solidFill>
                <a:effectLst/>
                <a:latin typeface="Helvetica Neue"/>
              </a:rPr>
              <a:t>Temperature impact by ride counts</a:t>
            </a:r>
          </a:p>
          <a:p>
            <a:pPr algn="l"/>
            <a:endParaRPr lang="ko-KR" altLang="en-US" sz="2000" dirty="0">
              <a:solidFill>
                <a:srgbClr val="FFFFFF"/>
              </a:solidFill>
              <a:latin typeface="Arial Nova Light" panose="020B0304020202020204" pitchFamily="34" charset="0"/>
              <a:cs typeface="Aldhabi" panose="020B0604020202020204" pitchFamily="2" charset="-78"/>
            </a:endParaRPr>
          </a:p>
        </p:txBody>
      </p:sp>
      <p:pic>
        <p:nvPicPr>
          <p:cNvPr id="4" name="Picture 3">
            <a:extLst>
              <a:ext uri="{FF2B5EF4-FFF2-40B4-BE49-F238E27FC236}">
                <a16:creationId xmlns:a16="http://schemas.microsoft.com/office/drawing/2014/main" id="{B71914E1-699C-406B-9267-68263BED41C6}"/>
              </a:ext>
            </a:extLst>
          </p:cNvPr>
          <p:cNvPicPr>
            <a:picLocks noChangeAspect="1"/>
          </p:cNvPicPr>
          <p:nvPr/>
        </p:nvPicPr>
        <p:blipFill>
          <a:blip r:embed="rId2"/>
          <a:stretch>
            <a:fillRect/>
          </a:stretch>
        </p:blipFill>
        <p:spPr>
          <a:xfrm>
            <a:off x="5320996" y="1899641"/>
            <a:ext cx="6274296" cy="3058718"/>
          </a:xfrm>
          <a:prstGeom prst="rect">
            <a:avLst/>
          </a:prstGeom>
        </p:spPr>
      </p:pic>
    </p:spTree>
    <p:extLst>
      <p:ext uri="{BB962C8B-B14F-4D97-AF65-F5344CB8AC3E}">
        <p14:creationId xmlns:p14="http://schemas.microsoft.com/office/powerpoint/2010/main" val="4250273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BF418C17-A129-480F-870D-395FA1A9769A}"/>
              </a:ext>
            </a:extLst>
          </p:cNvPr>
          <p:cNvPicPr>
            <a:picLocks noChangeAspect="1"/>
          </p:cNvPicPr>
          <p:nvPr/>
        </p:nvPicPr>
        <p:blipFill>
          <a:blip r:embed="rId2"/>
          <a:stretch>
            <a:fillRect/>
          </a:stretch>
        </p:blipFill>
        <p:spPr>
          <a:xfrm>
            <a:off x="5886450" y="1779957"/>
            <a:ext cx="5852583" cy="3175025"/>
          </a:xfrm>
          <a:prstGeom prst="rect">
            <a:avLst/>
          </a:prstGeom>
        </p:spPr>
      </p:pic>
      <p:sp>
        <p:nvSpPr>
          <p:cNvPr id="16" name="Freeform: Shape 10">
            <a:extLst>
              <a:ext uri="{FF2B5EF4-FFF2-40B4-BE49-F238E27FC236}">
                <a16:creationId xmlns:a16="http://schemas.microsoft.com/office/drawing/2014/main" id="{B2DC8709-0A70-45A9-A160-4B831CAB1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820929"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2">
            <a:extLst>
              <a:ext uri="{FF2B5EF4-FFF2-40B4-BE49-F238E27FC236}">
                <a16:creationId xmlns:a16="http://schemas.microsoft.com/office/drawing/2014/main" id="{E613F699-B53E-4E9A-B7E8-4979FEF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012496"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804672" y="2752344"/>
            <a:ext cx="3209544" cy="1155525"/>
          </a:xfrm>
        </p:spPr>
        <p:txBody>
          <a:bodyPr anchor="b">
            <a:normAutofit fontScale="85000" lnSpcReduction="10000"/>
          </a:bodyPr>
          <a:lstStyle/>
          <a:p>
            <a:r>
              <a:rPr lang="en-US" altLang="ko-KR" sz="3000" b="1" i="0" dirty="0">
                <a:effectLst/>
                <a:latin typeface="Helvetica Neue"/>
              </a:rPr>
              <a:t> Weather Conditions impact by Ride Counts</a:t>
            </a:r>
          </a:p>
          <a:p>
            <a:pPr algn="l"/>
            <a:endParaRPr lang="ko-KR" altLang="en-US" sz="2000" dirty="0">
              <a:latin typeface="Arial Nova Light" panose="020B0304020202020204" pitchFamily="34" charset="0"/>
              <a:cs typeface="Aldhabi" panose="020B0604020202020204" pitchFamily="2" charset="-78"/>
            </a:endParaRPr>
          </a:p>
        </p:txBody>
      </p:sp>
    </p:spTree>
    <p:extLst>
      <p:ext uri="{BB962C8B-B14F-4D97-AF65-F5344CB8AC3E}">
        <p14:creationId xmlns:p14="http://schemas.microsoft.com/office/powerpoint/2010/main" val="61075141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894FBD9-2DDC-4B1E-B14D-5533E1DF295E}"/>
              </a:ext>
            </a:extLst>
          </p:cNvPr>
          <p:cNvPicPr>
            <a:picLocks noChangeAspect="1"/>
          </p:cNvPicPr>
          <p:nvPr/>
        </p:nvPicPr>
        <p:blipFill>
          <a:blip r:embed="rId2"/>
          <a:stretch>
            <a:fillRect/>
          </a:stretch>
        </p:blipFill>
        <p:spPr>
          <a:xfrm>
            <a:off x="5848350" y="1245034"/>
            <a:ext cx="5890683" cy="4521098"/>
          </a:xfrm>
          <a:prstGeom prst="rect">
            <a:avLst/>
          </a:prstGeom>
        </p:spPr>
      </p:pic>
      <p:sp>
        <p:nvSpPr>
          <p:cNvPr id="11" name="Freeform: Shape 1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97654" y="1970844"/>
            <a:ext cx="3975525" cy="2503502"/>
          </a:xfrm>
        </p:spPr>
        <p:txBody>
          <a:bodyPr anchor="t">
            <a:normAutofit fontScale="92500"/>
          </a:bodyPr>
          <a:lstStyle/>
          <a:p>
            <a:r>
              <a:rPr lang="en-US" altLang="ko-KR" sz="4000" dirty="0">
                <a:latin typeface="Arial Nova Light" panose="020B0304020202020204" pitchFamily="34" charset="0"/>
                <a:cs typeface="Aldhabi" panose="020B0604020202020204" pitchFamily="2" charset="-78"/>
              </a:rPr>
              <a:t>Ride by User Type</a:t>
            </a:r>
          </a:p>
          <a:p>
            <a:endParaRPr lang="en-US" altLang="ko-KR" sz="4000" dirty="0">
              <a:latin typeface="Arial Nova Light" panose="020B0304020202020204" pitchFamily="34" charset="0"/>
              <a:cs typeface="Aldhabi" panose="020B0604020202020204" pitchFamily="2" charset="-78"/>
            </a:endParaRPr>
          </a:p>
          <a:p>
            <a:r>
              <a:rPr lang="en-US" altLang="ko-KR" sz="3000" dirty="0">
                <a:latin typeface="Arial Nova Light" panose="020B0304020202020204" pitchFamily="34" charset="0"/>
                <a:cs typeface="Aldhabi" panose="020B0604020202020204" pitchFamily="2" charset="-78"/>
              </a:rPr>
              <a:t>0 = Subscriber</a:t>
            </a:r>
          </a:p>
          <a:p>
            <a:r>
              <a:rPr lang="en-US" altLang="ko-KR" sz="3000" dirty="0">
                <a:latin typeface="Arial Nova Light" panose="020B0304020202020204" pitchFamily="34" charset="0"/>
                <a:cs typeface="Aldhabi" panose="020B0604020202020204" pitchFamily="2" charset="-78"/>
              </a:rPr>
              <a:t>1 = Customer</a:t>
            </a:r>
            <a:endParaRPr lang="ko-KR" altLang="en-US" sz="3000" dirty="0">
              <a:latin typeface="Arial Nova Light" panose="020B0304020202020204" pitchFamily="34" charset="0"/>
              <a:cs typeface="Aldhabi" panose="020B0604020202020204" pitchFamily="2" charset="-78"/>
            </a:endParaRPr>
          </a:p>
        </p:txBody>
      </p:sp>
    </p:spTree>
    <p:extLst>
      <p:ext uri="{BB962C8B-B14F-4D97-AF65-F5344CB8AC3E}">
        <p14:creationId xmlns:p14="http://schemas.microsoft.com/office/powerpoint/2010/main" val="4109268515"/>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226324" y="1926454"/>
            <a:ext cx="4403323" cy="3675355"/>
          </a:xfrm>
        </p:spPr>
        <p:txBody>
          <a:bodyPr>
            <a:normAutofit/>
          </a:bodyPr>
          <a:lstStyle/>
          <a:p>
            <a:pPr algn="l"/>
            <a:r>
              <a:rPr lang="en-US" altLang="ko-KR" sz="4000" dirty="0">
                <a:solidFill>
                  <a:schemeClr val="bg1"/>
                </a:solidFill>
                <a:latin typeface="Arial Nova Light" panose="020B0304020202020204" pitchFamily="34" charset="0"/>
                <a:cs typeface="Aldhabi" panose="020B0604020202020204" pitchFamily="2" charset="-78"/>
              </a:rPr>
              <a:t>Ride by Gender</a:t>
            </a:r>
          </a:p>
          <a:p>
            <a:pPr algn="l"/>
            <a:endParaRPr lang="en-US" altLang="ko-KR" sz="4100" dirty="0">
              <a:solidFill>
                <a:schemeClr val="bg1"/>
              </a:solidFill>
              <a:latin typeface="Arial Nova Light" panose="020B0304020202020204" pitchFamily="34" charset="0"/>
              <a:cs typeface="Aldhabi" panose="020B0604020202020204" pitchFamily="2" charset="-78"/>
            </a:endParaRPr>
          </a:p>
          <a:p>
            <a:pPr algn="l"/>
            <a:r>
              <a:rPr lang="en-US" altLang="ko-KR" sz="3000" dirty="0">
                <a:solidFill>
                  <a:schemeClr val="bg1"/>
                </a:solidFill>
                <a:latin typeface="Arial Nova Light" panose="020B0304020202020204" pitchFamily="34" charset="0"/>
                <a:cs typeface="Aldhabi" panose="020B0604020202020204" pitchFamily="2" charset="-78"/>
              </a:rPr>
              <a:t>0=unknown; </a:t>
            </a:r>
          </a:p>
          <a:p>
            <a:pPr algn="l"/>
            <a:r>
              <a:rPr lang="en-US" altLang="ko-KR" sz="3000" dirty="0">
                <a:solidFill>
                  <a:schemeClr val="bg1"/>
                </a:solidFill>
                <a:latin typeface="Arial Nova Light" panose="020B0304020202020204" pitchFamily="34" charset="0"/>
                <a:cs typeface="Aldhabi" panose="020B0604020202020204" pitchFamily="2" charset="-78"/>
              </a:rPr>
              <a:t>1=male; </a:t>
            </a:r>
          </a:p>
          <a:p>
            <a:pPr algn="l"/>
            <a:r>
              <a:rPr lang="en-US" altLang="ko-KR" sz="3000" dirty="0">
                <a:solidFill>
                  <a:schemeClr val="bg1"/>
                </a:solidFill>
                <a:latin typeface="Arial Nova Light" panose="020B0304020202020204" pitchFamily="34" charset="0"/>
                <a:cs typeface="Aldhabi" panose="020B0604020202020204" pitchFamily="2" charset="-78"/>
              </a:rPr>
              <a:t>2=female</a:t>
            </a:r>
            <a:endParaRPr lang="ko-KR" altLang="en-US" sz="3000" dirty="0">
              <a:solidFill>
                <a:schemeClr val="bg1"/>
              </a:solidFill>
              <a:latin typeface="Arial Nova Light" panose="020B0304020202020204" pitchFamily="34" charset="0"/>
              <a:cs typeface="Aldhabi" panose="020B0604020202020204" pitchFamily="2" charset="-78"/>
            </a:endParaRPr>
          </a:p>
        </p:txBody>
      </p:sp>
      <p:pic>
        <p:nvPicPr>
          <p:cNvPr id="4" name="Picture 3">
            <a:extLst>
              <a:ext uri="{FF2B5EF4-FFF2-40B4-BE49-F238E27FC236}">
                <a16:creationId xmlns:a16="http://schemas.microsoft.com/office/drawing/2014/main" id="{A2ED8F22-84A1-48B8-BA5D-A607A6D46843}"/>
              </a:ext>
            </a:extLst>
          </p:cNvPr>
          <p:cNvPicPr>
            <a:picLocks noChangeAspect="1"/>
          </p:cNvPicPr>
          <p:nvPr/>
        </p:nvPicPr>
        <p:blipFill>
          <a:blip r:embed="rId2"/>
          <a:stretch>
            <a:fillRect/>
          </a:stretch>
        </p:blipFill>
        <p:spPr>
          <a:xfrm>
            <a:off x="5320996" y="950653"/>
            <a:ext cx="6274296" cy="4956693"/>
          </a:xfrm>
          <a:prstGeom prst="rect">
            <a:avLst/>
          </a:prstGeom>
        </p:spPr>
      </p:pic>
    </p:spTree>
    <p:extLst>
      <p:ext uri="{BB962C8B-B14F-4D97-AF65-F5344CB8AC3E}">
        <p14:creationId xmlns:p14="http://schemas.microsoft.com/office/powerpoint/2010/main" val="326585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102547" y="2894691"/>
            <a:ext cx="4514849" cy="1655762"/>
          </a:xfrm>
        </p:spPr>
        <p:txBody>
          <a:bodyPr>
            <a:normAutofit/>
          </a:bodyPr>
          <a:lstStyle/>
          <a:p>
            <a:r>
              <a:rPr lang="en-US" altLang="ko-KR" sz="4000" dirty="0">
                <a:solidFill>
                  <a:srgbClr val="FFFFFF"/>
                </a:solidFill>
                <a:latin typeface="Arial Nova Light" panose="020B0304020202020204" pitchFamily="34" charset="0"/>
                <a:cs typeface="Aldhabi" panose="020B0604020202020204" pitchFamily="2" charset="-78"/>
              </a:rPr>
              <a:t>Ride by Ages</a:t>
            </a:r>
            <a:endParaRPr lang="ko-KR" altLang="en-US" sz="4000" dirty="0">
              <a:solidFill>
                <a:srgbClr val="FFFFFF"/>
              </a:solidFill>
              <a:latin typeface="Arial Nova Light" panose="020B0304020202020204" pitchFamily="34" charset="0"/>
              <a:cs typeface="Aldhabi" panose="020B0604020202020204" pitchFamily="2" charset="-78"/>
            </a:endParaRPr>
          </a:p>
        </p:txBody>
      </p:sp>
      <p:pic>
        <p:nvPicPr>
          <p:cNvPr id="4" name="Picture 3">
            <a:extLst>
              <a:ext uri="{FF2B5EF4-FFF2-40B4-BE49-F238E27FC236}">
                <a16:creationId xmlns:a16="http://schemas.microsoft.com/office/drawing/2014/main" id="{01210C30-9F65-4B92-A424-6E89EBAF2A49}"/>
              </a:ext>
            </a:extLst>
          </p:cNvPr>
          <p:cNvPicPr>
            <a:picLocks noChangeAspect="1"/>
          </p:cNvPicPr>
          <p:nvPr/>
        </p:nvPicPr>
        <p:blipFill>
          <a:blip r:embed="rId2"/>
          <a:stretch>
            <a:fillRect/>
          </a:stretch>
        </p:blipFill>
        <p:spPr>
          <a:xfrm>
            <a:off x="5320996" y="2072184"/>
            <a:ext cx="6274296" cy="2713632"/>
          </a:xfrm>
          <a:prstGeom prst="rect">
            <a:avLst/>
          </a:prstGeom>
        </p:spPr>
      </p:pic>
    </p:spTree>
    <p:extLst>
      <p:ext uri="{BB962C8B-B14F-4D97-AF65-F5344CB8AC3E}">
        <p14:creationId xmlns:p14="http://schemas.microsoft.com/office/powerpoint/2010/main" val="3291032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72217" y="559293"/>
            <a:ext cx="6314983" cy="5868139"/>
          </a:xfrm>
        </p:spPr>
        <p:txBody>
          <a:bodyPr>
            <a:normAutofit/>
          </a:bodyPr>
          <a:lstStyle/>
          <a:p>
            <a:pPr algn="l"/>
            <a:r>
              <a:rPr lang="en-US" altLang="ko-KR" sz="3000" dirty="0">
                <a:solidFill>
                  <a:srgbClr val="00B0F0"/>
                </a:solidFill>
                <a:latin typeface="Arial Nova Light" panose="020B0304020202020204" pitchFamily="34" charset="0"/>
                <a:cs typeface="Aldhabi" panose="020B0604020202020204" pitchFamily="2" charset="-78"/>
              </a:rPr>
              <a:t>Target Variable </a:t>
            </a:r>
          </a:p>
          <a:p>
            <a:pPr algn="l"/>
            <a:r>
              <a:rPr lang="en-US" altLang="ko-KR" sz="2000" dirty="0">
                <a:latin typeface="Arial Nova Light" panose="020B0304020202020204" pitchFamily="34" charset="0"/>
                <a:cs typeface="Aldhabi" panose="020B0604020202020204" pitchFamily="2" charset="-78"/>
                <a:sym typeface="Wingdings" panose="05000000000000000000" pitchFamily="2" charset="2"/>
              </a:rPr>
              <a:t> </a:t>
            </a:r>
            <a:r>
              <a:rPr lang="en-US" altLang="ko-KR" sz="2000" dirty="0">
                <a:latin typeface="Arial Nova Light" panose="020B0304020202020204" pitchFamily="34" charset="0"/>
                <a:cs typeface="Aldhabi" panose="020B0604020202020204" pitchFamily="2" charset="-78"/>
              </a:rPr>
              <a:t>start station checkout counts</a:t>
            </a:r>
          </a:p>
          <a:p>
            <a:pPr algn="l"/>
            <a:endParaRPr lang="en-US" altLang="ko-KR" sz="3000" dirty="0">
              <a:solidFill>
                <a:srgbClr val="00B0F0"/>
              </a:solidFill>
              <a:latin typeface="Arial Nova Light" panose="020B0304020202020204" pitchFamily="34" charset="0"/>
              <a:cs typeface="Aldhabi" panose="020B0604020202020204" pitchFamily="2" charset="-78"/>
            </a:endParaRPr>
          </a:p>
          <a:p>
            <a:pPr algn="l"/>
            <a:r>
              <a:rPr lang="en-US" altLang="ko-KR" sz="3000" dirty="0">
                <a:solidFill>
                  <a:srgbClr val="00B0F0"/>
                </a:solidFill>
                <a:latin typeface="Arial Nova Light" panose="020B0304020202020204" pitchFamily="34" charset="0"/>
                <a:cs typeface="Aldhabi" panose="020B0604020202020204" pitchFamily="2" charset="-78"/>
              </a:rPr>
              <a:t>Multiple Linear Regression, Ridge</a:t>
            </a:r>
            <a:endParaRPr lang="ko-KR" altLang="en-US" sz="3000" dirty="0">
              <a:solidFill>
                <a:srgbClr val="00B0F0"/>
              </a:solidFill>
              <a:latin typeface="Arial Nova Light" panose="020B0304020202020204" pitchFamily="34" charset="0"/>
              <a:cs typeface="Aldhabi" panose="020B0604020202020204" pitchFamily="2" charset="-78"/>
            </a:endParaRPr>
          </a:p>
          <a:p>
            <a:pPr algn="l"/>
            <a:endParaRPr lang="en-US" altLang="ko-KR" sz="3000" dirty="0">
              <a:solidFill>
                <a:srgbClr val="00B0F0"/>
              </a:solidFill>
              <a:latin typeface="Arial Nova Light" panose="020B0304020202020204" pitchFamily="34" charset="0"/>
              <a:cs typeface="Aldhabi" panose="020B0604020202020204" pitchFamily="2" charset="-78"/>
            </a:endParaRPr>
          </a:p>
          <a:p>
            <a:pPr algn="l"/>
            <a:r>
              <a:rPr lang="en-US" altLang="ko-KR" sz="2000" dirty="0">
                <a:latin typeface="Arial Nova Light" panose="020B0304020202020204" pitchFamily="34" charset="0"/>
                <a:cs typeface="Aldhabi" panose="020B0604020202020204" pitchFamily="2" charset="-78"/>
                <a:sym typeface="Wingdings" panose="05000000000000000000" pitchFamily="2" charset="2"/>
              </a:rPr>
              <a:t></a:t>
            </a:r>
            <a:r>
              <a:rPr lang="en-US" altLang="ko-KR" sz="2000" dirty="0">
                <a:solidFill>
                  <a:srgbClr val="00B0F0"/>
                </a:solidFill>
                <a:latin typeface="Arial Nova Light" panose="020B0304020202020204" pitchFamily="34" charset="0"/>
                <a:cs typeface="Aldhabi" panose="020B0604020202020204" pitchFamily="2" charset="-78"/>
                <a:sym typeface="Wingdings" panose="05000000000000000000" pitchFamily="2" charset="2"/>
              </a:rPr>
              <a:t> </a:t>
            </a:r>
            <a:r>
              <a:rPr lang="en-US" altLang="ko-KR" sz="2000" dirty="0">
                <a:latin typeface="Arial Nova Light" panose="020B0304020202020204" pitchFamily="34" charset="0"/>
                <a:cs typeface="Aldhabi" panose="020B0604020202020204" pitchFamily="2" charset="-78"/>
                <a:sym typeface="Wingdings" panose="05000000000000000000" pitchFamily="2" charset="2"/>
              </a:rPr>
              <a:t>Model Accuracy: 77.97 % on test data</a:t>
            </a:r>
            <a:endParaRPr lang="en-US" altLang="ko-KR" sz="2000" dirty="0">
              <a:latin typeface="Arial Nova Light" panose="020B0304020202020204" pitchFamily="34" charset="0"/>
              <a:cs typeface="Aldhabi" panose="020B0604020202020204" pitchFamily="2" charset="-78"/>
            </a:endParaRPr>
          </a:p>
          <a:p>
            <a:pPr algn="l"/>
            <a:endParaRPr lang="en-US" altLang="ko-KR" sz="2000" dirty="0">
              <a:latin typeface="Arial Nova Light" panose="020B0304020202020204" pitchFamily="34" charset="0"/>
              <a:cs typeface="Aldhabi" panose="020B0604020202020204" pitchFamily="2" charset="-78"/>
            </a:endParaRPr>
          </a:p>
        </p:txBody>
      </p:sp>
      <p:pic>
        <p:nvPicPr>
          <p:cNvPr id="1026" name="Picture 2">
            <a:extLst>
              <a:ext uri="{FF2B5EF4-FFF2-40B4-BE49-F238E27FC236}">
                <a16:creationId xmlns:a16="http://schemas.microsoft.com/office/drawing/2014/main" id="{8DDE9F19-81C7-4DAD-BFF3-98A852243B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29785" cy="34030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3B05CB-2AA5-46A2-ABAF-6235DCF5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06904"/>
            <a:ext cx="5129784" cy="345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981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104775" y="2687638"/>
            <a:ext cx="4495799" cy="1655762"/>
          </a:xfrm>
        </p:spPr>
        <p:txBody>
          <a:bodyPr>
            <a:normAutofit fontScale="92500" lnSpcReduction="10000"/>
          </a:bodyPr>
          <a:lstStyle/>
          <a:p>
            <a:pPr algn="l"/>
            <a:r>
              <a:rPr lang="ko-KR" altLang="en-US" sz="2000" dirty="0">
                <a:solidFill>
                  <a:schemeClr val="bg1"/>
                </a:solidFill>
                <a:latin typeface="Arial Nova Light" panose="020B0304020202020204" pitchFamily="34" charset="0"/>
                <a:cs typeface="Aldhabi" panose="020B0604020202020204" pitchFamily="2" charset="-78"/>
                <a:sym typeface="Wingdings" panose="05000000000000000000" pitchFamily="2" charset="2"/>
              </a:rPr>
              <a:t></a:t>
            </a:r>
            <a:r>
              <a:rPr lang="en-US" altLang="ko-KR" sz="3000" dirty="0">
                <a:solidFill>
                  <a:schemeClr val="bg1"/>
                </a:solidFill>
                <a:latin typeface="Arial Nova Light" panose="020B0304020202020204" pitchFamily="34" charset="0"/>
                <a:cs typeface="Aldhabi" panose="020B0604020202020204" pitchFamily="2" charset="-78"/>
                <a:sym typeface="Wingdings" panose="05000000000000000000" pitchFamily="2" charset="2"/>
              </a:rPr>
              <a:t>Feature Importance</a:t>
            </a:r>
          </a:p>
          <a:p>
            <a:pPr marL="342900" indent="-342900" algn="l">
              <a:buFontTx/>
              <a:buChar char="-"/>
            </a:pPr>
            <a:r>
              <a:rPr lang="en-US" altLang="ko-KR" sz="2000" dirty="0">
                <a:solidFill>
                  <a:schemeClr val="bg1"/>
                </a:solidFill>
                <a:latin typeface="Arial Nova Light" panose="020B0304020202020204" pitchFamily="34" charset="0"/>
                <a:cs typeface="Aldhabi" panose="020B0604020202020204" pitchFamily="2" charset="-78"/>
                <a:sym typeface="Wingdings" panose="05000000000000000000" pitchFamily="2" charset="2"/>
              </a:rPr>
              <a:t>Start hour is excessively biased</a:t>
            </a:r>
          </a:p>
          <a:p>
            <a:pPr algn="l"/>
            <a:endParaRPr lang="en-US" altLang="ko-KR" sz="2000" dirty="0">
              <a:solidFill>
                <a:schemeClr val="bg1"/>
              </a:solidFill>
              <a:latin typeface="Arial Nova Light" panose="020B0304020202020204" pitchFamily="34" charset="0"/>
              <a:cs typeface="Aldhabi" panose="020B0604020202020204" pitchFamily="2" charset="-78"/>
              <a:sym typeface="Wingdings" panose="05000000000000000000" pitchFamily="2" charset="2"/>
            </a:endParaRPr>
          </a:p>
          <a:p>
            <a:pPr algn="l"/>
            <a:r>
              <a:rPr lang="en-US" altLang="ko-KR" sz="2000" dirty="0">
                <a:solidFill>
                  <a:schemeClr val="bg1"/>
                </a:solidFill>
                <a:latin typeface="Arial Nova Light" panose="020B0304020202020204" pitchFamily="34" charset="0"/>
                <a:cs typeface="Aldhabi" panose="020B0604020202020204" pitchFamily="2" charset="-78"/>
                <a:sym typeface="Wingdings" panose="05000000000000000000" pitchFamily="2" charset="2"/>
              </a:rPr>
              <a:t> </a:t>
            </a:r>
            <a:r>
              <a:rPr lang="en-US" altLang="ko-KR" sz="3000" dirty="0">
                <a:solidFill>
                  <a:schemeClr val="bg1"/>
                </a:solidFill>
                <a:latin typeface="Arial Nova Light" panose="020B0304020202020204" pitchFamily="34" charset="0"/>
                <a:cs typeface="Aldhabi" panose="020B0604020202020204" pitchFamily="2" charset="-78"/>
                <a:sym typeface="Wingdings" panose="05000000000000000000" pitchFamily="2" charset="2"/>
              </a:rPr>
              <a:t>Test data 82.4 %</a:t>
            </a:r>
            <a:endParaRPr lang="ko-KR" altLang="en-US" sz="3000" dirty="0">
              <a:solidFill>
                <a:schemeClr val="bg1"/>
              </a:solidFill>
              <a:latin typeface="Arial Nova Light" panose="020B0304020202020204" pitchFamily="34" charset="0"/>
              <a:cs typeface="Aldhabi" panose="020B0604020202020204" pitchFamily="2" charset="-78"/>
            </a:endParaRPr>
          </a:p>
        </p:txBody>
      </p:sp>
      <p:pic>
        <p:nvPicPr>
          <p:cNvPr id="4" name="Picture 3">
            <a:extLst>
              <a:ext uri="{FF2B5EF4-FFF2-40B4-BE49-F238E27FC236}">
                <a16:creationId xmlns:a16="http://schemas.microsoft.com/office/drawing/2014/main" id="{48804F73-28E9-4977-8713-70258DE972D9}"/>
              </a:ext>
            </a:extLst>
          </p:cNvPr>
          <p:cNvPicPr>
            <a:picLocks noChangeAspect="1"/>
          </p:cNvPicPr>
          <p:nvPr/>
        </p:nvPicPr>
        <p:blipFill>
          <a:blip r:embed="rId2"/>
          <a:stretch>
            <a:fillRect/>
          </a:stretch>
        </p:blipFill>
        <p:spPr>
          <a:xfrm>
            <a:off x="5320996" y="1083982"/>
            <a:ext cx="6274296" cy="4690036"/>
          </a:xfrm>
          <a:prstGeom prst="rect">
            <a:avLst/>
          </a:prstGeom>
        </p:spPr>
      </p:pic>
    </p:spTree>
    <p:extLst>
      <p:ext uri="{BB962C8B-B14F-4D97-AF65-F5344CB8AC3E}">
        <p14:creationId xmlns:p14="http://schemas.microsoft.com/office/powerpoint/2010/main" val="1414430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35A02A3-C9B3-4AEC-8594-A2C1F6FA1F8D}"/>
              </a:ext>
            </a:extLst>
          </p:cNvPr>
          <p:cNvPicPr>
            <a:picLocks noChangeAspect="1"/>
          </p:cNvPicPr>
          <p:nvPr/>
        </p:nvPicPr>
        <p:blipFill>
          <a:blip r:embed="rId2"/>
          <a:stretch>
            <a:fillRect/>
          </a:stretch>
        </p:blipFill>
        <p:spPr>
          <a:xfrm>
            <a:off x="5848350" y="1303940"/>
            <a:ext cx="5890683" cy="4403286"/>
          </a:xfrm>
          <a:prstGeom prst="rect">
            <a:avLst/>
          </a:prstGeom>
        </p:spPr>
      </p:pic>
      <p:sp>
        <p:nvSpPr>
          <p:cNvPr id="11" name="Freeform: Shape 1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1962150"/>
            <a:ext cx="4514850" cy="2333625"/>
          </a:xfrm>
        </p:spPr>
        <p:txBody>
          <a:bodyPr anchor="t">
            <a:normAutofit fontScale="92500" lnSpcReduction="10000"/>
          </a:bodyPr>
          <a:lstStyle/>
          <a:p>
            <a:pPr algn="l"/>
            <a:r>
              <a:rPr lang="ko-KR" altLang="en-US" sz="3000" dirty="0">
                <a:latin typeface="Arial Nova Light" panose="020B0304020202020204" pitchFamily="34" charset="0"/>
                <a:cs typeface="Aldhabi" panose="020B0604020202020204" pitchFamily="2" charset="-78"/>
                <a:sym typeface="Wingdings" panose="05000000000000000000" pitchFamily="2" charset="2"/>
              </a:rPr>
              <a:t></a:t>
            </a:r>
            <a:r>
              <a:rPr lang="en-US" altLang="ko-KR" sz="3000" dirty="0">
                <a:latin typeface="Arial Nova Light" panose="020B0304020202020204" pitchFamily="34" charset="0"/>
                <a:cs typeface="Aldhabi" panose="020B0604020202020204" pitchFamily="2" charset="-78"/>
                <a:sym typeface="Wingdings" panose="05000000000000000000" pitchFamily="2" charset="2"/>
              </a:rPr>
              <a:t>Feature Importance</a:t>
            </a:r>
          </a:p>
          <a:p>
            <a:pPr marL="342900" indent="-342900" algn="l">
              <a:buFontTx/>
              <a:buChar char="-"/>
            </a:pPr>
            <a:r>
              <a:rPr lang="en-US" altLang="ko-KR" sz="2000" dirty="0">
                <a:latin typeface="Arial Nova Light" panose="020B0304020202020204" pitchFamily="34" charset="0"/>
                <a:cs typeface="Aldhabi" panose="020B0604020202020204" pitchFamily="2" charset="-78"/>
                <a:sym typeface="Wingdings" panose="05000000000000000000" pitchFamily="2" charset="2"/>
              </a:rPr>
              <a:t>Start hour is excessively biased as well</a:t>
            </a:r>
          </a:p>
          <a:p>
            <a:pPr algn="l"/>
            <a:endParaRPr lang="en-US" altLang="ko-KR" sz="3000" dirty="0">
              <a:latin typeface="Arial Nova Light" panose="020B0304020202020204" pitchFamily="34" charset="0"/>
              <a:cs typeface="Aldhabi" panose="020B0604020202020204" pitchFamily="2" charset="-78"/>
              <a:sym typeface="Wingdings" panose="05000000000000000000" pitchFamily="2" charset="2"/>
            </a:endParaRPr>
          </a:p>
          <a:p>
            <a:pPr marL="457200" indent="-457200" algn="l">
              <a:buFont typeface="Wingdings" panose="05000000000000000000" pitchFamily="2" charset="2"/>
              <a:buChar char=""/>
            </a:pPr>
            <a:r>
              <a:rPr lang="en-US" altLang="ko-KR" sz="3000" dirty="0">
                <a:latin typeface="Arial Nova Light" panose="020B0304020202020204" pitchFamily="34" charset="0"/>
                <a:cs typeface="Aldhabi" panose="020B0604020202020204" pitchFamily="2" charset="-78"/>
                <a:sym typeface="Wingdings" panose="05000000000000000000" pitchFamily="2" charset="2"/>
              </a:rPr>
              <a:t>Test data 84.0 %</a:t>
            </a:r>
          </a:p>
          <a:p>
            <a:pPr algn="l"/>
            <a:r>
              <a:rPr lang="en-US" altLang="ko-KR" sz="3000" dirty="0">
                <a:latin typeface="Arial Nova Light" panose="020B0304020202020204" pitchFamily="34" charset="0"/>
                <a:cs typeface="Aldhabi" panose="020B0604020202020204" pitchFamily="2" charset="-78"/>
                <a:sym typeface="Wingdings" panose="05000000000000000000" pitchFamily="2" charset="2"/>
              </a:rPr>
              <a:t>     </a:t>
            </a:r>
            <a:endParaRPr lang="ko-KR" altLang="en-US" sz="2000" dirty="0">
              <a:latin typeface="Arial Nova Light" panose="020B0304020202020204" pitchFamily="34" charset="0"/>
              <a:cs typeface="Aldhabi" panose="020B0604020202020204" pitchFamily="2" charset="-78"/>
            </a:endParaRPr>
          </a:p>
        </p:txBody>
      </p:sp>
    </p:spTree>
    <p:extLst>
      <p:ext uri="{BB962C8B-B14F-4D97-AF65-F5344CB8AC3E}">
        <p14:creationId xmlns:p14="http://schemas.microsoft.com/office/powerpoint/2010/main" val="42755764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72217" y="559293"/>
            <a:ext cx="6314983" cy="5868139"/>
          </a:xfrm>
        </p:spPr>
        <p:txBody>
          <a:bodyPr>
            <a:normAutofit/>
          </a:bodyPr>
          <a:lstStyle/>
          <a:p>
            <a:pPr algn="l"/>
            <a:r>
              <a:rPr lang="en-US" altLang="ko-KR" sz="3000" dirty="0">
                <a:solidFill>
                  <a:srgbClr val="0070C0"/>
                </a:solidFill>
                <a:latin typeface="Arial Nova Light" panose="020B0304020202020204" pitchFamily="34" charset="0"/>
                <a:cs typeface="Aldhabi" panose="020B0604020202020204" pitchFamily="2" charset="-78"/>
              </a:rPr>
              <a:t>Purpose</a:t>
            </a:r>
          </a:p>
          <a:p>
            <a:pPr algn="l"/>
            <a:r>
              <a:rPr lang="en-US" altLang="ko-KR" sz="2000" dirty="0">
                <a:latin typeface="Arial Nova Light" panose="020B0304020202020204" pitchFamily="34" charset="0"/>
                <a:cs typeface="Aldhabi" panose="020B0604020202020204" pitchFamily="2" charset="-78"/>
                <a:sym typeface="Wingdings" panose="05000000000000000000" pitchFamily="2" charset="2"/>
              </a:rPr>
              <a:t>The growth of Citi Bike is stagnant due to many sharing competitors. To find out which factors are most important and affect the increase in Subscribers, the most important factor for business growth, and to provide alternatives.</a:t>
            </a:r>
          </a:p>
        </p:txBody>
      </p:sp>
      <p:pic>
        <p:nvPicPr>
          <p:cNvPr id="1026" name="Picture 2">
            <a:extLst>
              <a:ext uri="{FF2B5EF4-FFF2-40B4-BE49-F238E27FC236}">
                <a16:creationId xmlns:a16="http://schemas.microsoft.com/office/drawing/2014/main" id="{8DDE9F19-81C7-4DAD-BFF3-98A852243B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29785" cy="34030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3B05CB-2AA5-46A2-ABAF-6235DCF5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06904"/>
            <a:ext cx="5129784" cy="34512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635D75D-E033-45FC-BF53-09DFAC33E3B7}"/>
              </a:ext>
            </a:extLst>
          </p:cNvPr>
          <p:cNvPicPr>
            <a:picLocks noChangeAspect="1"/>
          </p:cNvPicPr>
          <p:nvPr/>
        </p:nvPicPr>
        <p:blipFill>
          <a:blip r:embed="rId4"/>
          <a:stretch>
            <a:fillRect/>
          </a:stretch>
        </p:blipFill>
        <p:spPr>
          <a:xfrm>
            <a:off x="5414963" y="2678455"/>
            <a:ext cx="6472237" cy="3620252"/>
          </a:xfrm>
          <a:prstGeom prst="rect">
            <a:avLst/>
          </a:prstGeom>
        </p:spPr>
      </p:pic>
    </p:spTree>
    <p:extLst>
      <p:ext uri="{BB962C8B-B14F-4D97-AF65-F5344CB8AC3E}">
        <p14:creationId xmlns:p14="http://schemas.microsoft.com/office/powerpoint/2010/main" val="2489342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163019" y="2790825"/>
            <a:ext cx="4132756" cy="2124075"/>
          </a:xfrm>
        </p:spPr>
        <p:txBody>
          <a:bodyPr anchor="t">
            <a:normAutofit/>
          </a:bodyPr>
          <a:lstStyle/>
          <a:p>
            <a:r>
              <a:rPr lang="en-US" altLang="ko-KR" sz="3200" b="1" i="0" dirty="0">
                <a:effectLst/>
                <a:latin typeface="Helvetica Neue"/>
              </a:rPr>
              <a:t>Rush Hours effect on Target Variable</a:t>
            </a:r>
          </a:p>
          <a:p>
            <a:pPr algn="l"/>
            <a:r>
              <a:rPr lang="ko-KR" altLang="en-US" sz="4000" dirty="0">
                <a:latin typeface="Arial Nova Light" panose="020B0304020202020204" pitchFamily="34" charset="0"/>
                <a:cs typeface="Aldhabi" panose="020B0604020202020204" pitchFamily="2" charset="-78"/>
              </a:rPr>
              <a:t>  </a:t>
            </a:r>
            <a:r>
              <a:rPr lang="en-US" altLang="ko-KR" sz="3000" dirty="0">
                <a:latin typeface="Arial Nova Light" panose="020B0304020202020204" pitchFamily="34" charset="0"/>
                <a:cs typeface="Aldhabi" panose="020B0604020202020204" pitchFamily="2" charset="-78"/>
              </a:rPr>
              <a:t>[7, 8, 9, 16, 17, 18]</a:t>
            </a:r>
            <a:endParaRPr lang="ko-KR" altLang="en-US" sz="3000" dirty="0">
              <a:latin typeface="Arial Nova Light" panose="020B0304020202020204" pitchFamily="34" charset="0"/>
              <a:cs typeface="Aldhabi" panose="020B0604020202020204" pitchFamily="2" charset="-78"/>
            </a:endParaRPr>
          </a:p>
        </p:txBody>
      </p:sp>
      <p:pic>
        <p:nvPicPr>
          <p:cNvPr id="2" name="Picture 1">
            <a:extLst>
              <a:ext uri="{FF2B5EF4-FFF2-40B4-BE49-F238E27FC236}">
                <a16:creationId xmlns:a16="http://schemas.microsoft.com/office/drawing/2014/main" id="{7771E9DB-C053-422E-BA7A-597CBB155D89}"/>
              </a:ext>
            </a:extLst>
          </p:cNvPr>
          <p:cNvPicPr>
            <a:picLocks noChangeAspect="1"/>
          </p:cNvPicPr>
          <p:nvPr/>
        </p:nvPicPr>
        <p:blipFill>
          <a:blip r:embed="rId2"/>
          <a:stretch>
            <a:fillRect/>
          </a:stretch>
        </p:blipFill>
        <p:spPr>
          <a:xfrm>
            <a:off x="5600702" y="2309812"/>
            <a:ext cx="6591300" cy="3362325"/>
          </a:xfrm>
          <a:prstGeom prst="rect">
            <a:avLst/>
          </a:prstGeom>
        </p:spPr>
      </p:pic>
    </p:spTree>
    <p:extLst>
      <p:ext uri="{BB962C8B-B14F-4D97-AF65-F5344CB8AC3E}">
        <p14:creationId xmlns:p14="http://schemas.microsoft.com/office/powerpoint/2010/main" val="3650049261"/>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63E5001-4D78-4E79-BD87-FC4B21FA4494}"/>
              </a:ext>
            </a:extLst>
          </p:cNvPr>
          <p:cNvPicPr>
            <a:picLocks noChangeAspect="1"/>
          </p:cNvPicPr>
          <p:nvPr/>
        </p:nvPicPr>
        <p:blipFill>
          <a:blip r:embed="rId2"/>
          <a:stretch>
            <a:fillRect/>
          </a:stretch>
        </p:blipFill>
        <p:spPr>
          <a:xfrm>
            <a:off x="5886450" y="2123796"/>
            <a:ext cx="5852583" cy="2487347"/>
          </a:xfrm>
          <a:prstGeom prst="rect">
            <a:avLst/>
          </a:prstGeom>
        </p:spPr>
      </p:pic>
      <p:sp>
        <p:nvSpPr>
          <p:cNvPr id="17" name="Freeform: Shape 11">
            <a:extLst>
              <a:ext uri="{FF2B5EF4-FFF2-40B4-BE49-F238E27FC236}">
                <a16:creationId xmlns:a16="http://schemas.microsoft.com/office/drawing/2014/main" id="{B2DC8709-0A70-45A9-A160-4B831CAB1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820929"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3">
            <a:extLst>
              <a:ext uri="{FF2B5EF4-FFF2-40B4-BE49-F238E27FC236}">
                <a16:creationId xmlns:a16="http://schemas.microsoft.com/office/drawing/2014/main" id="{E613F699-B53E-4E9A-B7E8-4979FEF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012496"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161641" y="2510774"/>
            <a:ext cx="4385569" cy="1713389"/>
          </a:xfrm>
        </p:spPr>
        <p:txBody>
          <a:bodyPr anchor="b">
            <a:normAutofit lnSpcReduction="10000"/>
          </a:bodyPr>
          <a:lstStyle/>
          <a:p>
            <a:r>
              <a:rPr lang="en-US" altLang="ko-KR" sz="4000" b="1" i="0" dirty="0">
                <a:effectLst/>
                <a:latin typeface="Helvetica Neue"/>
              </a:rPr>
              <a:t>Temperature effect on </a:t>
            </a:r>
          </a:p>
          <a:p>
            <a:r>
              <a:rPr lang="en-US" altLang="ko-KR" sz="4000" b="1" i="0" dirty="0">
                <a:effectLst/>
                <a:latin typeface="Helvetica Neue"/>
              </a:rPr>
              <a:t>Target Variable</a:t>
            </a:r>
          </a:p>
          <a:p>
            <a:pPr algn="l"/>
            <a:endParaRPr lang="ko-KR" altLang="en-US" sz="2000" dirty="0">
              <a:latin typeface="Arial Nova Light" panose="020B0304020202020204" pitchFamily="34" charset="0"/>
              <a:cs typeface="Aldhabi" panose="020B0604020202020204" pitchFamily="2" charset="-78"/>
            </a:endParaRPr>
          </a:p>
        </p:txBody>
      </p:sp>
    </p:spTree>
    <p:extLst>
      <p:ext uri="{BB962C8B-B14F-4D97-AF65-F5344CB8AC3E}">
        <p14:creationId xmlns:p14="http://schemas.microsoft.com/office/powerpoint/2010/main" val="133273562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72217" y="559293"/>
            <a:ext cx="6314983" cy="5868139"/>
          </a:xfrm>
        </p:spPr>
        <p:txBody>
          <a:bodyPr>
            <a:normAutofit/>
          </a:bodyPr>
          <a:lstStyle/>
          <a:p>
            <a:pPr algn="l"/>
            <a:r>
              <a:rPr lang="en-US" altLang="ko-KR" sz="3000" dirty="0">
                <a:solidFill>
                  <a:srgbClr val="0070C0"/>
                </a:solidFill>
                <a:latin typeface="Arial Nova Light" panose="020B0304020202020204" pitchFamily="34" charset="0"/>
                <a:cs typeface="Aldhabi" panose="020B0604020202020204" pitchFamily="2" charset="-78"/>
              </a:rPr>
              <a:t>Data</a:t>
            </a:r>
          </a:p>
          <a:p>
            <a:pPr algn="l"/>
            <a:endParaRPr lang="en-US" altLang="ko-KR" sz="3000" dirty="0">
              <a:solidFill>
                <a:srgbClr val="0070C0"/>
              </a:solidFill>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sym typeface="Wingdings" panose="05000000000000000000" pitchFamily="2" charset="2"/>
              </a:rPr>
              <a:t>Citi Bike Monthly Trip Data</a:t>
            </a:r>
          </a:p>
          <a:p>
            <a:pPr algn="l"/>
            <a:r>
              <a:rPr lang="en-US" altLang="ko-KR" sz="2000" dirty="0">
                <a:solidFill>
                  <a:srgbClr val="0070C0"/>
                </a:solidFill>
                <a:latin typeface="Arial Nova Light" panose="020B0304020202020204" pitchFamily="34" charset="0"/>
                <a:cs typeface="Aldhabi" panose="020B0604020202020204" pitchFamily="2" charset="-78"/>
                <a:sym typeface="Wingdings" panose="05000000000000000000" pitchFamily="2" charset="2"/>
              </a:rPr>
              <a:t>     -  </a:t>
            </a:r>
            <a:r>
              <a:rPr lang="en-US" altLang="ko-KR" sz="2000" dirty="0">
                <a:latin typeface="+mj-lt"/>
              </a:rPr>
              <a:t>Trip data including trip duration, Bike ID, </a:t>
            </a:r>
          </a:p>
          <a:p>
            <a:pPr algn="l"/>
            <a:r>
              <a:rPr lang="en-US" altLang="ko-KR" sz="2000" dirty="0">
                <a:latin typeface="+mj-lt"/>
              </a:rPr>
              <a:t>      start and end time, start and end locations, </a:t>
            </a:r>
          </a:p>
          <a:p>
            <a:pPr algn="l"/>
            <a:r>
              <a:rPr lang="en-US" altLang="ko-KR" sz="2000" dirty="0">
                <a:latin typeface="+mj-lt"/>
              </a:rPr>
              <a:t>      user type, gender, age</a:t>
            </a:r>
          </a:p>
          <a:p>
            <a:pPr algn="l"/>
            <a:r>
              <a:rPr lang="en-US" altLang="ko-KR" sz="2000" dirty="0">
                <a:latin typeface="+mj-lt"/>
              </a:rPr>
              <a:t>    - 5% of each month data</a:t>
            </a:r>
          </a:p>
          <a:p>
            <a:pPr marL="342900" indent="-342900" algn="l">
              <a:buFont typeface="Wingdings" panose="05000000000000000000" pitchFamily="2" charset="2"/>
              <a:buChar char=""/>
            </a:pPr>
            <a:r>
              <a:rPr lang="en-US" altLang="ko-KR" sz="2000" dirty="0">
                <a:latin typeface="+mj-lt"/>
                <a:sym typeface="Wingdings" panose="05000000000000000000" pitchFamily="2" charset="2"/>
              </a:rPr>
              <a:t>Period of Data</a:t>
            </a:r>
          </a:p>
          <a:p>
            <a:pPr algn="l"/>
            <a:r>
              <a:rPr lang="en-US" altLang="ko-KR" sz="2000" dirty="0">
                <a:latin typeface="+mj-lt"/>
                <a:sym typeface="Wingdings" panose="05000000000000000000" pitchFamily="2" charset="2"/>
              </a:rPr>
              <a:t>    - January 2019 ~ December 2019</a:t>
            </a:r>
          </a:p>
          <a:p>
            <a:pPr marL="342900" indent="-342900" algn="l">
              <a:buFont typeface="Wingdings" panose="05000000000000000000" pitchFamily="2" charset="2"/>
              <a:buChar char=""/>
            </a:pPr>
            <a:r>
              <a:rPr lang="en-US" altLang="ko-KR" sz="2000" dirty="0">
                <a:latin typeface="+mj-lt"/>
                <a:sym typeface="Wingdings" panose="05000000000000000000" pitchFamily="2" charset="2"/>
              </a:rPr>
              <a:t>Data</a:t>
            </a:r>
          </a:p>
          <a:p>
            <a:pPr algn="l"/>
            <a:r>
              <a:rPr lang="en-US" altLang="ko-KR" sz="2000" dirty="0">
                <a:latin typeface="+mj-lt"/>
                <a:sym typeface="Wingdings" panose="05000000000000000000" pitchFamily="2" charset="2"/>
              </a:rPr>
              <a:t>     - 1,027,583 data and 15 features</a:t>
            </a:r>
          </a:p>
          <a:p>
            <a:pPr algn="l"/>
            <a:endParaRPr lang="en-US" altLang="ko-KR" sz="2000" dirty="0">
              <a:latin typeface="+mj-lt"/>
            </a:endParaRPr>
          </a:p>
          <a:p>
            <a:pPr algn="l"/>
            <a:endParaRPr lang="en-US" altLang="ko-KR" sz="2000" dirty="0">
              <a:latin typeface="Arial Nova Light" panose="020B0304020202020204" pitchFamily="34" charset="0"/>
              <a:cs typeface="Aldhabi" panose="020B0604020202020204" pitchFamily="2" charset="-78"/>
            </a:endParaRPr>
          </a:p>
          <a:p>
            <a:pPr algn="l"/>
            <a:endParaRPr lang="ko-KR" altLang="en-US" sz="2000" dirty="0">
              <a:latin typeface="Arial Nova Light" panose="020B0304020202020204" pitchFamily="34" charset="0"/>
              <a:cs typeface="Aldhabi" panose="020B0604020202020204" pitchFamily="2" charset="-78"/>
            </a:endParaRPr>
          </a:p>
        </p:txBody>
      </p:sp>
      <p:pic>
        <p:nvPicPr>
          <p:cNvPr id="1026" name="Picture 2">
            <a:extLst>
              <a:ext uri="{FF2B5EF4-FFF2-40B4-BE49-F238E27FC236}">
                <a16:creationId xmlns:a16="http://schemas.microsoft.com/office/drawing/2014/main" id="{8DDE9F19-81C7-4DAD-BFF3-98A852243B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29785" cy="34030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3B05CB-2AA5-46A2-ABAF-6235DCF5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06904"/>
            <a:ext cx="5129784" cy="345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80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198360" y="2882336"/>
            <a:ext cx="4714875" cy="933051"/>
          </a:xfrm>
        </p:spPr>
        <p:txBody>
          <a:bodyPr anchor="t">
            <a:normAutofit/>
          </a:bodyPr>
          <a:lstStyle/>
          <a:p>
            <a:r>
              <a:rPr lang="en-US" altLang="ko-KR" sz="3000" b="1" dirty="0">
                <a:latin typeface="Helvetica Neue"/>
              </a:rPr>
              <a:t>User</a:t>
            </a:r>
            <a:r>
              <a:rPr lang="ko-KR" altLang="en-US" sz="3000" b="1" dirty="0">
                <a:latin typeface="Helvetica Neue"/>
              </a:rPr>
              <a:t> </a:t>
            </a:r>
            <a:r>
              <a:rPr lang="en-US" altLang="ko-KR" sz="3000" b="1" dirty="0">
                <a:latin typeface="Helvetica Neue"/>
              </a:rPr>
              <a:t>Type</a:t>
            </a:r>
            <a:r>
              <a:rPr lang="ko-KR" altLang="en-US" sz="3000" b="1" dirty="0">
                <a:latin typeface="Helvetica Neue"/>
              </a:rPr>
              <a:t> </a:t>
            </a:r>
            <a:r>
              <a:rPr lang="en-US" altLang="ko-KR" sz="3000" b="1" dirty="0">
                <a:latin typeface="Helvetica Neue"/>
              </a:rPr>
              <a:t>Distribution</a:t>
            </a:r>
            <a:endParaRPr lang="en-US" altLang="ko-KR" sz="3000" b="1" i="0" dirty="0">
              <a:effectLst/>
              <a:latin typeface="Helvetica Neue"/>
            </a:endParaRPr>
          </a:p>
        </p:txBody>
      </p:sp>
      <p:pic>
        <p:nvPicPr>
          <p:cNvPr id="5" name="Picture 4">
            <a:extLst>
              <a:ext uri="{FF2B5EF4-FFF2-40B4-BE49-F238E27FC236}">
                <a16:creationId xmlns:a16="http://schemas.microsoft.com/office/drawing/2014/main" id="{E417F940-C940-45CF-B5EA-AE2A11CE965F}"/>
              </a:ext>
            </a:extLst>
          </p:cNvPr>
          <p:cNvPicPr>
            <a:picLocks noChangeAspect="1"/>
          </p:cNvPicPr>
          <p:nvPr/>
        </p:nvPicPr>
        <p:blipFill>
          <a:blip r:embed="rId2"/>
          <a:stretch>
            <a:fillRect/>
          </a:stretch>
        </p:blipFill>
        <p:spPr>
          <a:xfrm rot="10800000" flipH="1" flipV="1">
            <a:off x="5867774" y="1970843"/>
            <a:ext cx="6089614" cy="3932530"/>
          </a:xfrm>
          <a:prstGeom prst="rect">
            <a:avLst/>
          </a:prstGeom>
        </p:spPr>
      </p:pic>
    </p:spTree>
    <p:extLst>
      <p:ext uri="{BB962C8B-B14F-4D97-AF65-F5344CB8AC3E}">
        <p14:creationId xmlns:p14="http://schemas.microsoft.com/office/powerpoint/2010/main" val="337991005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76200" y="2310418"/>
            <a:ext cx="4800488" cy="2230515"/>
          </a:xfrm>
        </p:spPr>
        <p:txBody>
          <a:bodyPr>
            <a:normAutofit/>
          </a:bodyPr>
          <a:lstStyle/>
          <a:p>
            <a:r>
              <a:rPr lang="en-US" altLang="ko-KR" sz="3000" b="1" dirty="0">
                <a:solidFill>
                  <a:schemeClr val="bg1"/>
                </a:solidFill>
                <a:latin typeface="Helvetica Neue"/>
              </a:rPr>
              <a:t>Gender Counts by </a:t>
            </a:r>
          </a:p>
          <a:p>
            <a:r>
              <a:rPr lang="en-US" altLang="ko-KR" sz="3000" b="1" dirty="0">
                <a:solidFill>
                  <a:schemeClr val="bg1"/>
                </a:solidFill>
                <a:latin typeface="Helvetica Neue"/>
              </a:rPr>
              <a:t>User Type</a:t>
            </a:r>
            <a:endParaRPr lang="en-US" altLang="ko-KR" sz="3000" b="1" i="0" dirty="0">
              <a:solidFill>
                <a:schemeClr val="bg1"/>
              </a:solidFill>
              <a:effectLst/>
              <a:latin typeface="Helvetica Neue"/>
            </a:endParaRPr>
          </a:p>
          <a:p>
            <a:pPr algn="l"/>
            <a:endParaRPr lang="ko-KR" altLang="en-US" sz="2000" dirty="0">
              <a:solidFill>
                <a:srgbClr val="FFFFFF"/>
              </a:solidFill>
              <a:latin typeface="Arial Nova Light" panose="020B0304020202020204" pitchFamily="34" charset="0"/>
              <a:cs typeface="Aldhabi" panose="020B0604020202020204" pitchFamily="2" charset="-78"/>
            </a:endParaRPr>
          </a:p>
        </p:txBody>
      </p:sp>
      <p:pic>
        <p:nvPicPr>
          <p:cNvPr id="4" name="Picture 3">
            <a:extLst>
              <a:ext uri="{FF2B5EF4-FFF2-40B4-BE49-F238E27FC236}">
                <a16:creationId xmlns:a16="http://schemas.microsoft.com/office/drawing/2014/main" id="{1087C388-C90D-4E83-8B4C-AB42F45544CE}"/>
              </a:ext>
            </a:extLst>
          </p:cNvPr>
          <p:cNvPicPr>
            <a:picLocks noChangeAspect="1"/>
          </p:cNvPicPr>
          <p:nvPr/>
        </p:nvPicPr>
        <p:blipFill>
          <a:blip r:embed="rId2"/>
          <a:stretch>
            <a:fillRect/>
          </a:stretch>
        </p:blipFill>
        <p:spPr>
          <a:xfrm>
            <a:off x="4724288" y="305520"/>
            <a:ext cx="7316435" cy="3833812"/>
          </a:xfrm>
          <a:prstGeom prst="rect">
            <a:avLst/>
          </a:prstGeom>
        </p:spPr>
      </p:pic>
    </p:spTree>
    <p:extLst>
      <p:ext uri="{BB962C8B-B14F-4D97-AF65-F5344CB8AC3E}">
        <p14:creationId xmlns:p14="http://schemas.microsoft.com/office/powerpoint/2010/main" val="1066472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Gender Ratio by </a:t>
            </a:r>
          </a:p>
          <a:p>
            <a:r>
              <a:rPr lang="en-US" altLang="ko-KR" sz="3000" b="1" i="0" dirty="0">
                <a:solidFill>
                  <a:schemeClr val="bg1"/>
                </a:solidFill>
                <a:effectLst/>
                <a:latin typeface="Helvetica Neue"/>
              </a:rPr>
              <a:t>User Type</a:t>
            </a:r>
          </a:p>
        </p:txBody>
      </p:sp>
      <p:pic>
        <p:nvPicPr>
          <p:cNvPr id="5" name="Picture 4">
            <a:extLst>
              <a:ext uri="{FF2B5EF4-FFF2-40B4-BE49-F238E27FC236}">
                <a16:creationId xmlns:a16="http://schemas.microsoft.com/office/drawing/2014/main" id="{5C07EC44-7B3A-47F1-9857-1FD45A817655}"/>
              </a:ext>
            </a:extLst>
          </p:cNvPr>
          <p:cNvPicPr>
            <a:picLocks noChangeAspect="1"/>
          </p:cNvPicPr>
          <p:nvPr/>
        </p:nvPicPr>
        <p:blipFill>
          <a:blip r:embed="rId2"/>
          <a:stretch>
            <a:fillRect/>
          </a:stretch>
        </p:blipFill>
        <p:spPr>
          <a:xfrm>
            <a:off x="4859866" y="176689"/>
            <a:ext cx="7196555" cy="3930343"/>
          </a:xfrm>
          <a:prstGeom prst="rect">
            <a:avLst/>
          </a:prstGeom>
        </p:spPr>
      </p:pic>
    </p:spTree>
    <p:extLst>
      <p:ext uri="{BB962C8B-B14F-4D97-AF65-F5344CB8AC3E}">
        <p14:creationId xmlns:p14="http://schemas.microsoft.com/office/powerpoint/2010/main" val="374154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User Type Counts by</a:t>
            </a:r>
          </a:p>
          <a:p>
            <a:r>
              <a:rPr lang="en-US" altLang="ko-KR" sz="3000" b="1" dirty="0">
                <a:solidFill>
                  <a:schemeClr val="bg1"/>
                </a:solidFill>
                <a:latin typeface="Helvetica Neue"/>
              </a:rPr>
              <a:t>User Type</a:t>
            </a:r>
          </a:p>
        </p:txBody>
      </p:sp>
      <p:pic>
        <p:nvPicPr>
          <p:cNvPr id="4" name="Picture 3">
            <a:extLst>
              <a:ext uri="{FF2B5EF4-FFF2-40B4-BE49-F238E27FC236}">
                <a16:creationId xmlns:a16="http://schemas.microsoft.com/office/drawing/2014/main" id="{057ECD94-9C90-488D-B24C-EE98231347A6}"/>
              </a:ext>
            </a:extLst>
          </p:cNvPr>
          <p:cNvPicPr>
            <a:picLocks noChangeAspect="1"/>
          </p:cNvPicPr>
          <p:nvPr/>
        </p:nvPicPr>
        <p:blipFill>
          <a:blip r:embed="rId2"/>
          <a:stretch>
            <a:fillRect/>
          </a:stretch>
        </p:blipFill>
        <p:spPr>
          <a:xfrm>
            <a:off x="4724288" y="114300"/>
            <a:ext cx="7464283" cy="3949028"/>
          </a:xfrm>
          <a:prstGeom prst="rect">
            <a:avLst/>
          </a:prstGeom>
        </p:spPr>
      </p:pic>
    </p:spTree>
    <p:extLst>
      <p:ext uri="{BB962C8B-B14F-4D97-AF65-F5344CB8AC3E}">
        <p14:creationId xmlns:p14="http://schemas.microsoft.com/office/powerpoint/2010/main" val="176340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Age Distribution by </a:t>
            </a:r>
          </a:p>
          <a:p>
            <a:r>
              <a:rPr lang="en-US" altLang="ko-KR" sz="3000" b="1" i="0" dirty="0">
                <a:solidFill>
                  <a:schemeClr val="bg1"/>
                </a:solidFill>
                <a:effectLst/>
                <a:latin typeface="Helvetica Neue"/>
              </a:rPr>
              <a:t>User Type</a:t>
            </a:r>
            <a:endParaRPr lang="en-US" altLang="ko-KR" sz="3000" b="1" dirty="0">
              <a:solidFill>
                <a:schemeClr val="bg1"/>
              </a:solidFill>
              <a:latin typeface="Helvetica Neue"/>
            </a:endParaRPr>
          </a:p>
        </p:txBody>
      </p:sp>
      <p:pic>
        <p:nvPicPr>
          <p:cNvPr id="4" name="Picture 3">
            <a:extLst>
              <a:ext uri="{FF2B5EF4-FFF2-40B4-BE49-F238E27FC236}">
                <a16:creationId xmlns:a16="http://schemas.microsoft.com/office/drawing/2014/main" id="{271290CA-F2B8-4F97-842A-B9ED1B8BF89C}"/>
              </a:ext>
            </a:extLst>
          </p:cNvPr>
          <p:cNvPicPr>
            <a:picLocks noChangeAspect="1"/>
          </p:cNvPicPr>
          <p:nvPr/>
        </p:nvPicPr>
        <p:blipFill>
          <a:blip r:embed="rId2"/>
          <a:stretch>
            <a:fillRect/>
          </a:stretch>
        </p:blipFill>
        <p:spPr>
          <a:xfrm>
            <a:off x="6096000" y="133351"/>
            <a:ext cx="3876675" cy="3302119"/>
          </a:xfrm>
          <a:prstGeom prst="rect">
            <a:avLst/>
          </a:prstGeom>
        </p:spPr>
      </p:pic>
      <p:pic>
        <p:nvPicPr>
          <p:cNvPr id="8" name="Picture 7">
            <a:extLst>
              <a:ext uri="{FF2B5EF4-FFF2-40B4-BE49-F238E27FC236}">
                <a16:creationId xmlns:a16="http://schemas.microsoft.com/office/drawing/2014/main" id="{0FDFB059-010E-4F37-B059-794294DE4EED}"/>
              </a:ext>
            </a:extLst>
          </p:cNvPr>
          <p:cNvPicPr>
            <a:picLocks noChangeAspect="1"/>
          </p:cNvPicPr>
          <p:nvPr/>
        </p:nvPicPr>
        <p:blipFill>
          <a:blip r:embed="rId3"/>
          <a:stretch>
            <a:fillRect/>
          </a:stretch>
        </p:blipFill>
        <p:spPr>
          <a:xfrm>
            <a:off x="6248400" y="3578459"/>
            <a:ext cx="3876675" cy="3295805"/>
          </a:xfrm>
          <a:prstGeom prst="rect">
            <a:avLst/>
          </a:prstGeom>
        </p:spPr>
      </p:pic>
    </p:spTree>
    <p:extLst>
      <p:ext uri="{BB962C8B-B14F-4D97-AF65-F5344CB8AC3E}">
        <p14:creationId xmlns:p14="http://schemas.microsoft.com/office/powerpoint/2010/main" val="3978907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2889</TotalTime>
  <Words>382</Words>
  <Application>Microsoft Office PowerPoint</Application>
  <PresentationFormat>Widescreen</PresentationFormat>
  <Paragraphs>87</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Helvetica Neue</vt:lpstr>
      <vt:lpstr>맑은 고딕</vt:lpstr>
      <vt:lpstr>Arial</vt:lpstr>
      <vt:lpstr>Arial Nova Light</vt:lpstr>
      <vt:lpstr>Calibri</vt:lpstr>
      <vt:lpstr>Wingdings</vt:lpstr>
      <vt:lpstr>Office Theme</vt:lpstr>
      <vt:lpstr>Citi Bike  Data Science In New York City      Minjae Lee 12/29/2020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Bike  Data Science In New York City      Minjae Lee 12/29/2020     </dc:title>
  <dc:creator>MINJAE.LEE@baruchmail.cuny.edu</dc:creator>
  <cp:lastModifiedBy>MINJAE.LEE@baruchmail.cuny.edu</cp:lastModifiedBy>
  <cp:revision>4</cp:revision>
  <dcterms:created xsi:type="dcterms:W3CDTF">2020-12-26T23:01:07Z</dcterms:created>
  <dcterms:modified xsi:type="dcterms:W3CDTF">2020-12-28T23:10:47Z</dcterms:modified>
</cp:coreProperties>
</file>