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76" r:id="rId4"/>
    <p:sldId id="257" r:id="rId5"/>
    <p:sldId id="258" r:id="rId6"/>
    <p:sldId id="259" r:id="rId7"/>
    <p:sldId id="260" r:id="rId8"/>
    <p:sldId id="277" r:id="rId9"/>
    <p:sldId id="278" r:id="rId10"/>
    <p:sldId id="279" r:id="rId11"/>
    <p:sldId id="280" r:id="rId12"/>
    <p:sldId id="289" r:id="rId13"/>
    <p:sldId id="290" r:id="rId14"/>
    <p:sldId id="287" r:id="rId15"/>
    <p:sldId id="282" r:id="rId16"/>
    <p:sldId id="288" r:id="rId17"/>
    <p:sldId id="284" r:id="rId18"/>
    <p:sldId id="285" r:id="rId19"/>
    <p:sldId id="286" r:id="rId20"/>
    <p:sldId id="283" r:id="rId21"/>
    <p:sldId id="269" r:id="rId22"/>
    <p:sldId id="270" r:id="rId23"/>
    <p:sldId id="271" r:id="rId24"/>
    <p:sldId id="274"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8EB8-741E-4644-9FD9-CBDBD32575B5}"/>
              </a:ext>
            </a:extLst>
          </p:cNvPr>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a:extLst>
              <a:ext uri="{FF2B5EF4-FFF2-40B4-BE49-F238E27FC236}">
                <a16:creationId xmlns:a16="http://schemas.microsoft.com/office/drawing/2014/main" id="{18848F1A-04DE-4061-8073-50EE24B52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4" name="Date Placeholder 3">
            <a:extLst>
              <a:ext uri="{FF2B5EF4-FFF2-40B4-BE49-F238E27FC236}">
                <a16:creationId xmlns:a16="http://schemas.microsoft.com/office/drawing/2014/main" id="{E7FD5312-C2B8-47FA-BD79-67B9DCABFF1C}"/>
              </a:ext>
            </a:extLst>
          </p:cNvPr>
          <p:cNvSpPr>
            <a:spLocks noGrp="1"/>
          </p:cNvSpPr>
          <p:nvPr>
            <p:ph type="dt" sz="half" idx="10"/>
          </p:nvPr>
        </p:nvSpPr>
        <p:spPr/>
        <p:txBody>
          <a:bodyPr/>
          <a:lstStyle/>
          <a:p>
            <a:fld id="{94B95F32-165F-409D-9DFB-67458F6B5B60}" type="datetimeFigureOut">
              <a:rPr lang="ko-KR" altLang="en-US" smtClean="0"/>
              <a:t>2020-12-28</a:t>
            </a:fld>
            <a:endParaRPr lang="ko-KR" altLang="en-US"/>
          </a:p>
        </p:txBody>
      </p:sp>
      <p:sp>
        <p:nvSpPr>
          <p:cNvPr id="5" name="Footer Placeholder 4">
            <a:extLst>
              <a:ext uri="{FF2B5EF4-FFF2-40B4-BE49-F238E27FC236}">
                <a16:creationId xmlns:a16="http://schemas.microsoft.com/office/drawing/2014/main" id="{859ED16D-6BE3-4C63-911A-CAAB53C558F9}"/>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8B0B09F1-8B96-4307-AB80-713947618728}"/>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956494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32A0-5133-42D9-9BA7-1CF5D400B6DA}"/>
              </a:ext>
            </a:extLst>
          </p:cNvPr>
          <p:cNvSpPr>
            <a:spLocks noGrp="1"/>
          </p:cNvSpPr>
          <p:nvPr>
            <p:ph type="title"/>
          </p:nvPr>
        </p:nvSpPr>
        <p:spPr/>
        <p:txBody>
          <a:bodyPr/>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30E6D93B-7D19-4B98-B106-B074AA3DD37D}"/>
              </a:ext>
            </a:extLst>
          </p:cNvPr>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AC4182E8-B39D-4BE7-9C36-E9FA294DFFEE}"/>
              </a:ext>
            </a:extLst>
          </p:cNvPr>
          <p:cNvSpPr>
            <a:spLocks noGrp="1"/>
          </p:cNvSpPr>
          <p:nvPr>
            <p:ph type="dt" sz="half" idx="10"/>
          </p:nvPr>
        </p:nvSpPr>
        <p:spPr/>
        <p:txBody>
          <a:bodyPr/>
          <a:lstStyle/>
          <a:p>
            <a:fld id="{94B95F32-165F-409D-9DFB-67458F6B5B60}" type="datetimeFigureOut">
              <a:rPr lang="ko-KR" altLang="en-US" smtClean="0"/>
              <a:t>2020-12-28</a:t>
            </a:fld>
            <a:endParaRPr lang="ko-KR" altLang="en-US"/>
          </a:p>
        </p:txBody>
      </p:sp>
      <p:sp>
        <p:nvSpPr>
          <p:cNvPr id="5" name="Footer Placeholder 4">
            <a:extLst>
              <a:ext uri="{FF2B5EF4-FFF2-40B4-BE49-F238E27FC236}">
                <a16:creationId xmlns:a16="http://schemas.microsoft.com/office/drawing/2014/main" id="{7A4E0502-DBC2-43E0-BE98-CB9F9EFC2E7E}"/>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26CF15E6-DFB9-4D1C-8D28-A11C8645929B}"/>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2065224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CA078-B54F-49B8-8A6B-697031C07E3D}"/>
              </a:ext>
            </a:extLst>
          </p:cNvPr>
          <p:cNvSpPr>
            <a:spLocks noGrp="1"/>
          </p:cNvSpPr>
          <p:nvPr>
            <p:ph type="title" orient="vert"/>
          </p:nvPr>
        </p:nvSpPr>
        <p:spPr>
          <a:xfrm>
            <a:off x="8724900" y="365125"/>
            <a:ext cx="2628900" cy="5811838"/>
          </a:xfrm>
        </p:spPr>
        <p:txBody>
          <a:bodyPr vert="eaVert"/>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5DCAD5E3-1C9B-4D9D-ACEC-3C2910A2E451}"/>
              </a:ext>
            </a:extLst>
          </p:cNvPr>
          <p:cNvSpPr>
            <a:spLocks noGrp="1"/>
          </p:cNvSpPr>
          <p:nvPr>
            <p:ph type="body" orient="vert" idx="1"/>
          </p:nvPr>
        </p:nvSpPr>
        <p:spPr>
          <a:xfrm>
            <a:off x="838200" y="365125"/>
            <a:ext cx="7734300" cy="581183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F039952C-A8A5-4BE5-94CE-BAA311FFF741}"/>
              </a:ext>
            </a:extLst>
          </p:cNvPr>
          <p:cNvSpPr>
            <a:spLocks noGrp="1"/>
          </p:cNvSpPr>
          <p:nvPr>
            <p:ph type="dt" sz="half" idx="10"/>
          </p:nvPr>
        </p:nvSpPr>
        <p:spPr/>
        <p:txBody>
          <a:bodyPr/>
          <a:lstStyle/>
          <a:p>
            <a:fld id="{94B95F32-165F-409D-9DFB-67458F6B5B60}" type="datetimeFigureOut">
              <a:rPr lang="ko-KR" altLang="en-US" smtClean="0"/>
              <a:t>2020-12-28</a:t>
            </a:fld>
            <a:endParaRPr lang="ko-KR" altLang="en-US"/>
          </a:p>
        </p:txBody>
      </p:sp>
      <p:sp>
        <p:nvSpPr>
          <p:cNvPr id="5" name="Footer Placeholder 4">
            <a:extLst>
              <a:ext uri="{FF2B5EF4-FFF2-40B4-BE49-F238E27FC236}">
                <a16:creationId xmlns:a16="http://schemas.microsoft.com/office/drawing/2014/main" id="{16C41A1C-4359-464F-82D8-195615EE6D6B}"/>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8D4D9C04-4946-4552-8D17-F2D6C528E3C8}"/>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43215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D30F-9BD9-4B29-A416-7E646F5D3D8C}"/>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0BB8052C-723A-4ACA-BD36-CAFBEF2ACE9C}"/>
              </a:ext>
            </a:extLst>
          </p:cNvPr>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C5854270-9102-4EA8-8ED9-BE20F6E55BEB}"/>
              </a:ext>
            </a:extLst>
          </p:cNvPr>
          <p:cNvSpPr>
            <a:spLocks noGrp="1"/>
          </p:cNvSpPr>
          <p:nvPr>
            <p:ph type="dt" sz="half" idx="10"/>
          </p:nvPr>
        </p:nvSpPr>
        <p:spPr/>
        <p:txBody>
          <a:bodyPr/>
          <a:lstStyle/>
          <a:p>
            <a:fld id="{94B95F32-165F-409D-9DFB-67458F6B5B60}" type="datetimeFigureOut">
              <a:rPr lang="ko-KR" altLang="en-US" smtClean="0"/>
              <a:t>2020-12-28</a:t>
            </a:fld>
            <a:endParaRPr lang="ko-KR" altLang="en-US"/>
          </a:p>
        </p:txBody>
      </p:sp>
      <p:sp>
        <p:nvSpPr>
          <p:cNvPr id="5" name="Footer Placeholder 4">
            <a:extLst>
              <a:ext uri="{FF2B5EF4-FFF2-40B4-BE49-F238E27FC236}">
                <a16:creationId xmlns:a16="http://schemas.microsoft.com/office/drawing/2014/main" id="{6821C219-B99D-4287-8FE8-F44027620673}"/>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43A161AA-5A70-47CC-B31F-D4521BC34276}"/>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0224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4206-2F04-442F-A41E-58DDE883FE03}"/>
              </a:ext>
            </a:extLst>
          </p:cNvPr>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134A9E62-C0A2-453E-87E1-03D33E6BB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Click to edit Master text styles</a:t>
            </a:r>
          </a:p>
        </p:txBody>
      </p:sp>
      <p:sp>
        <p:nvSpPr>
          <p:cNvPr id="4" name="Date Placeholder 3">
            <a:extLst>
              <a:ext uri="{FF2B5EF4-FFF2-40B4-BE49-F238E27FC236}">
                <a16:creationId xmlns:a16="http://schemas.microsoft.com/office/drawing/2014/main" id="{282CD14E-A94A-4A71-B8B9-A923982A0190}"/>
              </a:ext>
            </a:extLst>
          </p:cNvPr>
          <p:cNvSpPr>
            <a:spLocks noGrp="1"/>
          </p:cNvSpPr>
          <p:nvPr>
            <p:ph type="dt" sz="half" idx="10"/>
          </p:nvPr>
        </p:nvSpPr>
        <p:spPr/>
        <p:txBody>
          <a:bodyPr/>
          <a:lstStyle/>
          <a:p>
            <a:fld id="{94B95F32-165F-409D-9DFB-67458F6B5B60}" type="datetimeFigureOut">
              <a:rPr lang="ko-KR" altLang="en-US" smtClean="0"/>
              <a:t>2020-12-28</a:t>
            </a:fld>
            <a:endParaRPr lang="ko-KR" altLang="en-US"/>
          </a:p>
        </p:txBody>
      </p:sp>
      <p:sp>
        <p:nvSpPr>
          <p:cNvPr id="5" name="Footer Placeholder 4">
            <a:extLst>
              <a:ext uri="{FF2B5EF4-FFF2-40B4-BE49-F238E27FC236}">
                <a16:creationId xmlns:a16="http://schemas.microsoft.com/office/drawing/2014/main" id="{FCD7E151-9421-4EAF-BAD3-E529DBBD7D59}"/>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DCB4F728-88FA-4710-9D8A-2DCD6DB090B0}"/>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80678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69E5-4E04-4D91-A184-190FC593A44B}"/>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320C3618-3C7B-44DD-9847-8D11EC26CC96}"/>
              </a:ext>
            </a:extLst>
          </p:cNvPr>
          <p:cNvSpPr>
            <a:spLocks noGrp="1"/>
          </p:cNvSpPr>
          <p:nvPr>
            <p:ph sz="half" idx="1"/>
          </p:nvPr>
        </p:nvSpPr>
        <p:spPr>
          <a:xfrm>
            <a:off x="838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a:extLst>
              <a:ext uri="{FF2B5EF4-FFF2-40B4-BE49-F238E27FC236}">
                <a16:creationId xmlns:a16="http://schemas.microsoft.com/office/drawing/2014/main" id="{8EAFED2A-D3A0-4C64-8682-278498ED1972}"/>
              </a:ext>
            </a:extLst>
          </p:cNvPr>
          <p:cNvSpPr>
            <a:spLocks noGrp="1"/>
          </p:cNvSpPr>
          <p:nvPr>
            <p:ph sz="half" idx="2"/>
          </p:nvPr>
        </p:nvSpPr>
        <p:spPr>
          <a:xfrm>
            <a:off x="6172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a:extLst>
              <a:ext uri="{FF2B5EF4-FFF2-40B4-BE49-F238E27FC236}">
                <a16:creationId xmlns:a16="http://schemas.microsoft.com/office/drawing/2014/main" id="{F808620E-056A-4D2E-BDA1-6238A5615DE9}"/>
              </a:ext>
            </a:extLst>
          </p:cNvPr>
          <p:cNvSpPr>
            <a:spLocks noGrp="1"/>
          </p:cNvSpPr>
          <p:nvPr>
            <p:ph type="dt" sz="half" idx="10"/>
          </p:nvPr>
        </p:nvSpPr>
        <p:spPr/>
        <p:txBody>
          <a:bodyPr/>
          <a:lstStyle/>
          <a:p>
            <a:fld id="{94B95F32-165F-409D-9DFB-67458F6B5B60}" type="datetimeFigureOut">
              <a:rPr lang="ko-KR" altLang="en-US" smtClean="0"/>
              <a:t>2020-12-28</a:t>
            </a:fld>
            <a:endParaRPr lang="ko-KR" altLang="en-US"/>
          </a:p>
        </p:txBody>
      </p:sp>
      <p:sp>
        <p:nvSpPr>
          <p:cNvPr id="6" name="Footer Placeholder 5">
            <a:extLst>
              <a:ext uri="{FF2B5EF4-FFF2-40B4-BE49-F238E27FC236}">
                <a16:creationId xmlns:a16="http://schemas.microsoft.com/office/drawing/2014/main" id="{CCB05DD9-EBE1-4DBD-98DC-1D62839A28B2}"/>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B4C75DFB-D773-489A-A581-4987A17A4AF6}"/>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28733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6E64-657C-4B9A-98B2-7A5DC77C4F33}"/>
              </a:ext>
            </a:extLst>
          </p:cNvPr>
          <p:cNvSpPr>
            <a:spLocks noGrp="1"/>
          </p:cNvSpPr>
          <p:nvPr>
            <p:ph type="title"/>
          </p:nvPr>
        </p:nvSpPr>
        <p:spPr>
          <a:xfrm>
            <a:off x="839788" y="365125"/>
            <a:ext cx="10515600" cy="1325563"/>
          </a:xfrm>
        </p:spPr>
        <p:txBody>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0C6E119B-E181-40AF-A278-D6254D658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a:extLst>
              <a:ext uri="{FF2B5EF4-FFF2-40B4-BE49-F238E27FC236}">
                <a16:creationId xmlns:a16="http://schemas.microsoft.com/office/drawing/2014/main" id="{FD8C98D9-8D31-46ED-8E55-A6EE8EE6A4D7}"/>
              </a:ext>
            </a:extLst>
          </p:cNvPr>
          <p:cNvSpPr>
            <a:spLocks noGrp="1"/>
          </p:cNvSpPr>
          <p:nvPr>
            <p:ph sz="half" idx="2"/>
          </p:nvPr>
        </p:nvSpPr>
        <p:spPr>
          <a:xfrm>
            <a:off x="839788" y="2505075"/>
            <a:ext cx="5157787"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a:extLst>
              <a:ext uri="{FF2B5EF4-FFF2-40B4-BE49-F238E27FC236}">
                <a16:creationId xmlns:a16="http://schemas.microsoft.com/office/drawing/2014/main" id="{4189B377-97AC-435D-B18E-7E3743E244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a:extLst>
              <a:ext uri="{FF2B5EF4-FFF2-40B4-BE49-F238E27FC236}">
                <a16:creationId xmlns:a16="http://schemas.microsoft.com/office/drawing/2014/main" id="{593CC194-7824-439A-B60A-1C92DD69DE93}"/>
              </a:ext>
            </a:extLst>
          </p:cNvPr>
          <p:cNvSpPr>
            <a:spLocks noGrp="1"/>
          </p:cNvSpPr>
          <p:nvPr>
            <p:ph sz="quarter" idx="4"/>
          </p:nvPr>
        </p:nvSpPr>
        <p:spPr>
          <a:xfrm>
            <a:off x="6172200" y="2505075"/>
            <a:ext cx="5183188"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a:extLst>
              <a:ext uri="{FF2B5EF4-FFF2-40B4-BE49-F238E27FC236}">
                <a16:creationId xmlns:a16="http://schemas.microsoft.com/office/drawing/2014/main" id="{D088CD7D-C9E9-4015-AEF5-F57C73424C9C}"/>
              </a:ext>
            </a:extLst>
          </p:cNvPr>
          <p:cNvSpPr>
            <a:spLocks noGrp="1"/>
          </p:cNvSpPr>
          <p:nvPr>
            <p:ph type="dt" sz="half" idx="10"/>
          </p:nvPr>
        </p:nvSpPr>
        <p:spPr/>
        <p:txBody>
          <a:bodyPr/>
          <a:lstStyle/>
          <a:p>
            <a:fld id="{94B95F32-165F-409D-9DFB-67458F6B5B60}" type="datetimeFigureOut">
              <a:rPr lang="ko-KR" altLang="en-US" smtClean="0"/>
              <a:t>2020-12-28</a:t>
            </a:fld>
            <a:endParaRPr lang="ko-KR" altLang="en-US"/>
          </a:p>
        </p:txBody>
      </p:sp>
      <p:sp>
        <p:nvSpPr>
          <p:cNvPr id="8" name="Footer Placeholder 7">
            <a:extLst>
              <a:ext uri="{FF2B5EF4-FFF2-40B4-BE49-F238E27FC236}">
                <a16:creationId xmlns:a16="http://schemas.microsoft.com/office/drawing/2014/main" id="{29048587-2D59-4269-A25F-69615EEC8B1D}"/>
              </a:ext>
            </a:extLst>
          </p:cNvPr>
          <p:cNvSpPr>
            <a:spLocks noGrp="1"/>
          </p:cNvSpPr>
          <p:nvPr>
            <p:ph type="ftr" sz="quarter" idx="11"/>
          </p:nvPr>
        </p:nvSpPr>
        <p:spPr/>
        <p:txBody>
          <a:bodyPr/>
          <a:lstStyle/>
          <a:p>
            <a:endParaRPr lang="ko-KR" altLang="en-US"/>
          </a:p>
        </p:txBody>
      </p:sp>
      <p:sp>
        <p:nvSpPr>
          <p:cNvPr id="9" name="Slide Number Placeholder 8">
            <a:extLst>
              <a:ext uri="{FF2B5EF4-FFF2-40B4-BE49-F238E27FC236}">
                <a16:creationId xmlns:a16="http://schemas.microsoft.com/office/drawing/2014/main" id="{A1003F46-41F9-4676-9B6F-AF40C34E3AC9}"/>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298880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3780-1D1E-4B44-9218-E726E75A8746}"/>
              </a:ext>
            </a:extLst>
          </p:cNvPr>
          <p:cNvSpPr>
            <a:spLocks noGrp="1"/>
          </p:cNvSpPr>
          <p:nvPr>
            <p:ph type="title"/>
          </p:nvPr>
        </p:nvSpPr>
        <p:spPr/>
        <p:txBody>
          <a:bodyPr/>
          <a:lstStyle/>
          <a:p>
            <a:r>
              <a:rPr lang="en-US" altLang="ko-KR"/>
              <a:t>Click to edit Master title style</a:t>
            </a:r>
            <a:endParaRPr lang="ko-KR" altLang="en-US"/>
          </a:p>
        </p:txBody>
      </p:sp>
      <p:sp>
        <p:nvSpPr>
          <p:cNvPr id="3" name="Date Placeholder 2">
            <a:extLst>
              <a:ext uri="{FF2B5EF4-FFF2-40B4-BE49-F238E27FC236}">
                <a16:creationId xmlns:a16="http://schemas.microsoft.com/office/drawing/2014/main" id="{BB742273-1DE7-4EEA-9AD0-13E09BBCF693}"/>
              </a:ext>
            </a:extLst>
          </p:cNvPr>
          <p:cNvSpPr>
            <a:spLocks noGrp="1"/>
          </p:cNvSpPr>
          <p:nvPr>
            <p:ph type="dt" sz="half" idx="10"/>
          </p:nvPr>
        </p:nvSpPr>
        <p:spPr/>
        <p:txBody>
          <a:bodyPr/>
          <a:lstStyle/>
          <a:p>
            <a:fld id="{94B95F32-165F-409D-9DFB-67458F6B5B60}" type="datetimeFigureOut">
              <a:rPr lang="ko-KR" altLang="en-US" smtClean="0"/>
              <a:t>2020-12-28</a:t>
            </a:fld>
            <a:endParaRPr lang="ko-KR" altLang="en-US"/>
          </a:p>
        </p:txBody>
      </p:sp>
      <p:sp>
        <p:nvSpPr>
          <p:cNvPr id="4" name="Footer Placeholder 3">
            <a:extLst>
              <a:ext uri="{FF2B5EF4-FFF2-40B4-BE49-F238E27FC236}">
                <a16:creationId xmlns:a16="http://schemas.microsoft.com/office/drawing/2014/main" id="{50E19F71-B4A3-4502-B918-586AD4ADFBBC}"/>
              </a:ext>
            </a:extLst>
          </p:cNvPr>
          <p:cNvSpPr>
            <a:spLocks noGrp="1"/>
          </p:cNvSpPr>
          <p:nvPr>
            <p:ph type="ftr" sz="quarter" idx="11"/>
          </p:nvPr>
        </p:nvSpPr>
        <p:spPr/>
        <p:txBody>
          <a:bodyPr/>
          <a:lstStyle/>
          <a:p>
            <a:endParaRPr lang="ko-KR" altLang="en-US"/>
          </a:p>
        </p:txBody>
      </p:sp>
      <p:sp>
        <p:nvSpPr>
          <p:cNvPr id="5" name="Slide Number Placeholder 4">
            <a:extLst>
              <a:ext uri="{FF2B5EF4-FFF2-40B4-BE49-F238E27FC236}">
                <a16:creationId xmlns:a16="http://schemas.microsoft.com/office/drawing/2014/main" id="{49A21FB4-7F94-41A7-85F0-71A1A889B292}"/>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43696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A9A9D8-0301-4B7A-A873-E7DEB4E40326}"/>
              </a:ext>
            </a:extLst>
          </p:cNvPr>
          <p:cNvSpPr>
            <a:spLocks noGrp="1"/>
          </p:cNvSpPr>
          <p:nvPr>
            <p:ph type="dt" sz="half" idx="10"/>
          </p:nvPr>
        </p:nvSpPr>
        <p:spPr/>
        <p:txBody>
          <a:bodyPr/>
          <a:lstStyle/>
          <a:p>
            <a:fld id="{94B95F32-165F-409D-9DFB-67458F6B5B60}" type="datetimeFigureOut">
              <a:rPr lang="ko-KR" altLang="en-US" smtClean="0"/>
              <a:t>2020-12-28</a:t>
            </a:fld>
            <a:endParaRPr lang="ko-KR" altLang="en-US"/>
          </a:p>
        </p:txBody>
      </p:sp>
      <p:sp>
        <p:nvSpPr>
          <p:cNvPr id="3" name="Footer Placeholder 2">
            <a:extLst>
              <a:ext uri="{FF2B5EF4-FFF2-40B4-BE49-F238E27FC236}">
                <a16:creationId xmlns:a16="http://schemas.microsoft.com/office/drawing/2014/main" id="{7A13F836-6419-41AF-BFB7-7081B8D94043}"/>
              </a:ext>
            </a:extLst>
          </p:cNvPr>
          <p:cNvSpPr>
            <a:spLocks noGrp="1"/>
          </p:cNvSpPr>
          <p:nvPr>
            <p:ph type="ftr" sz="quarter" idx="11"/>
          </p:nvPr>
        </p:nvSpPr>
        <p:spPr/>
        <p:txBody>
          <a:bodyPr/>
          <a:lstStyle/>
          <a:p>
            <a:endParaRPr lang="ko-KR" altLang="en-US"/>
          </a:p>
        </p:txBody>
      </p:sp>
      <p:sp>
        <p:nvSpPr>
          <p:cNvPr id="4" name="Slide Number Placeholder 3">
            <a:extLst>
              <a:ext uri="{FF2B5EF4-FFF2-40B4-BE49-F238E27FC236}">
                <a16:creationId xmlns:a16="http://schemas.microsoft.com/office/drawing/2014/main" id="{24DDF773-D08F-4235-B81E-0164D5D9A1A0}"/>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127972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EB7B-633C-4D8D-8B89-5AD46CF6365E}"/>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50D216B3-1512-426C-AA4C-DE2338C38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a:extLst>
              <a:ext uri="{FF2B5EF4-FFF2-40B4-BE49-F238E27FC236}">
                <a16:creationId xmlns:a16="http://schemas.microsoft.com/office/drawing/2014/main" id="{999E9665-5913-4DC9-8ED1-7686FE012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a:extLst>
              <a:ext uri="{FF2B5EF4-FFF2-40B4-BE49-F238E27FC236}">
                <a16:creationId xmlns:a16="http://schemas.microsoft.com/office/drawing/2014/main" id="{88A880A7-44A7-4532-A033-0F7F04BDFC39}"/>
              </a:ext>
            </a:extLst>
          </p:cNvPr>
          <p:cNvSpPr>
            <a:spLocks noGrp="1"/>
          </p:cNvSpPr>
          <p:nvPr>
            <p:ph type="dt" sz="half" idx="10"/>
          </p:nvPr>
        </p:nvSpPr>
        <p:spPr/>
        <p:txBody>
          <a:bodyPr/>
          <a:lstStyle/>
          <a:p>
            <a:fld id="{94B95F32-165F-409D-9DFB-67458F6B5B60}" type="datetimeFigureOut">
              <a:rPr lang="ko-KR" altLang="en-US" smtClean="0"/>
              <a:t>2020-12-28</a:t>
            </a:fld>
            <a:endParaRPr lang="ko-KR" altLang="en-US"/>
          </a:p>
        </p:txBody>
      </p:sp>
      <p:sp>
        <p:nvSpPr>
          <p:cNvPr id="6" name="Footer Placeholder 5">
            <a:extLst>
              <a:ext uri="{FF2B5EF4-FFF2-40B4-BE49-F238E27FC236}">
                <a16:creationId xmlns:a16="http://schemas.microsoft.com/office/drawing/2014/main" id="{E77D19BC-3F11-4919-98C0-BDCE49A1F1CE}"/>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99E6A9FD-9E56-43AD-A927-E22FBED5A834}"/>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13723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0026-F6CE-4B37-84EC-A54D607B9781}"/>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Picture Placeholder 2">
            <a:extLst>
              <a:ext uri="{FF2B5EF4-FFF2-40B4-BE49-F238E27FC236}">
                <a16:creationId xmlns:a16="http://schemas.microsoft.com/office/drawing/2014/main" id="{961A939A-A34B-4259-89E8-806DDAAA53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a:extLst>
              <a:ext uri="{FF2B5EF4-FFF2-40B4-BE49-F238E27FC236}">
                <a16:creationId xmlns:a16="http://schemas.microsoft.com/office/drawing/2014/main" id="{E8EF8235-3586-4CD6-9D83-8691B317D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a:extLst>
              <a:ext uri="{FF2B5EF4-FFF2-40B4-BE49-F238E27FC236}">
                <a16:creationId xmlns:a16="http://schemas.microsoft.com/office/drawing/2014/main" id="{5EB9F669-0F29-491F-BC48-11F1D3997BD1}"/>
              </a:ext>
            </a:extLst>
          </p:cNvPr>
          <p:cNvSpPr>
            <a:spLocks noGrp="1"/>
          </p:cNvSpPr>
          <p:nvPr>
            <p:ph type="dt" sz="half" idx="10"/>
          </p:nvPr>
        </p:nvSpPr>
        <p:spPr/>
        <p:txBody>
          <a:bodyPr/>
          <a:lstStyle/>
          <a:p>
            <a:fld id="{94B95F32-165F-409D-9DFB-67458F6B5B60}" type="datetimeFigureOut">
              <a:rPr lang="ko-KR" altLang="en-US" smtClean="0"/>
              <a:t>2020-12-28</a:t>
            </a:fld>
            <a:endParaRPr lang="ko-KR" altLang="en-US"/>
          </a:p>
        </p:txBody>
      </p:sp>
      <p:sp>
        <p:nvSpPr>
          <p:cNvPr id="6" name="Footer Placeholder 5">
            <a:extLst>
              <a:ext uri="{FF2B5EF4-FFF2-40B4-BE49-F238E27FC236}">
                <a16:creationId xmlns:a16="http://schemas.microsoft.com/office/drawing/2014/main" id="{649D7C76-929D-4C7A-BEC0-4ADAD96A723A}"/>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9BB4999A-86BA-46DF-AC4A-4DD63113C3BA}"/>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119626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5CF92-E45E-4CA4-BC67-346E7708A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D2094A45-8D1A-4BC5-A07C-704F56CAE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B30B5434-7068-4CCF-BCDD-F5DBA4CC24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95F32-165F-409D-9DFB-67458F6B5B60}" type="datetimeFigureOut">
              <a:rPr lang="ko-KR" altLang="en-US" smtClean="0"/>
              <a:t>2020-12-28</a:t>
            </a:fld>
            <a:endParaRPr lang="ko-KR" altLang="en-US"/>
          </a:p>
        </p:txBody>
      </p:sp>
      <p:sp>
        <p:nvSpPr>
          <p:cNvPr id="5" name="Footer Placeholder 4">
            <a:extLst>
              <a:ext uri="{FF2B5EF4-FFF2-40B4-BE49-F238E27FC236}">
                <a16:creationId xmlns:a16="http://schemas.microsoft.com/office/drawing/2014/main" id="{1AF67FA2-254E-4BF0-82AB-6EFDF3C04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a:extLst>
              <a:ext uri="{FF2B5EF4-FFF2-40B4-BE49-F238E27FC236}">
                <a16:creationId xmlns:a16="http://schemas.microsoft.com/office/drawing/2014/main" id="{A6014510-49AB-41EA-A20D-EF13A877AE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110439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7074C39-5EBD-443A-A8B9-4C48064524CD}"/>
              </a:ext>
            </a:extLst>
          </p:cNvPr>
          <p:cNvSpPr>
            <a:spLocks noGrp="1"/>
          </p:cNvSpPr>
          <p:nvPr>
            <p:ph type="title"/>
          </p:nvPr>
        </p:nvSpPr>
        <p:spPr>
          <a:xfrm>
            <a:off x="6595407" y="248281"/>
            <a:ext cx="4805996" cy="6104893"/>
          </a:xfrm>
        </p:spPr>
        <p:txBody>
          <a:bodyPr vert="horz" lIns="91440" tIns="45720" rIns="91440" bIns="45720" rtlCol="0" anchor="t">
            <a:normAutofit fontScale="90000"/>
          </a:bodyPr>
          <a:lstStyle/>
          <a:p>
            <a:pPr algn="ctr" latinLnBrk="0"/>
            <a:r>
              <a:rPr lang="en-US" altLang="ko-KR" sz="5000" dirty="0">
                <a:solidFill>
                  <a:schemeClr val="accent5"/>
                </a:solidFill>
              </a:rPr>
              <a:t>Citi Bike </a:t>
            </a:r>
            <a:br>
              <a:rPr lang="en-US" altLang="ko-KR" sz="5000" dirty="0">
                <a:solidFill>
                  <a:schemeClr val="accent5"/>
                </a:solidFill>
              </a:rPr>
            </a:br>
            <a:r>
              <a:rPr lang="en-US" altLang="ko-KR" sz="5000" dirty="0">
                <a:solidFill>
                  <a:schemeClr val="accent5"/>
                </a:solidFill>
              </a:rPr>
              <a:t>Data Science</a:t>
            </a:r>
            <a:br>
              <a:rPr lang="en-US" altLang="ko-KR" sz="5000" dirty="0">
                <a:solidFill>
                  <a:schemeClr val="accent5"/>
                </a:solidFill>
              </a:rPr>
            </a:br>
            <a:r>
              <a:rPr lang="en-US" altLang="ko-KR" sz="5000" dirty="0">
                <a:solidFill>
                  <a:schemeClr val="accent5"/>
                </a:solidFill>
              </a:rPr>
              <a:t>In New York City</a:t>
            </a: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r>
              <a:rPr lang="en-US" altLang="ko-KR" sz="3300" dirty="0"/>
              <a:t>Minjae Lee</a:t>
            </a:r>
            <a:br>
              <a:rPr lang="en-US" altLang="ko-KR" sz="3300" dirty="0"/>
            </a:br>
            <a:r>
              <a:rPr lang="en-US" altLang="ko-KR" sz="3300" dirty="0"/>
              <a:t>12/29/2020</a:t>
            </a: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endParaRPr lang="en-US" altLang="ko-KR" sz="5000" dirty="0">
              <a:solidFill>
                <a:srgbClr val="00B0F0"/>
              </a:solidFill>
            </a:endParaRPr>
          </a:p>
        </p:txBody>
      </p:sp>
      <p:sp>
        <p:nvSpPr>
          <p:cNvPr id="7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F1907D61-98B2-46FE-B010-D43D19E87FB9}"/>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5054" r="7830" b="3"/>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526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Trip Duration by </a:t>
            </a:r>
          </a:p>
          <a:p>
            <a:r>
              <a:rPr lang="en-US" altLang="ko-KR" sz="3000" b="1" i="0" dirty="0">
                <a:solidFill>
                  <a:schemeClr val="bg1"/>
                </a:solidFill>
                <a:effectLst/>
                <a:latin typeface="Helvetica Neue"/>
              </a:rPr>
              <a:t>User Type</a:t>
            </a:r>
            <a:endParaRPr lang="en-US" altLang="ko-KR" sz="3000" b="1" dirty="0">
              <a:solidFill>
                <a:schemeClr val="bg1"/>
              </a:solidFill>
              <a:latin typeface="Helvetica Neue"/>
            </a:endParaRPr>
          </a:p>
        </p:txBody>
      </p:sp>
      <p:pic>
        <p:nvPicPr>
          <p:cNvPr id="4" name="Picture 3">
            <a:extLst>
              <a:ext uri="{FF2B5EF4-FFF2-40B4-BE49-F238E27FC236}">
                <a16:creationId xmlns:a16="http://schemas.microsoft.com/office/drawing/2014/main" id="{79025A24-858D-452D-BE3D-E8D09C92A63C}"/>
              </a:ext>
            </a:extLst>
          </p:cNvPr>
          <p:cNvPicPr>
            <a:picLocks noChangeAspect="1"/>
          </p:cNvPicPr>
          <p:nvPr/>
        </p:nvPicPr>
        <p:blipFill>
          <a:blip r:embed="rId2"/>
          <a:stretch>
            <a:fillRect/>
          </a:stretch>
        </p:blipFill>
        <p:spPr>
          <a:xfrm>
            <a:off x="5346066" y="-6648"/>
            <a:ext cx="6255384" cy="3397986"/>
          </a:xfrm>
          <a:prstGeom prst="rect">
            <a:avLst/>
          </a:prstGeom>
        </p:spPr>
      </p:pic>
      <p:pic>
        <p:nvPicPr>
          <p:cNvPr id="6" name="Picture 5">
            <a:extLst>
              <a:ext uri="{FF2B5EF4-FFF2-40B4-BE49-F238E27FC236}">
                <a16:creationId xmlns:a16="http://schemas.microsoft.com/office/drawing/2014/main" id="{2A4D2288-6E43-4481-95A0-08885117F1FB}"/>
              </a:ext>
            </a:extLst>
          </p:cNvPr>
          <p:cNvPicPr>
            <a:picLocks noChangeAspect="1"/>
          </p:cNvPicPr>
          <p:nvPr/>
        </p:nvPicPr>
        <p:blipFill>
          <a:blip r:embed="rId3"/>
          <a:stretch>
            <a:fillRect/>
          </a:stretch>
        </p:blipFill>
        <p:spPr>
          <a:xfrm>
            <a:off x="5346066" y="3622016"/>
            <a:ext cx="6255384" cy="3001981"/>
          </a:xfrm>
          <a:prstGeom prst="rect">
            <a:avLst/>
          </a:prstGeom>
        </p:spPr>
      </p:pic>
    </p:spTree>
    <p:extLst>
      <p:ext uri="{BB962C8B-B14F-4D97-AF65-F5344CB8AC3E}">
        <p14:creationId xmlns:p14="http://schemas.microsoft.com/office/powerpoint/2010/main" val="259047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Trip Duration by </a:t>
            </a:r>
          </a:p>
          <a:p>
            <a:r>
              <a:rPr lang="en-US" altLang="ko-KR" sz="3000" b="1" i="0" dirty="0">
                <a:solidFill>
                  <a:schemeClr val="bg1"/>
                </a:solidFill>
                <a:effectLst/>
                <a:latin typeface="Helvetica Neue"/>
              </a:rPr>
              <a:t>User Type</a:t>
            </a:r>
            <a:endParaRPr lang="en-US" altLang="ko-KR" sz="3000" b="1" dirty="0">
              <a:solidFill>
                <a:schemeClr val="bg1"/>
              </a:solidFill>
              <a:latin typeface="Helvetica Neue"/>
            </a:endParaRPr>
          </a:p>
        </p:txBody>
      </p:sp>
      <p:pic>
        <p:nvPicPr>
          <p:cNvPr id="4" name="Picture 3">
            <a:extLst>
              <a:ext uri="{FF2B5EF4-FFF2-40B4-BE49-F238E27FC236}">
                <a16:creationId xmlns:a16="http://schemas.microsoft.com/office/drawing/2014/main" id="{9CB3B3D8-4BEA-4E2F-ADC5-474620BE547B}"/>
              </a:ext>
            </a:extLst>
          </p:cNvPr>
          <p:cNvPicPr>
            <a:picLocks noChangeAspect="1"/>
          </p:cNvPicPr>
          <p:nvPr/>
        </p:nvPicPr>
        <p:blipFill>
          <a:blip r:embed="rId2"/>
          <a:stretch>
            <a:fillRect/>
          </a:stretch>
        </p:blipFill>
        <p:spPr>
          <a:xfrm>
            <a:off x="4851052" y="142875"/>
            <a:ext cx="7214183" cy="3609975"/>
          </a:xfrm>
          <a:prstGeom prst="rect">
            <a:avLst/>
          </a:prstGeom>
        </p:spPr>
      </p:pic>
      <p:pic>
        <p:nvPicPr>
          <p:cNvPr id="6" name="Picture 5">
            <a:extLst>
              <a:ext uri="{FF2B5EF4-FFF2-40B4-BE49-F238E27FC236}">
                <a16:creationId xmlns:a16="http://schemas.microsoft.com/office/drawing/2014/main" id="{F10BED9A-11FD-4657-B21F-9D2756F003A2}"/>
              </a:ext>
            </a:extLst>
          </p:cNvPr>
          <p:cNvPicPr>
            <a:picLocks noChangeAspect="1"/>
          </p:cNvPicPr>
          <p:nvPr/>
        </p:nvPicPr>
        <p:blipFill>
          <a:blip r:embed="rId3"/>
          <a:stretch>
            <a:fillRect/>
          </a:stretch>
        </p:blipFill>
        <p:spPr>
          <a:xfrm>
            <a:off x="5305368" y="3899049"/>
            <a:ext cx="3152775" cy="504825"/>
          </a:xfrm>
          <a:prstGeom prst="rect">
            <a:avLst/>
          </a:prstGeom>
        </p:spPr>
      </p:pic>
    </p:spTree>
    <p:extLst>
      <p:ext uri="{BB962C8B-B14F-4D97-AF65-F5344CB8AC3E}">
        <p14:creationId xmlns:p14="http://schemas.microsoft.com/office/powerpoint/2010/main" val="355298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4822479"/>
            <a:ext cx="12192000" cy="1968846"/>
          </a:xfrm>
          <a:noFill/>
        </p:spPr>
        <p:txBody>
          <a:bodyPr>
            <a:normAutofit/>
          </a:bodyPr>
          <a:lstStyle/>
          <a:p>
            <a:pPr algn="l"/>
            <a:r>
              <a:rPr lang="en-US" altLang="ko-KR" sz="2000" b="1" i="0" dirty="0">
                <a:solidFill>
                  <a:srgbClr val="000000"/>
                </a:solidFill>
                <a:effectLst/>
                <a:latin typeface="Helvetica Neue"/>
              </a:rPr>
              <a:t>Most Popular Start Stations by User Type</a:t>
            </a:r>
          </a:p>
        </p:txBody>
      </p:sp>
      <p:sp>
        <p:nvSpPr>
          <p:cNvPr id="28" name="Rectangle 27">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B9177FF9-822B-4E42-A057-4F1D5BCDA2B7}"/>
              </a:ext>
            </a:extLst>
          </p:cNvPr>
          <p:cNvPicPr>
            <a:picLocks noChangeAspect="1"/>
          </p:cNvPicPr>
          <p:nvPr/>
        </p:nvPicPr>
        <p:blipFill rotWithShape="1">
          <a:blip r:embed="rId2"/>
          <a:srcRect r="1" b="16551"/>
          <a:stretch/>
        </p:blipFill>
        <p:spPr>
          <a:xfrm>
            <a:off x="2170029" y="804672"/>
            <a:ext cx="7851943" cy="3554676"/>
          </a:xfrm>
          <a:prstGeom prst="rect">
            <a:avLst/>
          </a:prstGeom>
          <a:effectLst/>
        </p:spPr>
      </p:pic>
    </p:spTree>
    <p:extLst>
      <p:ext uri="{BB962C8B-B14F-4D97-AF65-F5344CB8AC3E}">
        <p14:creationId xmlns:p14="http://schemas.microsoft.com/office/powerpoint/2010/main" val="1803650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4822478"/>
            <a:ext cx="12192000" cy="2035521"/>
          </a:xfrm>
          <a:noFill/>
        </p:spPr>
        <p:txBody>
          <a:bodyPr>
            <a:normAutofit/>
          </a:bodyPr>
          <a:lstStyle/>
          <a:p>
            <a:pPr algn="l"/>
            <a:r>
              <a:rPr lang="en-US" altLang="ko-KR" sz="2000" b="1" i="0" dirty="0">
                <a:solidFill>
                  <a:srgbClr val="000000"/>
                </a:solidFill>
                <a:effectLst/>
                <a:latin typeface="Helvetica Neue"/>
              </a:rPr>
              <a:t>Most Popular Start Stations by User Type</a:t>
            </a:r>
          </a:p>
        </p:txBody>
      </p:sp>
      <p:sp>
        <p:nvSpPr>
          <p:cNvPr id="28" name="Rectangle 27">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4B2A91A-BE1B-4C66-9D30-2B6CDF402718}"/>
              </a:ext>
            </a:extLst>
          </p:cNvPr>
          <p:cNvPicPr>
            <a:picLocks noChangeAspect="1"/>
          </p:cNvPicPr>
          <p:nvPr/>
        </p:nvPicPr>
        <p:blipFill>
          <a:blip r:embed="rId2"/>
          <a:stretch>
            <a:fillRect/>
          </a:stretch>
        </p:blipFill>
        <p:spPr>
          <a:xfrm>
            <a:off x="2004562" y="185709"/>
            <a:ext cx="8252942" cy="4335492"/>
          </a:xfrm>
          <a:prstGeom prst="rect">
            <a:avLst/>
          </a:prstGeom>
        </p:spPr>
      </p:pic>
    </p:spTree>
    <p:extLst>
      <p:ext uri="{BB962C8B-B14F-4D97-AF65-F5344CB8AC3E}">
        <p14:creationId xmlns:p14="http://schemas.microsoft.com/office/powerpoint/2010/main" val="127614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648073" y="5093208"/>
            <a:ext cx="3083122" cy="1261872"/>
          </a:xfrm>
        </p:spPr>
        <p:txBody>
          <a:bodyPr anchor="ctr">
            <a:normAutofit/>
          </a:bodyPr>
          <a:lstStyle/>
          <a:p>
            <a:r>
              <a:rPr lang="en-US" altLang="ko-KR" sz="2000" b="1" i="0" dirty="0">
                <a:solidFill>
                  <a:schemeClr val="bg2"/>
                </a:solidFill>
                <a:effectLst/>
                <a:latin typeface="Helvetica Neue"/>
              </a:rPr>
              <a:t>Most Popular Hours by User Type</a:t>
            </a:r>
            <a:endParaRPr lang="en-US" altLang="ko-KR" sz="2000" b="1" dirty="0">
              <a:solidFill>
                <a:schemeClr val="bg2"/>
              </a:solidFill>
              <a:latin typeface="Helvetica Neue"/>
            </a:endParaRPr>
          </a:p>
        </p:txBody>
      </p:sp>
      <p:cxnSp>
        <p:nvCxnSpPr>
          <p:cNvPr id="30" name="Straight Connector 29">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EA2A1BD-F782-4693-867E-FDC9E6B91DC6}"/>
              </a:ext>
            </a:extLst>
          </p:cNvPr>
          <p:cNvPicPr>
            <a:picLocks noChangeAspect="1"/>
          </p:cNvPicPr>
          <p:nvPr/>
        </p:nvPicPr>
        <p:blipFill>
          <a:blip r:embed="rId2"/>
          <a:stretch>
            <a:fillRect/>
          </a:stretch>
        </p:blipFill>
        <p:spPr>
          <a:xfrm>
            <a:off x="211836" y="259737"/>
            <a:ext cx="11658600" cy="4305300"/>
          </a:xfrm>
          <a:prstGeom prst="rect">
            <a:avLst/>
          </a:prstGeom>
        </p:spPr>
      </p:pic>
      <p:sp>
        <p:nvSpPr>
          <p:cNvPr id="7" name="TextBox 6">
            <a:extLst>
              <a:ext uri="{FF2B5EF4-FFF2-40B4-BE49-F238E27FC236}">
                <a16:creationId xmlns:a16="http://schemas.microsoft.com/office/drawing/2014/main" id="{DFCF509B-5B08-46A6-B6EC-570BC9C8583C}"/>
              </a:ext>
            </a:extLst>
          </p:cNvPr>
          <p:cNvSpPr txBox="1"/>
          <p:nvPr/>
        </p:nvSpPr>
        <p:spPr>
          <a:xfrm>
            <a:off x="4257675" y="5264106"/>
            <a:ext cx="7286243" cy="923330"/>
          </a:xfrm>
          <a:prstGeom prst="rect">
            <a:avLst/>
          </a:prstGeom>
          <a:noFill/>
        </p:spPr>
        <p:txBody>
          <a:bodyPr wrap="square" rtlCol="0">
            <a:spAutoFit/>
          </a:bodyPr>
          <a:lstStyle/>
          <a:p>
            <a:r>
              <a:rPr lang="en-US" altLang="ko-KR">
                <a:solidFill>
                  <a:schemeClr val="bg1"/>
                </a:solidFill>
              </a:rPr>
              <a:t>Customer is mostly distributed during the day when people are usually active. However, Subscribers are the most frequent during rush hour, 7, 8, 9 AM and 14, 15, 16, and 17 PM.</a:t>
            </a:r>
            <a:endParaRPr lang="ko-KR" altLang="en-US" dirty="0">
              <a:solidFill>
                <a:schemeClr val="bg1"/>
              </a:solidFill>
            </a:endParaRPr>
          </a:p>
        </p:txBody>
      </p:sp>
    </p:spTree>
    <p:extLst>
      <p:ext uri="{BB962C8B-B14F-4D97-AF65-F5344CB8AC3E}">
        <p14:creationId xmlns:p14="http://schemas.microsoft.com/office/powerpoint/2010/main" val="298464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2762250" y="5353049"/>
            <a:ext cx="7915275" cy="1504949"/>
          </a:xfrm>
          <a:noFill/>
        </p:spPr>
        <p:txBody>
          <a:bodyPr>
            <a:normAutofit/>
          </a:bodyPr>
          <a:lstStyle/>
          <a:p>
            <a:pPr algn="l"/>
            <a:r>
              <a:rPr lang="en-US" altLang="ko-KR" sz="2000" b="1" dirty="0">
                <a:latin typeface="Helvetica Neue"/>
              </a:rPr>
              <a:t>Subscribers in weekday are three time more than weekend. </a:t>
            </a:r>
          </a:p>
          <a:p>
            <a:pPr algn="l"/>
            <a:r>
              <a:rPr lang="en-US" altLang="ko-KR" sz="2000" b="1" dirty="0">
                <a:latin typeface="Helvetica Neue"/>
              </a:rPr>
              <a:t>Customers almost similar weekday and weekend.</a:t>
            </a:r>
          </a:p>
        </p:txBody>
      </p:sp>
      <p:sp>
        <p:nvSpPr>
          <p:cNvPr id="39" name="Rectangle 3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8AA1655-AC11-4CE4-87C1-A8EA727295BF}"/>
              </a:ext>
            </a:extLst>
          </p:cNvPr>
          <p:cNvPicPr>
            <a:picLocks noChangeAspect="1"/>
          </p:cNvPicPr>
          <p:nvPr/>
        </p:nvPicPr>
        <p:blipFill>
          <a:blip r:embed="rId2"/>
          <a:stretch>
            <a:fillRect/>
          </a:stretch>
        </p:blipFill>
        <p:spPr>
          <a:xfrm>
            <a:off x="1655194" y="-6277"/>
            <a:ext cx="9127106" cy="4828756"/>
          </a:xfrm>
          <a:prstGeom prst="rect">
            <a:avLst/>
          </a:prstGeom>
        </p:spPr>
      </p:pic>
    </p:spTree>
    <p:extLst>
      <p:ext uri="{BB962C8B-B14F-4D97-AF65-F5344CB8AC3E}">
        <p14:creationId xmlns:p14="http://schemas.microsoft.com/office/powerpoint/2010/main" val="3524272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ABB31A-63BE-4ABB-9AA8-83A24BEB0D4F}"/>
              </a:ext>
            </a:extLst>
          </p:cNvPr>
          <p:cNvPicPr>
            <a:picLocks noChangeAspect="1"/>
          </p:cNvPicPr>
          <p:nvPr/>
        </p:nvPicPr>
        <p:blipFill rotWithShape="1">
          <a:blip r:embed="rId2"/>
          <a:srcRect l="3593"/>
          <a:stretch/>
        </p:blipFill>
        <p:spPr>
          <a:xfrm>
            <a:off x="320040" y="320040"/>
            <a:ext cx="11548872" cy="4462272"/>
          </a:xfrm>
          <a:prstGeom prst="rect">
            <a:avLst/>
          </a:prstGeom>
        </p:spPr>
      </p:pic>
      <p:sp>
        <p:nvSpPr>
          <p:cNvPr id="28" name="Rectangle 27">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0417" y="5093208"/>
            <a:ext cx="3180778" cy="1261872"/>
          </a:xfrm>
        </p:spPr>
        <p:txBody>
          <a:bodyPr anchor="ctr">
            <a:normAutofit/>
          </a:bodyPr>
          <a:lstStyle/>
          <a:p>
            <a:r>
              <a:rPr lang="en-US" altLang="ko-KR" sz="2000" b="1" i="0" dirty="0">
                <a:solidFill>
                  <a:schemeClr val="bg2"/>
                </a:solidFill>
                <a:effectLst/>
                <a:latin typeface="Helvetica Neue"/>
              </a:rPr>
              <a:t>Most Popular Days of by User Type</a:t>
            </a:r>
            <a:endParaRPr lang="en-US" altLang="ko-KR" sz="2000" b="1" dirty="0">
              <a:solidFill>
                <a:schemeClr val="bg2"/>
              </a:solidFill>
              <a:latin typeface="Helvetica Neue"/>
            </a:endParaRPr>
          </a:p>
        </p:txBody>
      </p:sp>
      <p:cxnSp>
        <p:nvCxnSpPr>
          <p:cNvPr id="30" name="Straight Connector 29">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30CF99C-2EEC-4F72-B999-DC08C9295E22}"/>
              </a:ext>
            </a:extLst>
          </p:cNvPr>
          <p:cNvSpPr txBox="1"/>
          <p:nvPr/>
        </p:nvSpPr>
        <p:spPr>
          <a:xfrm>
            <a:off x="4255362" y="5060632"/>
            <a:ext cx="7463159" cy="1200329"/>
          </a:xfrm>
          <a:prstGeom prst="rect">
            <a:avLst/>
          </a:prstGeom>
          <a:noFill/>
        </p:spPr>
        <p:txBody>
          <a:bodyPr wrap="square">
            <a:spAutoFit/>
          </a:bodyPr>
          <a:lstStyle/>
          <a:p>
            <a:r>
              <a:rPr lang="en-US" altLang="ko-KR" dirty="0">
                <a:solidFill>
                  <a:schemeClr val="bg1"/>
                </a:solidFill>
              </a:rPr>
              <a:t>Subscriber and Customer are the most sharply divided parts. Customer is the weekend, Subscribers are the most distributed during the week. Along with Hour, it can be seen as a feature that best describes the characteristics of the two user types.</a:t>
            </a:r>
            <a:endParaRPr lang="ko-KR" altLang="en-US" dirty="0">
              <a:solidFill>
                <a:schemeClr val="bg1"/>
              </a:solidFill>
            </a:endParaRPr>
          </a:p>
        </p:txBody>
      </p:sp>
    </p:spTree>
    <p:extLst>
      <p:ext uri="{BB962C8B-B14F-4D97-AF65-F5344CB8AC3E}">
        <p14:creationId xmlns:p14="http://schemas.microsoft.com/office/powerpoint/2010/main" val="256659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bar chart, histogram&#10;&#10;Description automatically generated">
            <a:extLst>
              <a:ext uri="{FF2B5EF4-FFF2-40B4-BE49-F238E27FC236}">
                <a16:creationId xmlns:a16="http://schemas.microsoft.com/office/drawing/2014/main" id="{FDB67CED-DC57-4635-BE99-BA0B01B3A23F}"/>
              </a:ext>
            </a:extLst>
          </p:cNvPr>
          <p:cNvPicPr>
            <a:picLocks noChangeAspect="1"/>
          </p:cNvPicPr>
          <p:nvPr/>
        </p:nvPicPr>
        <p:blipFill rotWithShape="1">
          <a:blip r:embed="rId2"/>
          <a:srcRect l="6181" r="-1" b="-1"/>
          <a:stretch/>
        </p:blipFill>
        <p:spPr>
          <a:xfrm>
            <a:off x="320040" y="320040"/>
            <a:ext cx="11548872" cy="4462272"/>
          </a:xfrm>
          <a:prstGeom prst="rect">
            <a:avLst/>
          </a:prstGeom>
        </p:spPr>
      </p:pic>
      <p:sp>
        <p:nvSpPr>
          <p:cNvPr id="28" name="Rectangle 27">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14905" y="5093208"/>
            <a:ext cx="3216290" cy="1261872"/>
          </a:xfrm>
        </p:spPr>
        <p:txBody>
          <a:bodyPr anchor="ctr">
            <a:normAutofit/>
          </a:bodyPr>
          <a:lstStyle/>
          <a:p>
            <a:r>
              <a:rPr lang="en-US" altLang="ko-KR" sz="2000" b="1" i="0" dirty="0">
                <a:solidFill>
                  <a:schemeClr val="bg2"/>
                </a:solidFill>
                <a:effectLst/>
                <a:latin typeface="Helvetica Neue"/>
              </a:rPr>
              <a:t>Most Popular Months by User Type</a:t>
            </a:r>
            <a:endParaRPr lang="en-US" altLang="ko-KR" sz="2000" b="1" dirty="0">
              <a:solidFill>
                <a:schemeClr val="bg2"/>
              </a:solidFill>
              <a:latin typeface="Helvetica Neue"/>
            </a:endParaRPr>
          </a:p>
        </p:txBody>
      </p:sp>
      <p:cxnSp>
        <p:nvCxnSpPr>
          <p:cNvPr id="30" name="Straight Connector 29">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84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Machine</a:t>
            </a:r>
          </a:p>
          <a:p>
            <a:r>
              <a:rPr lang="en-US" altLang="ko-KR" sz="3000" b="1" dirty="0">
                <a:solidFill>
                  <a:schemeClr val="bg1"/>
                </a:solidFill>
                <a:latin typeface="Helvetica Neue"/>
              </a:rPr>
              <a:t>Learning</a:t>
            </a:r>
          </a:p>
        </p:txBody>
      </p:sp>
      <p:sp>
        <p:nvSpPr>
          <p:cNvPr id="2" name="TextBox 1">
            <a:extLst>
              <a:ext uri="{FF2B5EF4-FFF2-40B4-BE49-F238E27FC236}">
                <a16:creationId xmlns:a16="http://schemas.microsoft.com/office/drawing/2014/main" id="{C7CB06D3-460A-47F2-978C-1F515D06354D}"/>
              </a:ext>
            </a:extLst>
          </p:cNvPr>
          <p:cNvSpPr txBox="1"/>
          <p:nvPr/>
        </p:nvSpPr>
        <p:spPr>
          <a:xfrm>
            <a:off x="5175682" y="523783"/>
            <a:ext cx="6516209"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Logistic Regression</a:t>
            </a:r>
          </a:p>
          <a:p>
            <a:r>
              <a:rPr lang="en-US" altLang="ko-KR" dirty="0"/>
              <a:t>    - </a:t>
            </a:r>
            <a:endParaRPr lang="ko-KR" altLang="en-US" dirty="0"/>
          </a:p>
        </p:txBody>
      </p:sp>
    </p:spTree>
    <p:extLst>
      <p:ext uri="{BB962C8B-B14F-4D97-AF65-F5344CB8AC3E}">
        <p14:creationId xmlns:p14="http://schemas.microsoft.com/office/powerpoint/2010/main" val="397197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Machine</a:t>
            </a:r>
          </a:p>
          <a:p>
            <a:r>
              <a:rPr lang="en-US" altLang="ko-KR" sz="3000" b="1" dirty="0">
                <a:solidFill>
                  <a:schemeClr val="bg1"/>
                </a:solidFill>
                <a:latin typeface="Helvetica Neue"/>
              </a:rPr>
              <a:t>Learning</a:t>
            </a:r>
          </a:p>
        </p:txBody>
      </p:sp>
      <p:pic>
        <p:nvPicPr>
          <p:cNvPr id="4" name="Picture 3">
            <a:extLst>
              <a:ext uri="{FF2B5EF4-FFF2-40B4-BE49-F238E27FC236}">
                <a16:creationId xmlns:a16="http://schemas.microsoft.com/office/drawing/2014/main" id="{B43BC56B-0632-4B17-8524-6066FA70352F}"/>
              </a:ext>
            </a:extLst>
          </p:cNvPr>
          <p:cNvPicPr>
            <a:picLocks noChangeAspect="1"/>
          </p:cNvPicPr>
          <p:nvPr/>
        </p:nvPicPr>
        <p:blipFill>
          <a:blip r:embed="rId2"/>
          <a:stretch>
            <a:fillRect/>
          </a:stretch>
        </p:blipFill>
        <p:spPr>
          <a:xfrm>
            <a:off x="6368513" y="0"/>
            <a:ext cx="4408714" cy="6858000"/>
          </a:xfrm>
          <a:prstGeom prst="rect">
            <a:avLst/>
          </a:prstGeom>
        </p:spPr>
      </p:pic>
    </p:spTree>
    <p:extLst>
      <p:ext uri="{BB962C8B-B14F-4D97-AF65-F5344CB8AC3E}">
        <p14:creationId xmlns:p14="http://schemas.microsoft.com/office/powerpoint/2010/main" val="234806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72217" y="559293"/>
            <a:ext cx="6314983" cy="5868139"/>
          </a:xfrm>
        </p:spPr>
        <p:txBody>
          <a:bodyPr>
            <a:normAutofit/>
          </a:bodyPr>
          <a:lstStyle/>
          <a:p>
            <a:pPr algn="l"/>
            <a:r>
              <a:rPr lang="en-US" altLang="ko-KR" sz="3000" dirty="0">
                <a:solidFill>
                  <a:srgbClr val="0070C0"/>
                </a:solidFill>
                <a:latin typeface="Arial Nova Light" panose="020B0304020202020204" pitchFamily="34" charset="0"/>
                <a:cs typeface="Aldhabi" panose="020B0604020202020204" pitchFamily="2" charset="-78"/>
              </a:rPr>
              <a:t>Citi Bike Operation</a:t>
            </a:r>
          </a:p>
          <a:p>
            <a:pPr algn="l"/>
            <a:endParaRPr lang="en-US" altLang="ko-KR" sz="3000" dirty="0">
              <a:solidFill>
                <a:srgbClr val="0070C0"/>
              </a:solidFill>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sym typeface="Wingdings" panose="05000000000000000000" pitchFamily="2" charset="2"/>
              </a:rPr>
              <a:t>Bike/Scooter sharing is a new p2p consumer business model</a:t>
            </a:r>
          </a:p>
          <a:p>
            <a:pPr algn="l"/>
            <a:endParaRPr lang="en-US" altLang="ko-KR" sz="2000" dirty="0">
              <a:latin typeface="Arial Nova Light" panose="020B0304020202020204" pitchFamily="34" charset="0"/>
              <a:cs typeface="Aldhabi" panose="020B0604020202020204" pitchFamily="2" charset="-78"/>
              <a:sym typeface="Wingdings" panose="05000000000000000000" pitchFamily="2" charset="2"/>
            </a:endParaRPr>
          </a:p>
          <a:p>
            <a:pPr marL="342900" indent="-342900" algn="l">
              <a:buFont typeface="Wingdings" panose="05000000000000000000" pitchFamily="2" charset="2"/>
              <a:buChar char=""/>
            </a:pPr>
            <a:r>
              <a:rPr lang="en-US" altLang="ko-KR" sz="2000" dirty="0" err="1">
                <a:latin typeface="Arial Nova Light" panose="020B0304020202020204" pitchFamily="34" charset="0"/>
                <a:cs typeface="Aldhabi" panose="020B0604020202020204" pitchFamily="2" charset="-78"/>
              </a:rPr>
              <a:t>Dockstation</a:t>
            </a:r>
            <a:r>
              <a:rPr lang="en-US" altLang="ko-KR" sz="2000" dirty="0">
                <a:latin typeface="Arial Nova Light" panose="020B0304020202020204" pitchFamily="34" charset="0"/>
                <a:cs typeface="Aldhabi" panose="020B0604020202020204" pitchFamily="2" charset="-78"/>
              </a:rPr>
              <a:t> version in US</a:t>
            </a:r>
          </a:p>
          <a:p>
            <a:pPr algn="l"/>
            <a:endParaRPr lang="en-US" altLang="ko-KR" sz="2000" dirty="0">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rPr>
              <a:t>12000 </a:t>
            </a:r>
            <a:r>
              <a:rPr lang="en-US" altLang="ko-KR" sz="2000" dirty="0" err="1">
                <a:latin typeface="Arial Nova Light" panose="020B0304020202020204" pitchFamily="34" charset="0"/>
                <a:cs typeface="Aldhabi" panose="020B0604020202020204" pitchFamily="2" charset="-78"/>
              </a:rPr>
              <a:t>citibikes</a:t>
            </a:r>
            <a:r>
              <a:rPr lang="en-US" altLang="ko-KR" sz="2000" dirty="0">
                <a:latin typeface="Arial Nova Light" panose="020B0304020202020204" pitchFamily="34" charset="0"/>
                <a:cs typeface="Aldhabi" panose="020B0604020202020204" pitchFamily="2" charset="-78"/>
              </a:rPr>
              <a:t>, more than 750 dock stations in NYC</a:t>
            </a:r>
          </a:p>
          <a:p>
            <a:pPr marL="342900" indent="-342900" algn="l">
              <a:buFont typeface="Wingdings" panose="05000000000000000000" pitchFamily="2" charset="2"/>
              <a:buChar char=""/>
            </a:pPr>
            <a:endParaRPr lang="en-US" altLang="ko-KR" sz="2000" dirty="0">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rPr>
              <a:t>Operated by motivate, gains monopoly to operate shared-bikes in NYC</a:t>
            </a:r>
          </a:p>
          <a:p>
            <a:pPr marL="342900" indent="-342900" algn="l">
              <a:buFont typeface="Wingdings" panose="05000000000000000000" pitchFamily="2" charset="2"/>
              <a:buChar char=""/>
            </a:pPr>
            <a:endParaRPr lang="en-US" altLang="ko-KR" sz="2000" dirty="0">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rPr>
              <a:t>1. Individual </a:t>
            </a:r>
            <a:r>
              <a:rPr lang="en-US" altLang="ko-KR" sz="2000" dirty="0">
                <a:latin typeface="Arial Nova Light" panose="020B0304020202020204" pitchFamily="34" charset="0"/>
                <a:ea typeface="Batang" panose="02030600000101010101" pitchFamily="18" charset="-127"/>
                <a:cs typeface="Aldhabi" panose="020B0604020202020204" pitchFamily="2" charset="-78"/>
              </a:rPr>
              <a:t>→ Subscriber, Customer</a:t>
            </a:r>
          </a:p>
          <a:p>
            <a:pPr algn="l"/>
            <a:r>
              <a:rPr lang="en-US" altLang="ko-KR" sz="2000" dirty="0">
                <a:latin typeface="Arial Nova Light" panose="020B0304020202020204" pitchFamily="34" charset="0"/>
                <a:ea typeface="Batang" panose="02030600000101010101" pitchFamily="18" charset="-127"/>
                <a:cs typeface="Aldhabi" panose="020B0604020202020204" pitchFamily="2" charset="-78"/>
              </a:rPr>
              <a:t>     2. Corporate</a:t>
            </a:r>
            <a:endParaRPr lang="ko-KR" altLang="en-US" sz="2000" dirty="0">
              <a:latin typeface="Arial Nova Light" panose="020B0304020202020204" pitchFamily="34" charset="0"/>
              <a:cs typeface="Aldhabi" panose="020B0604020202020204" pitchFamily="2" charset="-78"/>
            </a:endParaRPr>
          </a:p>
        </p:txBody>
      </p:sp>
      <p:pic>
        <p:nvPicPr>
          <p:cNvPr id="1026" name="Picture 2">
            <a:extLst>
              <a:ext uri="{FF2B5EF4-FFF2-40B4-BE49-F238E27FC236}">
                <a16:creationId xmlns:a16="http://schemas.microsoft.com/office/drawing/2014/main" id="{8DDE9F19-81C7-4DAD-BFF3-98A852243B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29785" cy="3403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3B05CB-2AA5-46A2-ABAF-6235DCF5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06904"/>
            <a:ext cx="5129784" cy="345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689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User Type Counts by</a:t>
            </a:r>
          </a:p>
          <a:p>
            <a:r>
              <a:rPr lang="en-US" altLang="ko-KR" sz="3000" b="1" dirty="0">
                <a:solidFill>
                  <a:schemeClr val="bg1"/>
                </a:solidFill>
                <a:latin typeface="Helvetica Neue"/>
              </a:rPr>
              <a:t>User Type</a:t>
            </a:r>
          </a:p>
        </p:txBody>
      </p:sp>
    </p:spTree>
    <p:extLst>
      <p:ext uri="{BB962C8B-B14F-4D97-AF65-F5344CB8AC3E}">
        <p14:creationId xmlns:p14="http://schemas.microsoft.com/office/powerpoint/2010/main" val="2762909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72217" y="559293"/>
            <a:ext cx="6314983" cy="5868139"/>
          </a:xfrm>
        </p:spPr>
        <p:txBody>
          <a:bodyPr>
            <a:normAutofit/>
          </a:bodyPr>
          <a:lstStyle/>
          <a:p>
            <a:pPr algn="l"/>
            <a:r>
              <a:rPr lang="en-US" altLang="ko-KR" sz="3000" dirty="0">
                <a:solidFill>
                  <a:srgbClr val="00B0F0"/>
                </a:solidFill>
                <a:latin typeface="Arial Nova Light" panose="020B0304020202020204" pitchFamily="34" charset="0"/>
                <a:cs typeface="Aldhabi" panose="020B0604020202020204" pitchFamily="2" charset="-78"/>
              </a:rPr>
              <a:t>Target Variable </a:t>
            </a:r>
          </a:p>
          <a:p>
            <a:pPr algn="l"/>
            <a:r>
              <a:rPr lang="en-US" altLang="ko-KR" sz="2000" dirty="0">
                <a:latin typeface="Arial Nova Light" panose="020B0304020202020204" pitchFamily="34" charset="0"/>
                <a:cs typeface="Aldhabi" panose="020B0604020202020204" pitchFamily="2" charset="-78"/>
                <a:sym typeface="Wingdings" panose="05000000000000000000" pitchFamily="2" charset="2"/>
              </a:rPr>
              <a:t> </a:t>
            </a:r>
            <a:r>
              <a:rPr lang="en-US" altLang="ko-KR" sz="2000" dirty="0">
                <a:latin typeface="Arial Nova Light" panose="020B0304020202020204" pitchFamily="34" charset="0"/>
                <a:cs typeface="Aldhabi" panose="020B0604020202020204" pitchFamily="2" charset="-78"/>
              </a:rPr>
              <a:t>start station checkout counts</a:t>
            </a:r>
          </a:p>
          <a:p>
            <a:pPr algn="l"/>
            <a:endParaRPr lang="en-US" altLang="ko-KR" sz="3000" dirty="0">
              <a:solidFill>
                <a:srgbClr val="00B0F0"/>
              </a:solidFill>
              <a:latin typeface="Arial Nova Light" panose="020B0304020202020204" pitchFamily="34" charset="0"/>
              <a:cs typeface="Aldhabi" panose="020B0604020202020204" pitchFamily="2" charset="-78"/>
            </a:endParaRPr>
          </a:p>
          <a:p>
            <a:pPr algn="l"/>
            <a:r>
              <a:rPr lang="en-US" altLang="ko-KR" sz="3000" dirty="0">
                <a:solidFill>
                  <a:srgbClr val="00B0F0"/>
                </a:solidFill>
                <a:latin typeface="Arial Nova Light" panose="020B0304020202020204" pitchFamily="34" charset="0"/>
                <a:cs typeface="Aldhabi" panose="020B0604020202020204" pitchFamily="2" charset="-78"/>
              </a:rPr>
              <a:t>Multiple Linear Regression, Ridge</a:t>
            </a:r>
            <a:endParaRPr lang="ko-KR" altLang="en-US" sz="3000" dirty="0">
              <a:solidFill>
                <a:srgbClr val="00B0F0"/>
              </a:solidFill>
              <a:latin typeface="Arial Nova Light" panose="020B0304020202020204" pitchFamily="34" charset="0"/>
              <a:cs typeface="Aldhabi" panose="020B0604020202020204" pitchFamily="2" charset="-78"/>
            </a:endParaRPr>
          </a:p>
          <a:p>
            <a:pPr algn="l"/>
            <a:endParaRPr lang="en-US" altLang="ko-KR" sz="3000" dirty="0">
              <a:solidFill>
                <a:srgbClr val="00B0F0"/>
              </a:solidFill>
              <a:latin typeface="Arial Nova Light" panose="020B0304020202020204" pitchFamily="34" charset="0"/>
              <a:cs typeface="Aldhabi" panose="020B0604020202020204" pitchFamily="2" charset="-78"/>
            </a:endParaRPr>
          </a:p>
          <a:p>
            <a:pPr algn="l"/>
            <a:r>
              <a:rPr lang="en-US" altLang="ko-KR" sz="2000" dirty="0">
                <a:latin typeface="Arial Nova Light" panose="020B0304020202020204" pitchFamily="34" charset="0"/>
                <a:cs typeface="Aldhabi" panose="020B0604020202020204" pitchFamily="2" charset="-78"/>
                <a:sym typeface="Wingdings" panose="05000000000000000000" pitchFamily="2" charset="2"/>
              </a:rPr>
              <a:t></a:t>
            </a:r>
            <a:r>
              <a:rPr lang="en-US" altLang="ko-KR" sz="2000" dirty="0">
                <a:solidFill>
                  <a:srgbClr val="00B0F0"/>
                </a:solidFill>
                <a:latin typeface="Arial Nova Light" panose="020B0304020202020204" pitchFamily="34" charset="0"/>
                <a:cs typeface="Aldhabi" panose="020B0604020202020204" pitchFamily="2" charset="-78"/>
                <a:sym typeface="Wingdings" panose="05000000000000000000" pitchFamily="2" charset="2"/>
              </a:rPr>
              <a:t> </a:t>
            </a:r>
            <a:r>
              <a:rPr lang="en-US" altLang="ko-KR" sz="2000" dirty="0">
                <a:latin typeface="Arial Nova Light" panose="020B0304020202020204" pitchFamily="34" charset="0"/>
                <a:cs typeface="Aldhabi" panose="020B0604020202020204" pitchFamily="2" charset="-78"/>
                <a:sym typeface="Wingdings" panose="05000000000000000000" pitchFamily="2" charset="2"/>
              </a:rPr>
              <a:t>Model Accuracy: 77.97 % on test data</a:t>
            </a:r>
            <a:endParaRPr lang="en-US" altLang="ko-KR" sz="2000" dirty="0">
              <a:latin typeface="Arial Nova Light" panose="020B0304020202020204" pitchFamily="34" charset="0"/>
              <a:cs typeface="Aldhabi" panose="020B0604020202020204" pitchFamily="2" charset="-78"/>
            </a:endParaRPr>
          </a:p>
          <a:p>
            <a:pPr algn="l"/>
            <a:endParaRPr lang="en-US" altLang="ko-KR" sz="2000" dirty="0">
              <a:latin typeface="Arial Nova Light" panose="020B0304020202020204" pitchFamily="34" charset="0"/>
              <a:cs typeface="Aldhabi" panose="020B0604020202020204" pitchFamily="2" charset="-78"/>
            </a:endParaRPr>
          </a:p>
        </p:txBody>
      </p:sp>
      <p:pic>
        <p:nvPicPr>
          <p:cNvPr id="1026" name="Picture 2">
            <a:extLst>
              <a:ext uri="{FF2B5EF4-FFF2-40B4-BE49-F238E27FC236}">
                <a16:creationId xmlns:a16="http://schemas.microsoft.com/office/drawing/2014/main" id="{8DDE9F19-81C7-4DAD-BFF3-98A852243B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29785" cy="3403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3B05CB-2AA5-46A2-ABAF-6235DCF5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06904"/>
            <a:ext cx="5129784" cy="345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981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104775" y="2687638"/>
            <a:ext cx="4495799" cy="1655762"/>
          </a:xfrm>
        </p:spPr>
        <p:txBody>
          <a:bodyPr>
            <a:normAutofit fontScale="92500" lnSpcReduction="10000"/>
          </a:bodyPr>
          <a:lstStyle/>
          <a:p>
            <a:pPr algn="l"/>
            <a:r>
              <a:rPr lang="ko-KR" altLang="en-US" sz="2000" dirty="0">
                <a:solidFill>
                  <a:schemeClr val="bg1"/>
                </a:solidFill>
                <a:latin typeface="Arial Nova Light" panose="020B0304020202020204" pitchFamily="34" charset="0"/>
                <a:cs typeface="Aldhabi" panose="020B0604020202020204" pitchFamily="2" charset="-78"/>
                <a:sym typeface="Wingdings" panose="05000000000000000000" pitchFamily="2" charset="2"/>
              </a:rPr>
              <a:t></a:t>
            </a:r>
            <a:r>
              <a:rPr lang="en-US" altLang="ko-KR" sz="3000" dirty="0">
                <a:solidFill>
                  <a:schemeClr val="bg1"/>
                </a:solidFill>
                <a:latin typeface="Arial Nova Light" panose="020B0304020202020204" pitchFamily="34" charset="0"/>
                <a:cs typeface="Aldhabi" panose="020B0604020202020204" pitchFamily="2" charset="-78"/>
                <a:sym typeface="Wingdings" panose="05000000000000000000" pitchFamily="2" charset="2"/>
              </a:rPr>
              <a:t>Feature Importance</a:t>
            </a:r>
          </a:p>
          <a:p>
            <a:pPr marL="342900" indent="-342900" algn="l">
              <a:buFontTx/>
              <a:buChar char="-"/>
            </a:pPr>
            <a:r>
              <a:rPr lang="en-US" altLang="ko-KR" sz="2000" dirty="0">
                <a:solidFill>
                  <a:schemeClr val="bg1"/>
                </a:solidFill>
                <a:latin typeface="Arial Nova Light" panose="020B0304020202020204" pitchFamily="34" charset="0"/>
                <a:cs typeface="Aldhabi" panose="020B0604020202020204" pitchFamily="2" charset="-78"/>
                <a:sym typeface="Wingdings" panose="05000000000000000000" pitchFamily="2" charset="2"/>
              </a:rPr>
              <a:t>Start hour is excessively biased</a:t>
            </a:r>
          </a:p>
          <a:p>
            <a:pPr algn="l"/>
            <a:endParaRPr lang="en-US" altLang="ko-KR" sz="2000" dirty="0">
              <a:solidFill>
                <a:schemeClr val="bg1"/>
              </a:solidFill>
              <a:latin typeface="Arial Nova Light" panose="020B0304020202020204" pitchFamily="34" charset="0"/>
              <a:cs typeface="Aldhabi" panose="020B0604020202020204" pitchFamily="2" charset="-78"/>
              <a:sym typeface="Wingdings" panose="05000000000000000000" pitchFamily="2" charset="2"/>
            </a:endParaRPr>
          </a:p>
          <a:p>
            <a:pPr algn="l"/>
            <a:r>
              <a:rPr lang="en-US" altLang="ko-KR" sz="2000" dirty="0">
                <a:solidFill>
                  <a:schemeClr val="bg1"/>
                </a:solidFill>
                <a:latin typeface="Arial Nova Light" panose="020B0304020202020204" pitchFamily="34" charset="0"/>
                <a:cs typeface="Aldhabi" panose="020B0604020202020204" pitchFamily="2" charset="-78"/>
                <a:sym typeface="Wingdings" panose="05000000000000000000" pitchFamily="2" charset="2"/>
              </a:rPr>
              <a:t> </a:t>
            </a:r>
            <a:r>
              <a:rPr lang="en-US" altLang="ko-KR" sz="3000" dirty="0">
                <a:solidFill>
                  <a:schemeClr val="bg1"/>
                </a:solidFill>
                <a:latin typeface="Arial Nova Light" panose="020B0304020202020204" pitchFamily="34" charset="0"/>
                <a:cs typeface="Aldhabi" panose="020B0604020202020204" pitchFamily="2" charset="-78"/>
                <a:sym typeface="Wingdings" panose="05000000000000000000" pitchFamily="2" charset="2"/>
              </a:rPr>
              <a:t>Test data 82.4 %</a:t>
            </a:r>
            <a:endParaRPr lang="ko-KR" altLang="en-US" sz="3000" dirty="0">
              <a:solidFill>
                <a:schemeClr val="bg1"/>
              </a:solidFill>
              <a:latin typeface="Arial Nova Light" panose="020B0304020202020204" pitchFamily="34" charset="0"/>
              <a:cs typeface="Aldhabi" panose="020B0604020202020204" pitchFamily="2" charset="-78"/>
            </a:endParaRPr>
          </a:p>
        </p:txBody>
      </p:sp>
      <p:pic>
        <p:nvPicPr>
          <p:cNvPr id="4" name="Picture 3">
            <a:extLst>
              <a:ext uri="{FF2B5EF4-FFF2-40B4-BE49-F238E27FC236}">
                <a16:creationId xmlns:a16="http://schemas.microsoft.com/office/drawing/2014/main" id="{48804F73-28E9-4977-8713-70258DE972D9}"/>
              </a:ext>
            </a:extLst>
          </p:cNvPr>
          <p:cNvPicPr>
            <a:picLocks noChangeAspect="1"/>
          </p:cNvPicPr>
          <p:nvPr/>
        </p:nvPicPr>
        <p:blipFill>
          <a:blip r:embed="rId2"/>
          <a:stretch>
            <a:fillRect/>
          </a:stretch>
        </p:blipFill>
        <p:spPr>
          <a:xfrm>
            <a:off x="5320996" y="1083982"/>
            <a:ext cx="6274296" cy="4690036"/>
          </a:xfrm>
          <a:prstGeom prst="rect">
            <a:avLst/>
          </a:prstGeom>
        </p:spPr>
      </p:pic>
    </p:spTree>
    <p:extLst>
      <p:ext uri="{BB962C8B-B14F-4D97-AF65-F5344CB8AC3E}">
        <p14:creationId xmlns:p14="http://schemas.microsoft.com/office/powerpoint/2010/main" val="1414430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5A02A3-C9B3-4AEC-8594-A2C1F6FA1F8D}"/>
              </a:ext>
            </a:extLst>
          </p:cNvPr>
          <p:cNvPicPr>
            <a:picLocks noChangeAspect="1"/>
          </p:cNvPicPr>
          <p:nvPr/>
        </p:nvPicPr>
        <p:blipFill>
          <a:blip r:embed="rId2"/>
          <a:stretch>
            <a:fillRect/>
          </a:stretch>
        </p:blipFill>
        <p:spPr>
          <a:xfrm>
            <a:off x="5848350" y="1303940"/>
            <a:ext cx="5890683" cy="4403286"/>
          </a:xfrm>
          <a:prstGeom prst="rect">
            <a:avLst/>
          </a:prstGeom>
        </p:spPr>
      </p:pic>
      <p:sp>
        <p:nvSpPr>
          <p:cNvPr id="11" name="Freeform: Shape 1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1962150"/>
            <a:ext cx="4514850" cy="2333625"/>
          </a:xfrm>
        </p:spPr>
        <p:txBody>
          <a:bodyPr anchor="t">
            <a:normAutofit fontScale="92500" lnSpcReduction="10000"/>
          </a:bodyPr>
          <a:lstStyle/>
          <a:p>
            <a:pPr algn="l"/>
            <a:r>
              <a:rPr lang="ko-KR" altLang="en-US" sz="3000" dirty="0">
                <a:latin typeface="Arial Nova Light" panose="020B0304020202020204" pitchFamily="34" charset="0"/>
                <a:cs typeface="Aldhabi" panose="020B0604020202020204" pitchFamily="2" charset="-78"/>
                <a:sym typeface="Wingdings" panose="05000000000000000000" pitchFamily="2" charset="2"/>
              </a:rPr>
              <a:t></a:t>
            </a:r>
            <a:r>
              <a:rPr lang="en-US" altLang="ko-KR" sz="3000" dirty="0">
                <a:latin typeface="Arial Nova Light" panose="020B0304020202020204" pitchFamily="34" charset="0"/>
                <a:cs typeface="Aldhabi" panose="020B0604020202020204" pitchFamily="2" charset="-78"/>
                <a:sym typeface="Wingdings" panose="05000000000000000000" pitchFamily="2" charset="2"/>
              </a:rPr>
              <a:t>Feature Importance</a:t>
            </a:r>
          </a:p>
          <a:p>
            <a:pPr marL="342900" indent="-342900" algn="l">
              <a:buFontTx/>
              <a:buChar char="-"/>
            </a:pPr>
            <a:r>
              <a:rPr lang="en-US" altLang="ko-KR" sz="2000" dirty="0">
                <a:latin typeface="Arial Nova Light" panose="020B0304020202020204" pitchFamily="34" charset="0"/>
                <a:cs typeface="Aldhabi" panose="020B0604020202020204" pitchFamily="2" charset="-78"/>
                <a:sym typeface="Wingdings" panose="05000000000000000000" pitchFamily="2" charset="2"/>
              </a:rPr>
              <a:t>Start hour is excessively biased as well</a:t>
            </a:r>
          </a:p>
          <a:p>
            <a:pPr algn="l"/>
            <a:endParaRPr lang="en-US" altLang="ko-KR" sz="3000" dirty="0">
              <a:latin typeface="Arial Nova Light" panose="020B0304020202020204" pitchFamily="34" charset="0"/>
              <a:cs typeface="Aldhabi" panose="020B0604020202020204" pitchFamily="2" charset="-78"/>
              <a:sym typeface="Wingdings" panose="05000000000000000000" pitchFamily="2" charset="2"/>
            </a:endParaRPr>
          </a:p>
          <a:p>
            <a:pPr marL="457200" indent="-457200" algn="l">
              <a:buFont typeface="Wingdings" panose="05000000000000000000" pitchFamily="2" charset="2"/>
              <a:buChar char=""/>
            </a:pPr>
            <a:r>
              <a:rPr lang="en-US" altLang="ko-KR" sz="3000" dirty="0">
                <a:latin typeface="Arial Nova Light" panose="020B0304020202020204" pitchFamily="34" charset="0"/>
                <a:cs typeface="Aldhabi" panose="020B0604020202020204" pitchFamily="2" charset="-78"/>
                <a:sym typeface="Wingdings" panose="05000000000000000000" pitchFamily="2" charset="2"/>
              </a:rPr>
              <a:t>Test data 84.0 %</a:t>
            </a:r>
          </a:p>
          <a:p>
            <a:pPr algn="l"/>
            <a:r>
              <a:rPr lang="en-US" altLang="ko-KR" sz="3000" dirty="0">
                <a:latin typeface="Arial Nova Light" panose="020B0304020202020204" pitchFamily="34" charset="0"/>
                <a:cs typeface="Aldhabi" panose="020B0604020202020204" pitchFamily="2" charset="-78"/>
                <a:sym typeface="Wingdings" panose="05000000000000000000" pitchFamily="2" charset="2"/>
              </a:rPr>
              <a:t>     </a:t>
            </a:r>
            <a:endParaRPr lang="ko-KR" altLang="en-US" sz="2000" dirty="0">
              <a:latin typeface="Arial Nova Light" panose="020B0304020202020204" pitchFamily="34" charset="0"/>
              <a:cs typeface="Aldhabi" panose="020B0604020202020204" pitchFamily="2" charset="-78"/>
            </a:endParaRPr>
          </a:p>
        </p:txBody>
      </p:sp>
    </p:spTree>
    <p:extLst>
      <p:ext uri="{BB962C8B-B14F-4D97-AF65-F5344CB8AC3E}">
        <p14:creationId xmlns:p14="http://schemas.microsoft.com/office/powerpoint/2010/main" val="427557641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154916" y="1574584"/>
            <a:ext cx="4132756" cy="2124075"/>
          </a:xfrm>
        </p:spPr>
        <p:txBody>
          <a:bodyPr anchor="t">
            <a:normAutofit fontScale="92500" lnSpcReduction="10000"/>
          </a:bodyPr>
          <a:lstStyle/>
          <a:p>
            <a:r>
              <a:rPr lang="en-US" altLang="ko-KR" sz="3200" b="1" i="0" dirty="0">
                <a:effectLst/>
                <a:latin typeface="Helvetica Neue"/>
              </a:rPr>
              <a:t>Most Popular Start, End Stations by Subscribers in Rush Hours</a:t>
            </a:r>
            <a:r>
              <a:rPr lang="ko-KR" altLang="en-US" sz="4000" dirty="0">
                <a:latin typeface="Arial Nova Light" panose="020B0304020202020204" pitchFamily="34" charset="0"/>
                <a:cs typeface="Aldhabi" panose="020B0604020202020204" pitchFamily="2" charset="-78"/>
              </a:rPr>
              <a:t>  </a:t>
            </a:r>
            <a:endParaRPr lang="en-US" altLang="ko-KR" sz="4000" dirty="0">
              <a:latin typeface="Arial Nova Light" panose="020B0304020202020204" pitchFamily="34" charset="0"/>
              <a:cs typeface="Aldhabi" panose="020B0604020202020204" pitchFamily="2" charset="-78"/>
            </a:endParaRPr>
          </a:p>
          <a:p>
            <a:r>
              <a:rPr lang="en-US" altLang="ko-KR" sz="3000" dirty="0">
                <a:latin typeface="Arial Nova Light" panose="020B0304020202020204" pitchFamily="34" charset="0"/>
                <a:cs typeface="Aldhabi" panose="020B0604020202020204" pitchFamily="2" charset="-78"/>
              </a:rPr>
              <a:t>[7, 8, 9, 16, 17, 18, 19]</a:t>
            </a:r>
            <a:endParaRPr lang="ko-KR" altLang="en-US" sz="3000" dirty="0">
              <a:latin typeface="Arial Nova Light" panose="020B0304020202020204" pitchFamily="34" charset="0"/>
              <a:cs typeface="Aldhabi" panose="020B0604020202020204" pitchFamily="2" charset="-78"/>
            </a:endParaRPr>
          </a:p>
        </p:txBody>
      </p:sp>
      <p:pic>
        <p:nvPicPr>
          <p:cNvPr id="5" name="Picture 4">
            <a:extLst>
              <a:ext uri="{FF2B5EF4-FFF2-40B4-BE49-F238E27FC236}">
                <a16:creationId xmlns:a16="http://schemas.microsoft.com/office/drawing/2014/main" id="{26FAF3E6-B129-47A1-B41B-366C0F9BC768}"/>
              </a:ext>
            </a:extLst>
          </p:cNvPr>
          <p:cNvPicPr>
            <a:picLocks noChangeAspect="1"/>
          </p:cNvPicPr>
          <p:nvPr/>
        </p:nvPicPr>
        <p:blipFill>
          <a:blip r:embed="rId2"/>
          <a:stretch>
            <a:fillRect/>
          </a:stretch>
        </p:blipFill>
        <p:spPr>
          <a:xfrm>
            <a:off x="4502845" y="457200"/>
            <a:ext cx="3702409" cy="6086475"/>
          </a:xfrm>
          <a:prstGeom prst="rect">
            <a:avLst/>
          </a:prstGeom>
        </p:spPr>
      </p:pic>
      <p:pic>
        <p:nvPicPr>
          <p:cNvPr id="7" name="Picture 6">
            <a:extLst>
              <a:ext uri="{FF2B5EF4-FFF2-40B4-BE49-F238E27FC236}">
                <a16:creationId xmlns:a16="http://schemas.microsoft.com/office/drawing/2014/main" id="{764FBA3E-FCFA-4ECF-8925-0984474A451D}"/>
              </a:ext>
            </a:extLst>
          </p:cNvPr>
          <p:cNvPicPr>
            <a:picLocks noChangeAspect="1"/>
          </p:cNvPicPr>
          <p:nvPr/>
        </p:nvPicPr>
        <p:blipFill>
          <a:blip r:embed="rId3"/>
          <a:stretch>
            <a:fillRect/>
          </a:stretch>
        </p:blipFill>
        <p:spPr>
          <a:xfrm>
            <a:off x="8205254" y="381000"/>
            <a:ext cx="3831830" cy="6198548"/>
          </a:xfrm>
          <a:prstGeom prst="rect">
            <a:avLst/>
          </a:prstGeom>
        </p:spPr>
      </p:pic>
    </p:spTree>
    <p:extLst>
      <p:ext uri="{BB962C8B-B14F-4D97-AF65-F5344CB8AC3E}">
        <p14:creationId xmlns:p14="http://schemas.microsoft.com/office/powerpoint/2010/main" val="36500492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72217" y="559293"/>
            <a:ext cx="6314983" cy="5868139"/>
          </a:xfrm>
        </p:spPr>
        <p:txBody>
          <a:bodyPr>
            <a:normAutofit/>
          </a:bodyPr>
          <a:lstStyle/>
          <a:p>
            <a:pPr algn="l"/>
            <a:r>
              <a:rPr lang="en-US" altLang="ko-KR" sz="3000" dirty="0">
                <a:solidFill>
                  <a:srgbClr val="0070C0"/>
                </a:solidFill>
                <a:latin typeface="Arial Nova Light" panose="020B0304020202020204" pitchFamily="34" charset="0"/>
                <a:cs typeface="Aldhabi" panose="020B0604020202020204" pitchFamily="2" charset="-78"/>
              </a:rPr>
              <a:t>Purpose</a:t>
            </a:r>
          </a:p>
          <a:p>
            <a:pPr algn="l"/>
            <a:r>
              <a:rPr lang="en-US" altLang="ko-KR" sz="2000" dirty="0">
                <a:latin typeface="Arial Nova Light" panose="020B0304020202020204" pitchFamily="34" charset="0"/>
                <a:cs typeface="Aldhabi" panose="020B0604020202020204" pitchFamily="2" charset="-78"/>
                <a:sym typeface="Wingdings" panose="05000000000000000000" pitchFamily="2" charset="2"/>
              </a:rPr>
              <a:t>The growth of Citi Bike is stagnant due to many sharing competitors. To find out which factors are most important and affect the increase in Subscribers, the most important factor for business growth, and to provide alternatives.</a:t>
            </a:r>
          </a:p>
        </p:txBody>
      </p:sp>
      <p:pic>
        <p:nvPicPr>
          <p:cNvPr id="1026" name="Picture 2">
            <a:extLst>
              <a:ext uri="{FF2B5EF4-FFF2-40B4-BE49-F238E27FC236}">
                <a16:creationId xmlns:a16="http://schemas.microsoft.com/office/drawing/2014/main" id="{8DDE9F19-81C7-4DAD-BFF3-98A852243B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29785" cy="3403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3B05CB-2AA5-46A2-ABAF-6235DCF5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06904"/>
            <a:ext cx="5129784" cy="34512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635D75D-E033-45FC-BF53-09DFAC33E3B7}"/>
              </a:ext>
            </a:extLst>
          </p:cNvPr>
          <p:cNvPicPr>
            <a:picLocks noChangeAspect="1"/>
          </p:cNvPicPr>
          <p:nvPr/>
        </p:nvPicPr>
        <p:blipFill>
          <a:blip r:embed="rId4"/>
          <a:stretch>
            <a:fillRect/>
          </a:stretch>
        </p:blipFill>
        <p:spPr>
          <a:xfrm>
            <a:off x="5414963" y="2678455"/>
            <a:ext cx="6472237" cy="3620252"/>
          </a:xfrm>
          <a:prstGeom prst="rect">
            <a:avLst/>
          </a:prstGeom>
        </p:spPr>
      </p:pic>
    </p:spTree>
    <p:extLst>
      <p:ext uri="{BB962C8B-B14F-4D97-AF65-F5344CB8AC3E}">
        <p14:creationId xmlns:p14="http://schemas.microsoft.com/office/powerpoint/2010/main" val="2489342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72217" y="559293"/>
            <a:ext cx="6314983" cy="5868139"/>
          </a:xfrm>
        </p:spPr>
        <p:txBody>
          <a:bodyPr>
            <a:normAutofit/>
          </a:bodyPr>
          <a:lstStyle/>
          <a:p>
            <a:pPr algn="l"/>
            <a:r>
              <a:rPr lang="en-US" altLang="ko-KR" sz="3000" dirty="0">
                <a:solidFill>
                  <a:srgbClr val="0070C0"/>
                </a:solidFill>
                <a:latin typeface="Arial Nova Light" panose="020B0304020202020204" pitchFamily="34" charset="0"/>
                <a:cs typeface="Aldhabi" panose="020B0604020202020204" pitchFamily="2" charset="-78"/>
              </a:rPr>
              <a:t>Data</a:t>
            </a:r>
          </a:p>
          <a:p>
            <a:pPr algn="l"/>
            <a:endParaRPr lang="en-US" altLang="ko-KR" sz="3000" dirty="0">
              <a:solidFill>
                <a:srgbClr val="0070C0"/>
              </a:solidFill>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sym typeface="Wingdings" panose="05000000000000000000" pitchFamily="2" charset="2"/>
              </a:rPr>
              <a:t>Citi Bike Monthly Trip Data</a:t>
            </a:r>
          </a:p>
          <a:p>
            <a:pPr algn="l"/>
            <a:r>
              <a:rPr lang="en-US" altLang="ko-KR" sz="2000" dirty="0">
                <a:solidFill>
                  <a:srgbClr val="0070C0"/>
                </a:solidFill>
                <a:latin typeface="Arial Nova Light" panose="020B0304020202020204" pitchFamily="34" charset="0"/>
                <a:cs typeface="Aldhabi" panose="020B0604020202020204" pitchFamily="2" charset="-78"/>
                <a:sym typeface="Wingdings" panose="05000000000000000000" pitchFamily="2" charset="2"/>
              </a:rPr>
              <a:t>     -  </a:t>
            </a:r>
            <a:r>
              <a:rPr lang="en-US" altLang="ko-KR" sz="2000" dirty="0">
                <a:latin typeface="+mj-lt"/>
              </a:rPr>
              <a:t>Trip data including trip duration, Bike ID, </a:t>
            </a:r>
          </a:p>
          <a:p>
            <a:pPr algn="l"/>
            <a:r>
              <a:rPr lang="en-US" altLang="ko-KR" sz="2000" dirty="0">
                <a:latin typeface="+mj-lt"/>
              </a:rPr>
              <a:t>      start and end time, start and end locations, </a:t>
            </a:r>
          </a:p>
          <a:p>
            <a:pPr algn="l"/>
            <a:r>
              <a:rPr lang="en-US" altLang="ko-KR" sz="2000" dirty="0">
                <a:latin typeface="+mj-lt"/>
              </a:rPr>
              <a:t>      user type, gender, age</a:t>
            </a:r>
          </a:p>
          <a:p>
            <a:pPr algn="l"/>
            <a:r>
              <a:rPr lang="en-US" altLang="ko-KR" sz="2000" dirty="0">
                <a:latin typeface="+mj-lt"/>
              </a:rPr>
              <a:t>    - 5% of each month data</a:t>
            </a:r>
          </a:p>
          <a:p>
            <a:pPr marL="342900" indent="-342900" algn="l">
              <a:buFont typeface="Wingdings" panose="05000000000000000000" pitchFamily="2" charset="2"/>
              <a:buChar char=""/>
            </a:pPr>
            <a:r>
              <a:rPr lang="en-US" altLang="ko-KR" sz="2000" dirty="0">
                <a:latin typeface="+mj-lt"/>
                <a:sym typeface="Wingdings" panose="05000000000000000000" pitchFamily="2" charset="2"/>
              </a:rPr>
              <a:t>Period of Data</a:t>
            </a:r>
          </a:p>
          <a:p>
            <a:pPr algn="l"/>
            <a:r>
              <a:rPr lang="en-US" altLang="ko-KR" sz="2000" dirty="0">
                <a:latin typeface="+mj-lt"/>
                <a:sym typeface="Wingdings" panose="05000000000000000000" pitchFamily="2" charset="2"/>
              </a:rPr>
              <a:t>    - January 2019 ~ December 2019</a:t>
            </a:r>
          </a:p>
          <a:p>
            <a:pPr marL="342900" indent="-342900" algn="l">
              <a:buFont typeface="Wingdings" panose="05000000000000000000" pitchFamily="2" charset="2"/>
              <a:buChar char=""/>
            </a:pPr>
            <a:r>
              <a:rPr lang="en-US" altLang="ko-KR" sz="2000" dirty="0">
                <a:latin typeface="+mj-lt"/>
                <a:sym typeface="Wingdings" panose="05000000000000000000" pitchFamily="2" charset="2"/>
              </a:rPr>
              <a:t>Data</a:t>
            </a:r>
          </a:p>
          <a:p>
            <a:pPr algn="l"/>
            <a:r>
              <a:rPr lang="en-US" altLang="ko-KR" sz="2000" dirty="0">
                <a:latin typeface="+mj-lt"/>
                <a:sym typeface="Wingdings" panose="05000000000000000000" pitchFamily="2" charset="2"/>
              </a:rPr>
              <a:t>     - 1,027,583 data and 15 features</a:t>
            </a:r>
          </a:p>
          <a:p>
            <a:pPr algn="l"/>
            <a:endParaRPr lang="en-US" altLang="ko-KR" sz="2000" dirty="0">
              <a:latin typeface="+mj-lt"/>
            </a:endParaRPr>
          </a:p>
          <a:p>
            <a:pPr algn="l"/>
            <a:endParaRPr lang="en-US" altLang="ko-KR" sz="2000" dirty="0">
              <a:latin typeface="Arial Nova Light" panose="020B0304020202020204" pitchFamily="34" charset="0"/>
              <a:cs typeface="Aldhabi" panose="020B0604020202020204" pitchFamily="2" charset="-78"/>
            </a:endParaRPr>
          </a:p>
          <a:p>
            <a:pPr algn="l"/>
            <a:endParaRPr lang="ko-KR" altLang="en-US" sz="2000" dirty="0">
              <a:latin typeface="Arial Nova Light" panose="020B0304020202020204" pitchFamily="34" charset="0"/>
              <a:cs typeface="Aldhabi" panose="020B0604020202020204" pitchFamily="2" charset="-78"/>
            </a:endParaRPr>
          </a:p>
        </p:txBody>
      </p:sp>
      <p:pic>
        <p:nvPicPr>
          <p:cNvPr id="1026" name="Picture 2">
            <a:extLst>
              <a:ext uri="{FF2B5EF4-FFF2-40B4-BE49-F238E27FC236}">
                <a16:creationId xmlns:a16="http://schemas.microsoft.com/office/drawing/2014/main" id="{8DDE9F19-81C7-4DAD-BFF3-98A852243B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29785" cy="3403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3B05CB-2AA5-46A2-ABAF-6235DCF5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06904"/>
            <a:ext cx="5129784" cy="345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80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198360" y="2882336"/>
            <a:ext cx="4714875" cy="933051"/>
          </a:xfrm>
        </p:spPr>
        <p:txBody>
          <a:bodyPr anchor="t">
            <a:normAutofit/>
          </a:bodyPr>
          <a:lstStyle/>
          <a:p>
            <a:r>
              <a:rPr lang="en-US" altLang="ko-KR" sz="3000" b="1" dirty="0">
                <a:latin typeface="Helvetica Neue"/>
              </a:rPr>
              <a:t>User</a:t>
            </a:r>
            <a:r>
              <a:rPr lang="ko-KR" altLang="en-US" sz="3000" b="1" dirty="0">
                <a:latin typeface="Helvetica Neue"/>
              </a:rPr>
              <a:t> </a:t>
            </a:r>
            <a:r>
              <a:rPr lang="en-US" altLang="ko-KR" sz="3000" b="1" dirty="0">
                <a:latin typeface="Helvetica Neue"/>
              </a:rPr>
              <a:t>Type</a:t>
            </a:r>
            <a:r>
              <a:rPr lang="ko-KR" altLang="en-US" sz="3000" b="1" dirty="0">
                <a:latin typeface="Helvetica Neue"/>
              </a:rPr>
              <a:t> </a:t>
            </a:r>
            <a:r>
              <a:rPr lang="en-US" altLang="ko-KR" sz="3000" b="1" dirty="0">
                <a:latin typeface="Helvetica Neue"/>
              </a:rPr>
              <a:t>Distribution</a:t>
            </a:r>
            <a:endParaRPr lang="en-US" altLang="ko-KR" sz="3000" b="1" i="0" dirty="0">
              <a:effectLst/>
              <a:latin typeface="Helvetica Neue"/>
            </a:endParaRPr>
          </a:p>
        </p:txBody>
      </p:sp>
      <p:pic>
        <p:nvPicPr>
          <p:cNvPr id="5" name="Picture 4">
            <a:extLst>
              <a:ext uri="{FF2B5EF4-FFF2-40B4-BE49-F238E27FC236}">
                <a16:creationId xmlns:a16="http://schemas.microsoft.com/office/drawing/2014/main" id="{E417F940-C940-45CF-B5EA-AE2A11CE965F}"/>
              </a:ext>
            </a:extLst>
          </p:cNvPr>
          <p:cNvPicPr>
            <a:picLocks noChangeAspect="1"/>
          </p:cNvPicPr>
          <p:nvPr/>
        </p:nvPicPr>
        <p:blipFill>
          <a:blip r:embed="rId2"/>
          <a:stretch>
            <a:fillRect/>
          </a:stretch>
        </p:blipFill>
        <p:spPr>
          <a:xfrm rot="10800000" flipH="1" flipV="1">
            <a:off x="5867774" y="1970843"/>
            <a:ext cx="6089614" cy="3932530"/>
          </a:xfrm>
          <a:prstGeom prst="rect">
            <a:avLst/>
          </a:prstGeom>
        </p:spPr>
      </p:pic>
    </p:spTree>
    <p:extLst>
      <p:ext uri="{BB962C8B-B14F-4D97-AF65-F5344CB8AC3E}">
        <p14:creationId xmlns:p14="http://schemas.microsoft.com/office/powerpoint/2010/main" val="337991005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76200" y="2310418"/>
            <a:ext cx="4800488" cy="2230515"/>
          </a:xfrm>
        </p:spPr>
        <p:txBody>
          <a:bodyPr>
            <a:normAutofit/>
          </a:bodyPr>
          <a:lstStyle/>
          <a:p>
            <a:r>
              <a:rPr lang="en-US" altLang="ko-KR" sz="3000" b="1" dirty="0">
                <a:solidFill>
                  <a:schemeClr val="bg1"/>
                </a:solidFill>
                <a:latin typeface="Helvetica Neue"/>
              </a:rPr>
              <a:t>Gender Counts by </a:t>
            </a:r>
          </a:p>
          <a:p>
            <a:r>
              <a:rPr lang="en-US" altLang="ko-KR" sz="3000" b="1" dirty="0">
                <a:solidFill>
                  <a:schemeClr val="bg1"/>
                </a:solidFill>
                <a:latin typeface="Helvetica Neue"/>
              </a:rPr>
              <a:t>User Type</a:t>
            </a:r>
            <a:endParaRPr lang="en-US" altLang="ko-KR" sz="3000" b="1" i="0" dirty="0">
              <a:solidFill>
                <a:schemeClr val="bg1"/>
              </a:solidFill>
              <a:effectLst/>
              <a:latin typeface="Helvetica Neue"/>
            </a:endParaRPr>
          </a:p>
          <a:p>
            <a:pPr algn="l"/>
            <a:endParaRPr lang="ko-KR" altLang="en-US" sz="2000" dirty="0">
              <a:solidFill>
                <a:srgbClr val="FFFFFF"/>
              </a:solidFill>
              <a:latin typeface="Arial Nova Light" panose="020B0304020202020204" pitchFamily="34" charset="0"/>
              <a:cs typeface="Aldhabi" panose="020B0604020202020204" pitchFamily="2" charset="-78"/>
            </a:endParaRPr>
          </a:p>
        </p:txBody>
      </p:sp>
      <p:pic>
        <p:nvPicPr>
          <p:cNvPr id="4" name="Picture 3">
            <a:extLst>
              <a:ext uri="{FF2B5EF4-FFF2-40B4-BE49-F238E27FC236}">
                <a16:creationId xmlns:a16="http://schemas.microsoft.com/office/drawing/2014/main" id="{1087C388-C90D-4E83-8B4C-AB42F45544CE}"/>
              </a:ext>
            </a:extLst>
          </p:cNvPr>
          <p:cNvPicPr>
            <a:picLocks noChangeAspect="1"/>
          </p:cNvPicPr>
          <p:nvPr/>
        </p:nvPicPr>
        <p:blipFill>
          <a:blip r:embed="rId2"/>
          <a:stretch>
            <a:fillRect/>
          </a:stretch>
        </p:blipFill>
        <p:spPr>
          <a:xfrm>
            <a:off x="4724288" y="305520"/>
            <a:ext cx="7316435" cy="3833812"/>
          </a:xfrm>
          <a:prstGeom prst="rect">
            <a:avLst/>
          </a:prstGeom>
        </p:spPr>
      </p:pic>
      <p:sp>
        <p:nvSpPr>
          <p:cNvPr id="7" name="Subtitle 2">
            <a:extLst>
              <a:ext uri="{FF2B5EF4-FFF2-40B4-BE49-F238E27FC236}">
                <a16:creationId xmlns:a16="http://schemas.microsoft.com/office/drawing/2014/main" id="{E9487EA2-2FA5-4ACC-B043-3B31E545B7A1}"/>
              </a:ext>
            </a:extLst>
          </p:cNvPr>
          <p:cNvSpPr txBox="1">
            <a:spLocks/>
          </p:cNvSpPr>
          <p:nvPr/>
        </p:nvSpPr>
        <p:spPr>
          <a:xfrm>
            <a:off x="5000625" y="4321965"/>
            <a:ext cx="6972300" cy="2230515"/>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ko-KR" altLang="en-US" sz="2000" dirty="0">
              <a:solidFill>
                <a:srgbClr val="FFFFFF"/>
              </a:solidFill>
              <a:latin typeface="Arial Nova Light" panose="020B0304020202020204" pitchFamily="34" charset="0"/>
              <a:cs typeface="Aldhabi" panose="020B0604020202020204" pitchFamily="2" charset="-78"/>
            </a:endParaRPr>
          </a:p>
        </p:txBody>
      </p:sp>
      <p:sp>
        <p:nvSpPr>
          <p:cNvPr id="9" name="TextBox 8">
            <a:extLst>
              <a:ext uri="{FF2B5EF4-FFF2-40B4-BE49-F238E27FC236}">
                <a16:creationId xmlns:a16="http://schemas.microsoft.com/office/drawing/2014/main" id="{E151851C-B8C1-4171-9723-E3DDDA39A54F}"/>
              </a:ext>
            </a:extLst>
          </p:cNvPr>
          <p:cNvSpPr txBox="1"/>
          <p:nvPr/>
        </p:nvSpPr>
        <p:spPr>
          <a:xfrm>
            <a:off x="5117976" y="4448176"/>
            <a:ext cx="6724835" cy="707886"/>
          </a:xfrm>
          <a:prstGeom prst="rect">
            <a:avLst/>
          </a:prstGeom>
          <a:noFill/>
        </p:spPr>
        <p:txBody>
          <a:bodyPr wrap="square">
            <a:spAutoFit/>
          </a:bodyPr>
          <a:lstStyle/>
          <a:p>
            <a:r>
              <a:rPr lang="en-US" altLang="ko-KR" sz="2000" b="1" dirty="0"/>
              <a:t>Customer is almost the same, but in Subscribers, </a:t>
            </a:r>
          </a:p>
          <a:p>
            <a:r>
              <a:rPr lang="en-US" altLang="ko-KR" sz="2000" b="1" dirty="0"/>
              <a:t>Male is about three times more than Female.</a:t>
            </a:r>
            <a:endParaRPr lang="ko-KR" altLang="en-US" sz="2000" b="1" dirty="0"/>
          </a:p>
        </p:txBody>
      </p:sp>
    </p:spTree>
    <p:extLst>
      <p:ext uri="{BB962C8B-B14F-4D97-AF65-F5344CB8AC3E}">
        <p14:creationId xmlns:p14="http://schemas.microsoft.com/office/powerpoint/2010/main" val="1066472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Gender Ratio by </a:t>
            </a:r>
          </a:p>
          <a:p>
            <a:r>
              <a:rPr lang="en-US" altLang="ko-KR" sz="3000" b="1" i="0" dirty="0">
                <a:solidFill>
                  <a:schemeClr val="bg1"/>
                </a:solidFill>
                <a:effectLst/>
                <a:latin typeface="Helvetica Neue"/>
              </a:rPr>
              <a:t>User Type</a:t>
            </a:r>
          </a:p>
        </p:txBody>
      </p:sp>
      <p:pic>
        <p:nvPicPr>
          <p:cNvPr id="5" name="Picture 4">
            <a:extLst>
              <a:ext uri="{FF2B5EF4-FFF2-40B4-BE49-F238E27FC236}">
                <a16:creationId xmlns:a16="http://schemas.microsoft.com/office/drawing/2014/main" id="{5C07EC44-7B3A-47F1-9857-1FD45A817655}"/>
              </a:ext>
            </a:extLst>
          </p:cNvPr>
          <p:cNvPicPr>
            <a:picLocks noChangeAspect="1"/>
          </p:cNvPicPr>
          <p:nvPr/>
        </p:nvPicPr>
        <p:blipFill>
          <a:blip r:embed="rId2"/>
          <a:stretch>
            <a:fillRect/>
          </a:stretch>
        </p:blipFill>
        <p:spPr>
          <a:xfrm>
            <a:off x="4859866" y="176689"/>
            <a:ext cx="7196555" cy="3930343"/>
          </a:xfrm>
          <a:prstGeom prst="rect">
            <a:avLst/>
          </a:prstGeom>
        </p:spPr>
      </p:pic>
    </p:spTree>
    <p:extLst>
      <p:ext uri="{BB962C8B-B14F-4D97-AF65-F5344CB8AC3E}">
        <p14:creationId xmlns:p14="http://schemas.microsoft.com/office/powerpoint/2010/main" val="374154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User Type Counts by</a:t>
            </a:r>
          </a:p>
          <a:p>
            <a:r>
              <a:rPr lang="en-US" altLang="ko-KR" sz="3000" b="1" dirty="0">
                <a:solidFill>
                  <a:schemeClr val="bg1"/>
                </a:solidFill>
                <a:latin typeface="Helvetica Neue"/>
              </a:rPr>
              <a:t>User Type</a:t>
            </a:r>
          </a:p>
        </p:txBody>
      </p:sp>
      <p:pic>
        <p:nvPicPr>
          <p:cNvPr id="4" name="Picture 3">
            <a:extLst>
              <a:ext uri="{FF2B5EF4-FFF2-40B4-BE49-F238E27FC236}">
                <a16:creationId xmlns:a16="http://schemas.microsoft.com/office/drawing/2014/main" id="{057ECD94-9C90-488D-B24C-EE98231347A6}"/>
              </a:ext>
            </a:extLst>
          </p:cNvPr>
          <p:cNvPicPr>
            <a:picLocks noChangeAspect="1"/>
          </p:cNvPicPr>
          <p:nvPr/>
        </p:nvPicPr>
        <p:blipFill>
          <a:blip r:embed="rId2"/>
          <a:stretch>
            <a:fillRect/>
          </a:stretch>
        </p:blipFill>
        <p:spPr>
          <a:xfrm>
            <a:off x="4724288" y="114300"/>
            <a:ext cx="7464283" cy="3949028"/>
          </a:xfrm>
          <a:prstGeom prst="rect">
            <a:avLst/>
          </a:prstGeom>
        </p:spPr>
      </p:pic>
      <p:sp>
        <p:nvSpPr>
          <p:cNvPr id="8" name="TextBox 7">
            <a:extLst>
              <a:ext uri="{FF2B5EF4-FFF2-40B4-BE49-F238E27FC236}">
                <a16:creationId xmlns:a16="http://schemas.microsoft.com/office/drawing/2014/main" id="{7D34CFE6-6E3A-4F7D-89E7-B5BE12537EB6}"/>
              </a:ext>
            </a:extLst>
          </p:cNvPr>
          <p:cNvSpPr txBox="1"/>
          <p:nvPr/>
        </p:nvSpPr>
        <p:spPr>
          <a:xfrm>
            <a:off x="5302187" y="4407736"/>
            <a:ext cx="6886383" cy="1015663"/>
          </a:xfrm>
          <a:prstGeom prst="rect">
            <a:avLst/>
          </a:prstGeom>
          <a:noFill/>
        </p:spPr>
        <p:txBody>
          <a:bodyPr wrap="square">
            <a:spAutoFit/>
          </a:bodyPr>
          <a:lstStyle/>
          <a:p>
            <a:r>
              <a:rPr lang="en-US" altLang="ko-KR" sz="2000" b="1" dirty="0"/>
              <a:t>Male Subscribers account for 60% of the total, overwhelmingly. We'll have to target Male Subscribers and create a business plan.</a:t>
            </a:r>
            <a:endParaRPr lang="ko-KR" altLang="en-US" sz="2000" b="1" dirty="0"/>
          </a:p>
        </p:txBody>
      </p:sp>
    </p:spTree>
    <p:extLst>
      <p:ext uri="{BB962C8B-B14F-4D97-AF65-F5344CB8AC3E}">
        <p14:creationId xmlns:p14="http://schemas.microsoft.com/office/powerpoint/2010/main" val="176340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Age Distribution by </a:t>
            </a:r>
          </a:p>
          <a:p>
            <a:r>
              <a:rPr lang="en-US" altLang="ko-KR" sz="3000" b="1" i="0" dirty="0">
                <a:solidFill>
                  <a:schemeClr val="bg1"/>
                </a:solidFill>
                <a:effectLst/>
                <a:latin typeface="Helvetica Neue"/>
              </a:rPr>
              <a:t>User Type</a:t>
            </a:r>
            <a:endParaRPr lang="en-US" altLang="ko-KR" sz="3000" b="1" dirty="0">
              <a:solidFill>
                <a:schemeClr val="bg1"/>
              </a:solidFill>
              <a:latin typeface="Helvetica Neue"/>
            </a:endParaRPr>
          </a:p>
        </p:txBody>
      </p:sp>
      <p:pic>
        <p:nvPicPr>
          <p:cNvPr id="4" name="Picture 3">
            <a:extLst>
              <a:ext uri="{FF2B5EF4-FFF2-40B4-BE49-F238E27FC236}">
                <a16:creationId xmlns:a16="http://schemas.microsoft.com/office/drawing/2014/main" id="{271290CA-F2B8-4F97-842A-B9ED1B8BF89C}"/>
              </a:ext>
            </a:extLst>
          </p:cNvPr>
          <p:cNvPicPr>
            <a:picLocks noChangeAspect="1"/>
          </p:cNvPicPr>
          <p:nvPr/>
        </p:nvPicPr>
        <p:blipFill>
          <a:blip r:embed="rId2"/>
          <a:stretch>
            <a:fillRect/>
          </a:stretch>
        </p:blipFill>
        <p:spPr>
          <a:xfrm>
            <a:off x="6096000" y="133351"/>
            <a:ext cx="3876675" cy="3302119"/>
          </a:xfrm>
          <a:prstGeom prst="rect">
            <a:avLst/>
          </a:prstGeom>
        </p:spPr>
      </p:pic>
      <p:pic>
        <p:nvPicPr>
          <p:cNvPr id="8" name="Picture 7">
            <a:extLst>
              <a:ext uri="{FF2B5EF4-FFF2-40B4-BE49-F238E27FC236}">
                <a16:creationId xmlns:a16="http://schemas.microsoft.com/office/drawing/2014/main" id="{0FDFB059-010E-4F37-B059-794294DE4EED}"/>
              </a:ext>
            </a:extLst>
          </p:cNvPr>
          <p:cNvPicPr>
            <a:picLocks noChangeAspect="1"/>
          </p:cNvPicPr>
          <p:nvPr/>
        </p:nvPicPr>
        <p:blipFill>
          <a:blip r:embed="rId3"/>
          <a:stretch>
            <a:fillRect/>
          </a:stretch>
        </p:blipFill>
        <p:spPr>
          <a:xfrm>
            <a:off x="6248400" y="3578459"/>
            <a:ext cx="3876675" cy="3295805"/>
          </a:xfrm>
          <a:prstGeom prst="rect">
            <a:avLst/>
          </a:prstGeom>
        </p:spPr>
      </p:pic>
    </p:spTree>
    <p:extLst>
      <p:ext uri="{BB962C8B-B14F-4D97-AF65-F5344CB8AC3E}">
        <p14:creationId xmlns:p14="http://schemas.microsoft.com/office/powerpoint/2010/main" val="3978907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3416</TotalTime>
  <Words>481</Words>
  <Application>Microsoft Office PowerPoint</Application>
  <PresentationFormat>Widescreen</PresentationFormat>
  <Paragraphs>77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Helvetica Neue</vt:lpstr>
      <vt:lpstr>맑은 고딕</vt:lpstr>
      <vt:lpstr>Arial</vt:lpstr>
      <vt:lpstr>Arial Nova Light</vt:lpstr>
      <vt:lpstr>Calibri</vt:lpstr>
      <vt:lpstr>Wingdings</vt:lpstr>
      <vt:lpstr>Office Theme</vt:lpstr>
      <vt:lpstr>Citi Bike  Data Science In New York City      Minjae Lee 12/29/2020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Bike  Data Science In New York City      Minjae Lee 12/29/2020     </dc:title>
  <dc:creator>MINJAE.LEE@baruchmail.cuny.edu</dc:creator>
  <cp:lastModifiedBy>MINJAE.LEE@baruchmail.cuny.edu</cp:lastModifiedBy>
  <cp:revision>15</cp:revision>
  <dcterms:created xsi:type="dcterms:W3CDTF">2020-12-26T23:01:07Z</dcterms:created>
  <dcterms:modified xsi:type="dcterms:W3CDTF">2020-12-29T08:18:47Z</dcterms:modified>
</cp:coreProperties>
</file>