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8EB8-741E-4644-9FD9-CBDBD325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48F1A-04DE-4061-8073-50EE24B52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5312-C2B8-47FA-BD79-67B9DCAB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D16D-6BE3-4C63-911A-CAAB53C5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09F1-8B96-4307-AB80-71394761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9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32A0-5133-42D9-9BA7-1CF5D400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6D93B-7D19-4B98-B106-B074AA3DD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82E8-B39D-4BE7-9C36-E9FA294D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0502-DBC2-43E0-BE98-CB9F9EF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15E6-DFB9-4D1C-8D28-A11C8645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2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CA078-B54F-49B8-8A6B-697031C07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AD5E3-1C9B-4D9D-ACEC-3C2910A2E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952C-A8A5-4BE5-94CE-BAA311FF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1A1C-4359-464F-82D8-195615EE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9C04-4946-4552-8D17-F2D6C528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5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D30F-9BD9-4B29-A416-7E646F5D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052C-723A-4ACA-BD36-CAFBEF2A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4270-9102-4EA8-8ED9-BE20F6E5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C219-B99D-4287-8FE8-F4402762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61AA-5A70-47CC-B31F-D4521BC3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4206-2F04-442F-A41E-58DDE883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9E62-C0A2-453E-87E1-03D33E6BB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D14E-A94A-4A71-B8B9-A923982A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E151-9421-4EAF-BAD3-E529DBBD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F728-88FA-4710-9D8A-2DCD6DB0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8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69E5-4E04-4D91-A184-190FC593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3618-3C7B-44DD-9847-8D11EC26C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FED2A-D3A0-4C64-8682-278498ED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8620E-056A-4D2E-BDA1-6238A561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05DD9-EBE1-4DBD-98DC-1D62839A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75DFB-D773-489A-A581-4987A17A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6E64-657C-4B9A-98B2-7A5DC77C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E119B-E181-40AF-A278-D6254D65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C98D9-8D31-46ED-8E55-A6EE8EE6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9B377-97AC-435D-B18E-7E3743E24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CC194-7824-439A-B60A-1C92DD69D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8CD7D-C9E9-4015-AEF5-F57C7342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48587-2D59-4269-A25F-69615EEC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03F46-41F9-4676-9B6F-AF40C34E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0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3780-1D1E-4B44-9218-E726E75A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42273-1DE7-4EEA-9AD0-13E09BBC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19F71-B4A3-4502-B918-586AD4AD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21FB4-7F94-41A7-85F0-71A1A889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6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9A9D8-0301-4B7A-A873-E7DEB4E4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3F836-6419-41AF-BFB7-7081B8D9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DF773-D08F-4235-B81E-0164D5D9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EB7B-633C-4D8D-8B89-5AD46CF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16B3-1512-426C-AA4C-DE2338C3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E9665-5913-4DC9-8ED1-7686FE012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880A7-44A7-4532-A033-0F7F04BD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D19BC-3F11-4919-98C0-BDCE49A1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6A9FD-9E56-43AD-A927-E22FBED5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3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0026-F6CE-4B37-84EC-A54D607B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A939A-A34B-4259-89E8-806DDAAA5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F8235-3586-4CD6-9D83-8691B317D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F669-0F29-491F-BC48-11F1D399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D7C76-929D-4C7A-BEC0-4ADAD96A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4999A-86BA-46DF-AC4A-4DD63113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6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5CF92-E45E-4CA4-BC67-346E7708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94A45-8D1A-4BC5-A07C-704F56CAE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5434-7068-4CCF-BCDD-F5DBA4CC2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5F32-165F-409D-9DFB-67458F6B5B6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7FA2-254E-4BF0-82AB-6EFDF3C0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4510-49AB-41EA-A20D-EF13A877A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9963-573C-44F4-A29A-7AE48922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74C39-5EBD-443A-A8B9-4C48064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407" y="248281"/>
            <a:ext cx="4805996" cy="610489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 latinLnBrk="0"/>
            <a:r>
              <a:rPr lang="en-US" altLang="ko-KR" sz="5000" dirty="0">
                <a:solidFill>
                  <a:schemeClr val="accent5"/>
                </a:solidFill>
              </a:rPr>
              <a:t>Citi Bike </a:t>
            </a:r>
            <a:br>
              <a:rPr lang="en-US" altLang="ko-KR" sz="5000" dirty="0">
                <a:solidFill>
                  <a:schemeClr val="accent5"/>
                </a:solidFill>
              </a:rPr>
            </a:br>
            <a:r>
              <a:rPr lang="en-US" altLang="ko-KR" sz="5000" dirty="0">
                <a:solidFill>
                  <a:schemeClr val="accent5"/>
                </a:solidFill>
              </a:rPr>
              <a:t>Data Science</a:t>
            </a:r>
            <a:br>
              <a:rPr lang="en-US" altLang="ko-KR" sz="5000" dirty="0">
                <a:solidFill>
                  <a:schemeClr val="accent5"/>
                </a:solidFill>
              </a:rPr>
            </a:br>
            <a:r>
              <a:rPr lang="en-US" altLang="ko-KR" sz="5000" dirty="0">
                <a:solidFill>
                  <a:schemeClr val="accent5"/>
                </a:solidFill>
              </a:rPr>
              <a:t>In New York City</a:t>
            </a:r>
            <a:br>
              <a:rPr lang="en-US" altLang="ko-KR" sz="5000" dirty="0">
                <a:solidFill>
                  <a:srgbClr val="00B0F0"/>
                </a:solidFill>
              </a:rPr>
            </a:br>
            <a:br>
              <a:rPr lang="en-US" altLang="ko-KR" sz="5000" dirty="0">
                <a:solidFill>
                  <a:srgbClr val="00B0F0"/>
                </a:solidFill>
              </a:rPr>
            </a:br>
            <a:br>
              <a:rPr lang="en-US" altLang="ko-KR" sz="5000" dirty="0">
                <a:solidFill>
                  <a:srgbClr val="00B0F0"/>
                </a:solidFill>
              </a:rPr>
            </a:br>
            <a:br>
              <a:rPr lang="en-US" altLang="ko-KR" sz="5000" dirty="0">
                <a:solidFill>
                  <a:srgbClr val="00B0F0"/>
                </a:solidFill>
              </a:rPr>
            </a:br>
            <a:br>
              <a:rPr lang="en-US" altLang="ko-KR" sz="5000" dirty="0">
                <a:solidFill>
                  <a:srgbClr val="00B0F0"/>
                </a:solidFill>
              </a:rPr>
            </a:br>
            <a:br>
              <a:rPr lang="en-US" altLang="ko-KR" sz="5000" dirty="0">
                <a:solidFill>
                  <a:srgbClr val="00B0F0"/>
                </a:solidFill>
              </a:rPr>
            </a:br>
            <a:r>
              <a:rPr lang="en-US" altLang="ko-KR" sz="3300" dirty="0"/>
              <a:t>Minjae Lee</a:t>
            </a:r>
            <a:br>
              <a:rPr lang="en-US" altLang="ko-KR" sz="3300" dirty="0"/>
            </a:br>
            <a:r>
              <a:rPr lang="en-US" altLang="ko-KR" sz="3300" dirty="0"/>
              <a:t>11/09/2020</a:t>
            </a:r>
            <a:br>
              <a:rPr lang="en-US" altLang="ko-KR" sz="5000" dirty="0">
                <a:solidFill>
                  <a:srgbClr val="00B0F0"/>
                </a:solidFill>
              </a:rPr>
            </a:br>
            <a:br>
              <a:rPr lang="en-US" altLang="ko-KR" sz="5000" dirty="0">
                <a:solidFill>
                  <a:srgbClr val="00B0F0"/>
                </a:solidFill>
              </a:rPr>
            </a:br>
            <a:br>
              <a:rPr lang="en-US" altLang="ko-KR" sz="5000" dirty="0">
                <a:solidFill>
                  <a:srgbClr val="00B0F0"/>
                </a:solidFill>
              </a:rPr>
            </a:br>
            <a:br>
              <a:rPr lang="en-US" altLang="ko-KR" sz="5000" dirty="0">
                <a:solidFill>
                  <a:srgbClr val="00B0F0"/>
                </a:solidFill>
              </a:rPr>
            </a:br>
            <a:br>
              <a:rPr lang="en-US" altLang="ko-KR" sz="5000" dirty="0">
                <a:solidFill>
                  <a:srgbClr val="00B0F0"/>
                </a:solidFill>
              </a:rPr>
            </a:br>
            <a:endParaRPr lang="en-US" altLang="ko-KR" sz="5000" dirty="0">
              <a:solidFill>
                <a:srgbClr val="00B0F0"/>
              </a:solidFill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907D61-98B2-46FE-B010-D43D19E87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" r="7830" b="3"/>
          <a:stretch/>
        </p:blipFill>
        <p:spPr bwMode="auto"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2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F418C17-A129-480F-870D-395FA1A9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1779957"/>
            <a:ext cx="5852583" cy="3175025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B2DC8709-0A70-45A9-A160-4B831CAB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E613F699-B53E-4E9A-B7E8-4979FEF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52344"/>
            <a:ext cx="3209544" cy="1155525"/>
          </a:xfrm>
        </p:spPr>
        <p:txBody>
          <a:bodyPr anchor="b">
            <a:normAutofit fontScale="85000" lnSpcReduction="10000"/>
          </a:bodyPr>
          <a:lstStyle/>
          <a:p>
            <a:r>
              <a:rPr lang="en-US" altLang="ko-KR" sz="3000" b="1" i="0" dirty="0">
                <a:effectLst/>
                <a:latin typeface="Helvetica Neue"/>
              </a:rPr>
              <a:t> Weather Conditions impact by Ride Counts</a:t>
            </a:r>
          </a:p>
          <a:p>
            <a:pPr algn="l"/>
            <a:endParaRPr lang="ko-KR" altLang="en-US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0751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4FBD9-2DDC-4B1E-B14D-5533E1DF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45034"/>
            <a:ext cx="5890683" cy="4521098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54" y="1970844"/>
            <a:ext cx="3975525" cy="2503502"/>
          </a:xfrm>
        </p:spPr>
        <p:txBody>
          <a:bodyPr anchor="t">
            <a:normAutofit fontScale="92500"/>
          </a:bodyPr>
          <a:lstStyle/>
          <a:p>
            <a:r>
              <a:rPr lang="en-US" altLang="ko-KR" sz="4000" dirty="0">
                <a:latin typeface="Arial Nova Light" panose="020B0304020202020204" pitchFamily="34" charset="0"/>
                <a:cs typeface="Aldhabi" panose="020B0604020202020204" pitchFamily="2" charset="-78"/>
              </a:rPr>
              <a:t>Ride by User Type</a:t>
            </a:r>
          </a:p>
          <a:p>
            <a:endParaRPr lang="en-US" altLang="ko-KR" sz="4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r>
              <a:rPr lang="en-US" altLang="ko-KR" sz="3000" dirty="0">
                <a:latin typeface="Arial Nova Light" panose="020B0304020202020204" pitchFamily="34" charset="0"/>
                <a:cs typeface="Aldhabi" panose="020B0604020202020204" pitchFamily="2" charset="-78"/>
              </a:rPr>
              <a:t>0 = Subscriber</a:t>
            </a:r>
          </a:p>
          <a:p>
            <a:r>
              <a:rPr lang="en-US" altLang="ko-KR" sz="3000" dirty="0">
                <a:latin typeface="Arial Nova Light" panose="020B0304020202020204" pitchFamily="34" charset="0"/>
                <a:cs typeface="Aldhabi" panose="020B0604020202020204" pitchFamily="2" charset="-78"/>
              </a:rPr>
              <a:t>1 = Customer</a:t>
            </a:r>
            <a:endParaRPr lang="ko-KR" altLang="en-US" sz="3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926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24" y="1926454"/>
            <a:ext cx="4403323" cy="367535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bg1"/>
                </a:solidFill>
                <a:latin typeface="Arial Nova Light" panose="020B0304020202020204" pitchFamily="34" charset="0"/>
                <a:cs typeface="Aldhabi" panose="020B0604020202020204" pitchFamily="2" charset="-78"/>
              </a:rPr>
              <a:t>Ride by Gender</a:t>
            </a:r>
          </a:p>
          <a:p>
            <a:pPr algn="l"/>
            <a:endParaRPr lang="en-US" altLang="ko-KR" sz="4100" dirty="0">
              <a:solidFill>
                <a:schemeClr val="bg1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algn="l"/>
            <a:r>
              <a:rPr lang="en-US" altLang="ko-KR" sz="3000" dirty="0">
                <a:solidFill>
                  <a:schemeClr val="bg1"/>
                </a:solidFill>
                <a:latin typeface="Arial Nova Light" panose="020B0304020202020204" pitchFamily="34" charset="0"/>
                <a:cs typeface="Aldhabi" panose="020B0604020202020204" pitchFamily="2" charset="-78"/>
              </a:rPr>
              <a:t>0=unknown; </a:t>
            </a:r>
          </a:p>
          <a:p>
            <a:pPr algn="l"/>
            <a:r>
              <a:rPr lang="en-US" altLang="ko-KR" sz="3000" dirty="0">
                <a:solidFill>
                  <a:schemeClr val="bg1"/>
                </a:solidFill>
                <a:latin typeface="Arial Nova Light" panose="020B0304020202020204" pitchFamily="34" charset="0"/>
                <a:cs typeface="Aldhabi" panose="020B0604020202020204" pitchFamily="2" charset="-78"/>
              </a:rPr>
              <a:t>1=male; </a:t>
            </a:r>
          </a:p>
          <a:p>
            <a:pPr algn="l"/>
            <a:r>
              <a:rPr lang="en-US" altLang="ko-KR" sz="3000" dirty="0">
                <a:solidFill>
                  <a:schemeClr val="bg1"/>
                </a:solidFill>
                <a:latin typeface="Arial Nova Light" panose="020B0304020202020204" pitchFamily="34" charset="0"/>
                <a:cs typeface="Aldhabi" panose="020B0604020202020204" pitchFamily="2" charset="-78"/>
              </a:rPr>
              <a:t>2=female</a:t>
            </a:r>
            <a:endParaRPr lang="ko-KR" altLang="en-US" sz="3000" dirty="0">
              <a:solidFill>
                <a:schemeClr val="bg1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D8F22-84A1-48B8-BA5D-A607A6D4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950653"/>
            <a:ext cx="6274296" cy="49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47" y="2894691"/>
            <a:ext cx="4514849" cy="165576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Arial Nova Light" panose="020B0304020202020204" pitchFamily="34" charset="0"/>
                <a:cs typeface="Aldhabi" panose="020B0604020202020204" pitchFamily="2" charset="-78"/>
              </a:rPr>
              <a:t>Ride by Ages</a:t>
            </a:r>
            <a:endParaRPr lang="ko-KR" altLang="en-US" sz="4000" dirty="0">
              <a:solidFill>
                <a:srgbClr val="FFFFFF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10C30-9F65-4B92-A424-6E89EBAF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2072184"/>
            <a:ext cx="6274296" cy="27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3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217" y="559293"/>
            <a:ext cx="6314983" cy="5868139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B0F0"/>
                </a:solidFill>
                <a:latin typeface="Arial Nova Light" panose="020B0304020202020204" pitchFamily="34" charset="0"/>
                <a:cs typeface="Aldhabi" panose="020B0604020202020204" pitchFamily="2" charset="-78"/>
              </a:rPr>
              <a:t>Target Variable </a:t>
            </a:r>
          </a:p>
          <a:p>
            <a:pPr algn="l"/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 </a:t>
            </a: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</a:rPr>
              <a:t>start station checkout counts</a:t>
            </a:r>
          </a:p>
          <a:p>
            <a:pPr algn="l"/>
            <a:endParaRPr lang="en-US" altLang="ko-KR" sz="3000" dirty="0">
              <a:solidFill>
                <a:srgbClr val="00B0F0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algn="l"/>
            <a:r>
              <a:rPr lang="en-US" altLang="ko-KR" sz="3000" dirty="0">
                <a:solidFill>
                  <a:srgbClr val="00B0F0"/>
                </a:solidFill>
                <a:latin typeface="Arial Nova Light" panose="020B0304020202020204" pitchFamily="34" charset="0"/>
                <a:cs typeface="Aldhabi" panose="020B0604020202020204" pitchFamily="2" charset="-78"/>
              </a:rPr>
              <a:t>Multiple Linear Regression, Ridge</a:t>
            </a:r>
            <a:endParaRPr lang="ko-KR" altLang="en-US" sz="3000" dirty="0">
              <a:solidFill>
                <a:srgbClr val="00B0F0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algn="l"/>
            <a:endParaRPr lang="en-US" altLang="ko-KR" sz="3000" dirty="0">
              <a:solidFill>
                <a:srgbClr val="00B0F0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algn="l"/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</a:t>
            </a:r>
            <a:r>
              <a:rPr lang="en-US" altLang="ko-KR" sz="2000" dirty="0">
                <a:solidFill>
                  <a:srgbClr val="00B0F0"/>
                </a:solidFill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Model Accuracy: 77.97 % on test data</a:t>
            </a:r>
            <a:endParaRPr lang="en-US" altLang="ko-KR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algn="l"/>
            <a:endParaRPr lang="en-US" altLang="ko-KR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DE9F19-81C7-4DAD-BFF3-98A852243B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29785" cy="34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3B05CB-2AA5-46A2-ABAF-6235DCF5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6904"/>
            <a:ext cx="5129784" cy="34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8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" y="2687638"/>
            <a:ext cx="4495799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2000" dirty="0">
                <a:solidFill>
                  <a:schemeClr val="bg1"/>
                </a:solidFill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</a:t>
            </a:r>
            <a:r>
              <a:rPr lang="en-US" altLang="ko-KR" sz="3000" dirty="0">
                <a:solidFill>
                  <a:schemeClr val="bg1"/>
                </a:solidFill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Feature Importance</a:t>
            </a: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Start hour is excessively biased</a:t>
            </a:r>
          </a:p>
          <a:p>
            <a:pPr algn="l"/>
            <a:endParaRPr lang="en-US" altLang="ko-KR" sz="2000" dirty="0">
              <a:solidFill>
                <a:schemeClr val="bg1"/>
              </a:solidFill>
              <a:latin typeface="Arial Nova Light" panose="020B0304020202020204" pitchFamily="34" charset="0"/>
              <a:cs typeface="Aldhabi" panose="020B0604020202020204" pitchFamily="2" charset="-78"/>
              <a:sym typeface="Wingdings" panose="05000000000000000000" pitchFamily="2" charset="2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 </a:t>
            </a:r>
            <a:r>
              <a:rPr lang="en-US" altLang="ko-KR" sz="3000" dirty="0">
                <a:solidFill>
                  <a:schemeClr val="bg1"/>
                </a:solidFill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Test data 82.4 %</a:t>
            </a:r>
            <a:endParaRPr lang="ko-KR" altLang="en-US" sz="3000" dirty="0">
              <a:solidFill>
                <a:schemeClr val="bg1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04F73-28E9-4977-8713-70258DE9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083982"/>
            <a:ext cx="6274296" cy="46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3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A02A3-C9B3-4AEC-8594-A2C1F6FA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303940"/>
            <a:ext cx="5890683" cy="440328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62150"/>
            <a:ext cx="4514850" cy="2333625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ko-KR" altLang="en-US" sz="3000" dirty="0"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</a:t>
            </a:r>
            <a:r>
              <a:rPr lang="en-US" altLang="ko-KR" sz="3000" dirty="0"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Feature Importance</a:t>
            </a: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Start hour is excessively biased as well</a:t>
            </a:r>
          </a:p>
          <a:p>
            <a:pPr algn="l"/>
            <a:endParaRPr lang="en-US" altLang="ko-KR" sz="3000" dirty="0">
              <a:latin typeface="Arial Nova Light" panose="020B0304020202020204" pitchFamily="34" charset="0"/>
              <a:cs typeface="Aldhabi" panose="020B0604020202020204" pitchFamily="2" charset="-78"/>
              <a:sym typeface="Wingdings" panose="05000000000000000000" pitchFamily="2" charset="2"/>
            </a:endParaRPr>
          </a:p>
          <a:p>
            <a:pPr marL="457200" indent="-457200" algn="l">
              <a:buFont typeface="Wingdings" panose="05000000000000000000" pitchFamily="2" charset="2"/>
              <a:buChar char=""/>
            </a:pPr>
            <a:r>
              <a:rPr lang="en-US" altLang="ko-KR" sz="3000" dirty="0"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Test data 84.0 %</a:t>
            </a:r>
          </a:p>
          <a:p>
            <a:pPr algn="l"/>
            <a:r>
              <a:rPr lang="en-US" altLang="ko-KR" sz="3000" dirty="0"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     </a:t>
            </a:r>
            <a:endParaRPr lang="ko-KR" altLang="en-US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5576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19" y="2790825"/>
            <a:ext cx="4132756" cy="2124075"/>
          </a:xfrm>
        </p:spPr>
        <p:txBody>
          <a:bodyPr anchor="t">
            <a:normAutofit/>
          </a:bodyPr>
          <a:lstStyle/>
          <a:p>
            <a:r>
              <a:rPr lang="en-US" altLang="ko-KR" sz="3200" b="1" i="0" dirty="0">
                <a:effectLst/>
                <a:latin typeface="Helvetica Neue"/>
              </a:rPr>
              <a:t>Rush Hours effect on Target Variable</a:t>
            </a:r>
          </a:p>
          <a:p>
            <a:pPr algn="l"/>
            <a:r>
              <a:rPr lang="ko-KR" altLang="en-US" sz="4000" dirty="0">
                <a:latin typeface="Arial Nova Light" panose="020B0304020202020204" pitchFamily="34" charset="0"/>
                <a:cs typeface="Aldhabi" panose="020B0604020202020204" pitchFamily="2" charset="-78"/>
              </a:rPr>
              <a:t>  </a:t>
            </a:r>
            <a:r>
              <a:rPr lang="en-US" altLang="ko-KR" sz="3000" dirty="0">
                <a:latin typeface="Arial Nova Light" panose="020B0304020202020204" pitchFamily="34" charset="0"/>
                <a:cs typeface="Aldhabi" panose="020B0604020202020204" pitchFamily="2" charset="-78"/>
              </a:rPr>
              <a:t>[7, 8, 9, 16, 17, 18]</a:t>
            </a:r>
            <a:endParaRPr lang="ko-KR" altLang="en-US" sz="3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71E9DB-C053-422E-BA7A-597CBB15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2" y="2309812"/>
            <a:ext cx="6591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49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E5001-4D78-4E79-BD87-FC4B21FA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2123796"/>
            <a:ext cx="5852583" cy="2487347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B2DC8709-0A70-45A9-A160-4B831CAB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613F699-B53E-4E9A-B7E8-4979FEF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641" y="2510774"/>
            <a:ext cx="4385569" cy="1713389"/>
          </a:xfrm>
        </p:spPr>
        <p:txBody>
          <a:bodyPr anchor="b">
            <a:normAutofit lnSpcReduction="10000"/>
          </a:bodyPr>
          <a:lstStyle/>
          <a:p>
            <a:r>
              <a:rPr lang="en-US" altLang="ko-KR" sz="4000" b="1" i="0" dirty="0">
                <a:effectLst/>
                <a:latin typeface="Helvetica Neue"/>
              </a:rPr>
              <a:t>Temperature effect on </a:t>
            </a:r>
          </a:p>
          <a:p>
            <a:r>
              <a:rPr lang="en-US" altLang="ko-KR" sz="4000" b="1" i="0" dirty="0">
                <a:effectLst/>
                <a:latin typeface="Helvetica Neue"/>
              </a:rPr>
              <a:t>Target Variable</a:t>
            </a:r>
          </a:p>
          <a:p>
            <a:pPr algn="l"/>
            <a:endParaRPr lang="ko-KR" altLang="en-US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2735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217" y="559293"/>
            <a:ext cx="6314983" cy="5868139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Arial Nova Light" panose="020B0304020202020204" pitchFamily="34" charset="0"/>
                <a:cs typeface="Aldhabi" panose="020B0604020202020204" pitchFamily="2" charset="-78"/>
              </a:rPr>
              <a:t>Citi Bike Operation</a:t>
            </a:r>
          </a:p>
          <a:p>
            <a:pPr algn="l"/>
            <a:endParaRPr lang="en-US" altLang="ko-KR" sz="3000" dirty="0">
              <a:solidFill>
                <a:srgbClr val="0070C0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marL="342900" indent="-342900" algn="l">
              <a:buFont typeface="Wingdings" panose="05000000000000000000" pitchFamily="2" charset="2"/>
              <a:buChar char=""/>
            </a:pP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Bike/Scooter sharing is a new p2p consumer business model</a:t>
            </a:r>
          </a:p>
          <a:p>
            <a:pPr algn="l"/>
            <a:endParaRPr lang="en-US" altLang="ko-KR" sz="2000" dirty="0">
              <a:latin typeface="Arial Nova Light" panose="020B0304020202020204" pitchFamily="34" charset="0"/>
              <a:cs typeface="Aldhabi" panose="020B0604020202020204" pitchFamily="2" charset="-78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"/>
            </a:pPr>
            <a:r>
              <a:rPr lang="en-US" altLang="ko-KR" sz="2000" dirty="0" err="1">
                <a:latin typeface="Arial Nova Light" panose="020B0304020202020204" pitchFamily="34" charset="0"/>
                <a:cs typeface="Aldhabi" panose="020B0604020202020204" pitchFamily="2" charset="-78"/>
              </a:rPr>
              <a:t>Dockstation</a:t>
            </a: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</a:rPr>
              <a:t> version in US</a:t>
            </a:r>
          </a:p>
          <a:p>
            <a:pPr algn="l"/>
            <a:endParaRPr lang="en-US" altLang="ko-KR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marL="342900" indent="-342900" algn="l">
              <a:buFont typeface="Wingdings" panose="05000000000000000000" pitchFamily="2" charset="2"/>
              <a:buChar char=""/>
            </a:pP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</a:rPr>
              <a:t>12000 </a:t>
            </a:r>
            <a:r>
              <a:rPr lang="en-US" altLang="ko-KR" sz="2000" dirty="0" err="1">
                <a:latin typeface="Arial Nova Light" panose="020B0304020202020204" pitchFamily="34" charset="0"/>
                <a:cs typeface="Aldhabi" panose="020B0604020202020204" pitchFamily="2" charset="-78"/>
              </a:rPr>
              <a:t>citibikes</a:t>
            </a: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</a:rPr>
              <a:t>, more than 750 dock stations in NYC</a:t>
            </a:r>
          </a:p>
          <a:p>
            <a:pPr marL="342900" indent="-342900" algn="l">
              <a:buFont typeface="Wingdings" panose="05000000000000000000" pitchFamily="2" charset="2"/>
              <a:buChar char=""/>
            </a:pPr>
            <a:endParaRPr lang="en-US" altLang="ko-KR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marL="342900" indent="-342900" algn="l">
              <a:buFont typeface="Wingdings" panose="05000000000000000000" pitchFamily="2" charset="2"/>
              <a:buChar char=""/>
            </a:pP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</a:rPr>
              <a:t>Operated by motivate, gains monopoly to operate shared-bikes in NYC</a:t>
            </a:r>
          </a:p>
          <a:p>
            <a:pPr marL="342900" indent="-342900" algn="l">
              <a:buFont typeface="Wingdings" panose="05000000000000000000" pitchFamily="2" charset="2"/>
              <a:buChar char=""/>
            </a:pPr>
            <a:endParaRPr lang="en-US" altLang="ko-KR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marL="342900" indent="-342900" algn="l">
              <a:buFont typeface="Wingdings" panose="05000000000000000000" pitchFamily="2" charset="2"/>
              <a:buChar char=""/>
            </a:pP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</a:rPr>
              <a:t>1. Individual </a:t>
            </a:r>
            <a:r>
              <a:rPr lang="en-US" altLang="ko-KR" sz="2000" dirty="0">
                <a:latin typeface="Arial Nova Light" panose="020B0304020202020204" pitchFamily="34" charset="0"/>
                <a:ea typeface="Batang" panose="02030600000101010101" pitchFamily="18" charset="-127"/>
                <a:cs typeface="Aldhabi" panose="020B0604020202020204" pitchFamily="2" charset="-78"/>
              </a:rPr>
              <a:t>→ Subscriber, Customer</a:t>
            </a:r>
          </a:p>
          <a:p>
            <a:pPr algn="l"/>
            <a:r>
              <a:rPr lang="en-US" altLang="ko-KR" sz="2000" dirty="0">
                <a:latin typeface="Arial Nova Light" panose="020B0304020202020204" pitchFamily="34" charset="0"/>
                <a:ea typeface="Batang" panose="02030600000101010101" pitchFamily="18" charset="-127"/>
                <a:cs typeface="Aldhabi" panose="020B0604020202020204" pitchFamily="2" charset="-78"/>
              </a:rPr>
              <a:t>     2. Corporate</a:t>
            </a:r>
            <a:endParaRPr lang="ko-KR" altLang="en-US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DE9F19-81C7-4DAD-BFF3-98A852243B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29785" cy="34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3B05CB-2AA5-46A2-ABAF-6235DCF5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6904"/>
            <a:ext cx="5129784" cy="34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68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217" y="559293"/>
            <a:ext cx="6314983" cy="5868139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Arial Nova Light" panose="020B0304020202020204" pitchFamily="34" charset="0"/>
                <a:cs typeface="Aldhabi" panose="020B0604020202020204" pitchFamily="2" charset="-78"/>
              </a:rPr>
              <a:t>Data</a:t>
            </a:r>
          </a:p>
          <a:p>
            <a:pPr algn="l"/>
            <a:endParaRPr lang="en-US" altLang="ko-KR" sz="3000" dirty="0">
              <a:solidFill>
                <a:srgbClr val="0070C0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marL="342900" indent="-342900" algn="l">
              <a:buFont typeface="Wingdings" panose="05000000000000000000" pitchFamily="2" charset="2"/>
              <a:buChar char=""/>
            </a:pP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Citi Bike Monthly Trip Data</a:t>
            </a:r>
          </a:p>
          <a:p>
            <a:pPr algn="l"/>
            <a:r>
              <a:rPr lang="en-US" altLang="ko-KR" sz="2000" dirty="0">
                <a:solidFill>
                  <a:srgbClr val="0070C0"/>
                </a:solidFill>
                <a:latin typeface="Arial Nova Light" panose="020B0304020202020204" pitchFamily="34" charset="0"/>
                <a:cs typeface="Aldhabi" panose="020B0604020202020204" pitchFamily="2" charset="-78"/>
                <a:sym typeface="Wingdings" panose="05000000000000000000" pitchFamily="2" charset="2"/>
              </a:rPr>
              <a:t>     -  </a:t>
            </a:r>
            <a:r>
              <a:rPr lang="en-US" altLang="ko-KR" sz="2000" dirty="0">
                <a:latin typeface="+mj-lt"/>
              </a:rPr>
              <a:t>Trip data including trip duration, Bike ID, </a:t>
            </a:r>
          </a:p>
          <a:p>
            <a:pPr algn="l"/>
            <a:r>
              <a:rPr lang="en-US" altLang="ko-KR" sz="2000" dirty="0">
                <a:latin typeface="+mj-lt"/>
              </a:rPr>
              <a:t>      start and end time, start and end locations, </a:t>
            </a:r>
          </a:p>
          <a:p>
            <a:pPr algn="l"/>
            <a:r>
              <a:rPr lang="en-US" altLang="ko-KR" sz="2000" dirty="0">
                <a:latin typeface="+mj-lt"/>
              </a:rPr>
              <a:t>      user type, gender, age</a:t>
            </a:r>
          </a:p>
          <a:p>
            <a:pPr algn="l"/>
            <a:r>
              <a:rPr lang="en-US" altLang="ko-KR" sz="2000" dirty="0">
                <a:latin typeface="+mj-lt"/>
              </a:rPr>
              <a:t>    - 5% of each month data</a:t>
            </a:r>
          </a:p>
          <a:p>
            <a:pPr marL="342900" indent="-342900" algn="l">
              <a:buFont typeface="Wingdings" panose="05000000000000000000" pitchFamily="2" charset="2"/>
              <a:buChar char=""/>
            </a:pPr>
            <a:r>
              <a:rPr lang="en-US" altLang="ko-KR" sz="2000" dirty="0">
                <a:latin typeface="+mj-lt"/>
                <a:sym typeface="Wingdings" panose="05000000000000000000" pitchFamily="2" charset="2"/>
              </a:rPr>
              <a:t>NYC Weather Daily Data</a:t>
            </a:r>
          </a:p>
          <a:p>
            <a:pPr algn="l"/>
            <a:r>
              <a:rPr lang="en-US" altLang="ko-KR" sz="2000" dirty="0">
                <a:latin typeface="+mj-lt"/>
                <a:sym typeface="Wingdings" panose="05000000000000000000" pitchFamily="2" charset="2"/>
              </a:rPr>
              <a:t>    - Temperature, precipitation, snow</a:t>
            </a:r>
          </a:p>
          <a:p>
            <a:pPr marL="342900" indent="-342900" algn="l">
              <a:buFont typeface="Wingdings" panose="05000000000000000000" pitchFamily="2" charset="2"/>
              <a:buChar char=""/>
            </a:pPr>
            <a:r>
              <a:rPr lang="en-US" altLang="ko-KR" sz="2000" dirty="0">
                <a:latin typeface="+mj-lt"/>
                <a:sym typeface="Wingdings" panose="05000000000000000000" pitchFamily="2" charset="2"/>
              </a:rPr>
              <a:t>Period of Data</a:t>
            </a:r>
          </a:p>
          <a:p>
            <a:pPr algn="l"/>
            <a:r>
              <a:rPr lang="en-US" altLang="ko-KR" sz="2000" dirty="0">
                <a:latin typeface="+mj-lt"/>
                <a:sym typeface="Wingdings" panose="05000000000000000000" pitchFamily="2" charset="2"/>
              </a:rPr>
              <a:t>    - September 2019 ~ August 2020</a:t>
            </a:r>
          </a:p>
          <a:p>
            <a:pPr marL="342900" indent="-342900" algn="l">
              <a:buFont typeface="Wingdings" panose="05000000000000000000" pitchFamily="2" charset="2"/>
              <a:buChar char=""/>
            </a:pPr>
            <a:r>
              <a:rPr lang="en-US" altLang="ko-KR" sz="2000" dirty="0">
                <a:latin typeface="+mj-lt"/>
                <a:sym typeface="Wingdings" panose="05000000000000000000" pitchFamily="2" charset="2"/>
              </a:rPr>
              <a:t>Data</a:t>
            </a:r>
          </a:p>
          <a:p>
            <a:pPr algn="l"/>
            <a:r>
              <a:rPr lang="en-US" altLang="ko-KR" sz="2000" dirty="0">
                <a:latin typeface="+mj-lt"/>
                <a:sym typeface="Wingdings" panose="05000000000000000000" pitchFamily="2" charset="2"/>
              </a:rPr>
              <a:t>     - 12.6 million data and 22 features</a:t>
            </a:r>
          </a:p>
          <a:p>
            <a:pPr algn="l"/>
            <a:endParaRPr lang="en-US" altLang="ko-KR" sz="2000" dirty="0">
              <a:latin typeface="+mj-lt"/>
            </a:endParaRPr>
          </a:p>
          <a:p>
            <a:pPr algn="l"/>
            <a:endParaRPr lang="en-US" altLang="ko-KR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  <a:p>
            <a:pPr algn="l"/>
            <a:endParaRPr lang="ko-KR" altLang="en-US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DE9F19-81C7-4DAD-BFF3-98A852243B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29785" cy="34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3B05CB-2AA5-46A2-ABAF-6235DCF5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6904"/>
            <a:ext cx="5129784" cy="34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0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9679F-5D56-4682-9017-00F55DA4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202270"/>
            <a:ext cx="5890683" cy="260662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" y="2947386"/>
            <a:ext cx="4714875" cy="933051"/>
          </a:xfrm>
        </p:spPr>
        <p:txBody>
          <a:bodyPr anchor="t">
            <a:normAutofit/>
          </a:bodyPr>
          <a:lstStyle/>
          <a:p>
            <a:r>
              <a:rPr lang="en-US" altLang="ko-KR" sz="3000" b="1" i="0" dirty="0">
                <a:effectLst/>
                <a:latin typeface="Helvetica Neue"/>
              </a:rPr>
              <a:t>Hourly Trip Count</a:t>
            </a:r>
          </a:p>
        </p:txBody>
      </p:sp>
    </p:spTree>
    <p:extLst>
      <p:ext uri="{BB962C8B-B14F-4D97-AF65-F5344CB8AC3E}">
        <p14:creationId xmlns:p14="http://schemas.microsoft.com/office/powerpoint/2010/main" val="3379910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6200" y="3027285"/>
            <a:ext cx="4800488" cy="2230515"/>
          </a:xfrm>
        </p:spPr>
        <p:txBody>
          <a:bodyPr>
            <a:normAutofit/>
          </a:bodyPr>
          <a:lstStyle/>
          <a:p>
            <a:r>
              <a:rPr lang="en-US" altLang="ko-KR" sz="3000" b="1" i="0" dirty="0">
                <a:solidFill>
                  <a:schemeClr val="bg1"/>
                </a:solidFill>
                <a:effectLst/>
                <a:latin typeface="Helvetica Neue"/>
              </a:rPr>
              <a:t>Daily Average Trip Duration</a:t>
            </a:r>
          </a:p>
          <a:p>
            <a:pPr algn="l"/>
            <a:endParaRPr lang="ko-KR" altLang="en-US" sz="2000" dirty="0">
              <a:solidFill>
                <a:srgbClr val="FFFFFF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9B4C8-152D-4E08-BBF4-4183E044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2048655"/>
            <a:ext cx="6274296" cy="27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7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56264"/>
            <a:ext cx="4724288" cy="2301536"/>
          </a:xfrm>
        </p:spPr>
        <p:txBody>
          <a:bodyPr>
            <a:normAutofit/>
          </a:bodyPr>
          <a:lstStyle/>
          <a:p>
            <a:r>
              <a:rPr lang="en-US" altLang="ko-KR" sz="3000" b="1" i="0" dirty="0">
                <a:solidFill>
                  <a:schemeClr val="bg1"/>
                </a:solidFill>
                <a:effectLst/>
                <a:latin typeface="Helvetica Neue"/>
              </a:rPr>
              <a:t>Monthly Average Trip Duration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2DEE-B879-4900-AA32-48548910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2032969"/>
            <a:ext cx="6274296" cy="27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4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562" y="5926493"/>
            <a:ext cx="7953283" cy="77716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</a:rPr>
              <a:t>Trip count, distance, duration in weekends are more than weekdays</a:t>
            </a: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Arial Nova Light" panose="020B0304020202020204" pitchFamily="34" charset="0"/>
                <a:cs typeface="Aldhabi" panose="020B0604020202020204" pitchFamily="2" charset="-78"/>
              </a:rPr>
              <a:t>0 : Weekends, 1 : weekdays</a:t>
            </a:r>
            <a:endParaRPr lang="ko-KR" altLang="en-US" sz="2000" dirty="0"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02A08-656E-4C68-888A-B9FD31E9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54343"/>
            <a:ext cx="7362825" cy="3895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61313-BE83-4B03-9163-8DDC5891B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3964343"/>
            <a:ext cx="7381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" y="1612865"/>
            <a:ext cx="5295900" cy="2205732"/>
          </a:xfrm>
        </p:spPr>
        <p:txBody>
          <a:bodyPr anchor="t">
            <a:normAutofit/>
          </a:bodyPr>
          <a:lstStyle/>
          <a:p>
            <a:pPr algn="r"/>
            <a:r>
              <a:rPr lang="en-US" altLang="ko-KR" sz="2700" dirty="0">
                <a:solidFill>
                  <a:srgbClr val="FFFFFF"/>
                </a:solidFill>
                <a:latin typeface="Arial Nova Light" panose="020B0304020202020204" pitchFamily="34" charset="0"/>
                <a:cs typeface="Aldhabi" panose="020B0604020202020204" pitchFamily="2" charset="-78"/>
              </a:rPr>
              <a:t>Seasonal Trend of Citi Bike Trips</a:t>
            </a:r>
            <a:endParaRPr lang="ko-KR" altLang="en-US" sz="2700" dirty="0">
              <a:solidFill>
                <a:srgbClr val="FFFFFF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C171D1-349F-4ABD-9CA8-49D823C8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0295"/>
            <a:ext cx="5459470" cy="42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68C7-FF93-4F55-8D49-8E391F78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752475"/>
            <a:ext cx="4319042" cy="4667250"/>
          </a:xfrm>
        </p:spPr>
        <p:txBody>
          <a:bodyPr>
            <a:normAutofit/>
          </a:bodyPr>
          <a:lstStyle/>
          <a:p>
            <a:pPr algn="l"/>
            <a:endParaRPr lang="en-US" altLang="ko-KR" sz="3000" b="1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endParaRPr lang="en-US" altLang="ko-KR" sz="3000" b="1" dirty="0">
              <a:solidFill>
                <a:schemeClr val="bg1"/>
              </a:solidFill>
              <a:latin typeface="Helvetica Neue"/>
            </a:endParaRPr>
          </a:p>
          <a:p>
            <a:pPr algn="l"/>
            <a:endParaRPr lang="en-US" altLang="ko-KR" sz="3000" b="1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endParaRPr lang="en-US" altLang="ko-KR" sz="3000" b="1" dirty="0">
              <a:solidFill>
                <a:schemeClr val="bg1"/>
              </a:solidFill>
              <a:latin typeface="Helvetica Neue"/>
            </a:endParaRPr>
          </a:p>
          <a:p>
            <a:r>
              <a:rPr lang="en-US" altLang="ko-KR" sz="3000" b="1" i="0" dirty="0">
                <a:solidFill>
                  <a:schemeClr val="bg1"/>
                </a:solidFill>
                <a:effectLst/>
                <a:latin typeface="Helvetica Neue"/>
              </a:rPr>
              <a:t>Temperature impact by ride counts</a:t>
            </a:r>
          </a:p>
          <a:p>
            <a:pPr algn="l"/>
            <a:endParaRPr lang="ko-KR" altLang="en-US" sz="2000" dirty="0">
              <a:solidFill>
                <a:srgbClr val="FFFFFF"/>
              </a:solidFill>
              <a:latin typeface="Arial Nova Light" panose="020B0304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914E1-699C-406B-9267-68263BED4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899641"/>
            <a:ext cx="6274296" cy="30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297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Helvetica Neue</vt:lpstr>
      <vt:lpstr>맑은 고딕</vt:lpstr>
      <vt:lpstr>Arial</vt:lpstr>
      <vt:lpstr>Arial Nova Light</vt:lpstr>
      <vt:lpstr>Calibri</vt:lpstr>
      <vt:lpstr>Wingdings</vt:lpstr>
      <vt:lpstr>Office Theme</vt:lpstr>
      <vt:lpstr>Citi Bike  Data Science In New York City      Minjae Lee 11/09/2020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 Data Science In New York City      Minjae Lee 11/09/2020     </dc:title>
  <dc:creator>MINJAE.LEE@baruchmail.cuny.edu</dc:creator>
  <cp:lastModifiedBy>MINJAE.LEE@baruchmail.cuny.edu</cp:lastModifiedBy>
  <cp:revision>7</cp:revision>
  <dcterms:created xsi:type="dcterms:W3CDTF">2020-11-09T13:08:00Z</dcterms:created>
  <dcterms:modified xsi:type="dcterms:W3CDTF">2020-11-09T15:43:15Z</dcterms:modified>
</cp:coreProperties>
</file>