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tiff" ContentType="image/tif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599"/>
  </p:normalViewPr>
  <p:slideViewPr>
    <p:cSldViewPr snapToGrid="0" snapToObjects="1">
      <p:cViewPr varScale="1">
        <p:scale>
          <a:sx n="108" d="100"/>
          <a:sy n="108" d="100"/>
        </p:scale>
        <p:origin x="6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Relationship Id="rId3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E20C6-52DF-C145-B5B9-64483BB6A4A2}" type="datetimeFigureOut">
              <a:rPr lang="en-US" smtClean="0"/>
              <a:t>4/20/18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5D585-1B3A-C04F-B447-2947E31F1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24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A091-E4AA-6941-8ADE-324B42B5EFB6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FB61-D07E-8340-BAEC-9C4439A4F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7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A091-E4AA-6941-8ADE-324B42B5EFB6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FB61-D07E-8340-BAEC-9C4439A4F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58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A091-E4AA-6941-8ADE-324B42B5EFB6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FB61-D07E-8340-BAEC-9C4439A4F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2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A091-E4AA-6941-8ADE-324B42B5EFB6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FB61-D07E-8340-BAEC-9C4439A4F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79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A091-E4AA-6941-8ADE-324B42B5EFB6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FB61-D07E-8340-BAEC-9C4439A4F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32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A091-E4AA-6941-8ADE-324B42B5EFB6}" type="datetimeFigureOut">
              <a:rPr lang="en-US" smtClean="0"/>
              <a:t>4/20/18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FB61-D07E-8340-BAEC-9C4439A4F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92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A091-E4AA-6941-8ADE-324B42B5EFB6}" type="datetimeFigureOut">
              <a:rPr lang="en-US" smtClean="0"/>
              <a:t>4/20/18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FB61-D07E-8340-BAEC-9C4439A4F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46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A091-E4AA-6941-8ADE-324B42B5EFB6}" type="datetimeFigureOut">
              <a:rPr lang="en-US" smtClean="0"/>
              <a:t>4/20/18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FB61-D07E-8340-BAEC-9C4439A4F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3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A091-E4AA-6941-8ADE-324B42B5EFB6}" type="datetimeFigureOut">
              <a:rPr lang="en-US" smtClean="0"/>
              <a:t>4/20/18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FB61-D07E-8340-BAEC-9C4439A4F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41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A091-E4AA-6941-8ADE-324B42B5EFB6}" type="datetimeFigureOut">
              <a:rPr lang="en-US" smtClean="0"/>
              <a:t>4/20/18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FB61-D07E-8340-BAEC-9C4439A4F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34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A091-E4AA-6941-8ADE-324B42B5EFB6}" type="datetimeFigureOut">
              <a:rPr lang="en-US" smtClean="0"/>
              <a:t>4/20/18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FB61-D07E-8340-BAEC-9C4439A4F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31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CA091-E4AA-6941-8ADE-324B42B5EFB6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4FB61-D07E-8340-BAEC-9C4439A4F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0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5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Relational Reinforcement </a:t>
            </a:r>
            <a:r>
              <a:rPr lang="en-US" dirty="0"/>
              <a:t>L</a:t>
            </a:r>
            <a:r>
              <a:rPr lang="en-US" dirty="0" smtClean="0"/>
              <a:t>earning in POMDPs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Harsha Kokel and Kaushik Roy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48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</a:t>
            </a:r>
            <a:r>
              <a:rPr lang="en-US" sz="2400" dirty="0"/>
              <a:t>(</a:t>
            </a:r>
            <a:r>
              <a:rPr lang="en-US" sz="2400" dirty="0" smtClean="0"/>
              <a:t>preliminary</a:t>
            </a:r>
            <a:r>
              <a:rPr lang="en-US" sz="2400" dirty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056" y="1530350"/>
            <a:ext cx="7620000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135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Results </a:t>
            </a:r>
            <a:r>
              <a:rPr lang="en-US" sz="2400" dirty="0">
                <a:solidFill>
                  <a:prstClr val="black"/>
                </a:solidFill>
              </a:rPr>
              <a:t>(preliminary)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436007"/>
            <a:ext cx="7620000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836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832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Domain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 smtClean="0"/>
              <a:t>Logistics</a:t>
            </a:r>
            <a:endParaRPr lang="en-US" dirty="0" smtClean="0"/>
          </a:p>
          <a:p>
            <a:pPr lvl="1"/>
            <a:r>
              <a:rPr lang="en-US" sz="3600" dirty="0" smtClean="0"/>
              <a:t>Objects: trucks, boxes, cities</a:t>
            </a:r>
          </a:p>
          <a:p>
            <a:pPr lvl="1"/>
            <a:r>
              <a:rPr lang="en-US" sz="3600" dirty="0" smtClean="0"/>
              <a:t>Objective: Deliver box to destination city </a:t>
            </a:r>
          </a:p>
          <a:p>
            <a:pPr lvl="1"/>
            <a:r>
              <a:rPr lang="en-US" sz="3600" dirty="0" smtClean="0"/>
              <a:t>Actions: Move, Unload</a:t>
            </a:r>
          </a:p>
          <a:p>
            <a:pPr lvl="1"/>
            <a:r>
              <a:rPr lang="en-US" sz="3600" dirty="0" smtClean="0"/>
              <a:t>Observation: Current city of a truck</a:t>
            </a:r>
          </a:p>
          <a:p>
            <a:pPr lvl="1"/>
            <a:r>
              <a:rPr lang="en-US" sz="3600" dirty="0" smtClean="0"/>
              <a:t>Assumption: Trucks already have box loaded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4578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 smtClean="0"/>
              <a:t>Our experiment</a:t>
            </a:r>
          </a:p>
          <a:p>
            <a:pPr lvl="1"/>
            <a:r>
              <a:rPr lang="en-US" sz="3600" dirty="0" smtClean="0"/>
              <a:t>One truck</a:t>
            </a:r>
          </a:p>
          <a:p>
            <a:pPr lvl="1"/>
            <a:r>
              <a:rPr lang="en-US" sz="3600" dirty="0" smtClean="0"/>
              <a:t>Destination city is 3</a:t>
            </a:r>
          </a:p>
          <a:p>
            <a:pPr lvl="1"/>
            <a:r>
              <a:rPr lang="en-US" sz="3600" dirty="0" smtClean="0"/>
              <a:t>Truck only moves in sequential order</a:t>
            </a:r>
          </a:p>
          <a:p>
            <a:pPr lvl="1"/>
            <a:r>
              <a:rPr lang="en-US" sz="3600" dirty="0" smtClean="0"/>
              <a:t>Move action in destination city will keep the truck in destination city</a:t>
            </a:r>
            <a:endParaRPr lang="en-US" dirty="0" smtClean="0"/>
          </a:p>
          <a:p>
            <a:pPr lvl="1"/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6326270" y="1002082"/>
            <a:ext cx="1088512" cy="823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365304" y="1002082"/>
            <a:ext cx="989556" cy="823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69996" y="1002081"/>
            <a:ext cx="989556" cy="823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0" t="21984" r="3700" b="27293"/>
          <a:stretch/>
        </p:blipFill>
        <p:spPr>
          <a:xfrm>
            <a:off x="6387647" y="1189973"/>
            <a:ext cx="924943" cy="5132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614" y="1040106"/>
            <a:ext cx="328460" cy="32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39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POMDP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Partially observable Markov Decision Process</a:t>
                </a:r>
              </a:p>
              <a:p>
                <a:r>
                  <a:rPr lang="en-US" dirty="0"/>
                  <a:t>s</a:t>
                </a:r>
                <a:r>
                  <a:rPr lang="en-US" dirty="0" smtClean="0"/>
                  <a:t>tates: Truck in non destination city, Truck in destination city</a:t>
                </a:r>
                <a:r>
                  <a:rPr lang="mr-IN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r-IN" sz="2000" i="1" dirty="0" smtClean="0">
                          <a:latin typeface="Cambria Math" charset="0"/>
                        </a:rPr>
                        <m:t>∃</m:t>
                      </m:r>
                      <m:r>
                        <a:rPr lang="mr-IN" sz="2000" i="1" dirty="0" smtClean="0">
                          <a:latin typeface="Cambria Math" charset="0"/>
                        </a:rPr>
                        <m:t>𝑐𝑖𝑡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charset="0"/>
                            </a:rPr>
                            <m:t>𝑑</m:t>
                          </m:r>
                        </m:sub>
                      </m:sSub>
                      <m:r>
                        <a:rPr lang="mr-IN" sz="2000" i="1" dirty="0" smtClean="0">
                          <a:latin typeface="Cambria Math" charset="0"/>
                        </a:rPr>
                        <m:t> </m:t>
                      </m:r>
                      <m:r>
                        <a:rPr lang="mr-IN" sz="2000" i="1" dirty="0" smtClean="0">
                          <a:latin typeface="Cambria Math" charset="0"/>
                        </a:rPr>
                        <m:t>𝑐𝑖𝑡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charset="0"/>
                            </a:rPr>
                            <m:t>𝑎</m:t>
                          </m:r>
                        </m:sub>
                      </m:sSub>
                      <m:r>
                        <a:rPr lang="mr-IN" sz="2000" i="1" dirty="0" smtClean="0">
                          <a:latin typeface="Cambria Math" charset="0"/>
                        </a:rPr>
                        <m:t>,</m:t>
                      </m:r>
                      <m:r>
                        <a:rPr lang="en-US" sz="2000" b="0" i="1" dirty="0" smtClean="0">
                          <a:latin typeface="Cambria Math" charset="0"/>
                        </a:rPr>
                        <m:t>𝑡𝑟𝑢𝑐𝑘</m:t>
                      </m:r>
                      <m:r>
                        <a:rPr lang="en-US" sz="2000" b="0" i="1" dirty="0" smtClean="0">
                          <a:latin typeface="Cambria Math" charset="0"/>
                        </a:rPr>
                        <m:t>, </m:t>
                      </m:r>
                      <m:r>
                        <a:rPr lang="en-US" sz="2000" b="0" i="1" dirty="0" smtClean="0">
                          <a:latin typeface="Cambria Math" charset="0"/>
                        </a:rPr>
                        <m:t>𝑏𝑜𝑥</m:t>
                      </m:r>
                      <m:r>
                        <a:rPr lang="en-US" sz="2000" b="0" i="1" dirty="0" smtClean="0">
                          <a:latin typeface="Cambria Math" charset="0"/>
                        </a:rPr>
                        <m:t>,</m:t>
                      </m:r>
                      <m:r>
                        <a:rPr lang="en-US" sz="2000" b="0" i="1" dirty="0" smtClean="0">
                          <a:latin typeface="Cambria Math" charset="0"/>
                        </a:rPr>
                        <m:t>𝑠</m:t>
                      </m:r>
                      <m:r>
                        <a:rPr lang="en-US" sz="2000" b="0" i="1" dirty="0" smtClean="0">
                          <a:latin typeface="Cambria Math" charset="0"/>
                        </a:rPr>
                        <m:t>, </m:t>
                      </m:r>
                      <m:r>
                        <a:rPr lang="en-US" sz="2000" b="0" i="1" dirty="0" smtClean="0">
                          <a:latin typeface="Cambria Math" charset="0"/>
                        </a:rPr>
                        <m:t>𝐻</m:t>
                      </m:r>
                      <m:r>
                        <a:rPr lang="mr-IN" sz="2000" i="1" dirty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sz="2000" i="1" dirty="0" smtClean="0">
                  <a:latin typeface="Cambria Math" charset="0"/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r-IN" sz="2000" i="1" dirty="0" err="1">
                          <a:latin typeface="Cambria Math" charset="0"/>
                        </a:rPr>
                        <m:t>𝑑𝑒𝑠𝑡𝑖𝑛𝑎𝑡𝑖𝑜𝑛</m:t>
                      </m:r>
                      <m:r>
                        <a:rPr lang="mr-IN" sz="2000" i="1" dirty="0">
                          <a:latin typeface="Cambria Math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charset="0"/>
                        </a:rPr>
                        <m:t>𝑠</m:t>
                      </m:r>
                      <m:r>
                        <a:rPr lang="mr-IN" sz="2000" i="1" dirty="0" err="1">
                          <a:latin typeface="Cambria Math" charset="0"/>
                        </a:rPr>
                        <m:t>,</m:t>
                      </m:r>
                      <m:r>
                        <a:rPr lang="mr-IN" sz="2000" i="1" dirty="0" err="1">
                          <a:latin typeface="Cambria Math" charset="0"/>
                        </a:rPr>
                        <m:t>𝑐𝑖𝑡</m:t>
                      </m:r>
                      <m:sSub>
                        <m:sSubPr>
                          <m:ctrlPr>
                            <a:rPr lang="mr-IN" sz="2000" i="1" dirty="0" err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mr-IN" sz="2000" i="1" dirty="0" err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mr-IN" sz="2000" i="1" dirty="0" err="1">
                              <a:latin typeface="Cambria Math" charset="0"/>
                            </a:rPr>
                            <m:t>𝑑</m:t>
                          </m:r>
                        </m:sub>
                      </m:sSub>
                      <m:r>
                        <a:rPr lang="mr-IN" sz="2000" i="1" dirty="0">
                          <a:latin typeface="Cambria Math" charset="0"/>
                        </a:rPr>
                        <m:t>) ∧</m:t>
                      </m:r>
                      <m:r>
                        <a:rPr lang="en-US" sz="2000" i="1" dirty="0">
                          <a:latin typeface="Cambria Math" charset="0"/>
                        </a:rPr>
                        <m:t> </m:t>
                      </m:r>
                      <m:r>
                        <a:rPr lang="mr-IN" sz="2000" i="1" dirty="0" err="1">
                          <a:latin typeface="Cambria Math" charset="0"/>
                        </a:rPr>
                        <m:t>𝑏𝑂𝑛</m:t>
                      </m:r>
                      <m:d>
                        <m:dPr>
                          <m:ctrlPr>
                            <a:rPr lang="mr-IN" sz="2000" i="1" dirty="0" err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charset="0"/>
                            </a:rPr>
                            <m:t>𝑠</m:t>
                          </m:r>
                          <m:r>
                            <a:rPr lang="en-US" sz="2000" b="0" i="1" dirty="0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latin typeface="Cambria Math" charset="0"/>
                            </a:rPr>
                            <m:t>𝑏𝑜𝑥</m:t>
                          </m:r>
                          <m:r>
                            <a:rPr lang="en-US" sz="2000" b="0" i="1" dirty="0" smtClean="0">
                              <a:latin typeface="Cambria Math" charset="0"/>
                            </a:rPr>
                            <m:t>, </m:t>
                          </m:r>
                          <m:r>
                            <a:rPr lang="en-US" sz="2000" b="0" i="1" dirty="0" smtClean="0">
                              <a:latin typeface="Cambria Math" charset="0"/>
                            </a:rPr>
                            <m:t>𝑡𝑟𝑢𝑐𝑘</m:t>
                          </m:r>
                          <m:r>
                            <a:rPr lang="en-US" sz="2000" b="0" i="1" dirty="0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latin typeface="Cambria Math" charset="0"/>
                            </a:rPr>
                            <m:t>𝐻</m:t>
                          </m:r>
                        </m:e>
                      </m:d>
                      <m:r>
                        <a:rPr lang="mr-IN" sz="2000" i="1" dirty="0">
                          <a:latin typeface="Cambria Math" charset="0"/>
                        </a:rPr>
                        <m:t>∧</m:t>
                      </m:r>
                      <m:r>
                        <a:rPr lang="en-US" sz="2000" b="0" i="1" dirty="0" smtClean="0">
                          <a:latin typeface="Cambria Math" charset="0"/>
                        </a:rPr>
                        <m:t>𝑡</m:t>
                      </m:r>
                      <m:r>
                        <a:rPr lang="mr-IN" sz="2000" i="1" dirty="0" err="1">
                          <a:latin typeface="Cambria Math" charset="0"/>
                        </a:rPr>
                        <m:t>𝐼𝑛</m:t>
                      </m:r>
                      <m:r>
                        <a:rPr lang="mr-IN" sz="2000" i="1" dirty="0">
                          <a:latin typeface="Cambria Math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charset="0"/>
                        </a:rPr>
                        <m:t>𝑠</m:t>
                      </m:r>
                      <m:r>
                        <a:rPr lang="mr-IN" sz="2000" i="1" dirty="0">
                          <a:latin typeface="Cambria Math" charset="0"/>
                        </a:rPr>
                        <m:t>,</m:t>
                      </m:r>
                      <m:r>
                        <a:rPr lang="mr-IN" sz="2000" i="1" dirty="0" smtClean="0">
                          <a:latin typeface="Cambria Math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charset="0"/>
                        </a:rPr>
                        <m:t>𝑡𝑟𝑢𝑐𝑘</m:t>
                      </m:r>
                      <m:r>
                        <a:rPr lang="en-US" sz="2000" b="0" i="1" dirty="0" smtClean="0">
                          <a:latin typeface="Cambria Math" charset="0"/>
                        </a:rPr>
                        <m:t>, </m:t>
                      </m:r>
                      <m:r>
                        <a:rPr lang="mr-IN" sz="2000" i="1" dirty="0" err="1">
                          <a:latin typeface="Cambria Math" charset="0"/>
                        </a:rPr>
                        <m:t>𝑐𝑖𝑡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charset="0"/>
                            </a:rPr>
                            <m:t>𝑎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charset="0"/>
                        </a:rPr>
                        <m:t>, </m:t>
                      </m:r>
                      <m:r>
                        <a:rPr lang="en-US" sz="2000" b="0" i="1" dirty="0" smtClean="0">
                          <a:latin typeface="Cambria Math" charset="0"/>
                        </a:rPr>
                        <m:t>𝐻</m:t>
                      </m:r>
                      <m:r>
                        <a:rPr lang="mr-IN" sz="2000" i="1" dirty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mr-IN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r-IN" sz="2000" i="1" dirty="0" smtClean="0">
                          <a:latin typeface="Cambria Math" charset="0"/>
                        </a:rPr>
                        <m:t>∃</m:t>
                      </m:r>
                      <m:r>
                        <a:rPr lang="mr-IN" sz="2000" i="1" dirty="0" smtClean="0">
                          <a:latin typeface="Cambria Math" charset="0"/>
                        </a:rPr>
                        <m:t>𝑐𝑖𝑡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charset="0"/>
                            </a:rPr>
                            <m:t>𝑑</m:t>
                          </m:r>
                        </m:sub>
                      </m:sSub>
                      <m:r>
                        <a:rPr lang="mr-IN" sz="2000" i="1" dirty="0" smtClean="0">
                          <a:latin typeface="Cambria Math" charset="0"/>
                        </a:rPr>
                        <m:t>, </m:t>
                      </m:r>
                      <m:r>
                        <a:rPr lang="en-US" sz="2000" b="0" i="1" dirty="0" smtClean="0">
                          <a:latin typeface="Cambria Math" charset="0"/>
                        </a:rPr>
                        <m:t>𝑡𝑟𝑢𝑐𝑘</m:t>
                      </m:r>
                      <m:r>
                        <a:rPr lang="en-US" sz="2000" b="0" i="1" dirty="0" smtClean="0">
                          <a:latin typeface="Cambria Math" charset="0"/>
                        </a:rPr>
                        <m:t>,</m:t>
                      </m:r>
                      <m:r>
                        <a:rPr lang="en-US" sz="2000" b="0" i="1" dirty="0" smtClean="0">
                          <a:latin typeface="Cambria Math" charset="0"/>
                        </a:rPr>
                        <m:t>𝑏𝑜𝑥</m:t>
                      </m:r>
                      <m:r>
                        <a:rPr lang="en-US" sz="2000" b="0" i="1" dirty="0" smtClean="0">
                          <a:latin typeface="Cambria Math" charset="0"/>
                        </a:rPr>
                        <m:t>, </m:t>
                      </m:r>
                      <m:r>
                        <a:rPr lang="en-US" sz="2000" b="0" i="1" dirty="0" smtClean="0">
                          <a:latin typeface="Cambria Math" charset="0"/>
                        </a:rPr>
                        <m:t>𝑠</m:t>
                      </m:r>
                      <m:r>
                        <a:rPr lang="en-US" sz="2000" b="0" i="1" dirty="0" smtClean="0">
                          <a:latin typeface="Cambria Math" charset="0"/>
                        </a:rPr>
                        <m:t>, </m:t>
                      </m:r>
                      <m:r>
                        <a:rPr lang="en-US" sz="2000" b="0" i="1" dirty="0" smtClean="0">
                          <a:latin typeface="Cambria Math" charset="0"/>
                        </a:rPr>
                        <m:t>𝐻</m:t>
                      </m:r>
                      <m:r>
                        <a:rPr lang="en-US" sz="2000" b="0" i="1" dirty="0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sz="2000" b="0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charset="0"/>
                        </a:rPr>
                        <m:t>𝑑𝑒𝑠𝑡𝑖𝑛𝑎𝑡𝑖𝑜𝑛</m:t>
                      </m:r>
                      <m:r>
                        <a:rPr lang="en-US" sz="2000" b="0" i="1" dirty="0" smtClean="0">
                          <a:latin typeface="Cambria Math" charset="0"/>
                        </a:rPr>
                        <m:t> </m:t>
                      </m:r>
                      <m:d>
                        <m:dPr>
                          <m:ctrlPr>
                            <a:rPr lang="mr-IN" sz="2000" i="1" dirty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charset="0"/>
                            </a:rPr>
                            <m:t>𝑠</m:t>
                          </m:r>
                          <m:r>
                            <a:rPr lang="mr-IN" sz="2000" i="1" dirty="0" err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mr-IN" sz="2000" i="1" dirty="0" err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mr-IN" sz="2000" i="1" dirty="0" err="1">
                                  <a:latin typeface="Cambria Math" charset="0"/>
                                </a:rPr>
                                <m:t>𝑐𝑖𝑡𝑦</m:t>
                              </m:r>
                            </m:e>
                            <m:sub>
                              <m:r>
                                <a:rPr lang="mr-IN" sz="2000" i="1" dirty="0" err="1">
                                  <a:latin typeface="Cambria Math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mr-IN" sz="2000" i="1" dirty="0">
                          <a:latin typeface="Cambria Math" charset="0"/>
                        </a:rPr>
                        <m:t>∧</m:t>
                      </m:r>
                      <m:r>
                        <a:rPr lang="mr-IN" sz="2000" i="1" dirty="0" err="1">
                          <a:latin typeface="Cambria Math" charset="0"/>
                        </a:rPr>
                        <m:t>𝑏𝑂𝑛</m:t>
                      </m:r>
                      <m:d>
                        <m:dPr>
                          <m:ctrlPr>
                            <a:rPr lang="mr-IN" sz="2000" i="1" dirty="0" err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charset="0"/>
                            </a:rPr>
                            <m:t>𝑠</m:t>
                          </m:r>
                          <m:r>
                            <a:rPr lang="en-US" sz="2000" i="1" dirty="0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latin typeface="Cambria Math" charset="0"/>
                            </a:rPr>
                            <m:t>𝑏𝑜𝑥</m:t>
                          </m:r>
                          <m:r>
                            <a:rPr lang="en-US" sz="2000" b="0" i="1" dirty="0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latin typeface="Cambria Math" charset="0"/>
                            </a:rPr>
                            <m:t>𝑡𝑟𝑢𝑐𝑘</m:t>
                          </m:r>
                          <m:r>
                            <a:rPr lang="en-US" sz="2000" b="0" i="1" dirty="0" smtClean="0">
                              <a:latin typeface="Cambria Math" charset="0"/>
                            </a:rPr>
                            <m:t>, </m:t>
                          </m:r>
                          <m:r>
                            <a:rPr lang="en-US" sz="2000" b="0" i="1" dirty="0" smtClean="0">
                              <a:latin typeface="Cambria Math" charset="0"/>
                            </a:rPr>
                            <m:t>𝐻</m:t>
                          </m:r>
                        </m:e>
                      </m:d>
                      <m:r>
                        <a:rPr lang="mr-IN" sz="2000" i="1" dirty="0">
                          <a:latin typeface="Cambria Math" charset="0"/>
                        </a:rPr>
                        <m:t>∧</m:t>
                      </m:r>
                      <m:r>
                        <a:rPr lang="mr-IN" sz="2000" i="1" dirty="0" err="1">
                          <a:latin typeface="Cambria Math" charset="0"/>
                        </a:rPr>
                        <m:t>𝑡𝐼𝑛</m:t>
                      </m:r>
                      <m:d>
                        <m:dPr>
                          <m:ctrlPr>
                            <a:rPr lang="mr-IN" sz="2000" i="1" dirty="0" err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mr-IN" sz="2000" i="1" dirty="0" err="1">
                              <a:latin typeface="Cambria Math" charset="0"/>
                            </a:rPr>
                            <m:t>𝑡</m:t>
                          </m:r>
                          <m:r>
                            <a:rPr lang="mr-IN" sz="2000" i="1" dirty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mr-IN" sz="2000" i="1" dirty="0" err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charset="0"/>
                                </a:rPr>
                                <m:t>𝑡𝑟𝑢𝑐𝑘</m:t>
                              </m:r>
                              <m:r>
                                <a:rPr lang="en-US" sz="2000" b="0" i="1" dirty="0" smtClean="0">
                                  <a:latin typeface="Cambria Math" charset="0"/>
                                </a:rPr>
                                <m:t>, </m:t>
                              </m:r>
                              <m:r>
                                <a:rPr lang="mr-IN" sz="2000" i="1" dirty="0" err="1">
                                  <a:latin typeface="Cambria Math" charset="0"/>
                                </a:rPr>
                                <m:t>𝑐𝑖𝑡𝑦</m:t>
                              </m:r>
                            </m:e>
                            <m:sub>
                              <m:r>
                                <a:rPr lang="mr-IN" sz="2000" i="1" dirty="0" err="1">
                                  <a:latin typeface="Cambria Math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2000" b="0" i="1" dirty="0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latin typeface="Cambria Math" charset="0"/>
                            </a:rPr>
                            <m:t>𝐻</m:t>
                          </m:r>
                        </m:e>
                      </m:d>
                    </m:oMath>
                  </m:oMathPara>
                </a14:m>
                <a:endParaRPr lang="mr-IN" sz="2000" dirty="0"/>
              </a:p>
              <a:p>
                <a:r>
                  <a:rPr lang="en-US" dirty="0" smtClean="0"/>
                  <a:t>observation: Noisy observation of current city of a truck </a:t>
                </a:r>
                <a:endParaRPr lang="en-US" sz="1800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charset="0"/>
                        </a:rPr>
                        <m:t>𝑡𝐼𝑛</m:t>
                      </m:r>
                      <m:r>
                        <a:rPr lang="en-US" sz="2400" i="1" dirty="0" smtClean="0">
                          <a:latin typeface="Cambria Math" charset="0"/>
                        </a:rPr>
                        <m:t>(+</m:t>
                      </m:r>
                      <m:r>
                        <a:rPr lang="en-US" sz="2400" i="1" dirty="0" err="1">
                          <a:latin typeface="Cambria Math" charset="0"/>
                        </a:rPr>
                        <m:t>𝑠</m:t>
                      </m:r>
                      <m:r>
                        <a:rPr lang="en-US" sz="2400" b="0" i="1" dirty="0" smtClean="0">
                          <a:latin typeface="Cambria Math" charset="0"/>
                        </a:rPr>
                        <m:t>𝑒𝑛𝑎𝑟𝑖𝑜</m:t>
                      </m:r>
                      <m:r>
                        <a:rPr lang="en-US" sz="2400" i="1" dirty="0" err="1">
                          <a:latin typeface="Cambria Math" charset="0"/>
                        </a:rPr>
                        <m:t>,+</m:t>
                      </m:r>
                      <m:r>
                        <a:rPr lang="en-US" sz="2400" i="1" dirty="0" err="1">
                          <a:latin typeface="Cambria Math" charset="0"/>
                        </a:rPr>
                        <m:t>𝑡𝑟𝑢𝑐𝑘</m:t>
                      </m:r>
                      <m:r>
                        <a:rPr lang="en-US" sz="2400" i="1" dirty="0" err="1">
                          <a:latin typeface="Cambria Math" charset="0"/>
                        </a:rPr>
                        <m:t>,+</m:t>
                      </m:r>
                      <m:r>
                        <a:rPr lang="en-US" sz="2400" i="1" dirty="0" err="1">
                          <a:latin typeface="Cambria Math" charset="0"/>
                        </a:rPr>
                        <m:t>𝑐𝑖𝑡𝑦</m:t>
                      </m:r>
                      <m:r>
                        <a:rPr lang="en-US" sz="2400" i="1" dirty="0">
                          <a:latin typeface="Cambria Math" charset="0"/>
                        </a:rPr>
                        <m:t>,</m:t>
                      </m:r>
                      <m:r>
                        <a:rPr lang="en-US" sz="2400" b="0" i="1" dirty="0" smtClean="0">
                          <a:latin typeface="Cambria Math" charset="0"/>
                        </a:rPr>
                        <m:t>#</m:t>
                      </m:r>
                      <m:r>
                        <a:rPr lang="en-US" sz="2400" b="0" i="1" dirty="0" smtClean="0">
                          <a:latin typeface="Cambria Math" charset="0"/>
                        </a:rPr>
                        <m:t>𝐻</m:t>
                      </m:r>
                      <m:r>
                        <a:rPr lang="en-US" sz="2400" i="1" dirty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i="1" dirty="0" smtClean="0">
                  <a:latin typeface="Cambria Math" charset="0"/>
                </a:endParaRPr>
              </a:p>
              <a:p>
                <a:r>
                  <a:rPr lang="en-US" dirty="0" smtClean="0"/>
                  <a:t>observation matrix: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</a:t>
                </a:r>
                <a:r>
                  <a:rPr lang="en-US" sz="2400" dirty="0" smtClean="0"/>
                  <a:t>action X state’ X observation:</a:t>
                </a:r>
                <a:r>
                  <a:rPr lang="en-US" sz="2000" dirty="0" smtClean="0"/>
                  <a:t>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mr-IN" sz="2000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mr-IN" sz="2000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charset="0"/>
                                </a:rPr>
                                <m:t>[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mr-IN" sz="2000" b="0" i="1" smtClean="0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.85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0.15</m:t>
                                    </m:r>
                                  </m:e>
                                </m:mr>
                              </m:m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charset="0"/>
                                </a:rPr>
                                <m:t>]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charset="0"/>
                                </a:rPr>
                                <m:t>[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mr-IN" sz="2000" b="0" i="1" smtClean="0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.15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0.85</m:t>
                                    </m:r>
                                  </m:e>
                                </m:mr>
                              </m:m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charset="0"/>
                                </a:rPr>
                                <m:t>]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charset="0"/>
                                </a:rPr>
                                <m:t>[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mr-IN" sz="2000" b="0" i="1" smtClean="0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.85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0.15</m:t>
                                    </m:r>
                                  </m:e>
                                </m:mr>
                              </m:m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charset="0"/>
                                </a:rPr>
                                <m:t>]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charset="0"/>
                                </a:rPr>
                                <m:t>[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mr-IN" sz="2000" b="0" i="1" smtClean="0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.15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0.85</m:t>
                                    </m:r>
                                  </m:e>
                                </m:mr>
                              </m:m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charset="0"/>
                                </a:rPr>
                                <m:t>]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:endParaRPr lang="en-US" sz="1800" i="1" dirty="0" smtClean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8906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POMDP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Partially observable Markov Decision Process</a:t>
                </a:r>
              </a:p>
              <a:p>
                <a:r>
                  <a:rPr lang="en-US" dirty="0"/>
                  <a:t>a</a:t>
                </a:r>
                <a:r>
                  <a:rPr lang="en-US" dirty="0" smtClean="0"/>
                  <a:t>ctions: Move, Unload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charset="0"/>
                        </a:rPr>
                        <m:t>𝑚𝑜𝑣𝑒</m:t>
                      </m:r>
                      <m:r>
                        <a:rPr lang="en-US" i="1" dirty="0" smtClean="0">
                          <a:latin typeface="Cambria Math" charset="0"/>
                        </a:rPr>
                        <m:t>(+</m:t>
                      </m:r>
                      <m:r>
                        <a:rPr lang="en-US" i="1" dirty="0" err="1" smtClean="0">
                          <a:latin typeface="Cambria Math" charset="0"/>
                        </a:rPr>
                        <m:t>𝑠𝑡𝑎𝑡𝑒</m:t>
                      </m:r>
                      <m:r>
                        <a:rPr lang="en-US" i="1" dirty="0" err="1" smtClean="0">
                          <a:latin typeface="Cambria Math" charset="0"/>
                        </a:rPr>
                        <m:t>,+</m:t>
                      </m:r>
                      <m:r>
                        <a:rPr lang="en-US" i="1" dirty="0" err="1" smtClean="0">
                          <a:latin typeface="Cambria Math" charset="0"/>
                        </a:rPr>
                        <m:t>𝑡𝑟𝑢𝑐𝑘</m:t>
                      </m:r>
                      <m:r>
                        <a:rPr lang="en-US" i="1" dirty="0" smtClean="0">
                          <a:latin typeface="Cambria Math" charset="0"/>
                        </a:rPr>
                        <m:t>,</m:t>
                      </m:r>
                      <m:r>
                        <a:rPr lang="en-US" b="0" i="1" dirty="0" smtClean="0">
                          <a:latin typeface="Cambria Math" charset="0"/>
                        </a:rPr>
                        <m:t>#</m:t>
                      </m:r>
                      <m:r>
                        <a:rPr lang="en-US" b="0" i="1" dirty="0" smtClean="0">
                          <a:latin typeface="Cambria Math" charset="0"/>
                        </a:rPr>
                        <m:t>𝐻</m:t>
                      </m:r>
                      <m:r>
                        <a:rPr lang="en-US" i="1" dirty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charset="0"/>
                        </a:rPr>
                        <m:t>𝑢𝑛𝑙𝑜𝑎𝑑</m:t>
                      </m:r>
                      <m:r>
                        <a:rPr lang="en-US" i="1" dirty="0" smtClean="0">
                          <a:latin typeface="Cambria Math" charset="0"/>
                        </a:rPr>
                        <m:t>(+</m:t>
                      </m:r>
                      <m:r>
                        <a:rPr lang="en-US" i="1" dirty="0" err="1" smtClean="0">
                          <a:latin typeface="Cambria Math" charset="0"/>
                        </a:rPr>
                        <m:t>𝑠𝑡𝑎𝑡𝑒</m:t>
                      </m:r>
                      <m:r>
                        <a:rPr lang="en-US" i="1" dirty="0" err="1" smtClean="0">
                          <a:latin typeface="Cambria Math" charset="0"/>
                        </a:rPr>
                        <m:t>,+</m:t>
                      </m:r>
                      <m:r>
                        <a:rPr lang="en-US" i="1" dirty="0" err="1" smtClean="0">
                          <a:latin typeface="Cambria Math" charset="0"/>
                        </a:rPr>
                        <m:t>𝑡𝑟𝑢𝑐𝑘</m:t>
                      </m:r>
                      <m:r>
                        <a:rPr lang="en-US" i="1" dirty="0" smtClean="0">
                          <a:latin typeface="Cambria Math" charset="0"/>
                        </a:rPr>
                        <m:t>, #</m:t>
                      </m:r>
                      <m:r>
                        <a:rPr lang="en-US" i="1" dirty="0" smtClean="0">
                          <a:latin typeface="Cambria Math" charset="0"/>
                        </a:rPr>
                        <m:t>𝐻</m:t>
                      </m:r>
                      <m:r>
                        <a:rPr lang="en-US" i="1" dirty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t</a:t>
                </a:r>
                <a:r>
                  <a:rPr lang="en-US" dirty="0" smtClean="0"/>
                  <a:t>ransition matrix: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                  action X state X </a:t>
                </a:r>
                <a:r>
                  <a:rPr lang="en-US" dirty="0"/>
                  <a:t>s</a:t>
                </a:r>
                <a:r>
                  <a:rPr lang="en-US" dirty="0" smtClean="0"/>
                  <a:t>tate’: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mr-IN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mr-IN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charset="0"/>
                                </a:rPr>
                                <m:t>[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mr-IN" b="0" i="1" smtClean="0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.1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0.9</m:t>
                                    </m:r>
                                  </m:e>
                                </m:mr>
                              </m:m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charset="0"/>
                                </a:rPr>
                                <m:t>]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charset="0"/>
                                </a:rPr>
                                <m:t>[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mr-IN" b="0" i="1" smtClean="0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charset="0"/>
                                </a:rPr>
                                <m:t>]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charset="0"/>
                                </a:rPr>
                                <m:t>[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mr-IN" b="0" i="1" smtClean="0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.9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0.1</m:t>
                                    </m:r>
                                  </m:e>
                                </m:mr>
                              </m:m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charset="0"/>
                                </a:rPr>
                                <m:t>]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charset="0"/>
                                </a:rPr>
                                <m:t>[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mr-IN" b="0" i="1" smtClean="0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charset="0"/>
                                </a:rPr>
                                <m:t>]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i="1" dirty="0" smtClean="0">
                  <a:latin typeface="Cambria Math" charset="0"/>
                </a:endParaRPr>
              </a:p>
              <a:p>
                <a:r>
                  <a:rPr lang="en-US" dirty="0"/>
                  <a:t>r</a:t>
                </a:r>
                <a:r>
                  <a:rPr lang="en-US" dirty="0" smtClean="0"/>
                  <a:t>eward matrix: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                  action X state: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mr-IN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mr-IN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.0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−10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1.0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4834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POMDP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Value Iteration </a:t>
            </a:r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Bellman equation for optimal value function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Greedy policy</a:t>
            </a:r>
          </a:p>
          <a:p>
            <a:endParaRPr lang="en-US" alt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graphicFrame>
        <p:nvGraphicFramePr>
          <p:cNvPr id="1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6014073"/>
              </p:ext>
            </p:extLst>
          </p:nvPr>
        </p:nvGraphicFramePr>
        <p:xfrm>
          <a:off x="3657599" y="2259104"/>
          <a:ext cx="4160950" cy="941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3" imgW="2641320" imgH="457200" progId="Equation.3">
                  <p:embed/>
                </p:oleObj>
              </mc:Choice>
              <mc:Fallback>
                <p:oleObj name="Equation" r:id="rId3" imgW="26413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599" y="2259104"/>
                        <a:ext cx="4160950" cy="9415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257096"/>
              </p:ext>
            </p:extLst>
          </p:nvPr>
        </p:nvGraphicFramePr>
        <p:xfrm>
          <a:off x="3351269" y="4001294"/>
          <a:ext cx="4773612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5" imgW="2717640" imgH="330120" progId="Equation.3">
                  <p:embed/>
                </p:oleObj>
              </mc:Choice>
              <mc:Fallback>
                <p:oleObj name="Equation" r:id="rId5" imgW="271764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1269" y="4001294"/>
                        <a:ext cx="4773612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2051851"/>
              </p:ext>
            </p:extLst>
          </p:nvPr>
        </p:nvGraphicFramePr>
        <p:xfrm>
          <a:off x="3450487" y="5419726"/>
          <a:ext cx="4575175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7" imgW="2603160" imgH="330120" progId="Equation.3">
                  <p:embed/>
                </p:oleObj>
              </mc:Choice>
              <mc:Fallback>
                <p:oleObj name="Equation" r:id="rId7" imgW="260316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0487" y="5419726"/>
                        <a:ext cx="4575175" cy="75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2862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Iteration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0" t="21984" r="3700" b="27293"/>
          <a:stretch/>
        </p:blipFill>
        <p:spPr>
          <a:xfrm>
            <a:off x="5320624" y="1290912"/>
            <a:ext cx="890600" cy="49418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82090" y="1879505"/>
            <a:ext cx="1088512" cy="823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21124" y="1879505"/>
            <a:ext cx="989556" cy="823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25816" y="1879504"/>
            <a:ext cx="989556" cy="823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912" y="1952205"/>
            <a:ext cx="328460" cy="32846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320518" y="365126"/>
            <a:ext cx="1088512" cy="823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359552" y="365126"/>
            <a:ext cx="989556" cy="823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364244" y="365125"/>
            <a:ext cx="989556" cy="823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862" y="403150"/>
            <a:ext cx="328460" cy="3284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0" t="21984" r="3700" b="27293"/>
          <a:stretch/>
        </p:blipFill>
        <p:spPr>
          <a:xfrm>
            <a:off x="8340447" y="694484"/>
            <a:ext cx="890600" cy="49418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8255450" y="3559491"/>
            <a:ext cx="1088512" cy="823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294484" y="3559491"/>
            <a:ext cx="989556" cy="823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299176" y="3559490"/>
            <a:ext cx="989556" cy="823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  <a:r>
              <a:rPr lang="en-US" dirty="0" smtClean="0"/>
              <a:t>’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272" y="3632191"/>
            <a:ext cx="328460" cy="32846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4249620" y="5637510"/>
            <a:ext cx="1088512" cy="823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dirty="0" smtClean="0"/>
              <a:t>’’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288654" y="5637510"/>
            <a:ext cx="989556" cy="823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  <a:r>
              <a:rPr lang="en-US" dirty="0" smtClean="0"/>
              <a:t>’’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293346" y="5637509"/>
            <a:ext cx="989556" cy="823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  <a:r>
              <a:rPr lang="en-US" dirty="0" smtClean="0"/>
              <a:t>’’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442" y="5710210"/>
            <a:ext cx="328460" cy="32846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729906" y="3720005"/>
            <a:ext cx="1088512" cy="823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dirty="0" smtClean="0"/>
              <a:t>’’’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768940" y="3720005"/>
            <a:ext cx="989556" cy="823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  <a:r>
              <a:rPr lang="en-US" dirty="0" smtClean="0"/>
              <a:t>’’’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73632" y="3720004"/>
            <a:ext cx="989556" cy="823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  <a:r>
              <a:rPr lang="en-US" dirty="0" smtClean="0"/>
              <a:t>’’’</a:t>
            </a:r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728" y="3792705"/>
            <a:ext cx="328460" cy="32846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956141" y="1290912"/>
            <a:ext cx="154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for belief state</a:t>
            </a:r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7573384" y="2280665"/>
            <a:ext cx="2215878" cy="10972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7573384" y="4540273"/>
            <a:ext cx="1981200" cy="10972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2420556" y="4746171"/>
            <a:ext cx="1774158" cy="10145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681323" y="2165715"/>
            <a:ext cx="1350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observation 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723554" y="5160431"/>
            <a:ext cx="1350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observation 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428247" y="5340878"/>
            <a:ext cx="1403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observation 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990211" y="1931769"/>
            <a:ext cx="707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9055279" y="4904225"/>
            <a:ext cx="707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move</a:t>
            </a:r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728885" y="5100173"/>
            <a:ext cx="707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move</a:t>
            </a:r>
            <a:endParaRPr lang="en-US"/>
          </a:p>
        </p:txBody>
      </p:sp>
      <p:sp>
        <p:nvSpPr>
          <p:cNvPr id="46" name="Circular Arrow 45"/>
          <p:cNvSpPr/>
          <p:nvPr/>
        </p:nvSpPr>
        <p:spPr>
          <a:xfrm>
            <a:off x="1859985" y="3203164"/>
            <a:ext cx="445300" cy="799312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795870" y="2830507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216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Iteration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20518" y="365126"/>
            <a:ext cx="1088512" cy="823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359552" y="365126"/>
            <a:ext cx="989556" cy="823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364244" y="365125"/>
            <a:ext cx="989556" cy="823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862" y="403150"/>
            <a:ext cx="328460" cy="3284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0" t="21984" r="3700" b="27293"/>
          <a:stretch/>
        </p:blipFill>
        <p:spPr>
          <a:xfrm>
            <a:off x="8340447" y="694484"/>
            <a:ext cx="890600" cy="494184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 smtClean="0"/>
              <a:t>Approximate value </a:t>
            </a:r>
            <a:r>
              <a:rPr lang="en-US" sz="3600" dirty="0"/>
              <a:t>i</a:t>
            </a:r>
            <a:r>
              <a:rPr lang="en-US" sz="3600" dirty="0" smtClean="0"/>
              <a:t>teration for observation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6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 smtClean="0"/>
              <a:t>Learn RRT on value </a:t>
            </a:r>
            <a:r>
              <a:rPr lang="en-US" sz="3600" dirty="0"/>
              <a:t>i</a:t>
            </a:r>
            <a:r>
              <a:rPr lang="en-US" sz="3600" dirty="0" smtClean="0"/>
              <a:t>teration for sampled belief states and observations and test it against observations.</a:t>
            </a:r>
          </a:p>
          <a:p>
            <a:endParaRPr lang="en-US" alt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244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300" dirty="0" err="1" smtClean="0"/>
              <a:t>Thrun</a:t>
            </a:r>
            <a:r>
              <a:rPr lang="en-US" sz="2300" dirty="0" smtClean="0"/>
              <a:t>, Sebastian. "Monte </a:t>
            </a:r>
            <a:r>
              <a:rPr lang="en-US" sz="2300" dirty="0" err="1" smtClean="0"/>
              <a:t>carlo</a:t>
            </a:r>
            <a:r>
              <a:rPr lang="en-US" sz="2300" dirty="0" smtClean="0"/>
              <a:t> </a:t>
            </a:r>
            <a:r>
              <a:rPr lang="en-US" sz="2300" dirty="0" err="1" smtClean="0"/>
              <a:t>pomdps</a:t>
            </a:r>
            <a:r>
              <a:rPr lang="en-US" sz="2300" dirty="0" smtClean="0"/>
              <a:t>." </a:t>
            </a:r>
            <a:r>
              <a:rPr lang="en-US" sz="2300" i="1" dirty="0"/>
              <a:t>NIPS</a:t>
            </a:r>
            <a:r>
              <a:rPr lang="en-US" sz="2300" dirty="0" smtClean="0"/>
              <a:t> 2000</a:t>
            </a:r>
          </a:p>
          <a:p>
            <a:r>
              <a:rPr lang="en-US" sz="2300" dirty="0" smtClean="0"/>
              <a:t>Wang</a:t>
            </a:r>
            <a:r>
              <a:rPr lang="en-US" sz="2300" dirty="0"/>
              <a:t>, Chenggang, and Roni </a:t>
            </a:r>
            <a:r>
              <a:rPr lang="en-US" sz="2300" dirty="0" err="1"/>
              <a:t>Khardon</a:t>
            </a:r>
            <a:r>
              <a:rPr lang="en-US" sz="2300" dirty="0"/>
              <a:t>. "Relational Partially Observable MDPs." </a:t>
            </a:r>
            <a:r>
              <a:rPr lang="en-US" sz="2300" i="1" dirty="0" smtClean="0"/>
              <a:t>AAAI</a:t>
            </a:r>
            <a:r>
              <a:rPr lang="en-US" sz="2300" dirty="0"/>
              <a:t> </a:t>
            </a:r>
            <a:r>
              <a:rPr lang="en-US" sz="2300" dirty="0" smtClean="0"/>
              <a:t>2010</a:t>
            </a:r>
          </a:p>
          <a:p>
            <a:r>
              <a:rPr lang="en-US" sz="2300" dirty="0" err="1"/>
              <a:t>Sanner</a:t>
            </a:r>
            <a:r>
              <a:rPr lang="en-US" sz="2300" dirty="0"/>
              <a:t>, Scott, and Kristian </a:t>
            </a:r>
            <a:r>
              <a:rPr lang="en-US" sz="2300" dirty="0" err="1"/>
              <a:t>Kersting</a:t>
            </a:r>
            <a:r>
              <a:rPr lang="en-US" sz="2300" dirty="0"/>
              <a:t>. "Symbolic dynamic programming for first-order POMDPs." </a:t>
            </a:r>
            <a:r>
              <a:rPr lang="en-US" sz="2300" i="1" dirty="0"/>
              <a:t>AAAI</a:t>
            </a:r>
            <a:r>
              <a:rPr lang="en-US" sz="2300" dirty="0" smtClean="0"/>
              <a:t> 2010</a:t>
            </a:r>
          </a:p>
          <a:p>
            <a:r>
              <a:rPr lang="en-US" sz="2300" dirty="0" err="1" smtClean="0"/>
              <a:t>Khot</a:t>
            </a:r>
            <a:r>
              <a:rPr lang="en-US" sz="2300" dirty="0" smtClean="0"/>
              <a:t>, </a:t>
            </a:r>
            <a:r>
              <a:rPr lang="en-US" sz="2300" dirty="0" err="1" smtClean="0"/>
              <a:t>Tushar</a:t>
            </a:r>
            <a:r>
              <a:rPr lang="en-US" sz="2300" dirty="0" smtClean="0"/>
              <a:t>, </a:t>
            </a:r>
            <a:r>
              <a:rPr lang="en-US" sz="2300" dirty="0" err="1" smtClean="0"/>
              <a:t>Sriraam</a:t>
            </a:r>
            <a:r>
              <a:rPr lang="en-US" sz="2300" dirty="0" smtClean="0"/>
              <a:t> Natarajan, and Jude W. Shavlik. "Relational One-Class Classification: A Non-Parametric Approach." </a:t>
            </a:r>
            <a:r>
              <a:rPr lang="en-US" sz="2300" i="1" dirty="0" smtClean="0"/>
              <a:t>AAAI</a:t>
            </a:r>
            <a:r>
              <a:rPr lang="en-US" sz="2300" dirty="0" smtClean="0"/>
              <a:t>. 2014</a:t>
            </a:r>
          </a:p>
          <a:p>
            <a:r>
              <a:rPr lang="en-US" sz="2300" dirty="0" err="1"/>
              <a:t>Hausknecht</a:t>
            </a:r>
            <a:r>
              <a:rPr lang="en-US" sz="2300" dirty="0"/>
              <a:t>, Matthew, and Peter Stone. "Deep recurrent q-learning for partially observable </a:t>
            </a:r>
            <a:r>
              <a:rPr lang="en-US" sz="2300" dirty="0" err="1"/>
              <a:t>mdps</a:t>
            </a:r>
            <a:r>
              <a:rPr lang="en-US" sz="2300" dirty="0"/>
              <a:t>." </a:t>
            </a:r>
            <a:r>
              <a:rPr lang="en-US" sz="2300" i="1" dirty="0" err="1"/>
              <a:t>CoRR</a:t>
            </a:r>
            <a:r>
              <a:rPr lang="en-US" sz="2300" i="1" dirty="0"/>
              <a:t>, abs/1507.06527</a:t>
            </a:r>
            <a:r>
              <a:rPr lang="en-US" sz="2300" dirty="0"/>
              <a:t> (2015</a:t>
            </a:r>
            <a:r>
              <a:rPr lang="en-US" sz="2300" dirty="0" smtClean="0"/>
              <a:t>)</a:t>
            </a:r>
          </a:p>
          <a:p>
            <a:pPr marL="0" indent="0">
              <a:buNone/>
            </a:pPr>
            <a:r>
              <a:rPr lang="en-US" sz="2300" b="1" i="1" dirty="0" smtClean="0"/>
              <a:t>Code adapted from</a:t>
            </a:r>
            <a:endParaRPr lang="en-US" sz="2000" b="1" i="1" dirty="0" smtClean="0"/>
          </a:p>
          <a:p>
            <a:r>
              <a:rPr lang="en-US" sz="2000" dirty="0" err="1" smtClean="0"/>
              <a:t>Emami</a:t>
            </a:r>
            <a:r>
              <a:rPr lang="en-US" sz="2000" dirty="0" smtClean="0"/>
              <a:t>, Patrick, Alan J. Hamlet, and Carl D. Crane. "</a:t>
            </a:r>
            <a:r>
              <a:rPr lang="en-US" sz="2000" dirty="0" err="1" smtClean="0"/>
              <a:t>POMDPy</a:t>
            </a:r>
            <a:r>
              <a:rPr lang="en-US" sz="2000" dirty="0" smtClean="0"/>
              <a:t>: An Extensible Framework for Implementing Partially-Observable Markov Decision Processes in Python.”</a:t>
            </a:r>
            <a:endParaRPr lang="en-US" sz="2300" dirty="0" smtClean="0"/>
          </a:p>
        </p:txBody>
      </p:sp>
    </p:spTree>
    <p:extLst>
      <p:ext uri="{BB962C8B-B14F-4D97-AF65-F5344CB8AC3E}">
        <p14:creationId xmlns:p14="http://schemas.microsoft.com/office/powerpoint/2010/main" val="2092681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1597</TotalTime>
  <Words>416</Words>
  <Application>Microsoft Macintosh PowerPoint</Application>
  <PresentationFormat>Widescreen</PresentationFormat>
  <Paragraphs>79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Mangal</vt:lpstr>
      <vt:lpstr>Office Theme</vt:lpstr>
      <vt:lpstr>Equation</vt:lpstr>
      <vt:lpstr>Relational Reinforcement Learning in POMDPs</vt:lpstr>
      <vt:lpstr>Domain</vt:lpstr>
      <vt:lpstr>Domain</vt:lpstr>
      <vt:lpstr>POMDP</vt:lpstr>
      <vt:lpstr>POMDP</vt:lpstr>
      <vt:lpstr>POMDP</vt:lpstr>
      <vt:lpstr>Value Iteration</vt:lpstr>
      <vt:lpstr>Value Iteration</vt:lpstr>
      <vt:lpstr>Related work</vt:lpstr>
      <vt:lpstr>Results (preliminary)</vt:lpstr>
      <vt:lpstr>Results (preliminary)</vt:lpstr>
      <vt:lpstr>Questions?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approximation method for relational reinforcement learning</dc:title>
  <dc:creator>Harsha Kokel</dc:creator>
  <cp:lastModifiedBy>Harsha Kokel</cp:lastModifiedBy>
  <cp:revision>28</cp:revision>
  <dcterms:created xsi:type="dcterms:W3CDTF">2018-04-14T18:04:37Z</dcterms:created>
  <dcterms:modified xsi:type="dcterms:W3CDTF">2018-04-20T17:47:38Z</dcterms:modified>
</cp:coreProperties>
</file>