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60" r:id="rId3"/>
    <p:sldId id="257" r:id="rId4"/>
    <p:sldId id="261" r:id="rId5"/>
    <p:sldId id="258" r:id="rId6"/>
    <p:sldId id="262" r:id="rId7"/>
    <p:sldId id="259"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jifMH+uJY6V7jGASDSILrSFDCk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38"/>
    <p:restoredTop sz="94387"/>
  </p:normalViewPr>
  <p:slideViewPr>
    <p:cSldViewPr snapToGrid="0">
      <p:cViewPr>
        <p:scale>
          <a:sx n="87" d="100"/>
          <a:sy n="87" d="100"/>
        </p:scale>
        <p:origin x="300" y="-132"/>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05dbbdec2_0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05dbbdec2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1205dbbdec2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05dbbdec2_0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05dbbdec2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05dbbdec2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23A686A3-D6A8-AE5C-8E45-61AD901F4CEA}"/>
            </a:ext>
          </a:extLst>
        </p:cNvPr>
        <p:cNvGrpSpPr/>
        <p:nvPr/>
      </p:nvGrpSpPr>
      <p:grpSpPr>
        <a:xfrm>
          <a:off x="0" y="0"/>
          <a:ext cx="0" cy="0"/>
          <a:chOff x="0" y="0"/>
          <a:chExt cx="0" cy="0"/>
        </a:xfrm>
      </p:grpSpPr>
      <p:sp>
        <p:nvSpPr>
          <p:cNvPr id="109" name="Google Shape;109;g1205dbbdec2_0_16:notes">
            <a:extLst>
              <a:ext uri="{FF2B5EF4-FFF2-40B4-BE49-F238E27FC236}">
                <a16:creationId xmlns:a16="http://schemas.microsoft.com/office/drawing/2014/main" id="{DDBE067C-B1C1-B1EB-A4FF-38883F915E50}"/>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05dbbdec2_0_16:notes">
            <a:extLst>
              <a:ext uri="{FF2B5EF4-FFF2-40B4-BE49-F238E27FC236}">
                <a16:creationId xmlns:a16="http://schemas.microsoft.com/office/drawing/2014/main" id="{628E22BF-37B3-C4A8-7E26-1D979785AC09}"/>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05dbbdec2_0_16:notes">
            <a:extLst>
              <a:ext uri="{FF2B5EF4-FFF2-40B4-BE49-F238E27FC236}">
                <a16:creationId xmlns:a16="http://schemas.microsoft.com/office/drawing/2014/main" id="{06FE8E25-6B6C-CD57-FF5D-AE45F1951FDC}"/>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2919173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205dbbdec2_0_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205dbbdec2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1205dbbdec2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9"/>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3" name="Google Shape;4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984821"/>
            <a:ext cx="8228732" cy="98488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dirty="0">
                <a:solidFill>
                  <a:srgbClr val="0070C0"/>
                </a:solidFill>
                <a:latin typeface="Arial"/>
                <a:ea typeface="Arial"/>
                <a:cs typeface="Arial"/>
                <a:sym typeface="Arial"/>
              </a:rPr>
              <a:t>Process Improvement Opportunity: </a:t>
            </a:r>
            <a:r>
              <a:rPr lang="en-US" sz="3200" dirty="0">
                <a:solidFill>
                  <a:schemeClr val="dk1"/>
                </a:solidFill>
              </a:rPr>
              <a:t>Simplifying the Underwriting Process</a:t>
            </a:r>
            <a:endParaRPr dirty="0"/>
          </a:p>
        </p:txBody>
      </p:sp>
      <p:sp>
        <p:nvSpPr>
          <p:cNvPr id="97" name="Google Shape;97;p1"/>
          <p:cNvSpPr txBox="1"/>
          <p:nvPr/>
        </p:nvSpPr>
        <p:spPr>
          <a:xfrm>
            <a:off x="457634" y="4946612"/>
            <a:ext cx="8228732" cy="36933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2400"/>
              <a:buFont typeface="Arial"/>
              <a:buNone/>
            </a:pPr>
            <a:r>
              <a:rPr lang="en-US" sz="2400" b="0" i="0" u="none" strike="noStrike" cap="none" dirty="0">
                <a:solidFill>
                  <a:srgbClr val="0070C0"/>
                </a:solidFill>
                <a:latin typeface="Arial"/>
                <a:ea typeface="Arial"/>
                <a:cs typeface="Arial"/>
                <a:sym typeface="Arial"/>
              </a:rPr>
              <a:t>Target Stakeholder Group: </a:t>
            </a:r>
            <a:r>
              <a:rPr lang="en-US" sz="2400" b="0" i="1" u="none" strike="noStrike" cap="none" dirty="0">
                <a:solidFill>
                  <a:schemeClr val="dk1"/>
                </a:solidFill>
                <a:latin typeface="Arial"/>
                <a:ea typeface="Arial"/>
                <a:cs typeface="Arial"/>
                <a:sym typeface="Arial"/>
              </a:rPr>
              <a:t>Banks/Underwriters/Firms</a:t>
            </a:r>
            <a:endParaRPr dirty="0"/>
          </a:p>
        </p:txBody>
      </p:sp>
      <p:pic>
        <p:nvPicPr>
          <p:cNvPr id="98" name="Google Shape;98;p1"/>
          <p:cNvPicPr preferRelativeResize="0"/>
          <p:nvPr/>
        </p:nvPicPr>
        <p:blipFill>
          <a:blip r:embed="rId3">
            <a:alphaModFix/>
          </a:blip>
          <a:stretch>
            <a:fillRect/>
          </a:stretch>
        </p:blipFill>
        <p:spPr>
          <a:xfrm>
            <a:off x="4572000" y="6318879"/>
            <a:ext cx="4057650" cy="35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F27867-A50E-244E-2764-7CD1D13BB343}"/>
              </a:ext>
            </a:extLst>
          </p:cNvPr>
          <p:cNvSpPr>
            <a:spLocks noGrp="1"/>
          </p:cNvSpPr>
          <p:nvPr>
            <p:ph type="title"/>
          </p:nvPr>
        </p:nvSpPr>
        <p:spPr>
          <a:xfrm>
            <a:off x="2774214" y="3429000"/>
            <a:ext cx="3595572" cy="925416"/>
          </a:xfrm>
        </p:spPr>
        <p:txBody>
          <a:bodyPr>
            <a:noAutofit/>
          </a:bodyPr>
          <a:lstStyle/>
          <a:p>
            <a:pPr algn="ctr"/>
            <a:r>
              <a:rPr lang="en-US" sz="7200" dirty="0">
                <a:solidFill>
                  <a:schemeClr val="accent6">
                    <a:lumMod val="75000"/>
                  </a:schemeClr>
                </a:solidFill>
              </a:rPr>
              <a:t>The Problem</a:t>
            </a:r>
          </a:p>
        </p:txBody>
      </p:sp>
    </p:spTree>
    <p:extLst>
      <p:ext uri="{BB962C8B-B14F-4D97-AF65-F5344CB8AC3E}">
        <p14:creationId xmlns:p14="http://schemas.microsoft.com/office/powerpoint/2010/main" val="123166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g1205dbbdec2_0_12"/>
          <p:cNvPicPr preferRelativeResize="0"/>
          <p:nvPr/>
        </p:nvPicPr>
        <p:blipFill>
          <a:blip r:embed="rId3">
            <a:alphaModFix/>
          </a:blip>
          <a:stretch>
            <a:fillRect/>
          </a:stretch>
        </p:blipFill>
        <p:spPr>
          <a:xfrm>
            <a:off x="4572000" y="6318879"/>
            <a:ext cx="4057650" cy="352425"/>
          </a:xfrm>
          <a:prstGeom prst="rect">
            <a:avLst/>
          </a:prstGeom>
          <a:noFill/>
          <a:ln>
            <a:noFill/>
          </a:ln>
        </p:spPr>
      </p:pic>
      <p:sp>
        <p:nvSpPr>
          <p:cNvPr id="106" name="Google Shape;106;g1205dbbdec2_0_12"/>
          <p:cNvSpPr txBox="1">
            <a:spLocks noGrp="1"/>
          </p:cNvSpPr>
          <p:nvPr>
            <p:ph type="body" idx="1"/>
          </p:nvPr>
        </p:nvSpPr>
        <p:spPr>
          <a:xfrm>
            <a:off x="4000350" y="1526381"/>
            <a:ext cx="4629300" cy="4873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US" sz="3200" dirty="0"/>
              <a:t>The Underwriting Process is very time consuming and slow. It needs to be automated</a:t>
            </a:r>
            <a:br>
              <a:rPr lang="en-US" sz="3200" dirty="0"/>
            </a:br>
            <a:endParaRPr lang="en-US" sz="3200" dirty="0"/>
          </a:p>
          <a:p>
            <a:pPr marL="228600" lvl="0" indent="-228600" algn="l" rtl="0">
              <a:lnSpc>
                <a:spcPct val="90000"/>
              </a:lnSpc>
              <a:spcBef>
                <a:spcPts val="0"/>
              </a:spcBef>
              <a:spcAft>
                <a:spcPts val="0"/>
              </a:spcAft>
              <a:buClr>
                <a:schemeClr val="dk1"/>
              </a:buClr>
              <a:buSzPts val="3200"/>
              <a:buChar char="●"/>
            </a:pPr>
            <a:r>
              <a:rPr lang="en-US" sz="3200" dirty="0"/>
              <a:t>There needs to be systems in place to facilitate the new process, such as AI</a:t>
            </a:r>
            <a:endParaRPr sz="3200" dirty="0"/>
          </a:p>
        </p:txBody>
      </p:sp>
      <p:pic>
        <p:nvPicPr>
          <p:cNvPr id="4" name="Picture 3">
            <a:extLst>
              <a:ext uri="{FF2B5EF4-FFF2-40B4-BE49-F238E27FC236}">
                <a16:creationId xmlns:a16="http://schemas.microsoft.com/office/drawing/2014/main" id="{C32A349C-3F66-CF84-E39F-6938E25D523B}"/>
              </a:ext>
            </a:extLst>
          </p:cNvPr>
          <p:cNvPicPr>
            <a:picLocks noChangeAspect="1"/>
          </p:cNvPicPr>
          <p:nvPr/>
        </p:nvPicPr>
        <p:blipFill>
          <a:blip r:embed="rId4"/>
          <a:stretch>
            <a:fillRect/>
          </a:stretch>
        </p:blipFill>
        <p:spPr>
          <a:xfrm>
            <a:off x="160839" y="1526381"/>
            <a:ext cx="3724170" cy="2655123"/>
          </a:xfrm>
          <a:prstGeom prst="rect">
            <a:avLst/>
          </a:prstGeom>
        </p:spPr>
      </p:pic>
      <p:sp>
        <p:nvSpPr>
          <p:cNvPr id="5" name="Google Shape;114;g1205dbbdec2_0_16">
            <a:extLst>
              <a:ext uri="{FF2B5EF4-FFF2-40B4-BE49-F238E27FC236}">
                <a16:creationId xmlns:a16="http://schemas.microsoft.com/office/drawing/2014/main" id="{3B10005A-BA29-CCAE-F056-67C8F7969864}"/>
              </a:ext>
            </a:extLst>
          </p:cNvPr>
          <p:cNvSpPr txBox="1">
            <a:spLocks/>
          </p:cNvSpPr>
          <p:nvPr/>
        </p:nvSpPr>
        <p:spPr>
          <a:xfrm>
            <a:off x="457200" y="589165"/>
            <a:ext cx="8229600" cy="278100"/>
          </a:xfrm>
          <a:prstGeom prst="rect">
            <a:avLst/>
          </a:prstGeom>
          <a:noFill/>
          <a:ln>
            <a:noFill/>
          </a:ln>
        </p:spPr>
        <p:txBody>
          <a:bodyPr spcFirstLastPara="1" wrap="square" lIns="0" tIns="45700" rIns="0" bIns="45700" anchor="ctr" anchorCtr="0">
            <a:normAutofit fontScale="900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0070C0"/>
              </a:buClr>
              <a:buSzPct val="100000"/>
            </a:pPr>
            <a:r>
              <a:rPr lang="en-US" b="1" dirty="0">
                <a:solidFill>
                  <a:srgbClr val="0070C0"/>
                </a:solidFill>
              </a:rPr>
              <a:t>Problem</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410CE-D8A2-7CF2-4E26-BFAECE27CC2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6FB9817-E3D2-BCD9-2B5E-ED8EC17C8C4D}"/>
              </a:ext>
            </a:extLst>
          </p:cNvPr>
          <p:cNvSpPr>
            <a:spLocks noGrp="1"/>
          </p:cNvSpPr>
          <p:nvPr>
            <p:ph type="title"/>
          </p:nvPr>
        </p:nvSpPr>
        <p:spPr>
          <a:xfrm>
            <a:off x="2626504" y="2966292"/>
            <a:ext cx="3890991" cy="925416"/>
          </a:xfrm>
        </p:spPr>
        <p:txBody>
          <a:bodyPr>
            <a:noAutofit/>
          </a:bodyPr>
          <a:lstStyle/>
          <a:p>
            <a:pPr algn="ctr"/>
            <a:r>
              <a:rPr lang="en-US" sz="7200" dirty="0">
                <a:solidFill>
                  <a:schemeClr val="accent6">
                    <a:lumMod val="75000"/>
                  </a:schemeClr>
                </a:solidFill>
              </a:rPr>
              <a:t>Solutions</a:t>
            </a:r>
          </a:p>
        </p:txBody>
      </p:sp>
    </p:spTree>
    <p:extLst>
      <p:ext uri="{BB962C8B-B14F-4D97-AF65-F5344CB8AC3E}">
        <p14:creationId xmlns:p14="http://schemas.microsoft.com/office/powerpoint/2010/main" val="4230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g1205dbbdec2_0_16"/>
          <p:cNvPicPr preferRelativeResize="0"/>
          <p:nvPr/>
        </p:nvPicPr>
        <p:blipFill>
          <a:blip r:embed="rId3">
            <a:alphaModFix/>
          </a:blip>
          <a:stretch>
            <a:fillRect/>
          </a:stretch>
        </p:blipFill>
        <p:spPr>
          <a:xfrm>
            <a:off x="4572000" y="6318879"/>
            <a:ext cx="4057650" cy="352425"/>
          </a:xfrm>
          <a:prstGeom prst="rect">
            <a:avLst/>
          </a:prstGeom>
          <a:noFill/>
          <a:ln>
            <a:noFill/>
          </a:ln>
        </p:spPr>
      </p:pic>
      <p:sp>
        <p:nvSpPr>
          <p:cNvPr id="114" name="Google Shape;114;g1205dbbdec2_0_16"/>
          <p:cNvSpPr txBox="1">
            <a:spLocks noGrp="1"/>
          </p:cNvSpPr>
          <p:nvPr>
            <p:ph type="title" idx="4294967295"/>
          </p:nvPr>
        </p:nvSpPr>
        <p:spPr>
          <a:xfrm>
            <a:off x="457200" y="589165"/>
            <a:ext cx="8229600" cy="27810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b="1" dirty="0">
                <a:solidFill>
                  <a:srgbClr val="0070C0"/>
                </a:solidFill>
              </a:rPr>
              <a:t>Solution 1: Use AI to fix the manual review of loan documents </a:t>
            </a:r>
            <a:endParaRPr b="1" dirty="0"/>
          </a:p>
        </p:txBody>
      </p:sp>
      <p:sp>
        <p:nvSpPr>
          <p:cNvPr id="115" name="Google Shape;115;g1205dbbdec2_0_16"/>
          <p:cNvSpPr txBox="1"/>
          <p:nvPr/>
        </p:nvSpPr>
        <p:spPr>
          <a:xfrm>
            <a:off x="457200" y="1234213"/>
            <a:ext cx="5293605" cy="313928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ea typeface="Calibri"/>
                <a:cs typeface="Calibri"/>
                <a:sym typeface="Calibri"/>
              </a:rPr>
              <a:t>Using AI models and having human verifiers would save lots of time while also ensuring accuracy for seeing if someone is approved for a loan.</a:t>
            </a:r>
            <a:br>
              <a:rPr lang="en-US" sz="1800" dirty="0">
                <a:solidFill>
                  <a:schemeClr val="dk1"/>
                </a:solidFill>
                <a:latin typeface="Calibri"/>
                <a:ea typeface="Calibri"/>
                <a:cs typeface="Calibri"/>
                <a:sym typeface="Calibri"/>
              </a:rPr>
            </a:br>
            <a:endParaRPr lang="en-US" sz="1800" dirty="0">
              <a:solidFill>
                <a:schemeClr val="dk1"/>
              </a:solidFill>
              <a:latin typeface="Calibri"/>
              <a:ea typeface="Calibri"/>
              <a:cs typeface="Calibri"/>
              <a:sym typeface="Calibri"/>
            </a:endParaRP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ea typeface="Calibri"/>
                <a:cs typeface="Calibri"/>
              </a:rPr>
              <a:t>The AI model would preferably look through piles of loan data and do manual calculations to qualify someone for a specific loan. The human verifier would also look through this same data as well as see if the credit score and LTV ratios that the potential borrower has match up with the AI’s figure. </a:t>
            </a:r>
            <a:endParaRPr sz="1800" dirty="0">
              <a:solidFill>
                <a:schemeClr val="dk1"/>
              </a:solidFill>
              <a:latin typeface="Calibri"/>
              <a:ea typeface="Calibri"/>
              <a:cs typeface="Calibri"/>
            </a:endParaRPr>
          </a:p>
        </p:txBody>
      </p:sp>
      <p:pic>
        <p:nvPicPr>
          <p:cNvPr id="2" name="Picture 1">
            <a:extLst>
              <a:ext uri="{FF2B5EF4-FFF2-40B4-BE49-F238E27FC236}">
                <a16:creationId xmlns:a16="http://schemas.microsoft.com/office/drawing/2014/main" id="{8984B905-7CC7-39BE-E9F8-FE44D08FAB0E}"/>
              </a:ext>
            </a:extLst>
          </p:cNvPr>
          <p:cNvPicPr>
            <a:picLocks noChangeAspect="1"/>
          </p:cNvPicPr>
          <p:nvPr/>
        </p:nvPicPr>
        <p:blipFill>
          <a:blip r:embed="rId4"/>
          <a:stretch>
            <a:fillRect/>
          </a:stretch>
        </p:blipFill>
        <p:spPr>
          <a:xfrm>
            <a:off x="6164309" y="2038120"/>
            <a:ext cx="2522491" cy="2522491"/>
          </a:xfrm>
          <a:prstGeom prst="rect">
            <a:avLst/>
          </a:prstGeom>
        </p:spPr>
      </p:pic>
      <p:sp>
        <p:nvSpPr>
          <p:cNvPr id="3" name="AutoShape 2" descr="ai icon png 20 free Cliparts | Download images on Clipground 2023">
            <a:extLst>
              <a:ext uri="{FF2B5EF4-FFF2-40B4-BE49-F238E27FC236}">
                <a16:creationId xmlns:a16="http://schemas.microsoft.com/office/drawing/2014/main" id="{CBF5C8DC-7994-8D1A-4D5B-E95C62DC5D9E}"/>
              </a:ext>
            </a:extLst>
          </p:cNvPr>
          <p:cNvSpPr>
            <a:spLocks noChangeAspect="1" noChangeArrowheads="1"/>
          </p:cNvSpPr>
          <p:nvPr/>
        </p:nvSpPr>
        <p:spPr bwMode="auto">
          <a:xfrm>
            <a:off x="4419600" y="3124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Google Shape;115;g1205dbbdec2_0_16">
            <a:extLst>
              <a:ext uri="{FF2B5EF4-FFF2-40B4-BE49-F238E27FC236}">
                <a16:creationId xmlns:a16="http://schemas.microsoft.com/office/drawing/2014/main" id="{3FB4F202-9FB6-AD37-BA78-75C88F3D897E}"/>
              </a:ext>
            </a:extLst>
          </p:cNvPr>
          <p:cNvSpPr txBox="1"/>
          <p:nvPr/>
        </p:nvSpPr>
        <p:spPr>
          <a:xfrm>
            <a:off x="2051790" y="4772585"/>
            <a:ext cx="848732" cy="382401"/>
          </a:xfrm>
          <a:prstGeom prst="rect">
            <a:avLst/>
          </a:prstGeom>
          <a:noFill/>
          <a:ln>
            <a:noFill/>
          </a:ln>
        </p:spPr>
        <p:txBody>
          <a:bodyPr spcFirstLastPara="1" wrap="square" lIns="91425" tIns="45700" rIns="91425" bIns="45700" anchor="t" anchorCtr="0">
            <a:spAutoFit/>
          </a:bodyPr>
          <a:lstStyle/>
          <a:p>
            <a:pPr marR="0" lvl="0" algn="ctr" rtl="0">
              <a:spcBef>
                <a:spcPts val="0"/>
              </a:spcBef>
              <a:spcAft>
                <a:spcPts val="0"/>
              </a:spcAft>
            </a:pPr>
            <a:r>
              <a:rPr lang="en-US" sz="1800" b="1" dirty="0">
                <a:solidFill>
                  <a:schemeClr val="dk1"/>
                </a:solidFill>
                <a:latin typeface="Calibri"/>
                <a:ea typeface="Calibri"/>
                <a:cs typeface="Calibri"/>
              </a:rPr>
              <a:t>Pros</a:t>
            </a:r>
            <a:endParaRPr sz="1800" b="1" dirty="0">
              <a:solidFill>
                <a:schemeClr val="dk1"/>
              </a:solidFill>
              <a:latin typeface="Calibri"/>
              <a:ea typeface="Calibri"/>
              <a:cs typeface="Calibri"/>
            </a:endParaRPr>
          </a:p>
        </p:txBody>
      </p:sp>
      <p:cxnSp>
        <p:nvCxnSpPr>
          <p:cNvPr id="8" name="Straight Connector 7">
            <a:extLst>
              <a:ext uri="{FF2B5EF4-FFF2-40B4-BE49-F238E27FC236}">
                <a16:creationId xmlns:a16="http://schemas.microsoft.com/office/drawing/2014/main" id="{1AFDBD94-EDB0-9521-18C7-F6AD54426CED}"/>
              </a:ext>
            </a:extLst>
          </p:cNvPr>
          <p:cNvCxnSpPr>
            <a:cxnSpLocks/>
          </p:cNvCxnSpPr>
          <p:nvPr/>
        </p:nvCxnSpPr>
        <p:spPr>
          <a:xfrm>
            <a:off x="2900523" y="4867702"/>
            <a:ext cx="0" cy="1240490"/>
          </a:xfrm>
          <a:prstGeom prst="line">
            <a:avLst/>
          </a:prstGeom>
        </p:spPr>
        <p:style>
          <a:lnRef idx="2">
            <a:schemeClr val="dk1"/>
          </a:lnRef>
          <a:fillRef idx="0">
            <a:schemeClr val="dk1"/>
          </a:fillRef>
          <a:effectRef idx="1">
            <a:schemeClr val="dk1"/>
          </a:effectRef>
          <a:fontRef idx="minor">
            <a:schemeClr val="tx1"/>
          </a:fontRef>
        </p:style>
      </p:cxnSp>
      <p:sp>
        <p:nvSpPr>
          <p:cNvPr id="13" name="Google Shape;115;g1205dbbdec2_0_16">
            <a:extLst>
              <a:ext uri="{FF2B5EF4-FFF2-40B4-BE49-F238E27FC236}">
                <a16:creationId xmlns:a16="http://schemas.microsoft.com/office/drawing/2014/main" id="{9AE941D4-4389-59C8-C597-B4522D28499C}"/>
              </a:ext>
            </a:extLst>
          </p:cNvPr>
          <p:cNvSpPr txBox="1"/>
          <p:nvPr/>
        </p:nvSpPr>
        <p:spPr>
          <a:xfrm>
            <a:off x="2900523" y="4786865"/>
            <a:ext cx="848732" cy="382401"/>
          </a:xfrm>
          <a:prstGeom prst="rect">
            <a:avLst/>
          </a:prstGeom>
          <a:noFill/>
          <a:ln>
            <a:noFill/>
          </a:ln>
        </p:spPr>
        <p:txBody>
          <a:bodyPr spcFirstLastPara="1" wrap="square" lIns="91425" tIns="45700" rIns="91425" bIns="45700" anchor="t" anchorCtr="0">
            <a:spAutoFit/>
          </a:bodyPr>
          <a:lstStyle/>
          <a:p>
            <a:pPr marR="0" lvl="0" algn="ctr" rtl="0">
              <a:spcBef>
                <a:spcPts val="0"/>
              </a:spcBef>
              <a:spcAft>
                <a:spcPts val="0"/>
              </a:spcAft>
            </a:pPr>
            <a:r>
              <a:rPr lang="en-US" sz="1800" b="1" dirty="0">
                <a:solidFill>
                  <a:schemeClr val="dk1"/>
                </a:solidFill>
                <a:latin typeface="Calibri"/>
                <a:ea typeface="Calibri"/>
                <a:cs typeface="Calibri"/>
              </a:rPr>
              <a:t>Cons</a:t>
            </a:r>
            <a:endParaRPr sz="1800" b="1" dirty="0">
              <a:solidFill>
                <a:schemeClr val="dk1"/>
              </a:solidFill>
              <a:latin typeface="Calibri"/>
              <a:ea typeface="Calibri"/>
              <a:cs typeface="Calibri"/>
            </a:endParaRPr>
          </a:p>
        </p:txBody>
      </p:sp>
      <p:cxnSp>
        <p:nvCxnSpPr>
          <p:cNvPr id="14" name="Straight Connector 13">
            <a:extLst>
              <a:ext uri="{FF2B5EF4-FFF2-40B4-BE49-F238E27FC236}">
                <a16:creationId xmlns:a16="http://schemas.microsoft.com/office/drawing/2014/main" id="{966B3BE0-F22F-ADA9-6C4C-4FE02C7139DF}"/>
              </a:ext>
            </a:extLst>
          </p:cNvPr>
          <p:cNvCxnSpPr>
            <a:cxnSpLocks/>
          </p:cNvCxnSpPr>
          <p:nvPr/>
        </p:nvCxnSpPr>
        <p:spPr>
          <a:xfrm flipH="1">
            <a:off x="2205872" y="5154986"/>
            <a:ext cx="1543383" cy="0"/>
          </a:xfrm>
          <a:prstGeom prst="line">
            <a:avLst/>
          </a:prstGeom>
        </p:spPr>
        <p:style>
          <a:lnRef idx="2">
            <a:schemeClr val="dk1"/>
          </a:lnRef>
          <a:fillRef idx="0">
            <a:schemeClr val="dk1"/>
          </a:fillRef>
          <a:effectRef idx="1">
            <a:schemeClr val="dk1"/>
          </a:effectRef>
          <a:fontRef idx="minor">
            <a:schemeClr val="tx1"/>
          </a:fontRef>
        </p:style>
      </p:cxnSp>
      <p:sp>
        <p:nvSpPr>
          <p:cNvPr id="19" name="Google Shape;115;g1205dbbdec2_0_16">
            <a:extLst>
              <a:ext uri="{FF2B5EF4-FFF2-40B4-BE49-F238E27FC236}">
                <a16:creationId xmlns:a16="http://schemas.microsoft.com/office/drawing/2014/main" id="{A72EC76C-C3F5-9D50-FE22-A7AA34CBD43D}"/>
              </a:ext>
            </a:extLst>
          </p:cNvPr>
          <p:cNvSpPr txBox="1"/>
          <p:nvPr/>
        </p:nvSpPr>
        <p:spPr>
          <a:xfrm>
            <a:off x="1771893" y="5205987"/>
            <a:ext cx="1047749" cy="26157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100" dirty="0">
                <a:solidFill>
                  <a:schemeClr val="dk1"/>
                </a:solidFill>
                <a:latin typeface="Calibri"/>
                <a:ea typeface="Calibri"/>
                <a:cs typeface="Calibri"/>
              </a:rPr>
              <a:t>Faster</a:t>
            </a:r>
            <a:endParaRPr sz="1100" dirty="0">
              <a:solidFill>
                <a:schemeClr val="dk1"/>
              </a:solidFill>
              <a:latin typeface="Calibri"/>
              <a:ea typeface="Calibri"/>
              <a:cs typeface="Calibri"/>
            </a:endParaRPr>
          </a:p>
        </p:txBody>
      </p:sp>
      <p:sp>
        <p:nvSpPr>
          <p:cNvPr id="20" name="Google Shape;115;g1205dbbdec2_0_16">
            <a:extLst>
              <a:ext uri="{FF2B5EF4-FFF2-40B4-BE49-F238E27FC236}">
                <a16:creationId xmlns:a16="http://schemas.microsoft.com/office/drawing/2014/main" id="{98E327C5-5641-1338-5A27-9FA7492C9D5F}"/>
              </a:ext>
            </a:extLst>
          </p:cNvPr>
          <p:cNvSpPr txBox="1"/>
          <p:nvPr/>
        </p:nvSpPr>
        <p:spPr>
          <a:xfrm>
            <a:off x="1771893" y="5456405"/>
            <a:ext cx="1209509" cy="26156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100" dirty="0">
                <a:solidFill>
                  <a:schemeClr val="dk1"/>
                </a:solidFill>
                <a:latin typeface="Calibri"/>
                <a:ea typeface="Calibri"/>
                <a:cs typeface="Calibri"/>
              </a:rPr>
              <a:t>Streamlined</a:t>
            </a:r>
            <a:endParaRPr sz="1100" dirty="0">
              <a:solidFill>
                <a:schemeClr val="dk1"/>
              </a:solidFill>
              <a:latin typeface="Calibri"/>
              <a:ea typeface="Calibri"/>
              <a:cs typeface="Calibri"/>
            </a:endParaRPr>
          </a:p>
        </p:txBody>
      </p:sp>
      <p:sp>
        <p:nvSpPr>
          <p:cNvPr id="22" name="Google Shape;115;g1205dbbdec2_0_16">
            <a:extLst>
              <a:ext uri="{FF2B5EF4-FFF2-40B4-BE49-F238E27FC236}">
                <a16:creationId xmlns:a16="http://schemas.microsoft.com/office/drawing/2014/main" id="{0ACAA86C-0AE3-394B-8A48-6702E546798B}"/>
              </a:ext>
            </a:extLst>
          </p:cNvPr>
          <p:cNvSpPr txBox="1"/>
          <p:nvPr/>
        </p:nvSpPr>
        <p:spPr>
          <a:xfrm>
            <a:off x="2900523" y="5194873"/>
            <a:ext cx="1671473" cy="26157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100" dirty="0">
                <a:solidFill>
                  <a:schemeClr val="dk1"/>
                </a:solidFill>
                <a:latin typeface="Calibri"/>
                <a:ea typeface="Calibri"/>
                <a:cs typeface="Calibri"/>
              </a:rPr>
              <a:t>AI Uncertainty</a:t>
            </a:r>
            <a:endParaRPr sz="1100" dirty="0">
              <a:solidFill>
                <a:schemeClr val="dk1"/>
              </a:solidFill>
              <a:latin typeface="Calibri"/>
              <a:ea typeface="Calibri"/>
              <a:cs typeface="Calibri"/>
            </a:endParaRPr>
          </a:p>
        </p:txBody>
      </p:sp>
      <p:sp>
        <p:nvSpPr>
          <p:cNvPr id="23" name="Google Shape;115;g1205dbbdec2_0_16">
            <a:extLst>
              <a:ext uri="{FF2B5EF4-FFF2-40B4-BE49-F238E27FC236}">
                <a16:creationId xmlns:a16="http://schemas.microsoft.com/office/drawing/2014/main" id="{D9FE785C-DFEA-465B-563B-7ACB5AC49DB5}"/>
              </a:ext>
            </a:extLst>
          </p:cNvPr>
          <p:cNvSpPr txBox="1"/>
          <p:nvPr/>
        </p:nvSpPr>
        <p:spPr>
          <a:xfrm>
            <a:off x="1771893" y="5700615"/>
            <a:ext cx="1209509" cy="43084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100" dirty="0">
                <a:solidFill>
                  <a:schemeClr val="dk1"/>
                </a:solidFill>
                <a:latin typeface="Calibri"/>
                <a:ea typeface="Calibri"/>
                <a:cs typeface="Calibri"/>
              </a:rPr>
              <a:t>Increased </a:t>
            </a:r>
            <a:br>
              <a:rPr lang="en-US" sz="1100" dirty="0">
                <a:solidFill>
                  <a:schemeClr val="dk1"/>
                </a:solidFill>
                <a:latin typeface="Calibri"/>
                <a:ea typeface="Calibri"/>
                <a:cs typeface="Calibri"/>
              </a:rPr>
            </a:br>
            <a:r>
              <a:rPr lang="en-US" sz="1100" dirty="0">
                <a:solidFill>
                  <a:schemeClr val="dk1"/>
                </a:solidFill>
                <a:latin typeface="Calibri"/>
                <a:ea typeface="Calibri"/>
                <a:cs typeface="Calibri"/>
              </a:rPr>
              <a:t>Accuracy</a:t>
            </a:r>
          </a:p>
        </p:txBody>
      </p:sp>
      <p:sp>
        <p:nvSpPr>
          <p:cNvPr id="24" name="Google Shape;115;g1205dbbdec2_0_16">
            <a:extLst>
              <a:ext uri="{FF2B5EF4-FFF2-40B4-BE49-F238E27FC236}">
                <a16:creationId xmlns:a16="http://schemas.microsoft.com/office/drawing/2014/main" id="{DA4A101D-CBCD-A03B-ACA0-7CC5FFBF8D7C}"/>
              </a:ext>
            </a:extLst>
          </p:cNvPr>
          <p:cNvSpPr txBox="1"/>
          <p:nvPr/>
        </p:nvSpPr>
        <p:spPr>
          <a:xfrm>
            <a:off x="2913518" y="5457241"/>
            <a:ext cx="1671473" cy="43084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100" dirty="0">
                <a:solidFill>
                  <a:schemeClr val="dk1"/>
                </a:solidFill>
                <a:latin typeface="Calibri"/>
                <a:ea typeface="Calibri"/>
                <a:cs typeface="Calibri"/>
              </a:rPr>
              <a:t>Unclear Risk Avoidance</a:t>
            </a:r>
            <a:endParaRPr sz="1100" dirty="0">
              <a:solidFill>
                <a:schemeClr val="dk1"/>
              </a:solidFill>
              <a:latin typeface="Calibri"/>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FFC713D4-F9FD-4A27-8B6B-B6E2E4810B18}"/>
            </a:ext>
          </a:extLst>
        </p:cNvPr>
        <p:cNvGrpSpPr/>
        <p:nvPr/>
      </p:nvGrpSpPr>
      <p:grpSpPr>
        <a:xfrm>
          <a:off x="0" y="0"/>
          <a:ext cx="0" cy="0"/>
          <a:chOff x="0" y="0"/>
          <a:chExt cx="0" cy="0"/>
        </a:xfrm>
      </p:grpSpPr>
      <p:pic>
        <p:nvPicPr>
          <p:cNvPr id="113" name="Google Shape;113;g1205dbbdec2_0_16">
            <a:extLst>
              <a:ext uri="{FF2B5EF4-FFF2-40B4-BE49-F238E27FC236}">
                <a16:creationId xmlns:a16="http://schemas.microsoft.com/office/drawing/2014/main" id="{76A3A4BB-DA82-A8B3-0FCA-7B9288B8BD85}"/>
              </a:ext>
            </a:extLst>
          </p:cNvPr>
          <p:cNvPicPr preferRelativeResize="0"/>
          <p:nvPr/>
        </p:nvPicPr>
        <p:blipFill>
          <a:blip r:embed="rId3">
            <a:alphaModFix/>
          </a:blip>
          <a:stretch>
            <a:fillRect/>
          </a:stretch>
        </p:blipFill>
        <p:spPr>
          <a:xfrm>
            <a:off x="4572000" y="6318879"/>
            <a:ext cx="4057650" cy="352425"/>
          </a:xfrm>
          <a:prstGeom prst="rect">
            <a:avLst/>
          </a:prstGeom>
          <a:noFill/>
          <a:ln>
            <a:noFill/>
          </a:ln>
        </p:spPr>
      </p:pic>
      <p:sp>
        <p:nvSpPr>
          <p:cNvPr id="114" name="Google Shape;114;g1205dbbdec2_0_16">
            <a:extLst>
              <a:ext uri="{FF2B5EF4-FFF2-40B4-BE49-F238E27FC236}">
                <a16:creationId xmlns:a16="http://schemas.microsoft.com/office/drawing/2014/main" id="{18689B95-022B-C310-C4EF-1D55F09DCA62}"/>
              </a:ext>
            </a:extLst>
          </p:cNvPr>
          <p:cNvSpPr txBox="1">
            <a:spLocks noGrp="1"/>
          </p:cNvSpPr>
          <p:nvPr>
            <p:ph type="title" idx="4294967295"/>
          </p:nvPr>
        </p:nvSpPr>
        <p:spPr>
          <a:xfrm>
            <a:off x="457200" y="589165"/>
            <a:ext cx="8229600" cy="27810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b="1" dirty="0">
                <a:solidFill>
                  <a:srgbClr val="0070C0"/>
                </a:solidFill>
              </a:rPr>
              <a:t>Solution 2: Heavier emphasis on data analytics and science</a:t>
            </a:r>
            <a:endParaRPr b="1" dirty="0"/>
          </a:p>
        </p:txBody>
      </p:sp>
      <p:sp>
        <p:nvSpPr>
          <p:cNvPr id="115" name="Google Shape;115;g1205dbbdec2_0_16">
            <a:extLst>
              <a:ext uri="{FF2B5EF4-FFF2-40B4-BE49-F238E27FC236}">
                <a16:creationId xmlns:a16="http://schemas.microsoft.com/office/drawing/2014/main" id="{42661783-CCE3-3E94-1834-129A880CBBE4}"/>
              </a:ext>
            </a:extLst>
          </p:cNvPr>
          <p:cNvSpPr txBox="1"/>
          <p:nvPr/>
        </p:nvSpPr>
        <p:spPr>
          <a:xfrm>
            <a:off x="457200" y="1234213"/>
            <a:ext cx="5293605" cy="203128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ea typeface="Calibri"/>
                <a:cs typeface="Calibri"/>
                <a:sym typeface="Calibri"/>
              </a:rPr>
              <a:t>Creating analytics either by hand or through AI would help make decisions a lot easier and more educated.</a:t>
            </a:r>
            <a:br>
              <a:rPr lang="en-US" sz="1800" dirty="0">
                <a:solidFill>
                  <a:schemeClr val="dk1"/>
                </a:solidFill>
                <a:latin typeface="Calibri"/>
                <a:ea typeface="Calibri"/>
                <a:cs typeface="Calibri"/>
                <a:sym typeface="Calibri"/>
              </a:rPr>
            </a:br>
            <a:endParaRPr lang="en-US" sz="1800" dirty="0">
              <a:solidFill>
                <a:schemeClr val="dk1"/>
              </a:solidFill>
              <a:latin typeface="Calibri"/>
              <a:ea typeface="Calibri"/>
              <a:cs typeface="Calibri"/>
              <a:sym typeface="Calibri"/>
            </a:endParaRP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ea typeface="Calibri"/>
                <a:cs typeface="Calibri"/>
              </a:rPr>
              <a:t>Training the AI and/or analytics platform to perform routine tasks automatically could significantly reduce costs and time. </a:t>
            </a:r>
            <a:endParaRPr sz="1800" dirty="0">
              <a:solidFill>
                <a:schemeClr val="dk1"/>
              </a:solidFill>
              <a:latin typeface="Calibri"/>
              <a:ea typeface="Calibri"/>
              <a:cs typeface="Calibri"/>
            </a:endParaRPr>
          </a:p>
        </p:txBody>
      </p:sp>
      <p:sp>
        <p:nvSpPr>
          <p:cNvPr id="3" name="AutoShape 2" descr="ai icon png 20 free Cliparts | Download images on Clipground 2023">
            <a:extLst>
              <a:ext uri="{FF2B5EF4-FFF2-40B4-BE49-F238E27FC236}">
                <a16:creationId xmlns:a16="http://schemas.microsoft.com/office/drawing/2014/main" id="{9DA8C730-FCFE-3C0F-4318-0021D16B34B0}"/>
              </a:ext>
            </a:extLst>
          </p:cNvPr>
          <p:cNvSpPr>
            <a:spLocks noChangeAspect="1" noChangeArrowheads="1"/>
          </p:cNvSpPr>
          <p:nvPr/>
        </p:nvSpPr>
        <p:spPr bwMode="auto">
          <a:xfrm>
            <a:off x="4419600" y="3124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Google Shape;115;g1205dbbdec2_0_16">
            <a:extLst>
              <a:ext uri="{FF2B5EF4-FFF2-40B4-BE49-F238E27FC236}">
                <a16:creationId xmlns:a16="http://schemas.microsoft.com/office/drawing/2014/main" id="{B698DFF2-87E4-B4F0-8C55-549A7C9B1786}"/>
              </a:ext>
            </a:extLst>
          </p:cNvPr>
          <p:cNvSpPr txBox="1"/>
          <p:nvPr/>
        </p:nvSpPr>
        <p:spPr>
          <a:xfrm>
            <a:off x="1967524" y="4110119"/>
            <a:ext cx="848732" cy="382401"/>
          </a:xfrm>
          <a:prstGeom prst="rect">
            <a:avLst/>
          </a:prstGeom>
          <a:noFill/>
          <a:ln>
            <a:noFill/>
          </a:ln>
        </p:spPr>
        <p:txBody>
          <a:bodyPr spcFirstLastPara="1" wrap="square" lIns="91425" tIns="45700" rIns="91425" bIns="45700" anchor="t" anchorCtr="0">
            <a:spAutoFit/>
          </a:bodyPr>
          <a:lstStyle/>
          <a:p>
            <a:pPr marR="0" lvl="0" algn="ctr" rtl="0">
              <a:spcBef>
                <a:spcPts val="0"/>
              </a:spcBef>
              <a:spcAft>
                <a:spcPts val="0"/>
              </a:spcAft>
            </a:pPr>
            <a:r>
              <a:rPr lang="en-US" sz="1800" b="1" dirty="0">
                <a:solidFill>
                  <a:schemeClr val="dk1"/>
                </a:solidFill>
                <a:latin typeface="Calibri"/>
                <a:ea typeface="Calibri"/>
                <a:cs typeface="Calibri"/>
              </a:rPr>
              <a:t>Pros</a:t>
            </a:r>
            <a:endParaRPr sz="1800" b="1" dirty="0">
              <a:solidFill>
                <a:schemeClr val="dk1"/>
              </a:solidFill>
              <a:latin typeface="Calibri"/>
              <a:ea typeface="Calibri"/>
              <a:cs typeface="Calibri"/>
            </a:endParaRPr>
          </a:p>
        </p:txBody>
      </p:sp>
      <p:cxnSp>
        <p:nvCxnSpPr>
          <p:cNvPr id="8" name="Straight Connector 7">
            <a:extLst>
              <a:ext uri="{FF2B5EF4-FFF2-40B4-BE49-F238E27FC236}">
                <a16:creationId xmlns:a16="http://schemas.microsoft.com/office/drawing/2014/main" id="{8F6427FB-88D2-B281-7296-2612D5E23CDA}"/>
              </a:ext>
            </a:extLst>
          </p:cNvPr>
          <p:cNvCxnSpPr>
            <a:cxnSpLocks/>
          </p:cNvCxnSpPr>
          <p:nvPr/>
        </p:nvCxnSpPr>
        <p:spPr>
          <a:xfrm>
            <a:off x="2816257" y="4205236"/>
            <a:ext cx="0" cy="1240490"/>
          </a:xfrm>
          <a:prstGeom prst="line">
            <a:avLst/>
          </a:prstGeom>
        </p:spPr>
        <p:style>
          <a:lnRef idx="2">
            <a:schemeClr val="dk1"/>
          </a:lnRef>
          <a:fillRef idx="0">
            <a:schemeClr val="dk1"/>
          </a:fillRef>
          <a:effectRef idx="1">
            <a:schemeClr val="dk1"/>
          </a:effectRef>
          <a:fontRef idx="minor">
            <a:schemeClr val="tx1"/>
          </a:fontRef>
        </p:style>
      </p:cxnSp>
      <p:sp>
        <p:nvSpPr>
          <p:cNvPr id="13" name="Google Shape;115;g1205dbbdec2_0_16">
            <a:extLst>
              <a:ext uri="{FF2B5EF4-FFF2-40B4-BE49-F238E27FC236}">
                <a16:creationId xmlns:a16="http://schemas.microsoft.com/office/drawing/2014/main" id="{44C5B7CF-C514-4357-DD66-C78FCD956275}"/>
              </a:ext>
            </a:extLst>
          </p:cNvPr>
          <p:cNvSpPr txBox="1"/>
          <p:nvPr/>
        </p:nvSpPr>
        <p:spPr>
          <a:xfrm>
            <a:off x="2816257" y="4124399"/>
            <a:ext cx="848732" cy="382401"/>
          </a:xfrm>
          <a:prstGeom prst="rect">
            <a:avLst/>
          </a:prstGeom>
          <a:noFill/>
          <a:ln>
            <a:noFill/>
          </a:ln>
        </p:spPr>
        <p:txBody>
          <a:bodyPr spcFirstLastPara="1" wrap="square" lIns="91425" tIns="45700" rIns="91425" bIns="45700" anchor="t" anchorCtr="0">
            <a:spAutoFit/>
          </a:bodyPr>
          <a:lstStyle/>
          <a:p>
            <a:pPr marR="0" lvl="0" algn="ctr" rtl="0">
              <a:spcBef>
                <a:spcPts val="0"/>
              </a:spcBef>
              <a:spcAft>
                <a:spcPts val="0"/>
              </a:spcAft>
            </a:pPr>
            <a:r>
              <a:rPr lang="en-US" sz="1800" b="1" dirty="0">
                <a:solidFill>
                  <a:schemeClr val="dk1"/>
                </a:solidFill>
                <a:latin typeface="Calibri"/>
                <a:ea typeface="Calibri"/>
                <a:cs typeface="Calibri"/>
              </a:rPr>
              <a:t>Cons</a:t>
            </a:r>
            <a:endParaRPr sz="1800" b="1" dirty="0">
              <a:solidFill>
                <a:schemeClr val="dk1"/>
              </a:solidFill>
              <a:latin typeface="Calibri"/>
              <a:ea typeface="Calibri"/>
              <a:cs typeface="Calibri"/>
            </a:endParaRPr>
          </a:p>
        </p:txBody>
      </p:sp>
      <p:cxnSp>
        <p:nvCxnSpPr>
          <p:cNvPr id="14" name="Straight Connector 13">
            <a:extLst>
              <a:ext uri="{FF2B5EF4-FFF2-40B4-BE49-F238E27FC236}">
                <a16:creationId xmlns:a16="http://schemas.microsoft.com/office/drawing/2014/main" id="{F45D7D22-2F01-36B9-C32F-7CD46BFE813E}"/>
              </a:ext>
            </a:extLst>
          </p:cNvPr>
          <p:cNvCxnSpPr>
            <a:cxnSpLocks/>
          </p:cNvCxnSpPr>
          <p:nvPr/>
        </p:nvCxnSpPr>
        <p:spPr>
          <a:xfrm flipH="1">
            <a:off x="2121606" y="4492520"/>
            <a:ext cx="1543383" cy="0"/>
          </a:xfrm>
          <a:prstGeom prst="line">
            <a:avLst/>
          </a:prstGeom>
        </p:spPr>
        <p:style>
          <a:lnRef idx="2">
            <a:schemeClr val="dk1"/>
          </a:lnRef>
          <a:fillRef idx="0">
            <a:schemeClr val="dk1"/>
          </a:fillRef>
          <a:effectRef idx="1">
            <a:schemeClr val="dk1"/>
          </a:effectRef>
          <a:fontRef idx="minor">
            <a:schemeClr val="tx1"/>
          </a:fontRef>
        </p:style>
      </p:cxnSp>
      <p:sp>
        <p:nvSpPr>
          <p:cNvPr id="19" name="Google Shape;115;g1205dbbdec2_0_16">
            <a:extLst>
              <a:ext uri="{FF2B5EF4-FFF2-40B4-BE49-F238E27FC236}">
                <a16:creationId xmlns:a16="http://schemas.microsoft.com/office/drawing/2014/main" id="{7712D736-32E6-B690-A21E-86B8B4E19FD9}"/>
              </a:ext>
            </a:extLst>
          </p:cNvPr>
          <p:cNvSpPr txBox="1"/>
          <p:nvPr/>
        </p:nvSpPr>
        <p:spPr>
          <a:xfrm>
            <a:off x="1687627" y="4543521"/>
            <a:ext cx="1141625" cy="26157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100" dirty="0">
                <a:solidFill>
                  <a:schemeClr val="dk1"/>
                </a:solidFill>
                <a:latin typeface="Calibri"/>
                <a:ea typeface="Calibri"/>
                <a:cs typeface="Calibri"/>
              </a:rPr>
              <a:t>Consistent</a:t>
            </a:r>
            <a:endParaRPr sz="1100" dirty="0">
              <a:solidFill>
                <a:schemeClr val="dk1"/>
              </a:solidFill>
              <a:latin typeface="Calibri"/>
              <a:ea typeface="Calibri"/>
              <a:cs typeface="Calibri"/>
            </a:endParaRPr>
          </a:p>
        </p:txBody>
      </p:sp>
      <p:sp>
        <p:nvSpPr>
          <p:cNvPr id="20" name="Google Shape;115;g1205dbbdec2_0_16">
            <a:extLst>
              <a:ext uri="{FF2B5EF4-FFF2-40B4-BE49-F238E27FC236}">
                <a16:creationId xmlns:a16="http://schemas.microsoft.com/office/drawing/2014/main" id="{C0D6FA5F-FE9E-4424-D460-638A408C9C7C}"/>
              </a:ext>
            </a:extLst>
          </p:cNvPr>
          <p:cNvSpPr txBox="1"/>
          <p:nvPr/>
        </p:nvSpPr>
        <p:spPr>
          <a:xfrm>
            <a:off x="1687627" y="4793939"/>
            <a:ext cx="1209509" cy="43084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100" dirty="0">
                <a:solidFill>
                  <a:schemeClr val="dk1"/>
                </a:solidFill>
                <a:latin typeface="Calibri"/>
                <a:ea typeface="Calibri"/>
                <a:cs typeface="Calibri"/>
              </a:rPr>
              <a:t>Cost</a:t>
            </a:r>
            <a:br>
              <a:rPr lang="en-US" sz="1100" dirty="0">
                <a:solidFill>
                  <a:schemeClr val="dk1"/>
                </a:solidFill>
                <a:latin typeface="Calibri"/>
                <a:ea typeface="Calibri"/>
                <a:cs typeface="Calibri"/>
              </a:rPr>
            </a:br>
            <a:r>
              <a:rPr lang="en-US" sz="1100" dirty="0">
                <a:solidFill>
                  <a:schemeClr val="dk1"/>
                </a:solidFill>
                <a:latin typeface="Calibri"/>
                <a:ea typeface="Calibri"/>
                <a:cs typeface="Calibri"/>
              </a:rPr>
              <a:t>Effective</a:t>
            </a:r>
          </a:p>
        </p:txBody>
      </p:sp>
      <p:sp>
        <p:nvSpPr>
          <p:cNvPr id="22" name="Google Shape;115;g1205dbbdec2_0_16">
            <a:extLst>
              <a:ext uri="{FF2B5EF4-FFF2-40B4-BE49-F238E27FC236}">
                <a16:creationId xmlns:a16="http://schemas.microsoft.com/office/drawing/2014/main" id="{CFDE6111-C786-546D-8236-85B9F25C066F}"/>
              </a:ext>
            </a:extLst>
          </p:cNvPr>
          <p:cNvSpPr txBox="1"/>
          <p:nvPr/>
        </p:nvSpPr>
        <p:spPr>
          <a:xfrm>
            <a:off x="2816257" y="4532407"/>
            <a:ext cx="1671473" cy="26157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100" dirty="0">
                <a:solidFill>
                  <a:schemeClr val="dk1"/>
                </a:solidFill>
                <a:latin typeface="Calibri"/>
                <a:ea typeface="Calibri"/>
                <a:cs typeface="Calibri"/>
              </a:rPr>
              <a:t>Limited Adaptability</a:t>
            </a:r>
            <a:endParaRPr sz="1100" dirty="0">
              <a:solidFill>
                <a:schemeClr val="dk1"/>
              </a:solidFill>
              <a:latin typeface="Calibri"/>
              <a:ea typeface="Calibri"/>
              <a:cs typeface="Calibri"/>
            </a:endParaRPr>
          </a:p>
        </p:txBody>
      </p:sp>
      <p:sp>
        <p:nvSpPr>
          <p:cNvPr id="23" name="Google Shape;115;g1205dbbdec2_0_16">
            <a:extLst>
              <a:ext uri="{FF2B5EF4-FFF2-40B4-BE49-F238E27FC236}">
                <a16:creationId xmlns:a16="http://schemas.microsoft.com/office/drawing/2014/main" id="{73E3F508-7078-60E6-79D2-F9F71229D187}"/>
              </a:ext>
            </a:extLst>
          </p:cNvPr>
          <p:cNvSpPr txBox="1"/>
          <p:nvPr/>
        </p:nvSpPr>
        <p:spPr>
          <a:xfrm>
            <a:off x="1683788" y="5184128"/>
            <a:ext cx="1209509" cy="26157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100" dirty="0">
                <a:solidFill>
                  <a:schemeClr val="dk1"/>
                </a:solidFill>
                <a:latin typeface="Calibri"/>
                <a:ea typeface="Calibri"/>
                <a:cs typeface="Calibri"/>
              </a:rPr>
              <a:t>Accuracy</a:t>
            </a:r>
          </a:p>
        </p:txBody>
      </p:sp>
      <p:sp>
        <p:nvSpPr>
          <p:cNvPr id="24" name="Google Shape;115;g1205dbbdec2_0_16">
            <a:extLst>
              <a:ext uri="{FF2B5EF4-FFF2-40B4-BE49-F238E27FC236}">
                <a16:creationId xmlns:a16="http://schemas.microsoft.com/office/drawing/2014/main" id="{65DEFE24-4545-E188-5E33-6345AE738445}"/>
              </a:ext>
            </a:extLst>
          </p:cNvPr>
          <p:cNvSpPr txBox="1"/>
          <p:nvPr/>
        </p:nvSpPr>
        <p:spPr>
          <a:xfrm>
            <a:off x="2829252" y="4794775"/>
            <a:ext cx="1671473" cy="60012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100" dirty="0">
                <a:solidFill>
                  <a:schemeClr val="dk1"/>
                </a:solidFill>
                <a:latin typeface="Calibri"/>
                <a:ea typeface="Calibri"/>
                <a:cs typeface="Calibri"/>
              </a:rPr>
              <a:t>Uncertain how AI handles data quality issues</a:t>
            </a:r>
            <a:endParaRPr sz="1100" dirty="0">
              <a:solidFill>
                <a:schemeClr val="dk1"/>
              </a:solidFill>
              <a:latin typeface="Calibri"/>
              <a:ea typeface="Calibri"/>
              <a:cs typeface="Calibri"/>
            </a:endParaRPr>
          </a:p>
        </p:txBody>
      </p:sp>
      <p:pic>
        <p:nvPicPr>
          <p:cNvPr id="4" name="Picture 3">
            <a:extLst>
              <a:ext uri="{FF2B5EF4-FFF2-40B4-BE49-F238E27FC236}">
                <a16:creationId xmlns:a16="http://schemas.microsoft.com/office/drawing/2014/main" id="{3DADF230-994E-388E-379F-F394BA62F417}"/>
              </a:ext>
            </a:extLst>
          </p:cNvPr>
          <p:cNvPicPr>
            <a:picLocks noChangeAspect="1"/>
          </p:cNvPicPr>
          <p:nvPr/>
        </p:nvPicPr>
        <p:blipFill>
          <a:blip r:embed="rId4"/>
          <a:stretch>
            <a:fillRect/>
          </a:stretch>
        </p:blipFill>
        <p:spPr>
          <a:xfrm>
            <a:off x="5590765" y="1153131"/>
            <a:ext cx="3339389" cy="3339389"/>
          </a:xfrm>
          <a:prstGeom prst="rect">
            <a:avLst/>
          </a:prstGeom>
        </p:spPr>
      </p:pic>
    </p:spTree>
    <p:extLst>
      <p:ext uri="{BB962C8B-B14F-4D97-AF65-F5344CB8AC3E}">
        <p14:creationId xmlns:p14="http://schemas.microsoft.com/office/powerpoint/2010/main" val="1684593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g1205dbbdec2_0_20"/>
          <p:cNvPicPr preferRelativeResize="0"/>
          <p:nvPr/>
        </p:nvPicPr>
        <p:blipFill>
          <a:blip r:embed="rId3">
            <a:alphaModFix/>
          </a:blip>
          <a:stretch>
            <a:fillRect/>
          </a:stretch>
        </p:blipFill>
        <p:spPr>
          <a:xfrm>
            <a:off x="4572000" y="6318879"/>
            <a:ext cx="4057650" cy="352425"/>
          </a:xfrm>
          <a:prstGeom prst="rect">
            <a:avLst/>
          </a:prstGeom>
          <a:noFill/>
          <a:ln>
            <a:noFill/>
          </a:ln>
        </p:spPr>
      </p:pic>
      <p:sp>
        <p:nvSpPr>
          <p:cNvPr id="122" name="Google Shape;122;g1205dbbdec2_0_20"/>
          <p:cNvSpPr txBox="1">
            <a:spLocks noGrp="1"/>
          </p:cNvSpPr>
          <p:nvPr>
            <p:ph type="title" idx="4294967295"/>
          </p:nvPr>
        </p:nvSpPr>
        <p:spPr>
          <a:xfrm>
            <a:off x="457200" y="580201"/>
            <a:ext cx="8229600" cy="27810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b="1" dirty="0">
                <a:solidFill>
                  <a:srgbClr val="0070C0"/>
                </a:solidFill>
              </a:rPr>
              <a:t>Summary</a:t>
            </a:r>
            <a:endParaRPr b="1" dirty="0"/>
          </a:p>
        </p:txBody>
      </p:sp>
      <p:sp>
        <p:nvSpPr>
          <p:cNvPr id="123" name="Google Shape;123;g1205dbbdec2_0_20"/>
          <p:cNvSpPr txBox="1"/>
          <p:nvPr/>
        </p:nvSpPr>
        <p:spPr>
          <a:xfrm>
            <a:off x="539552" y="1556792"/>
            <a:ext cx="7439100" cy="280072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AI can be very helpful in the future of the underwriting process.</a:t>
            </a:r>
            <a:br>
              <a:rPr lang="en-US" sz="1600" dirty="0">
                <a:solidFill>
                  <a:schemeClr val="dk1"/>
                </a:solidFill>
                <a:latin typeface="Calibri"/>
                <a:ea typeface="Calibri"/>
                <a:cs typeface="Calibri"/>
                <a:sym typeface="Calibri"/>
              </a:rPr>
            </a:br>
            <a:endParaRPr lang="en-US" sz="16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There can be issues initially with implementation and with uncertainties on how current AI handles new data. This is because AI does well with existing, repetitive information.</a:t>
            </a:r>
            <a:br>
              <a:rPr lang="en-US" sz="1600" dirty="0">
                <a:solidFill>
                  <a:schemeClr val="dk1"/>
                </a:solidFill>
                <a:latin typeface="Calibri"/>
                <a:ea typeface="Calibri"/>
                <a:cs typeface="Calibri"/>
                <a:sym typeface="Calibri"/>
              </a:rPr>
            </a:br>
            <a:endParaRPr lang="en-US" sz="16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There are still nonetheless more pros than cons in implementing AI in either a more traditional approach or a more analytical approach. Either one is something many companies will be looking into anyways.</a:t>
            </a:r>
            <a:endParaRPr dirty="0"/>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313</Words>
  <Application>Microsoft Office PowerPoint</Application>
  <PresentationFormat>On-screen Show (4:3)</PresentationFormat>
  <Paragraphs>36</Paragraphs>
  <Slides>7</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The Problem</vt:lpstr>
      <vt:lpstr>PowerPoint Presentation</vt:lpstr>
      <vt:lpstr>Solutions</vt:lpstr>
      <vt:lpstr>Solution 1: Use AI to fix the manual review of loan documents </vt:lpstr>
      <vt:lpstr>Solution 2: Heavier emphasis on data analytics and science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Meenu Koul</cp:lastModifiedBy>
  <cp:revision>2</cp:revision>
  <dcterms:created xsi:type="dcterms:W3CDTF">2020-03-26T22:50:15Z</dcterms:created>
  <dcterms:modified xsi:type="dcterms:W3CDTF">2024-02-07T05:48:27Z</dcterms:modified>
</cp:coreProperties>
</file>