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62" r:id="rId3"/>
    <p:sldId id="263" r:id="rId4"/>
    <p:sldId id="264" r:id="rId5"/>
    <p:sldId id="265" r:id="rId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jifMH+uJY6V7jGASDSILrSFDCk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38"/>
    <p:restoredTop sz="94387"/>
  </p:normalViewPr>
  <p:slideViewPr>
    <p:cSldViewPr snapToGrid="0">
      <p:cViewPr varScale="1">
        <p:scale>
          <a:sx n="59" d="100"/>
          <a:sy n="59" d="100"/>
        </p:scale>
        <p:origin x="1120" y="52"/>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23A686A3-D6A8-AE5C-8E45-61AD901F4CEA}"/>
            </a:ext>
          </a:extLst>
        </p:cNvPr>
        <p:cNvGrpSpPr/>
        <p:nvPr/>
      </p:nvGrpSpPr>
      <p:grpSpPr>
        <a:xfrm>
          <a:off x="0" y="0"/>
          <a:ext cx="0" cy="0"/>
          <a:chOff x="0" y="0"/>
          <a:chExt cx="0" cy="0"/>
        </a:xfrm>
      </p:grpSpPr>
      <p:sp>
        <p:nvSpPr>
          <p:cNvPr id="109" name="Google Shape;109;g1205dbbdec2_0_16:notes">
            <a:extLst>
              <a:ext uri="{FF2B5EF4-FFF2-40B4-BE49-F238E27FC236}">
                <a16:creationId xmlns:a16="http://schemas.microsoft.com/office/drawing/2014/main" id="{DDBE067C-B1C1-B1EB-A4FF-38883F915E5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05dbbdec2_0_16:notes">
            <a:extLst>
              <a:ext uri="{FF2B5EF4-FFF2-40B4-BE49-F238E27FC236}">
                <a16:creationId xmlns:a16="http://schemas.microsoft.com/office/drawing/2014/main" id="{628E22BF-37B3-C4A8-7E26-1D979785AC09}"/>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05dbbdec2_0_16:notes">
            <a:extLst>
              <a:ext uri="{FF2B5EF4-FFF2-40B4-BE49-F238E27FC236}">
                <a16:creationId xmlns:a16="http://schemas.microsoft.com/office/drawing/2014/main" id="{06FE8E25-6B6C-CD57-FF5D-AE45F1951FDC}"/>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extLst>
      <p:ext uri="{BB962C8B-B14F-4D97-AF65-F5344CB8AC3E}">
        <p14:creationId xmlns:p14="http://schemas.microsoft.com/office/powerpoint/2010/main" val="2919173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869C3109-433F-CEC9-5B44-9FAFB1D8E6ED}"/>
            </a:ext>
          </a:extLst>
        </p:cNvPr>
        <p:cNvGrpSpPr/>
        <p:nvPr/>
      </p:nvGrpSpPr>
      <p:grpSpPr>
        <a:xfrm>
          <a:off x="0" y="0"/>
          <a:ext cx="0" cy="0"/>
          <a:chOff x="0" y="0"/>
          <a:chExt cx="0" cy="0"/>
        </a:xfrm>
      </p:grpSpPr>
      <p:sp>
        <p:nvSpPr>
          <p:cNvPr id="109" name="Google Shape;109;g1205dbbdec2_0_16:notes">
            <a:extLst>
              <a:ext uri="{FF2B5EF4-FFF2-40B4-BE49-F238E27FC236}">
                <a16:creationId xmlns:a16="http://schemas.microsoft.com/office/drawing/2014/main" id="{406A3656-7AAF-EA60-F20E-CCAC0928FFC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05dbbdec2_0_16:notes">
            <a:extLst>
              <a:ext uri="{FF2B5EF4-FFF2-40B4-BE49-F238E27FC236}">
                <a16:creationId xmlns:a16="http://schemas.microsoft.com/office/drawing/2014/main" id="{1A0FAF3B-A765-6D64-C781-C2418E004619}"/>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05dbbdec2_0_16:notes">
            <a:extLst>
              <a:ext uri="{FF2B5EF4-FFF2-40B4-BE49-F238E27FC236}">
                <a16:creationId xmlns:a16="http://schemas.microsoft.com/office/drawing/2014/main" id="{C4B7EFA2-CE89-CE06-4FEF-381A1E4807D8}"/>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2734937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85B91B3F-91F7-6317-A206-D1E6D7438C76}"/>
            </a:ext>
          </a:extLst>
        </p:cNvPr>
        <p:cNvGrpSpPr/>
        <p:nvPr/>
      </p:nvGrpSpPr>
      <p:grpSpPr>
        <a:xfrm>
          <a:off x="0" y="0"/>
          <a:ext cx="0" cy="0"/>
          <a:chOff x="0" y="0"/>
          <a:chExt cx="0" cy="0"/>
        </a:xfrm>
      </p:grpSpPr>
      <p:sp>
        <p:nvSpPr>
          <p:cNvPr id="109" name="Google Shape;109;g1205dbbdec2_0_16:notes">
            <a:extLst>
              <a:ext uri="{FF2B5EF4-FFF2-40B4-BE49-F238E27FC236}">
                <a16:creationId xmlns:a16="http://schemas.microsoft.com/office/drawing/2014/main" id="{4C4E4752-4158-CE81-6FB9-8F3717F0E8D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05dbbdec2_0_16:notes">
            <a:extLst>
              <a:ext uri="{FF2B5EF4-FFF2-40B4-BE49-F238E27FC236}">
                <a16:creationId xmlns:a16="http://schemas.microsoft.com/office/drawing/2014/main" id="{C86A3D3B-2861-5324-A9C3-793CB7FD0AED}"/>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05dbbdec2_0_16:notes">
            <a:extLst>
              <a:ext uri="{FF2B5EF4-FFF2-40B4-BE49-F238E27FC236}">
                <a16:creationId xmlns:a16="http://schemas.microsoft.com/office/drawing/2014/main" id="{F7DFE8F7-22C6-4B92-8FB2-642DB1BC95D8}"/>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2744914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83FA9249-FF12-2112-07BD-03768423CB2A}"/>
            </a:ext>
          </a:extLst>
        </p:cNvPr>
        <p:cNvGrpSpPr/>
        <p:nvPr/>
      </p:nvGrpSpPr>
      <p:grpSpPr>
        <a:xfrm>
          <a:off x="0" y="0"/>
          <a:ext cx="0" cy="0"/>
          <a:chOff x="0" y="0"/>
          <a:chExt cx="0" cy="0"/>
        </a:xfrm>
      </p:grpSpPr>
      <p:sp>
        <p:nvSpPr>
          <p:cNvPr id="109" name="Google Shape;109;g1205dbbdec2_0_16:notes">
            <a:extLst>
              <a:ext uri="{FF2B5EF4-FFF2-40B4-BE49-F238E27FC236}">
                <a16:creationId xmlns:a16="http://schemas.microsoft.com/office/drawing/2014/main" id="{A91C1DB8-8204-C48E-0524-ABA605D55B7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05dbbdec2_0_16:notes">
            <a:extLst>
              <a:ext uri="{FF2B5EF4-FFF2-40B4-BE49-F238E27FC236}">
                <a16:creationId xmlns:a16="http://schemas.microsoft.com/office/drawing/2014/main" id="{0C155480-8799-84E1-5370-2171AD337D62}"/>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05dbbdec2_0_16:notes">
            <a:extLst>
              <a:ext uri="{FF2B5EF4-FFF2-40B4-BE49-F238E27FC236}">
                <a16:creationId xmlns:a16="http://schemas.microsoft.com/office/drawing/2014/main" id="{3763A133-ED1F-2C08-3FD2-EBDA94819E09}"/>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240359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984826"/>
            <a:ext cx="8228732"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rial"/>
                <a:ea typeface="Arial"/>
                <a:cs typeface="Arial"/>
                <a:sym typeface="Arial"/>
              </a:rPr>
              <a:t>Task Script: </a:t>
            </a:r>
            <a:r>
              <a:rPr lang="en-US" sz="3200" dirty="0">
                <a:solidFill>
                  <a:schemeClr val="dk1"/>
                </a:solidFill>
              </a:rPr>
              <a:t>Where We Are On the Deliverables</a:t>
            </a:r>
            <a:endParaRPr dirty="0"/>
          </a:p>
        </p:txBody>
      </p:sp>
      <p:pic>
        <p:nvPicPr>
          <p:cNvPr id="98" name="Google Shape;98;p1"/>
          <p:cNvPicPr preferRelativeResize="0"/>
          <p:nvPr/>
        </p:nvPicPr>
        <p:blipFill>
          <a:blip r:embed="rId3">
            <a:alphaModFix/>
          </a:blip>
          <a:stretch>
            <a:fillRect/>
          </a:stretch>
        </p:blipFill>
        <p:spPr>
          <a:xfrm>
            <a:off x="4572000" y="6318879"/>
            <a:ext cx="4057650" cy="3524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Tm="2006"/>
    </mc:Choice>
    <mc:Fallback>
      <p:transition spd="slow" advTm="200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FFC713D4-F9FD-4A27-8B6B-B6E2E4810B18}"/>
            </a:ext>
          </a:extLst>
        </p:cNvPr>
        <p:cNvGrpSpPr/>
        <p:nvPr/>
      </p:nvGrpSpPr>
      <p:grpSpPr>
        <a:xfrm>
          <a:off x="0" y="0"/>
          <a:ext cx="0" cy="0"/>
          <a:chOff x="0" y="0"/>
          <a:chExt cx="0" cy="0"/>
        </a:xfrm>
      </p:grpSpPr>
      <p:pic>
        <p:nvPicPr>
          <p:cNvPr id="113" name="Google Shape;113;g1205dbbdec2_0_16">
            <a:extLst>
              <a:ext uri="{FF2B5EF4-FFF2-40B4-BE49-F238E27FC236}">
                <a16:creationId xmlns:a16="http://schemas.microsoft.com/office/drawing/2014/main" id="{76A3A4BB-DA82-A8B3-0FCA-7B9288B8BD85}"/>
              </a:ext>
            </a:extLst>
          </p:cNvPr>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14" name="Google Shape;114;g1205dbbdec2_0_16">
            <a:extLst>
              <a:ext uri="{FF2B5EF4-FFF2-40B4-BE49-F238E27FC236}">
                <a16:creationId xmlns:a16="http://schemas.microsoft.com/office/drawing/2014/main" id="{18689B95-022B-C310-C4EF-1D55F09DCA62}"/>
              </a:ext>
            </a:extLst>
          </p:cNvPr>
          <p:cNvSpPr txBox="1">
            <a:spLocks noGrp="1"/>
          </p:cNvSpPr>
          <p:nvPr>
            <p:ph type="title" idx="4294967295"/>
          </p:nvPr>
        </p:nvSpPr>
        <p:spPr>
          <a:xfrm>
            <a:off x="457200" y="589165"/>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b="1" dirty="0">
                <a:solidFill>
                  <a:srgbClr val="0070C0"/>
                </a:solidFill>
              </a:rPr>
              <a:t>Introduction</a:t>
            </a:r>
            <a:endParaRPr b="1" dirty="0"/>
          </a:p>
        </p:txBody>
      </p:sp>
      <p:sp>
        <p:nvSpPr>
          <p:cNvPr id="115" name="Google Shape;115;g1205dbbdec2_0_16">
            <a:extLst>
              <a:ext uri="{FF2B5EF4-FFF2-40B4-BE49-F238E27FC236}">
                <a16:creationId xmlns:a16="http://schemas.microsoft.com/office/drawing/2014/main" id="{42661783-CCE3-3E94-1834-129A880CBBE4}"/>
              </a:ext>
            </a:extLst>
          </p:cNvPr>
          <p:cNvSpPr txBox="1"/>
          <p:nvPr/>
        </p:nvSpPr>
        <p:spPr>
          <a:xfrm>
            <a:off x="485775" y="2524056"/>
            <a:ext cx="8172450" cy="1200288"/>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800" dirty="0">
                <a:solidFill>
                  <a:schemeClr val="dk1"/>
                </a:solidFill>
                <a:latin typeface="Calibri"/>
                <a:ea typeface="Calibri"/>
                <a:cs typeface="Calibri"/>
                <a:sym typeface="Calibri"/>
              </a:rPr>
              <a:t>Hello ladies and gentlemen, for those of you who may not know who I am, my name is Krishna Koul and I am the Corporate Analyst Development Program Project Lead for my team. I present on behalf of my group and am excited to share with you all what we have done so far. </a:t>
            </a:r>
          </a:p>
        </p:txBody>
      </p:sp>
      <p:sp>
        <p:nvSpPr>
          <p:cNvPr id="3" name="AutoShape 2" descr="ai icon png 20 free Cliparts | Download images on Clipground 2023">
            <a:extLst>
              <a:ext uri="{FF2B5EF4-FFF2-40B4-BE49-F238E27FC236}">
                <a16:creationId xmlns:a16="http://schemas.microsoft.com/office/drawing/2014/main" id="{9DA8C730-FCFE-3C0F-4318-0021D16B34B0}"/>
              </a:ext>
            </a:extLst>
          </p:cNvPr>
          <p:cNvSpPr>
            <a:spLocks noChangeAspect="1" noChangeArrowheads="1"/>
          </p:cNvSpPr>
          <p:nvPr/>
        </p:nvSpPr>
        <p:spPr bwMode="auto">
          <a:xfrm>
            <a:off x="4419600"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4593662"/>
      </p:ext>
    </p:extLst>
  </p:cSld>
  <p:clrMapOvr>
    <a:masterClrMapping/>
  </p:clrMapOvr>
  <mc:AlternateContent xmlns:mc="http://schemas.openxmlformats.org/markup-compatibility/2006">
    <mc:Choice xmlns:p14="http://schemas.microsoft.com/office/powerpoint/2010/main" Requires="p14">
      <p:transition spd="slow" p14:dur="2000" advTm="10631"/>
    </mc:Choice>
    <mc:Fallback>
      <p:transition spd="slow" advTm="1063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73FD74FE-C70A-40B7-8E29-EEA4B2822C5A}"/>
            </a:ext>
          </a:extLst>
        </p:cNvPr>
        <p:cNvGrpSpPr/>
        <p:nvPr/>
      </p:nvGrpSpPr>
      <p:grpSpPr>
        <a:xfrm>
          <a:off x="0" y="0"/>
          <a:ext cx="0" cy="0"/>
          <a:chOff x="0" y="0"/>
          <a:chExt cx="0" cy="0"/>
        </a:xfrm>
      </p:grpSpPr>
      <p:pic>
        <p:nvPicPr>
          <p:cNvPr id="113" name="Google Shape;113;g1205dbbdec2_0_16">
            <a:extLst>
              <a:ext uri="{FF2B5EF4-FFF2-40B4-BE49-F238E27FC236}">
                <a16:creationId xmlns:a16="http://schemas.microsoft.com/office/drawing/2014/main" id="{8004541D-109F-0FE0-8B32-982A2A52E17C}"/>
              </a:ext>
            </a:extLst>
          </p:cNvPr>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14" name="Google Shape;114;g1205dbbdec2_0_16">
            <a:extLst>
              <a:ext uri="{FF2B5EF4-FFF2-40B4-BE49-F238E27FC236}">
                <a16:creationId xmlns:a16="http://schemas.microsoft.com/office/drawing/2014/main" id="{F37673F4-61F6-04B3-F5DB-D3A5288909D7}"/>
              </a:ext>
            </a:extLst>
          </p:cNvPr>
          <p:cNvSpPr txBox="1">
            <a:spLocks noGrp="1"/>
          </p:cNvSpPr>
          <p:nvPr>
            <p:ph type="title" idx="4294967295"/>
          </p:nvPr>
        </p:nvSpPr>
        <p:spPr>
          <a:xfrm>
            <a:off x="457200" y="589165"/>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b="1" dirty="0">
                <a:solidFill>
                  <a:srgbClr val="0070C0"/>
                </a:solidFill>
              </a:rPr>
              <a:t>Deliverable 1</a:t>
            </a:r>
            <a:endParaRPr b="1" dirty="0"/>
          </a:p>
        </p:txBody>
      </p:sp>
      <p:sp>
        <p:nvSpPr>
          <p:cNvPr id="115" name="Google Shape;115;g1205dbbdec2_0_16">
            <a:extLst>
              <a:ext uri="{FF2B5EF4-FFF2-40B4-BE49-F238E27FC236}">
                <a16:creationId xmlns:a16="http://schemas.microsoft.com/office/drawing/2014/main" id="{99098E45-A336-751F-23E4-1C167085875E}"/>
              </a:ext>
            </a:extLst>
          </p:cNvPr>
          <p:cNvSpPr txBox="1"/>
          <p:nvPr/>
        </p:nvSpPr>
        <p:spPr>
          <a:xfrm>
            <a:off x="485775" y="2551857"/>
            <a:ext cx="8172450" cy="175428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800" dirty="0">
                <a:solidFill>
                  <a:schemeClr val="dk1"/>
                </a:solidFill>
                <a:latin typeface="Calibri"/>
                <a:ea typeface="Calibri"/>
                <a:cs typeface="Calibri"/>
                <a:sym typeface="Calibri"/>
              </a:rPr>
              <a:t>I am happy to report that my team and I have successfully implemented the basic structure of the AI model we are designing to assist in the underwriting process. As you may already know, the hope for this AI model is that it'll be able to look through tons and tons of loan and mortgage data and try to parse through all the unnecessary information as well as the necessary information to try and determine whether a borrower is qualified for a loan. </a:t>
            </a:r>
          </a:p>
        </p:txBody>
      </p:sp>
      <p:sp>
        <p:nvSpPr>
          <p:cNvPr id="3" name="AutoShape 2" descr="ai icon png 20 free Cliparts | Download images on Clipground 2023">
            <a:extLst>
              <a:ext uri="{FF2B5EF4-FFF2-40B4-BE49-F238E27FC236}">
                <a16:creationId xmlns:a16="http://schemas.microsoft.com/office/drawing/2014/main" id="{DBB94A81-9A27-E87C-D9C0-9AD500D28258}"/>
              </a:ext>
            </a:extLst>
          </p:cNvPr>
          <p:cNvSpPr>
            <a:spLocks noChangeAspect="1" noChangeArrowheads="1"/>
          </p:cNvSpPr>
          <p:nvPr/>
        </p:nvSpPr>
        <p:spPr bwMode="auto">
          <a:xfrm>
            <a:off x="4419600"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8452328"/>
      </p:ext>
    </p:extLst>
  </p:cSld>
  <p:clrMapOvr>
    <a:masterClrMapping/>
  </p:clrMapOvr>
  <mc:AlternateContent xmlns:mc="http://schemas.openxmlformats.org/markup-compatibility/2006">
    <mc:Choice xmlns:p14="http://schemas.microsoft.com/office/powerpoint/2010/main" Requires="p14">
      <p:transition spd="slow" p14:dur="2000" advTm="19805"/>
    </mc:Choice>
    <mc:Fallback>
      <p:transition spd="slow" advTm="1980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A2D431AF-1394-0167-2FA6-25DC7431B5C3}"/>
            </a:ext>
          </a:extLst>
        </p:cNvPr>
        <p:cNvGrpSpPr/>
        <p:nvPr/>
      </p:nvGrpSpPr>
      <p:grpSpPr>
        <a:xfrm>
          <a:off x="0" y="0"/>
          <a:ext cx="0" cy="0"/>
          <a:chOff x="0" y="0"/>
          <a:chExt cx="0" cy="0"/>
        </a:xfrm>
      </p:grpSpPr>
      <p:pic>
        <p:nvPicPr>
          <p:cNvPr id="113" name="Google Shape;113;g1205dbbdec2_0_16">
            <a:extLst>
              <a:ext uri="{FF2B5EF4-FFF2-40B4-BE49-F238E27FC236}">
                <a16:creationId xmlns:a16="http://schemas.microsoft.com/office/drawing/2014/main" id="{8C9540FB-9986-A2CB-F520-1EB244D18657}"/>
              </a:ext>
            </a:extLst>
          </p:cNvPr>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14" name="Google Shape;114;g1205dbbdec2_0_16">
            <a:extLst>
              <a:ext uri="{FF2B5EF4-FFF2-40B4-BE49-F238E27FC236}">
                <a16:creationId xmlns:a16="http://schemas.microsoft.com/office/drawing/2014/main" id="{9DE2A8C8-91A4-B8D0-C96E-9A48C2BEF085}"/>
              </a:ext>
            </a:extLst>
          </p:cNvPr>
          <p:cNvSpPr txBox="1">
            <a:spLocks noGrp="1"/>
          </p:cNvSpPr>
          <p:nvPr>
            <p:ph type="title" idx="4294967295"/>
          </p:nvPr>
        </p:nvSpPr>
        <p:spPr>
          <a:xfrm>
            <a:off x="457200" y="589165"/>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b="1" dirty="0">
                <a:solidFill>
                  <a:srgbClr val="0070C0"/>
                </a:solidFill>
              </a:rPr>
              <a:t>Deliverable 2</a:t>
            </a:r>
            <a:endParaRPr b="1" dirty="0"/>
          </a:p>
        </p:txBody>
      </p:sp>
      <p:sp>
        <p:nvSpPr>
          <p:cNvPr id="115" name="Google Shape;115;g1205dbbdec2_0_16">
            <a:extLst>
              <a:ext uri="{FF2B5EF4-FFF2-40B4-BE49-F238E27FC236}">
                <a16:creationId xmlns:a16="http://schemas.microsoft.com/office/drawing/2014/main" id="{77E836EC-A438-FDB4-6D2F-734859F206D4}"/>
              </a:ext>
            </a:extLst>
          </p:cNvPr>
          <p:cNvSpPr txBox="1"/>
          <p:nvPr/>
        </p:nvSpPr>
        <p:spPr>
          <a:xfrm>
            <a:off x="638175" y="2464502"/>
            <a:ext cx="8172450" cy="2585283"/>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800" dirty="0">
                <a:solidFill>
                  <a:schemeClr val="dk1"/>
                </a:solidFill>
                <a:latin typeface="Calibri"/>
                <a:ea typeface="Calibri"/>
                <a:cs typeface="Calibri"/>
                <a:sym typeface="Calibri"/>
              </a:rPr>
              <a:t>Due to some unforeseen issues, our second biggest milestone is well behind schedule. While my team and I are aware about this and are working to try and resolve the situation, we do realize that our model has some technical difficulties beyond its basic framework that severely impact the AI's ability to be not only accurate, but also deal with new information, which is the part of the deliverable that we are having a problem with. While we are only in week 6 and we have many more weeks to go, this does delay our process a little bit, but we can assure everyone that we can still complete our work within the 24-week lifespan our project has been given.</a:t>
            </a:r>
          </a:p>
        </p:txBody>
      </p:sp>
      <p:sp>
        <p:nvSpPr>
          <p:cNvPr id="3" name="AutoShape 2" descr="ai icon png 20 free Cliparts | Download images on Clipground 2023">
            <a:extLst>
              <a:ext uri="{FF2B5EF4-FFF2-40B4-BE49-F238E27FC236}">
                <a16:creationId xmlns:a16="http://schemas.microsoft.com/office/drawing/2014/main" id="{49BB6C83-5B77-6A80-81D4-8E18E9531793}"/>
              </a:ext>
            </a:extLst>
          </p:cNvPr>
          <p:cNvSpPr>
            <a:spLocks noChangeAspect="1" noChangeArrowheads="1"/>
          </p:cNvSpPr>
          <p:nvPr/>
        </p:nvSpPr>
        <p:spPr bwMode="auto">
          <a:xfrm>
            <a:off x="4419600"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74293178"/>
      </p:ext>
    </p:extLst>
  </p:cSld>
  <p:clrMapOvr>
    <a:masterClrMapping/>
  </p:clrMapOvr>
  <mc:AlternateContent xmlns:mc="http://schemas.openxmlformats.org/markup-compatibility/2006">
    <mc:Choice xmlns:p14="http://schemas.microsoft.com/office/powerpoint/2010/main" Requires="p14">
      <p:transition spd="slow" p14:dur="2000" advTm="27500"/>
    </mc:Choice>
    <mc:Fallback>
      <p:transition spd="slow" advTm="275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410AA756-A9DD-11BB-E2A0-DF0FBC67C1E3}"/>
            </a:ext>
          </a:extLst>
        </p:cNvPr>
        <p:cNvGrpSpPr/>
        <p:nvPr/>
      </p:nvGrpSpPr>
      <p:grpSpPr>
        <a:xfrm>
          <a:off x="0" y="0"/>
          <a:ext cx="0" cy="0"/>
          <a:chOff x="0" y="0"/>
          <a:chExt cx="0" cy="0"/>
        </a:xfrm>
      </p:grpSpPr>
      <p:pic>
        <p:nvPicPr>
          <p:cNvPr id="113" name="Google Shape;113;g1205dbbdec2_0_16">
            <a:extLst>
              <a:ext uri="{FF2B5EF4-FFF2-40B4-BE49-F238E27FC236}">
                <a16:creationId xmlns:a16="http://schemas.microsoft.com/office/drawing/2014/main" id="{05DEB4B1-CD71-A7C6-628E-37EB4455C85C}"/>
              </a:ext>
            </a:extLst>
          </p:cNvPr>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14" name="Google Shape;114;g1205dbbdec2_0_16">
            <a:extLst>
              <a:ext uri="{FF2B5EF4-FFF2-40B4-BE49-F238E27FC236}">
                <a16:creationId xmlns:a16="http://schemas.microsoft.com/office/drawing/2014/main" id="{942E81CA-D31C-48E6-3B77-CAE001FE3651}"/>
              </a:ext>
            </a:extLst>
          </p:cNvPr>
          <p:cNvSpPr txBox="1">
            <a:spLocks noGrp="1"/>
          </p:cNvSpPr>
          <p:nvPr>
            <p:ph type="title" idx="4294967295"/>
          </p:nvPr>
        </p:nvSpPr>
        <p:spPr>
          <a:xfrm>
            <a:off x="457200" y="589165"/>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b="1" dirty="0">
                <a:solidFill>
                  <a:srgbClr val="0070C0"/>
                </a:solidFill>
              </a:rPr>
              <a:t>What We Need</a:t>
            </a:r>
            <a:endParaRPr b="1" dirty="0"/>
          </a:p>
        </p:txBody>
      </p:sp>
      <p:sp>
        <p:nvSpPr>
          <p:cNvPr id="115" name="Google Shape;115;g1205dbbdec2_0_16">
            <a:extLst>
              <a:ext uri="{FF2B5EF4-FFF2-40B4-BE49-F238E27FC236}">
                <a16:creationId xmlns:a16="http://schemas.microsoft.com/office/drawing/2014/main" id="{7656519E-7B8A-0187-6936-C6BFFC4A1FB9}"/>
              </a:ext>
            </a:extLst>
          </p:cNvPr>
          <p:cNvSpPr txBox="1"/>
          <p:nvPr/>
        </p:nvSpPr>
        <p:spPr>
          <a:xfrm>
            <a:off x="638175" y="2464502"/>
            <a:ext cx="8172450" cy="2862282"/>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800" dirty="0">
                <a:solidFill>
                  <a:schemeClr val="dk1"/>
                </a:solidFill>
                <a:latin typeface="Calibri"/>
                <a:ea typeface="Calibri"/>
                <a:cs typeface="Calibri"/>
                <a:sym typeface="Calibri"/>
              </a:rPr>
              <a:t>While my team and I have some great ideas on how to fix the situation at hand, we do desperately need input from all of the stakeholders including you guys. At the next meeting if we can make some schedule and budget adjustments as well as try to provide the resources that we need for this project to be on schedule, please bring that up at the next meeting. </a:t>
            </a:r>
            <a:br>
              <a:rPr lang="en-US" sz="1800" dirty="0">
                <a:solidFill>
                  <a:schemeClr val="dk1"/>
                </a:solidFill>
                <a:latin typeface="Calibri"/>
                <a:ea typeface="Calibri"/>
                <a:cs typeface="Calibri"/>
                <a:sym typeface="Calibri"/>
              </a:rPr>
            </a:br>
            <a:endParaRPr lang="en-US" sz="1800" dirty="0">
              <a:solidFill>
                <a:schemeClr val="dk1"/>
              </a:solidFill>
              <a:latin typeface="Calibri"/>
              <a:ea typeface="Calibri"/>
              <a:cs typeface="Calibri"/>
              <a:sym typeface="Calibri"/>
            </a:endParaRPr>
          </a:p>
          <a:p>
            <a:pPr marR="0" lvl="0" algn="l" rtl="0">
              <a:spcBef>
                <a:spcPts val="0"/>
              </a:spcBef>
              <a:spcAft>
                <a:spcPts val="0"/>
              </a:spcAft>
            </a:pPr>
            <a:r>
              <a:rPr lang="en-US" sz="1800" dirty="0">
                <a:solidFill>
                  <a:schemeClr val="dk1"/>
                </a:solidFill>
                <a:latin typeface="Calibri"/>
                <a:ea typeface="Calibri"/>
                <a:cs typeface="Calibri"/>
                <a:sym typeface="Calibri"/>
              </a:rPr>
              <a:t>I appreciate everyone's time, consideration, and patience with my team and I had during this whole ordeal. I ask you to continue to keep your enthusiasm and to also contact me for any questions and concerns. That is all, thank you and have a good day.</a:t>
            </a:r>
          </a:p>
        </p:txBody>
      </p:sp>
      <p:sp>
        <p:nvSpPr>
          <p:cNvPr id="3" name="AutoShape 2" descr="ai icon png 20 free Cliparts | Download images on Clipground 2023">
            <a:extLst>
              <a:ext uri="{FF2B5EF4-FFF2-40B4-BE49-F238E27FC236}">
                <a16:creationId xmlns:a16="http://schemas.microsoft.com/office/drawing/2014/main" id="{97C86CAF-870C-AA3A-96E3-4D96CA2825CC}"/>
              </a:ext>
            </a:extLst>
          </p:cNvPr>
          <p:cNvSpPr>
            <a:spLocks noChangeAspect="1" noChangeArrowheads="1"/>
          </p:cNvSpPr>
          <p:nvPr/>
        </p:nvSpPr>
        <p:spPr bwMode="auto">
          <a:xfrm>
            <a:off x="4419600"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47915750"/>
      </p:ext>
    </p:extLst>
  </p:cSld>
  <p:clrMapOvr>
    <a:masterClrMapping/>
  </p:clrMapOvr>
  <mc:AlternateContent xmlns:mc="http://schemas.openxmlformats.org/markup-compatibility/2006">
    <mc:Choice xmlns:p14="http://schemas.microsoft.com/office/powerpoint/2010/main" Requires="p14">
      <p:transition spd="slow" p14:dur="2000" advTm="30079"/>
    </mc:Choice>
    <mc:Fallback>
      <p:transition spd="slow" advTm="30079"/>
    </mc:Fallback>
  </mc:AlternateContent>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421</Words>
  <Application>Microsoft Office PowerPoint</Application>
  <PresentationFormat>On-screen Show (4:3)</PresentationFormat>
  <Paragraphs>15</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PowerPoint Presentation</vt:lpstr>
      <vt:lpstr>Introduction</vt:lpstr>
      <vt:lpstr>Deliverable 1</vt:lpstr>
      <vt:lpstr>Deliverable 2</vt:lpstr>
      <vt:lpstr>What We Need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Meenu Koul</cp:lastModifiedBy>
  <cp:revision>4</cp:revision>
  <dcterms:created xsi:type="dcterms:W3CDTF">2020-03-26T22:50:15Z</dcterms:created>
  <dcterms:modified xsi:type="dcterms:W3CDTF">2024-02-07T06:17:11Z</dcterms:modified>
</cp:coreProperties>
</file>