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4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80" r:id="rId11"/>
    <p:sldId id="289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706" autoAdjust="0"/>
  </p:normalViewPr>
  <p:slideViewPr>
    <p:cSldViewPr snapToGrid="0">
      <p:cViewPr>
        <p:scale>
          <a:sx n="66" d="100"/>
          <a:sy n="66" d="100"/>
        </p:scale>
        <p:origin x="136" y="1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AD57CC-9F49-4AC5-94F0-88510DD47B00}" type="datetime1">
              <a:rPr lang="pl-PL" smtClean="0"/>
              <a:t>2018-05-21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CD05BF-35C6-4C81-8A6F-7AB547571316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 smtClean="0"/>
              <a:t>Kliknij, aby edytować style wzorców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9605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467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888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341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353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042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314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265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451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55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350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Kolorowe muszelki — zbliżeni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Prostokąt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 noProof="0" dirty="0" smtClean="0"/>
              <a:t>Edytuj styl wzorca podtytułu</a:t>
            </a:r>
            <a:endParaRPr lang="pl-PL" noProof="0" dirty="0"/>
          </a:p>
        </p:txBody>
      </p:sp>
      <p:sp>
        <p:nvSpPr>
          <p:cNvPr id="10" name="Dowolny kształt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11" name="Dowolny kształt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l-PL" noProof="0" dirty="0"/>
          </a:p>
        </p:txBody>
      </p:sp>
      <p:sp>
        <p:nvSpPr>
          <p:cNvPr id="12" name="Dowolny kształt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A8E13B-E945-4C41-9CA8-81AF034BC34A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AD50E2-5A50-490D-B0EB-9113F6C3CC18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86596-9010-4AFB-AAFD-F6E297599A7D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0FC56-A3F3-44E0-BF4C-90412E2CD536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49045-31D4-46A6-A541-04BDCCAC311A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513F29E-967E-4B69-BEAA-E3504E43784D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8D170-E08A-43C5-941D-1D4B81C8B451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029550-C4C9-4B55-9AD7-EBD444696421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F51943-B24D-4C97-B6FB-6F0147FA99C6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6C005-4506-45CA-BB2A-5639E3B57B85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E749E-5BA2-48E6-97A5-C365C8DC1314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Dowolny kształt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l-PL" noProof="0" dirty="0"/>
            </a:p>
          </p:txBody>
        </p:sp>
        <p:sp>
          <p:nvSpPr>
            <p:cNvPr id="10" name="Dowolny kształt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l-PL" noProof="0" dirty="0"/>
            </a:p>
          </p:txBody>
        </p:sp>
        <p:sp>
          <p:nvSpPr>
            <p:cNvPr id="11" name="Dowolny kształt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l-PL" noProof="0" dirty="0"/>
            </a:p>
          </p:txBody>
        </p: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 smtClean="0"/>
              <a:t>Kliknij, aby edytować styl wzorca tytułu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 smtClean="0"/>
              <a:t>Edytuj style wzorca tekstu</a:t>
            </a:r>
          </a:p>
          <a:p>
            <a:pPr lvl="1" rtl="0"/>
            <a:r>
              <a:rPr lang="pl-PL" noProof="0" dirty="0" smtClean="0"/>
              <a:t>Drugi poziom</a:t>
            </a:r>
          </a:p>
          <a:p>
            <a:pPr lvl="2" rtl="0"/>
            <a:r>
              <a:rPr lang="pl-PL" noProof="0" dirty="0" smtClean="0"/>
              <a:t>Trzeci poziom</a:t>
            </a:r>
          </a:p>
          <a:p>
            <a:pPr lvl="3" rtl="0"/>
            <a:r>
              <a:rPr lang="pl-PL" noProof="0" dirty="0" smtClean="0"/>
              <a:t>Czwarty poziom</a:t>
            </a:r>
          </a:p>
          <a:p>
            <a:pPr lvl="4" rtl="0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 smtClean="0"/>
              <a:t>Dodaj stopkę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7C60233D-80C2-49BF-9BA2-BE2943E7A083}" type="datetime1">
              <a:rPr lang="pl-PL" noProof="0" smtClean="0"/>
              <a:t>2018-05-21</a:t>
            </a:fld>
            <a:endParaRPr lang="pl-PL" noProof="0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CA8D9AD5-F248-4919-864A-CFD76CC027D6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Sieci neuronowe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 smtClean="0"/>
              <a:t>zajęcia 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smtClean="0"/>
              <a:t>Reszta - projekt</a:t>
            </a:r>
            <a:endParaRPr lang="pl-PL" dirty="0"/>
          </a:p>
        </p:txBody>
      </p:sp>
      <p:pic>
        <p:nvPicPr>
          <p:cNvPr id="5" name="Obraz — symbol zastępczy 4" descr="Dziecko uczące się chodzić i dziewczynka trzymający się za ręce na plaży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l-PL" dirty="0" smtClean="0"/>
              <a:t>Waszym zadaniem jest zbudować podobną sieć co w </a:t>
            </a:r>
            <a:r>
              <a:rPr lang="pl-PL" dirty="0" err="1" smtClean="0"/>
              <a:t>notebook’u</a:t>
            </a:r>
            <a:r>
              <a:rPr lang="pl-PL" dirty="0" smtClean="0"/>
              <a:t> 6, ale z pewnymi zmianami, następnie wytrenować oraz podać poprawność (na danych testowych i treningowych) oraz pokazać kilka przykładów błędów i poprawnych odpowiedzi.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38778" y="96251"/>
            <a:ext cx="9601200" cy="744353"/>
          </a:xfrm>
        </p:spPr>
        <p:txBody>
          <a:bodyPr rtlCol="0"/>
          <a:lstStyle/>
          <a:p>
            <a:pPr rtl="0"/>
            <a:r>
              <a:rPr lang="pl-PL" dirty="0" smtClean="0"/>
              <a:t>Możecie w ramach projektu np.:</a:t>
            </a:r>
            <a:endParaRPr lang="pl-PL" dirty="0"/>
          </a:p>
        </p:txBody>
      </p:sp>
      <p:pic>
        <p:nvPicPr>
          <p:cNvPr id="1026" name="Picture 2" descr="swapping FC classifier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4" r="1484"/>
          <a:stretch/>
        </p:blipFill>
        <p:spPr bwMode="auto">
          <a:xfrm>
            <a:off x="992086" y="1261167"/>
            <a:ext cx="2427414" cy="51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12"/>
          <p:cNvSpPr txBox="1">
            <a:spLocks/>
          </p:cNvSpPr>
          <p:nvPr/>
        </p:nvSpPr>
        <p:spPr>
          <a:xfrm>
            <a:off x="3871779" y="2907088"/>
            <a:ext cx="7616668" cy="25600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skorzystać z większej ilości zdjęć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skorzystać ze zdjęć w większej rozdzielczości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dodać albo odjąć warstwy (np. dodać jeszcze jedną warstwę conv2d i jeszcze jeden max </a:t>
            </a:r>
            <a:r>
              <a:rPr lang="pl-PL" sz="2800" dirty="0" err="1" smtClean="0"/>
              <a:t>pooling</a:t>
            </a:r>
            <a:r>
              <a:rPr lang="pl-PL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zmienić kolejność warstw (np. max </a:t>
            </a:r>
            <a:r>
              <a:rPr lang="pl-PL" sz="2800" dirty="0" err="1" smtClean="0"/>
              <a:t>pooling</a:t>
            </a:r>
            <a:r>
              <a:rPr lang="pl-PL" sz="2800" dirty="0" smtClean="0"/>
              <a:t> za każdym razem od razu po conv2d)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dodać albo odjąć </a:t>
            </a:r>
            <a:r>
              <a:rPr lang="pl-PL" sz="2800" dirty="0" err="1" smtClean="0"/>
              <a:t>dropout</a:t>
            </a:r>
            <a:r>
              <a:rPr lang="pl-PL" sz="2800" dirty="0" smtClean="0"/>
              <a:t> (np. dodać </a:t>
            </a:r>
            <a:r>
              <a:rPr lang="pl-PL" sz="2800" dirty="0" err="1" smtClean="0"/>
              <a:t>dropout</a:t>
            </a:r>
            <a:r>
              <a:rPr lang="pl-PL" sz="2800" dirty="0" smtClean="0"/>
              <a:t> do wczesnych warstw sieci – </a:t>
            </a:r>
            <a:r>
              <a:rPr lang="pl-PL" sz="2800" dirty="0" err="1" smtClean="0"/>
              <a:t>dropout</a:t>
            </a:r>
            <a:r>
              <a:rPr lang="pl-PL" sz="2800" dirty="0" smtClean="0"/>
              <a:t> wstawiamy wtedy po </a:t>
            </a:r>
            <a:r>
              <a:rPr lang="pl-PL" sz="2800" dirty="0" err="1" smtClean="0"/>
              <a:t>BatchNormalization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2229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38778" y="96251"/>
            <a:ext cx="9601200" cy="744353"/>
          </a:xfrm>
        </p:spPr>
        <p:txBody>
          <a:bodyPr rtlCol="0"/>
          <a:lstStyle/>
          <a:p>
            <a:pPr rtl="0"/>
            <a:r>
              <a:rPr lang="pl-PL" dirty="0" smtClean="0"/>
              <a:t>Korzystanie z wytrenowanych sieci</a:t>
            </a:r>
            <a:endParaRPr lang="pl-PL" dirty="0"/>
          </a:p>
        </p:txBody>
      </p:sp>
      <p:pic>
        <p:nvPicPr>
          <p:cNvPr id="1026" name="Picture 2" descr="swapping FC classifi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05" y="1353531"/>
            <a:ext cx="7315589" cy="51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4581625" y="1376413"/>
            <a:ext cx="2310063" cy="5005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7013209" y="1353531"/>
            <a:ext cx="2310063" cy="5005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38778" y="96251"/>
            <a:ext cx="9601200" cy="744353"/>
          </a:xfrm>
        </p:spPr>
        <p:txBody>
          <a:bodyPr rtlCol="0"/>
          <a:lstStyle/>
          <a:p>
            <a:pPr rtl="0"/>
            <a:r>
              <a:rPr lang="pl-PL" dirty="0" smtClean="0"/>
              <a:t>Korzystanie z wytrenowanych sieci</a:t>
            </a:r>
            <a:endParaRPr lang="pl-PL" dirty="0"/>
          </a:p>
        </p:txBody>
      </p:sp>
      <p:pic>
        <p:nvPicPr>
          <p:cNvPr id="1026" name="Picture 2" descr="swapping FC classifier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4" r="1484"/>
          <a:stretch/>
        </p:blipFill>
        <p:spPr bwMode="auto">
          <a:xfrm>
            <a:off x="1126836" y="1261167"/>
            <a:ext cx="2427414" cy="51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Łącznik prosty ze strzałką 3"/>
          <p:cNvCxnSpPr/>
          <p:nvPr/>
        </p:nvCxnSpPr>
        <p:spPr>
          <a:xfrm flipV="1">
            <a:off x="3349256" y="3790242"/>
            <a:ext cx="1472126" cy="367092"/>
          </a:xfrm>
          <a:prstGeom prst="straightConnector1">
            <a:avLst/>
          </a:prstGeom>
          <a:ln w="63500">
            <a:headEnd type="arrow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/>
          <p:cNvSpPr txBox="1"/>
          <p:nvPr/>
        </p:nvSpPr>
        <p:spPr>
          <a:xfrm>
            <a:off x="4939378" y="3519381"/>
            <a:ext cx="329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część nietrenowana (zamrożona)</a:t>
            </a:r>
            <a:endParaRPr lang="pl-PL" dirty="0"/>
          </a:p>
        </p:txBody>
      </p:sp>
      <p:cxnSp>
        <p:nvCxnSpPr>
          <p:cNvPr id="10" name="Łącznik prosty ze strzałką 9"/>
          <p:cNvCxnSpPr/>
          <p:nvPr/>
        </p:nvCxnSpPr>
        <p:spPr>
          <a:xfrm flipV="1">
            <a:off x="3349256" y="2052130"/>
            <a:ext cx="1472126" cy="367092"/>
          </a:xfrm>
          <a:prstGeom prst="straightConnector1">
            <a:avLst/>
          </a:prstGeom>
          <a:ln w="63500">
            <a:headEnd type="arrow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4939377" y="1781269"/>
            <a:ext cx="562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część trenowana (kilka dodanych warstw typu </a:t>
            </a:r>
            <a:r>
              <a:rPr lang="pl-PL" dirty="0" err="1" smtClean="0"/>
              <a:t>Dense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1431925" y="2784475"/>
            <a:ext cx="1799336" cy="639209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aseline="-25000" dirty="0"/>
          </a:p>
        </p:txBody>
      </p:sp>
      <p:cxnSp>
        <p:nvCxnSpPr>
          <p:cNvPr id="14" name="Łącznik prosty ze strzałką 13"/>
          <p:cNvCxnSpPr/>
          <p:nvPr/>
        </p:nvCxnSpPr>
        <p:spPr>
          <a:xfrm flipV="1">
            <a:off x="3349256" y="2690372"/>
            <a:ext cx="1472126" cy="367092"/>
          </a:xfrm>
          <a:prstGeom prst="straightConnector1">
            <a:avLst/>
          </a:prstGeom>
          <a:ln w="63500">
            <a:headEnd type="arrow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4939377" y="2419511"/>
            <a:ext cx="5629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gdy już wytrenowaliśmy nowy klasyfikator, możemy odblokować trening kilku ostatnich warstw oryginalnej</a:t>
            </a:r>
          </a:p>
          <a:p>
            <a:r>
              <a:rPr lang="pl-PL" dirty="0" smtClean="0"/>
              <a:t>sieci (tzw. </a:t>
            </a:r>
            <a:r>
              <a:rPr lang="pl-PL" i="1" dirty="0" smtClean="0"/>
              <a:t>fine-</a:t>
            </a:r>
            <a:r>
              <a:rPr lang="pl-PL" i="1" dirty="0" err="1" smtClean="0"/>
              <a:t>tuning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83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8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38778" y="96251"/>
            <a:ext cx="9601200" cy="744353"/>
          </a:xfrm>
        </p:spPr>
        <p:txBody>
          <a:bodyPr rtlCol="0"/>
          <a:lstStyle/>
          <a:p>
            <a:pPr rtl="0"/>
            <a:r>
              <a:rPr lang="pl-PL" dirty="0" smtClean="0"/>
              <a:t>Dziś skorzystacie z wytrenowanych sieci</a:t>
            </a:r>
            <a:endParaRPr lang="pl-PL" dirty="0"/>
          </a:p>
        </p:txBody>
      </p:sp>
      <p:pic>
        <p:nvPicPr>
          <p:cNvPr id="1026" name="Picture 2" descr="swapping FC classifier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4" r="1484"/>
          <a:stretch/>
        </p:blipFill>
        <p:spPr bwMode="auto">
          <a:xfrm>
            <a:off x="992086" y="1261167"/>
            <a:ext cx="2427414" cy="51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ytuł 12"/>
          <p:cNvSpPr txBox="1">
            <a:spLocks/>
          </p:cNvSpPr>
          <p:nvPr/>
        </p:nvSpPr>
        <p:spPr>
          <a:xfrm>
            <a:off x="3717775" y="3511624"/>
            <a:ext cx="5676481" cy="744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 smtClean="0"/>
              <a:t>1. przydadzą się Wam importy:</a:t>
            </a:r>
            <a:endParaRPr lang="pl-PL" sz="32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775" y="2116807"/>
            <a:ext cx="4972050" cy="1209675"/>
          </a:xfrm>
          <a:prstGeom prst="rect">
            <a:avLst/>
          </a:prstGeom>
        </p:spPr>
      </p:pic>
      <p:sp>
        <p:nvSpPr>
          <p:cNvPr id="16" name="Tytuł 12"/>
          <p:cNvSpPr txBox="1">
            <a:spLocks/>
          </p:cNvSpPr>
          <p:nvPr/>
        </p:nvSpPr>
        <p:spPr>
          <a:xfrm>
            <a:off x="3725797" y="1248081"/>
            <a:ext cx="7516510" cy="7443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 smtClean="0"/>
              <a:t>0. Upewnijcie się że macie odpowiednią wersję </a:t>
            </a:r>
            <a:r>
              <a:rPr lang="pl-PL" sz="3200" dirty="0" err="1" smtClean="0"/>
              <a:t>tensorflow</a:t>
            </a:r>
            <a:r>
              <a:rPr lang="pl-PL" sz="3200" dirty="0" smtClean="0"/>
              <a:t> (najlepiej &gt;= 1.8):</a:t>
            </a:r>
            <a:endParaRPr lang="pl-PL" sz="32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797" y="4413976"/>
            <a:ext cx="7557025" cy="11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38778" y="96251"/>
            <a:ext cx="9601200" cy="744353"/>
          </a:xfrm>
        </p:spPr>
        <p:txBody>
          <a:bodyPr rtlCol="0"/>
          <a:lstStyle/>
          <a:p>
            <a:pPr rtl="0"/>
            <a:r>
              <a:rPr lang="pl-PL" dirty="0" smtClean="0"/>
              <a:t>Dziś skorzystacie z wytrenowanych sieci</a:t>
            </a:r>
            <a:endParaRPr lang="pl-PL" dirty="0"/>
          </a:p>
        </p:txBody>
      </p:sp>
      <p:pic>
        <p:nvPicPr>
          <p:cNvPr id="1026" name="Picture 2" descr="swapping FC classifier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4" r="1484"/>
          <a:stretch/>
        </p:blipFill>
        <p:spPr bwMode="auto">
          <a:xfrm>
            <a:off x="992086" y="1261167"/>
            <a:ext cx="2427414" cy="51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12"/>
          <p:cNvSpPr txBox="1">
            <a:spLocks/>
          </p:cNvSpPr>
          <p:nvPr/>
        </p:nvSpPr>
        <p:spPr>
          <a:xfrm>
            <a:off x="3756276" y="1261168"/>
            <a:ext cx="5676481" cy="4157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 smtClean="0"/>
              <a:t>2. normalnie utworzylibyście model o takiej strukturze:</a:t>
            </a:r>
          </a:p>
          <a:p>
            <a:endParaRPr lang="pl-PL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smtClean="0"/>
              <a:t>ResNet50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 smtClean="0"/>
              <a:t>Flatten</a:t>
            </a:r>
            <a:r>
              <a:rPr lang="pl-PL" sz="32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 smtClean="0"/>
              <a:t>Dense</a:t>
            </a:r>
            <a:r>
              <a:rPr lang="pl-PL" sz="3200" dirty="0" smtClean="0"/>
              <a:t>, 256 neuronów, aktywacja </a:t>
            </a:r>
            <a:r>
              <a:rPr lang="pl-PL" sz="3200" dirty="0" err="1" smtClean="0"/>
              <a:t>relu</a:t>
            </a:r>
            <a:endParaRPr lang="pl-PL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 smtClean="0"/>
              <a:t>Dropout</a:t>
            </a:r>
            <a:r>
              <a:rPr lang="pl-PL" sz="3200" dirty="0" smtClean="0"/>
              <a:t> 0.25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 smtClean="0"/>
              <a:t>Dense</a:t>
            </a:r>
            <a:r>
              <a:rPr lang="pl-PL" sz="3200" dirty="0" smtClean="0"/>
              <a:t>, 1 neuron, aktywacja </a:t>
            </a:r>
            <a:r>
              <a:rPr lang="pl-PL" sz="3200" dirty="0" err="1" smtClean="0"/>
              <a:t>sigmoid</a:t>
            </a:r>
            <a:endParaRPr lang="pl-PL" sz="3200" dirty="0" smtClean="0"/>
          </a:p>
        </p:txBody>
      </p:sp>
      <p:sp>
        <p:nvSpPr>
          <p:cNvPr id="9" name="Tytuł 12"/>
          <p:cNvSpPr txBox="1">
            <a:spLocks/>
          </p:cNvSpPr>
          <p:nvPr/>
        </p:nvSpPr>
        <p:spPr>
          <a:xfrm>
            <a:off x="6314992" y="5145896"/>
            <a:ext cx="5676481" cy="1387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 smtClean="0"/>
              <a:t>Trening takiego modelu na komputerze bez odpowiedniego GPU trwałby jednak zbyt długo</a:t>
            </a:r>
          </a:p>
        </p:txBody>
      </p:sp>
    </p:spTree>
    <p:extLst>
      <p:ext uri="{BB962C8B-B14F-4D97-AF65-F5344CB8AC3E}">
        <p14:creationId xmlns:p14="http://schemas.microsoft.com/office/powerpoint/2010/main" val="3650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38778" y="96251"/>
            <a:ext cx="9601200" cy="744353"/>
          </a:xfrm>
        </p:spPr>
        <p:txBody>
          <a:bodyPr rtlCol="0"/>
          <a:lstStyle/>
          <a:p>
            <a:pPr rtl="0"/>
            <a:r>
              <a:rPr lang="pl-PL" dirty="0" smtClean="0"/>
              <a:t>Dziś skorzystacie z wytrenowanych sieci</a:t>
            </a:r>
            <a:endParaRPr lang="pl-PL" dirty="0"/>
          </a:p>
        </p:txBody>
      </p:sp>
      <p:pic>
        <p:nvPicPr>
          <p:cNvPr id="1026" name="Picture 2" descr="swapping FC classifier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4" r="1484"/>
          <a:stretch/>
        </p:blipFill>
        <p:spPr bwMode="auto">
          <a:xfrm>
            <a:off x="992086" y="1261167"/>
            <a:ext cx="2427414" cy="51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12"/>
          <p:cNvSpPr txBox="1">
            <a:spLocks/>
          </p:cNvSpPr>
          <p:nvPr/>
        </p:nvSpPr>
        <p:spPr>
          <a:xfrm>
            <a:off x="3756276" y="1261168"/>
            <a:ext cx="5676481" cy="4369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 smtClean="0"/>
              <a:t>3. Co możemy w związku z tym zrobić?</a:t>
            </a:r>
          </a:p>
          <a:p>
            <a:endParaRPr lang="pl-PL" sz="3200" dirty="0"/>
          </a:p>
          <a:p>
            <a:r>
              <a:rPr lang="pl-PL" sz="3200" dirty="0" smtClean="0"/>
              <a:t>Możemy raz tylko przepuścić dane przez wytrenowaną sieć i zapisać wynik – przekształcone zdjęcia. Będą one stanowić </a:t>
            </a:r>
            <a:r>
              <a:rPr lang="pl-PL" sz="3200" dirty="0" err="1" smtClean="0"/>
              <a:t>input</a:t>
            </a:r>
            <a:r>
              <a:rPr lang="pl-PL" sz="3200" dirty="0" smtClean="0"/>
              <a:t> do naszego małego modelu („New </a:t>
            </a:r>
            <a:r>
              <a:rPr lang="pl-PL" sz="3200" dirty="0" err="1" smtClean="0"/>
              <a:t>classifier</a:t>
            </a:r>
            <a:r>
              <a:rPr lang="pl-PL" sz="3200" dirty="0" smtClean="0"/>
              <a:t>”)</a:t>
            </a:r>
          </a:p>
          <a:p>
            <a:endParaRPr lang="pl-PL" sz="3200" dirty="0"/>
          </a:p>
          <a:p>
            <a:r>
              <a:rPr lang="pl-PL" sz="3200" dirty="0" smtClean="0"/>
              <a:t>To też niestety będzie trwać długo, dlatego nie korzystajcie z większej ilości niż 2000 zdjęć.</a:t>
            </a:r>
          </a:p>
        </p:txBody>
      </p:sp>
    </p:spTree>
    <p:extLst>
      <p:ext uri="{BB962C8B-B14F-4D97-AF65-F5344CB8AC3E}">
        <p14:creationId xmlns:p14="http://schemas.microsoft.com/office/powerpoint/2010/main" val="28320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38778" y="96251"/>
            <a:ext cx="9601200" cy="744353"/>
          </a:xfrm>
        </p:spPr>
        <p:txBody>
          <a:bodyPr rtlCol="0"/>
          <a:lstStyle/>
          <a:p>
            <a:pPr rtl="0"/>
            <a:r>
              <a:rPr lang="pl-PL" dirty="0" smtClean="0"/>
              <a:t>Dziś skorzystacie z wytrenowanych sieci</a:t>
            </a:r>
            <a:endParaRPr lang="pl-PL" dirty="0"/>
          </a:p>
        </p:txBody>
      </p:sp>
      <p:pic>
        <p:nvPicPr>
          <p:cNvPr id="1026" name="Picture 2" descr="swapping FC classifier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4" r="1484"/>
          <a:stretch/>
        </p:blipFill>
        <p:spPr bwMode="auto">
          <a:xfrm>
            <a:off x="992086" y="1261167"/>
            <a:ext cx="2427414" cy="51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12"/>
          <p:cNvSpPr txBox="1">
            <a:spLocks/>
          </p:cNvSpPr>
          <p:nvPr/>
        </p:nvSpPr>
        <p:spPr>
          <a:xfrm>
            <a:off x="3756276" y="1261168"/>
            <a:ext cx="5676481" cy="3301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 smtClean="0"/>
              <a:t>Od was zależy wybór rozdzielczości dla zdjęć. Jeżeli przykładowo zdecydujecie się na 224 x 224, to musicie przy tworzeniu modelu podać wielkość zdjęć:</a:t>
            </a:r>
            <a:endParaRPr lang="pl-PL" sz="3200" dirty="0"/>
          </a:p>
          <a:p>
            <a:endParaRPr lang="pl-PL" sz="3200" dirty="0" smtClean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262" y="4335849"/>
            <a:ext cx="8102558" cy="4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38778" y="96251"/>
            <a:ext cx="9601200" cy="744353"/>
          </a:xfrm>
        </p:spPr>
        <p:txBody>
          <a:bodyPr rtlCol="0"/>
          <a:lstStyle/>
          <a:p>
            <a:pPr rtl="0"/>
            <a:r>
              <a:rPr lang="pl-PL" dirty="0" smtClean="0"/>
              <a:t>Dziś skorzystacie z wytrenowanych sieci</a:t>
            </a:r>
            <a:endParaRPr lang="pl-PL" dirty="0"/>
          </a:p>
        </p:txBody>
      </p:sp>
      <p:pic>
        <p:nvPicPr>
          <p:cNvPr id="1026" name="Picture 2" descr="swapping FC classifier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4" r="1484"/>
          <a:stretch/>
        </p:blipFill>
        <p:spPr bwMode="auto">
          <a:xfrm>
            <a:off x="992086" y="1261167"/>
            <a:ext cx="2427414" cy="51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12"/>
          <p:cNvSpPr txBox="1">
            <a:spLocks/>
          </p:cNvSpPr>
          <p:nvPr/>
        </p:nvSpPr>
        <p:spPr>
          <a:xfrm>
            <a:off x="3756276" y="1261168"/>
            <a:ext cx="5676481" cy="2560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200" dirty="0" smtClean="0"/>
              <a:t>Po wczytaniu zdjęć i wykonaniu ich </a:t>
            </a:r>
            <a:r>
              <a:rPr lang="pl-PL" sz="3200" dirty="0" err="1" smtClean="0"/>
              <a:t>preprocessingu</a:t>
            </a:r>
            <a:r>
              <a:rPr lang="pl-PL" sz="3200" dirty="0" smtClean="0"/>
              <a:t> (tak jak w </a:t>
            </a:r>
            <a:r>
              <a:rPr lang="pl-PL" sz="3200" dirty="0" err="1" smtClean="0"/>
              <a:t>notebook’u</a:t>
            </a:r>
            <a:r>
              <a:rPr lang="pl-PL" sz="3200" dirty="0" smtClean="0"/>
              <a:t> 6) wyciągacie własności tak:</a:t>
            </a:r>
            <a:endParaRPr lang="pl-PL" sz="3200" dirty="0"/>
          </a:p>
          <a:p>
            <a:endParaRPr lang="pl-PL" sz="3200" dirty="0" smtClean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407" y="4271114"/>
            <a:ext cx="7525537" cy="5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9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138778" y="96251"/>
            <a:ext cx="9601200" cy="744353"/>
          </a:xfrm>
        </p:spPr>
        <p:txBody>
          <a:bodyPr rtlCol="0"/>
          <a:lstStyle/>
          <a:p>
            <a:pPr rtl="0"/>
            <a:r>
              <a:rPr lang="pl-PL" dirty="0" smtClean="0"/>
              <a:t>Dziś skorzystacie z wytrenowanych sieci</a:t>
            </a:r>
            <a:endParaRPr lang="pl-PL" dirty="0"/>
          </a:p>
        </p:txBody>
      </p:sp>
      <p:pic>
        <p:nvPicPr>
          <p:cNvPr id="1026" name="Picture 2" descr="swapping FC classifier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4" r="1484"/>
          <a:stretch/>
        </p:blipFill>
        <p:spPr bwMode="auto">
          <a:xfrm>
            <a:off x="992086" y="1261167"/>
            <a:ext cx="2427414" cy="51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ytuł 12"/>
          <p:cNvSpPr txBox="1">
            <a:spLocks/>
          </p:cNvSpPr>
          <p:nvPr/>
        </p:nvSpPr>
        <p:spPr>
          <a:xfrm>
            <a:off x="3756276" y="1261168"/>
            <a:ext cx="6908516" cy="2819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800" dirty="0" smtClean="0"/>
              <a:t>Wasz docelowy model będzie korzystał z </a:t>
            </a:r>
            <a:r>
              <a:rPr lang="pl-PL" sz="2800" dirty="0" err="1" smtClean="0"/>
              <a:t>features</a:t>
            </a:r>
            <a:r>
              <a:rPr lang="pl-PL" sz="2800" dirty="0" smtClean="0"/>
              <a:t>, a nie z X.</a:t>
            </a:r>
          </a:p>
          <a:p>
            <a:r>
              <a:rPr lang="pl-PL" sz="2800" dirty="0" smtClean="0"/>
              <a:t>Niech model składa się z: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256 neuronów, </a:t>
            </a:r>
            <a:r>
              <a:rPr lang="pl-PL" sz="2800" dirty="0" err="1" smtClean="0"/>
              <a:t>relu</a:t>
            </a:r>
            <a:endParaRPr lang="pl-PL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 smtClean="0"/>
              <a:t>dropout</a:t>
            </a:r>
            <a:r>
              <a:rPr lang="pl-PL" sz="2800" dirty="0" smtClean="0"/>
              <a:t> 0.25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/>
              <a:t>1 neuronu wyjściowego, </a:t>
            </a:r>
            <a:r>
              <a:rPr lang="pl-PL" sz="2800" dirty="0" err="1" smtClean="0"/>
              <a:t>sigmoid</a:t>
            </a:r>
            <a:endParaRPr lang="pl-PL" sz="2800" dirty="0"/>
          </a:p>
          <a:p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0703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szelki 16: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328_TF02895255.potx" id="{A05FE669-CBF4-4F2D-BA95-E79CF2244ED8}" vid="{5B73A3B8-BFB8-4931-9974-95E45ADBBB64}"/>
    </a:ext>
  </a:extLst>
</a:theme>
</file>

<file path=ppt/theme/theme2.xml><?xml version="1.0" encoding="utf-8"?>
<a:theme xmlns:a="http://schemas.openxmlformats.org/drawingml/2006/main" name="Motyw pakietu Offic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Kolekcja kolorowych muszelek</Template>
  <TotalTime>255</TotalTime>
  <Words>384</Words>
  <Application>Microsoft Office PowerPoint</Application>
  <PresentationFormat>Panoramiczny</PresentationFormat>
  <Paragraphs>55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Corbel</vt:lpstr>
      <vt:lpstr>Muszelki 16:9</vt:lpstr>
      <vt:lpstr>Sieci neuronowe</vt:lpstr>
      <vt:lpstr>Korzystanie z wytrenowanych sieci</vt:lpstr>
      <vt:lpstr>Korzystanie z wytrenowanych sieci</vt:lpstr>
      <vt:lpstr>Dziś skorzystacie z wytrenowanych sieci</vt:lpstr>
      <vt:lpstr>Dziś skorzystacie z wytrenowanych sieci</vt:lpstr>
      <vt:lpstr>Dziś skorzystacie z wytrenowanych sieci</vt:lpstr>
      <vt:lpstr>Dziś skorzystacie z wytrenowanych sieci</vt:lpstr>
      <vt:lpstr>Dziś skorzystacie z wytrenowanych sieci</vt:lpstr>
      <vt:lpstr>Dziś skorzystacie z wytrenowanych sieci</vt:lpstr>
      <vt:lpstr>Reszta - projekt</vt:lpstr>
      <vt:lpstr>Możecie w ramach projektu np.: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Sieci neuronowe</dc:title>
  <dc:creator>swps</dc:creator>
  <cp:lastModifiedBy>swps</cp:lastModifiedBy>
  <cp:revision>11</cp:revision>
  <dcterms:created xsi:type="dcterms:W3CDTF">2018-05-21T07:39:51Z</dcterms:created>
  <dcterms:modified xsi:type="dcterms:W3CDTF">2018-05-21T11:55:35Z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