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2"/>
  </p:notesMasterIdLst>
  <p:sldIdLst>
    <p:sldId id="473" r:id="rId3"/>
    <p:sldId id="560" r:id="rId4"/>
    <p:sldId id="566" r:id="rId5"/>
    <p:sldId id="485" r:id="rId6"/>
    <p:sldId id="885" r:id="rId7"/>
    <p:sldId id="829" r:id="rId8"/>
    <p:sldId id="768" r:id="rId9"/>
    <p:sldId id="782" r:id="rId10"/>
    <p:sldId id="884" r:id="rId11"/>
    <p:sldId id="486" r:id="rId12"/>
    <p:sldId id="569" r:id="rId13"/>
    <p:sldId id="570" r:id="rId14"/>
    <p:sldId id="857" r:id="rId15"/>
    <p:sldId id="449" r:id="rId16"/>
    <p:sldId id="440" r:id="rId17"/>
    <p:sldId id="517" r:id="rId18"/>
    <p:sldId id="864" r:id="rId19"/>
    <p:sldId id="877" r:id="rId20"/>
    <p:sldId id="867" r:id="rId21"/>
    <p:sldId id="868" r:id="rId22"/>
    <p:sldId id="831" r:id="rId23"/>
    <p:sldId id="832" r:id="rId24"/>
    <p:sldId id="870" r:id="rId25"/>
    <p:sldId id="871" r:id="rId26"/>
    <p:sldId id="833" r:id="rId27"/>
    <p:sldId id="834" r:id="rId28"/>
    <p:sldId id="872" r:id="rId29"/>
    <p:sldId id="873" r:id="rId30"/>
    <p:sldId id="874" r:id="rId31"/>
    <p:sldId id="875" r:id="rId32"/>
    <p:sldId id="835" r:id="rId33"/>
    <p:sldId id="836" r:id="rId34"/>
    <p:sldId id="876" r:id="rId35"/>
    <p:sldId id="838" r:id="rId36"/>
    <p:sldId id="839" r:id="rId37"/>
    <p:sldId id="841" r:id="rId38"/>
    <p:sldId id="843" r:id="rId39"/>
    <p:sldId id="830" r:id="rId40"/>
    <p:sldId id="860" r:id="rId41"/>
    <p:sldId id="865" r:id="rId42"/>
    <p:sldId id="844" r:id="rId43"/>
    <p:sldId id="842" r:id="rId44"/>
    <p:sldId id="845" r:id="rId45"/>
    <p:sldId id="846" r:id="rId46"/>
    <p:sldId id="847" r:id="rId47"/>
    <p:sldId id="848" r:id="rId48"/>
    <p:sldId id="849" r:id="rId49"/>
    <p:sldId id="853" r:id="rId50"/>
    <p:sldId id="854" r:id="rId51"/>
    <p:sldId id="855" r:id="rId52"/>
    <p:sldId id="850" r:id="rId53"/>
    <p:sldId id="863" r:id="rId54"/>
    <p:sldId id="879" r:id="rId55"/>
    <p:sldId id="878" r:id="rId56"/>
    <p:sldId id="880" r:id="rId57"/>
    <p:sldId id="883" r:id="rId58"/>
    <p:sldId id="861" r:id="rId59"/>
    <p:sldId id="862" r:id="rId60"/>
    <p:sldId id="881" r:id="rId61"/>
    <p:sldId id="465" r:id="rId62"/>
    <p:sldId id="476" r:id="rId63"/>
    <p:sldId id="477" r:id="rId64"/>
    <p:sldId id="481" r:id="rId65"/>
    <p:sldId id="478" r:id="rId66"/>
    <p:sldId id="562" r:id="rId67"/>
    <p:sldId id="563" r:id="rId68"/>
    <p:sldId id="441" r:id="rId69"/>
    <p:sldId id="564" r:id="rId70"/>
    <p:sldId id="479" r:id="rId71"/>
    <p:sldId id="480" r:id="rId72"/>
    <p:sldId id="498" r:id="rId73"/>
    <p:sldId id="499" r:id="rId74"/>
    <p:sldId id="840" r:id="rId75"/>
    <p:sldId id="837" r:id="rId76"/>
    <p:sldId id="565" r:id="rId77"/>
    <p:sldId id="858" r:id="rId78"/>
    <p:sldId id="851" r:id="rId79"/>
    <p:sldId id="828" r:id="rId80"/>
    <p:sldId id="751" r:id="rId8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c" initials="y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04" autoAdjust="0"/>
    <p:restoredTop sz="63079" autoAdjust="0"/>
  </p:normalViewPr>
  <p:slideViewPr>
    <p:cSldViewPr>
      <p:cViewPr varScale="1">
        <p:scale>
          <a:sx n="54" d="100"/>
          <a:sy n="54" d="100"/>
        </p:scale>
        <p:origin x="442" y="58"/>
      </p:cViewPr>
      <p:guideLst>
        <p:guide orient="horz" pos="22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70FB-0594-438C-95A5-3B111CE4AD85}" type="datetimeFigureOut">
              <a:rPr lang="zh-CN" altLang="en-US" smtClean="0"/>
              <a:t>2022/7/20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D3F49-9951-466F-80EE-C8FDCC80BC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高层面的、总体的现象、表象、问题，例如，空气污染严重给人类造成威胁但不知道怎么办。（问题是大的宽泛的，非具体的，非细节的）</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为什么要解决该类问题？该问题的解决能带来什么价值？如何推动社会进步？</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如果不解决该问题会有什么严重后果？</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sz="12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a:t>
            </a:fld>
            <a:endParaRPr lang="zh-CN" altLang="en-US"/>
          </a:p>
        </p:txBody>
      </p:sp>
    </p:spTree>
    <p:extLst>
      <p:ext uri="{BB962C8B-B14F-4D97-AF65-F5344CB8AC3E}">
        <p14:creationId xmlns:p14="http://schemas.microsoft.com/office/powerpoint/2010/main" val="3485389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32</a:t>
            </a:fld>
            <a:endParaRPr lang="zh-CN" altLang="en-US"/>
          </a:p>
        </p:txBody>
      </p:sp>
    </p:spTree>
    <p:extLst>
      <p:ext uri="{BB962C8B-B14F-4D97-AF65-F5344CB8AC3E}">
        <p14:creationId xmlns:p14="http://schemas.microsoft.com/office/powerpoint/2010/main" val="161476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35</a:t>
            </a:fld>
            <a:endParaRPr lang="zh-CN" altLang="en-US"/>
          </a:p>
        </p:txBody>
      </p:sp>
    </p:spTree>
    <p:extLst>
      <p:ext uri="{BB962C8B-B14F-4D97-AF65-F5344CB8AC3E}">
        <p14:creationId xmlns:p14="http://schemas.microsoft.com/office/powerpoint/2010/main" val="386416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37</a:t>
            </a:fld>
            <a:endParaRPr lang="zh-CN" altLang="en-US"/>
          </a:p>
        </p:txBody>
      </p:sp>
    </p:spTree>
    <p:extLst>
      <p:ext uri="{BB962C8B-B14F-4D97-AF65-F5344CB8AC3E}">
        <p14:creationId xmlns:p14="http://schemas.microsoft.com/office/powerpoint/2010/main" val="241819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51</a:t>
            </a:fld>
            <a:endParaRPr lang="zh-CN" altLang="en-US"/>
          </a:p>
        </p:txBody>
      </p:sp>
    </p:spTree>
    <p:extLst>
      <p:ext uri="{BB962C8B-B14F-4D97-AF65-F5344CB8AC3E}">
        <p14:creationId xmlns:p14="http://schemas.microsoft.com/office/powerpoint/2010/main" val="1533044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73</a:t>
            </a:fld>
            <a:endParaRPr lang="zh-CN" altLang="en-US"/>
          </a:p>
        </p:txBody>
      </p:sp>
    </p:spTree>
    <p:extLst>
      <p:ext uri="{BB962C8B-B14F-4D97-AF65-F5344CB8AC3E}">
        <p14:creationId xmlns:p14="http://schemas.microsoft.com/office/powerpoint/2010/main" val="1425347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74</a:t>
            </a:fld>
            <a:endParaRPr lang="zh-CN" altLang="en-US"/>
          </a:p>
        </p:txBody>
      </p:sp>
    </p:spTree>
    <p:extLst>
      <p:ext uri="{BB962C8B-B14F-4D97-AF65-F5344CB8AC3E}">
        <p14:creationId xmlns:p14="http://schemas.microsoft.com/office/powerpoint/2010/main" val="3138202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sz="1400" dirty="0">
                <a:solidFill>
                  <a:srgbClr val="0070C0"/>
                </a:solidFill>
                <a:latin typeface="微软雅黑" panose="020B0503020204020204" pitchFamily="34" charset="-122"/>
                <a:ea typeface="微软雅黑" panose="020B0503020204020204" pitchFamily="34" charset="-122"/>
              </a:rPr>
              <a:t>三、总体</a:t>
            </a:r>
            <a:r>
              <a:rPr lang="en-US" altLang="zh-CN" sz="1400" dirty="0">
                <a:solidFill>
                  <a:srgbClr val="0070C0"/>
                </a:solidFill>
                <a:latin typeface="微软雅黑" panose="020B0503020204020204" pitchFamily="34" charset="-122"/>
                <a:ea typeface="微软雅黑" panose="020B0503020204020204" pitchFamily="34" charset="-122"/>
              </a:rPr>
              <a:t>/</a:t>
            </a:r>
            <a:r>
              <a:rPr lang="zh-CN" altLang="en-US" sz="1400" dirty="0">
                <a:solidFill>
                  <a:srgbClr val="0070C0"/>
                </a:solidFill>
                <a:latin typeface="微软雅黑" panose="020B0503020204020204" pitchFamily="34" charset="-122"/>
                <a:ea typeface="微软雅黑" panose="020B0503020204020204" pitchFamily="34" charset="-122"/>
              </a:rPr>
              <a:t>大体解决思路</a:t>
            </a: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论文解决上述问题的初步想法、总体思路、大体框架；</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从直观方面给出的初步的思路，目的是引出所面临的挑战和难题。</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79</a:t>
            </a:fld>
            <a:endParaRPr lang="zh-CN" altLang="en-US"/>
          </a:p>
        </p:txBody>
      </p:sp>
    </p:spTree>
    <p:extLst>
      <p:ext uri="{BB962C8B-B14F-4D97-AF65-F5344CB8AC3E}">
        <p14:creationId xmlns:p14="http://schemas.microsoft.com/office/powerpoint/2010/main" val="63252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包流量识别和</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QoS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控制技术：</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2005</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年提出，仅对</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包头中的五元组信息进行分析来确定当前流量的基本信息。随着网上应用类型的丰富，仅仅通过第四层端口信息无法判定流量的应用类型。</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2007</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增加了对应用层的分析，是一种基于应用层的流量检测和控制技术。可以按照不同的协议，分为特征字的识别技术、应用层网关识别技术和行为模式识别技术。但这类技术背离了网络安全保护用户隐私的初衷，且解密流量对设备提出了要求，难以应对大数据结合下的流量识别场景。</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DFI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2009</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相较于基于</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的方法，该方法采用一种基于流量行为的应用识别技术，即不同的应用类型体现会话连接或者数据流的哪个状态不同。具有处理速度快、维护成本低以及很好应对流量加密流。</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p>
          <a:p>
            <a:pPr>
              <a:lnSpc>
                <a:spcPct val="150000"/>
              </a:lnSpc>
              <a:defRPr sz="2000">
                <a:latin typeface="Microsoft YaHei"/>
                <a:ea typeface="Microsoft YaHei"/>
                <a:cs typeface="Microsoft YaHei"/>
                <a:sym typeface="Microsoft YaHei"/>
              </a:defRPr>
            </a:pP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基于有效负载的识别方法：</a:t>
            </a:r>
            <a:r>
              <a:rPr lang="en-US" altLang="zh-CN" sz="1200" dirty="0">
                <a:latin typeface="微软雅黑" panose="020B0503020204020204" pitchFamily="34" charset="-122"/>
                <a:ea typeface="微软雅黑" panose="020B0503020204020204" pitchFamily="34" charset="-122"/>
              </a:rPr>
              <a:t>2014</a:t>
            </a:r>
            <a:r>
              <a:rPr lang="zh-CN" altLang="en-US" sz="1200" dirty="0">
                <a:latin typeface="微软雅黑" panose="020B0503020204020204" pitchFamily="34" charset="-122"/>
                <a:ea typeface="微软雅黑" panose="020B0503020204020204" pitchFamily="34" charset="-122"/>
              </a:rPr>
              <a:t>年提出，通过分析数据包的有效负载来识别流量。这种方法是沿用原有的</a:t>
            </a:r>
            <a:r>
              <a:rPr lang="en-US" altLang="zh-CN" sz="1200" dirty="0">
                <a:latin typeface="微软雅黑" panose="020B0503020204020204" pitchFamily="34" charset="-122"/>
                <a:ea typeface="微软雅黑" panose="020B0503020204020204" pitchFamily="34" charset="-122"/>
              </a:rPr>
              <a:t>DPI</a:t>
            </a:r>
            <a:r>
              <a:rPr lang="zh-CN" altLang="en-US" sz="1200" dirty="0">
                <a:latin typeface="微软雅黑" panose="020B0503020204020204" pitchFamily="34" charset="-122"/>
                <a:ea typeface="微软雅黑" panose="020B0503020204020204" pitchFamily="34" charset="-122"/>
              </a:rPr>
              <a:t>方法从未加密部分检测出少量信息再结合统计方法识别，如采用基于马尔科夫链的随机指纹方法识别</a:t>
            </a:r>
            <a:r>
              <a:rPr lang="en-US" altLang="zh-CN" sz="1200" dirty="0">
                <a:latin typeface="微软雅黑" panose="020B0503020204020204" pitchFamily="34" charset="-122"/>
                <a:ea typeface="微软雅黑" panose="020B0503020204020204" pitchFamily="34" charset="-122"/>
              </a:rPr>
              <a:t>SSL/TLS</a:t>
            </a:r>
            <a:r>
              <a:rPr lang="zh-CN" altLang="en-US" sz="1200" dirty="0">
                <a:latin typeface="微软雅黑" panose="020B0503020204020204" pitchFamily="34" charset="-122"/>
                <a:ea typeface="微软雅黑" panose="020B0503020204020204" pitchFamily="34" charset="-122"/>
              </a:rPr>
              <a:t>会话的应用，根据握手的相关协议信息进行建模。</a:t>
            </a:r>
            <a:r>
              <a:rPr lang="en-US" altLang="zh-CN" sz="1200" dirty="0">
                <a:latin typeface="微软雅黑" panose="020B0503020204020204" pitchFamily="34" charset="-122"/>
                <a:ea typeface="微软雅黑" panose="020B0503020204020204" pitchFamily="34" charset="-122"/>
              </a:rPr>
              <a:t>[4][5]</a:t>
            </a:r>
          </a:p>
          <a:p>
            <a:pPr>
              <a:lnSpc>
                <a:spcPct val="150000"/>
              </a:lnSpc>
              <a:defRPr sz="2000">
                <a:latin typeface="Microsoft YaHei"/>
                <a:ea typeface="Microsoft YaHei"/>
                <a:cs typeface="Microsoft YaHei"/>
                <a:sym typeface="Microsoft YaHei"/>
              </a:defRPr>
            </a:pP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基于机器学习的识别方法：</a:t>
            </a:r>
            <a:r>
              <a:rPr lang="en-US" altLang="zh-CN" sz="1200" dirty="0">
                <a:latin typeface="微软雅黑" panose="020B0503020204020204" pitchFamily="34" charset="-122"/>
                <a:ea typeface="微软雅黑" panose="020B0503020204020204" pitchFamily="34" charset="-122"/>
              </a:rPr>
              <a:t>2005</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ACM</a:t>
            </a:r>
            <a:r>
              <a:rPr lang="zh-CN" altLang="en-US" sz="1200" dirty="0">
                <a:latin typeface="微软雅黑" panose="020B0503020204020204" pitchFamily="34" charset="-122"/>
                <a:ea typeface="微软雅黑" panose="020B0503020204020204" pitchFamily="34" charset="-122"/>
              </a:rPr>
              <a:t>会议上提出，但在近几年才逐渐成为主流。由于加密技术只会将传输的</a:t>
            </a:r>
            <a:r>
              <a:rPr lang="en-US" altLang="zh-CN" sz="1200" dirty="0">
                <a:latin typeface="微软雅黑" panose="020B0503020204020204" pitchFamily="34" charset="-122"/>
                <a:ea typeface="微软雅黑" panose="020B0503020204020204" pitchFamily="34" charset="-122"/>
              </a:rPr>
              <a:t>payload</a:t>
            </a:r>
            <a:r>
              <a:rPr lang="zh-CN" altLang="en-US" sz="1200" dirty="0">
                <a:latin typeface="微软雅黑" panose="020B0503020204020204" pitchFamily="34" charset="-122"/>
                <a:ea typeface="微软雅黑" panose="020B0503020204020204" pitchFamily="34" charset="-122"/>
              </a:rPr>
              <a:t>进行加密而不是流量特征，该方法受加密影响很小。具有较高的识别率以及模型较稳定的特征。</a:t>
            </a:r>
            <a:r>
              <a:rPr lang="en-US" altLang="zh-CN" sz="1200" dirty="0">
                <a:latin typeface="微软雅黑" panose="020B0503020204020204" pitchFamily="34" charset="-122"/>
                <a:ea typeface="微软雅黑" panose="020B0503020204020204" pitchFamily="34" charset="-122"/>
              </a:rPr>
              <a:t>[6][7]</a:t>
            </a:r>
          </a:p>
          <a:p>
            <a:pPr>
              <a:lnSpc>
                <a:spcPct val="150000"/>
              </a:lnSpc>
              <a:defRPr sz="2000">
                <a:latin typeface="Microsoft YaHei"/>
                <a:ea typeface="Microsoft YaHei"/>
                <a:cs typeface="Microsoft YaHei"/>
                <a:sym typeface="Microsoft YaHei"/>
              </a:defRPr>
            </a:pP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基于集成和增量学习的方法：为了对抗概念漂移对模型的消极影响，使得模型正确率下降和误报率提高，需要引入增量学习的方法。可以使得模型随着时间缓慢变化，使得模型可以适应新数据做出识别，同时具有“记忆性”，可以对原有数据识别具有较高机器学习评价指标</a:t>
            </a:r>
            <a:r>
              <a:rPr lang="en-US" altLang="zh-CN" sz="1200" dirty="0">
                <a:latin typeface="微软雅黑" panose="020B0503020204020204" pitchFamily="34" charset="-122"/>
                <a:ea typeface="微软雅黑" panose="020B0503020204020204" pitchFamily="34" charset="-122"/>
              </a:rPr>
              <a:t>[8][9][10]</a:t>
            </a:r>
            <a:endParaRPr lang="zh-CN" altLang="en-US" sz="14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Roman"/>
              <a:sym typeface="Times Roman"/>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5</a:t>
            </a:fld>
            <a:endParaRPr lang="zh-CN" altLang="en-US"/>
          </a:p>
        </p:txBody>
      </p:sp>
    </p:spTree>
    <p:extLst>
      <p:ext uri="{BB962C8B-B14F-4D97-AF65-F5344CB8AC3E}">
        <p14:creationId xmlns:p14="http://schemas.microsoft.com/office/powerpoint/2010/main" val="204514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400" dirty="0">
                <a:solidFill>
                  <a:srgbClr val="0070C0"/>
                </a:solidFill>
                <a:latin typeface="微软雅黑" panose="020B0503020204020204" pitchFamily="34" charset="-122"/>
                <a:ea typeface="微软雅黑" panose="020B0503020204020204" pitchFamily="34" charset="-122"/>
              </a:rPr>
              <a:t>二、现状分析与问题提出</a:t>
            </a:r>
          </a:p>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研究现状分析：有哪些相关研究，大体思路是什么，效果如何；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新问题：新约束条件下没有有效解法；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更好解法：现有约束条件不变，但解法不够优，如何给出更优的解法。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问题描述：</a:t>
            </a:r>
            <a:r>
              <a:rPr lang="en-US" altLang="zh-CN" sz="1200" dirty="0">
                <a:latin typeface="微软雅黑" panose="020B0503020204020204" pitchFamily="34" charset="-122"/>
                <a:ea typeface="微软雅黑" panose="020B0503020204020204" pitchFamily="34" charset="-122"/>
              </a:rPr>
              <a:t>Problem Statement</a:t>
            </a:r>
            <a:r>
              <a:rPr lang="zh-CN" altLang="en-US" sz="1200" dirty="0">
                <a:latin typeface="微软雅黑" panose="020B0503020204020204" pitchFamily="34" charset="-122"/>
                <a:ea typeface="微软雅黑" panose="020B0503020204020204" pitchFamily="34" charset="-122"/>
              </a:rPr>
              <a:t>，即，描述问题所涉及的不同方面、场景、约束条件、解决目标等。</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6</a:t>
            </a:fld>
            <a:endParaRPr lang="zh-CN" altLang="en-US"/>
          </a:p>
        </p:txBody>
      </p:sp>
    </p:spTree>
    <p:extLst>
      <p:ext uri="{BB962C8B-B14F-4D97-AF65-F5344CB8AC3E}">
        <p14:creationId xmlns:p14="http://schemas.microsoft.com/office/powerpoint/2010/main" val="264397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rPr>
              <a:t>研究问题</a:t>
            </a:r>
            <a:r>
              <a:rPr lang="en-US" altLang="zh-CN" sz="1200" dirty="0">
                <a:solidFill>
                  <a:srgbClr val="FF0000"/>
                </a:solidFill>
                <a:latin typeface="微软雅黑" panose="020B0503020204020204" pitchFamily="34" charset="-122"/>
                <a:ea typeface="微软雅黑" panose="020B0503020204020204" pitchFamily="34" charset="-122"/>
              </a:rPr>
              <a:t>1</a:t>
            </a:r>
            <a:r>
              <a:rPr lang="zh-CN" altLang="en-US" sz="1200" dirty="0">
                <a:solidFill>
                  <a:srgbClr val="FF0000"/>
                </a:solidFill>
                <a:latin typeface="微软雅黑" panose="020B0503020204020204" pitchFamily="34" charset="-122"/>
                <a:ea typeface="微软雅黑" panose="020B0503020204020204" pitchFamily="34" charset="-122"/>
              </a:rPr>
              <a:t>：非平衡数据下如何提高检测率？</a:t>
            </a: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rPr>
              <a:t>面临挑战：</a:t>
            </a: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）真实网络环境下良性流量远多于恶意流量，预测偏向多数类；</a:t>
            </a:r>
          </a:p>
          <a:p>
            <a:pPr>
              <a:lnSpc>
                <a:spcPct val="150000"/>
              </a:lnSpc>
              <a:buFont typeface="Arial" panose="020B0604020202020204" pitchFamily="34" charset="0"/>
              <a:buNone/>
            </a:pPr>
            <a:r>
              <a:rPr lang="en-US" altLang="zh-CN" sz="1200" dirty="0">
                <a:solidFill>
                  <a:schemeClr val="tx1"/>
                </a:solidFill>
                <a:latin typeface="微软雅黑" panose="020B0503020204020204" pitchFamily="34" charset="-122"/>
                <a:ea typeface="微软雅黑" panose="020B0503020204020204" pitchFamily="34" charset="-122"/>
              </a:rPr>
              <a:t>                  2</a:t>
            </a:r>
            <a:r>
              <a:rPr lang="zh-CN" altLang="en-US" sz="1200" dirty="0">
                <a:solidFill>
                  <a:schemeClr val="tx1"/>
                </a:solidFill>
                <a:latin typeface="微软雅黑" panose="020B0503020204020204" pitchFamily="34" charset="-122"/>
                <a:ea typeface="微软雅黑" panose="020B0503020204020204" pitchFamily="34" charset="-122"/>
              </a:rPr>
              <a:t>）难以找到合适的数据集进行检测；</a:t>
            </a:r>
          </a:p>
          <a:p>
            <a:pPr>
              <a:lnSpc>
                <a:spcPct val="150000"/>
              </a:lnSpc>
              <a:buFont typeface="Arial" panose="020B0604020202020204" pitchFamily="34" charset="0"/>
              <a:buNone/>
            </a:pPr>
            <a:r>
              <a:rPr lang="en-US" altLang="zh-CN" sz="1200" dirty="0">
                <a:solidFill>
                  <a:schemeClr val="tx1"/>
                </a:solidFill>
                <a:latin typeface="微软雅黑" panose="020B0503020204020204" pitchFamily="34" charset="-122"/>
                <a:ea typeface="微软雅黑" panose="020B0503020204020204" pitchFamily="34" charset="-122"/>
              </a:rPr>
              <a:t>                  3</a:t>
            </a:r>
            <a:r>
              <a:rPr lang="zh-CN" altLang="en-US" sz="1200" dirty="0">
                <a:solidFill>
                  <a:schemeClr val="tx1"/>
                </a:solidFill>
                <a:latin typeface="微软雅黑" panose="020B0503020204020204" pitchFamily="34" charset="-122"/>
                <a:ea typeface="微软雅黑" panose="020B0503020204020204" pitchFamily="34" charset="-122"/>
              </a:rPr>
              <a:t>）采用非平衡算法对流量样本检测效率不高。</a:t>
            </a: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rPr>
              <a:t>研究问题</a:t>
            </a:r>
            <a:r>
              <a:rPr lang="en-US" altLang="zh-CN" sz="1200" dirty="0">
                <a:solidFill>
                  <a:srgbClr val="FF0000"/>
                </a:solidFill>
                <a:latin typeface="微软雅黑" panose="020B0503020204020204" pitchFamily="34" charset="-122"/>
                <a:ea typeface="微软雅黑" panose="020B0503020204020204" pitchFamily="34" charset="-122"/>
              </a:rPr>
              <a:t>2</a:t>
            </a:r>
            <a:r>
              <a:rPr lang="zh-CN" altLang="en-US" sz="1200" dirty="0">
                <a:solidFill>
                  <a:srgbClr val="FF0000"/>
                </a:solidFill>
                <a:latin typeface="微软雅黑" panose="020B0503020204020204" pitchFamily="34" charset="-122"/>
                <a:ea typeface="微软雅黑" panose="020B0503020204020204" pitchFamily="34" charset="-122"/>
              </a:rPr>
              <a:t>：恶意活动变化快，有效性区分特征变化如何解决？</a:t>
            </a: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1200" dirty="0">
                <a:solidFill>
                  <a:schemeClr val="tx1"/>
                </a:solidFill>
                <a:latin typeface="微软雅黑" panose="020B0503020204020204" pitchFamily="34" charset="-122"/>
                <a:ea typeface="微软雅黑" panose="020B0503020204020204" pitchFamily="34" charset="-122"/>
                <a:sym typeface="+mn-ea"/>
              </a:rPr>
              <a:t>1</a:t>
            </a:r>
            <a:r>
              <a:rPr lang="zh-CN" altLang="en-US" sz="1200" dirty="0">
                <a:solidFill>
                  <a:schemeClr val="tx1"/>
                </a:solidFill>
                <a:latin typeface="微软雅黑" panose="020B0503020204020204" pitchFamily="34" charset="-122"/>
                <a:ea typeface="微软雅黑" panose="020B0503020204020204" pitchFamily="34" charset="-122"/>
                <a:sym typeface="+mn-ea"/>
              </a:rPr>
              <a:t>）采用增量学习的方法训练流量检测模型效果未知；</a:t>
            </a:r>
          </a:p>
          <a:p>
            <a:pPr>
              <a:lnSpc>
                <a:spcPct val="150000"/>
              </a:lnSpc>
              <a:buFont typeface="Arial" panose="020B0604020202020204" pitchFamily="34" charset="0"/>
              <a:buNone/>
            </a:pPr>
            <a:r>
              <a:rPr lang="en-US" altLang="zh-CN" sz="1200" dirty="0">
                <a:solidFill>
                  <a:schemeClr val="tx1"/>
                </a:solidFill>
                <a:latin typeface="微软雅黑" panose="020B0503020204020204" pitchFamily="34" charset="-122"/>
                <a:ea typeface="微软雅黑" panose="020B0503020204020204" pitchFamily="34" charset="-122"/>
                <a:sym typeface="+mn-ea"/>
              </a:rPr>
              <a:t>                  2</a:t>
            </a:r>
            <a:r>
              <a:rPr lang="zh-CN" altLang="en-US"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是否应该增加新的特征来应对变种效果</a:t>
            </a:r>
            <a:r>
              <a:rPr lang="zh-CN" altLang="en-US" sz="1200" dirty="0">
                <a:solidFill>
                  <a:schemeClr val="tx1"/>
                </a:solidFill>
                <a:latin typeface="微软雅黑" panose="020B0503020204020204" pitchFamily="34" charset="-122"/>
                <a:ea typeface="微软雅黑" panose="020B0503020204020204" pitchFamily="34" charset="-122"/>
                <a:sym typeface="+mn-ea"/>
              </a:rPr>
              <a:t>未知；</a:t>
            </a:r>
          </a:p>
          <a:p>
            <a:pPr>
              <a:lnSpc>
                <a:spcPct val="150000"/>
              </a:lnSpc>
              <a:buFont typeface="Arial" panose="020B0604020202020204" pitchFamily="34" charset="0"/>
              <a:buNone/>
            </a:pPr>
            <a:r>
              <a:rPr lang="en-US" altLang="zh-CN" sz="1200" dirty="0">
                <a:solidFill>
                  <a:schemeClr val="tx1"/>
                </a:solidFill>
                <a:latin typeface="微软雅黑" panose="020B0503020204020204" pitchFamily="34" charset="-122"/>
                <a:ea typeface="微软雅黑" panose="020B0503020204020204" pitchFamily="34" charset="-122"/>
                <a:sym typeface="+mn-ea"/>
              </a:rPr>
              <a:t>                  3</a:t>
            </a:r>
            <a:r>
              <a:rPr lang="zh-CN" altLang="en-US" sz="1200" dirty="0">
                <a:solidFill>
                  <a:schemeClr val="tx1"/>
                </a:solidFill>
                <a:latin typeface="微软雅黑" panose="020B0503020204020204" pitchFamily="34" charset="-122"/>
                <a:ea typeface="微软雅黑" panose="020B0503020204020204" pitchFamily="34" charset="-122"/>
                <a:sym typeface="+mn-ea"/>
              </a:rPr>
              <a:t>）通过统计方法更新特征库难度大。</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rPr>
              <a:t>研究问题</a:t>
            </a:r>
            <a:r>
              <a:rPr lang="en-US" altLang="zh-CN" sz="1200" dirty="0">
                <a:solidFill>
                  <a:srgbClr val="FF0000"/>
                </a:solidFill>
                <a:latin typeface="微软雅黑" panose="020B0503020204020204" pitchFamily="34" charset="-122"/>
                <a:ea typeface="微软雅黑" panose="020B0503020204020204" pitchFamily="34" charset="-122"/>
              </a:rPr>
              <a:t>3</a:t>
            </a:r>
            <a:r>
              <a:rPr lang="zh-CN" altLang="en-US" sz="1200" dirty="0">
                <a:solidFill>
                  <a:srgbClr val="FF0000"/>
                </a:solidFill>
                <a:latin typeface="微软雅黑" panose="020B0503020204020204" pitchFamily="34" charset="-122"/>
                <a:ea typeface="微软雅黑" panose="020B0503020204020204" pitchFamily="34" charset="-122"/>
              </a:rPr>
              <a:t>：如何进行多分类的恶意流量划分？</a:t>
            </a: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1200" dirty="0">
                <a:solidFill>
                  <a:schemeClr val="tx1"/>
                </a:solidFill>
                <a:latin typeface="微软雅黑" panose="020B0503020204020204" pitchFamily="34" charset="-122"/>
                <a:ea typeface="微软雅黑" panose="020B0503020204020204" pitchFamily="34" charset="-122"/>
                <a:sym typeface="+mn-ea"/>
              </a:rPr>
              <a:t>1</a:t>
            </a:r>
            <a:r>
              <a:rPr lang="zh-CN" altLang="en-US"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恶意流量搜集困难，公开数据集类型多样且复杂</a:t>
            </a:r>
            <a:r>
              <a:rPr lang="zh-CN" altLang="en-US" sz="1200" dirty="0">
                <a:solidFill>
                  <a:schemeClr val="tx1"/>
                </a:solidFill>
                <a:latin typeface="微软雅黑" panose="020B0503020204020204" pitchFamily="34" charset="-122"/>
                <a:ea typeface="微软雅黑" panose="020B0503020204020204" pitchFamily="34" charset="-122"/>
                <a:sym typeface="+mn-ea"/>
              </a:rPr>
              <a:t>；</a:t>
            </a:r>
          </a:p>
          <a:p>
            <a:pPr>
              <a:lnSpc>
                <a:spcPct val="150000"/>
              </a:lnSpc>
              <a:buFont typeface="Arial" panose="020B0604020202020204" pitchFamily="34" charset="0"/>
              <a:buNone/>
            </a:pPr>
            <a:r>
              <a:rPr lang="en-US" altLang="zh-CN" sz="1200" dirty="0">
                <a:solidFill>
                  <a:schemeClr val="tx1"/>
                </a:solidFill>
                <a:latin typeface="微软雅黑" panose="020B0503020204020204" pitchFamily="34" charset="-122"/>
                <a:ea typeface="微软雅黑" panose="020B0503020204020204" pitchFamily="34" charset="-122"/>
                <a:sym typeface="+mn-ea"/>
              </a:rPr>
              <a:t>                  2</a:t>
            </a:r>
            <a:r>
              <a:rPr lang="zh-CN" altLang="en-US"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如何解决模型选择的问题以便于后续做出改善</a:t>
            </a:r>
            <a:r>
              <a:rPr lang="zh-CN" altLang="en-US" sz="1200" dirty="0">
                <a:solidFill>
                  <a:schemeClr val="tx1"/>
                </a:solidFill>
                <a:latin typeface="微软雅黑" panose="020B0503020204020204" pitchFamily="34" charset="-122"/>
                <a:ea typeface="微软雅黑" panose="020B0503020204020204" pitchFamily="34" charset="-122"/>
                <a:sym typeface="+mn-ea"/>
              </a:rPr>
              <a:t>。</a:t>
            </a: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8</a:t>
            </a:fld>
            <a:endParaRPr lang="zh-CN" altLang="en-US"/>
          </a:p>
        </p:txBody>
      </p:sp>
    </p:spTree>
    <p:extLst>
      <p:ext uri="{BB962C8B-B14F-4D97-AF65-F5344CB8AC3E}">
        <p14:creationId xmlns:p14="http://schemas.microsoft.com/office/powerpoint/2010/main" val="249227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对于二分类中：的加密恶意流量分类的泛化性改善，扩大数据样本，使得数据搜集时间跨度足够大，同时借鉴了多种类的加密恶意流量以测试二分类中加密恶意流量的增量学习能力，以改进泛化性。在算法上，利用</a:t>
            </a:r>
            <a:r>
              <a:rPr lang="en-US" altLang="zh-CN" dirty="0" err="1">
                <a:latin typeface="微软雅黑" panose="020B0503020204020204" pitchFamily="34" charset="-122"/>
                <a:ea typeface="微软雅黑" panose="020B0503020204020204" pitchFamily="34" charset="-122"/>
              </a:rPr>
              <a:t>sklearn,lightgbm</a:t>
            </a:r>
            <a:r>
              <a:rPr lang="zh-CN" altLang="en-US" dirty="0">
                <a:latin typeface="微软雅黑" panose="020B0503020204020204" pitchFamily="34" charset="-122"/>
                <a:ea typeface="微软雅黑" panose="020B0503020204020204" pitchFamily="34" charset="-122"/>
              </a:rPr>
              <a:t>和传统机器学习进行对比实验。</a:t>
            </a:r>
            <a:endParaRPr lang="en-US" altLang="zh-CN"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对于多分类的加密恶意流量多分类模型，阅读相关论文以设计加密恶意流量类型，并搜集到相关的数据集，进行筛选工作（已经完成</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类样本的检测，需要扩充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合并减少还需要探究）；根据相应的特征库来设计相应的加密恶意流量多分类模型，并使其本身检测性能维持在较高水平，目前基于特征筛选出基于时间的特征加入。</a:t>
            </a: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9</a:t>
            </a:fld>
            <a:endParaRPr lang="zh-CN" altLang="en-US"/>
          </a:p>
        </p:txBody>
      </p:sp>
    </p:spTree>
    <p:extLst>
      <p:ext uri="{BB962C8B-B14F-4D97-AF65-F5344CB8AC3E}">
        <p14:creationId xmlns:p14="http://schemas.microsoft.com/office/powerpoint/2010/main" val="183288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挑战点或困难点一，这个地方扩写，补充</a:t>
            </a:r>
            <a:r>
              <a:rPr lang="en-US" altLang="zh-CN" sz="2800" b="1" dirty="0">
                <a:solidFill>
                  <a:srgbClr val="FF0000"/>
                </a:solidFill>
                <a:latin typeface="微软雅黑" panose="020B0503020204020204" pitchFamily="34" charset="-122"/>
                <a:ea typeface="微软雅黑" panose="020B0503020204020204" pitchFamily="34" charset="-122"/>
              </a:rPr>
              <a:t>】</a:t>
            </a:r>
          </a:p>
          <a:p>
            <a:pPr>
              <a:lnSpc>
                <a:spcPct val="150000"/>
              </a:lnSpc>
              <a:buFont typeface="Arial" panose="020B0604020202020204" pitchFamily="34" charset="0"/>
              <a:buNone/>
            </a:pPr>
            <a:r>
              <a:rPr lang="zh-CN" altLang="en-US" sz="1200" dirty="0">
                <a:solidFill>
                  <a:srgbClr val="FF0000"/>
                </a:solidFill>
                <a:latin typeface="微软雅黑" panose="020B0503020204020204" pitchFamily="34" charset="-122"/>
                <a:ea typeface="微软雅黑" panose="020B0503020204020204" pitchFamily="34" charset="-122"/>
              </a:rPr>
              <a:t>研究问题</a:t>
            </a:r>
            <a:r>
              <a:rPr lang="en-US" altLang="zh-CN" sz="1200" dirty="0">
                <a:solidFill>
                  <a:srgbClr val="FF0000"/>
                </a:solidFill>
                <a:latin typeface="微软雅黑" panose="020B0503020204020204" pitchFamily="34" charset="-122"/>
                <a:ea typeface="微软雅黑" panose="020B0503020204020204" pitchFamily="34" charset="-122"/>
              </a:rPr>
              <a:t>1</a:t>
            </a:r>
            <a:r>
              <a:rPr lang="zh-CN" altLang="en-US" sz="1200" dirty="0">
                <a:solidFill>
                  <a:srgbClr val="FF0000"/>
                </a:solidFill>
                <a:latin typeface="微软雅黑" panose="020B0503020204020204" pitchFamily="34" charset="-122"/>
                <a:ea typeface="微软雅黑" panose="020B0503020204020204" pitchFamily="34" charset="-122"/>
              </a:rPr>
              <a:t>：非平衡数据下如何提高检测率</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（这里重复前面的研究问题</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创新思路：  </a:t>
            </a:r>
            <a:r>
              <a:rPr lang="zh-CN" altLang="en-US" sz="1200" dirty="0">
                <a:latin typeface="微软雅黑" panose="020B0503020204020204" pitchFamily="34" charset="-122"/>
                <a:ea typeface="微软雅黑" panose="020B0503020204020204" pitchFamily="34" charset="-122"/>
                <a:sym typeface="+mn-ea"/>
              </a:rPr>
              <a:t>通过增加少数类数量或权重的方式使预测偏向少数类</a:t>
            </a:r>
          </a:p>
          <a:p>
            <a:pPr>
              <a:lnSpc>
                <a:spcPct val="1500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解决方案：</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每个研究方案是对创新思路的细化和具体化）</a:t>
            </a:r>
            <a:endParaRPr lang="zh-CN" altLang="en-US" sz="1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sym typeface="+mn-ea"/>
              </a:rPr>
              <a:t> 1</a:t>
            </a:r>
            <a:r>
              <a:rPr lang="zh-CN" altLang="en-US" sz="1200" dirty="0">
                <a:latin typeface="微软雅黑" panose="020B0503020204020204" pitchFamily="34" charset="-122"/>
                <a:ea typeface="微软雅黑" panose="020B0503020204020204" pitchFamily="34" charset="-122"/>
                <a:sym typeface="+mn-ea"/>
              </a:rPr>
              <a:t>）采用多种非平衡算法处理。</a:t>
            </a:r>
            <a:endParaRPr lang="en-US" altLang="zh-CN" sz="1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sym typeface="+mn-ea"/>
              </a:rPr>
              <a:t>      2</a:t>
            </a:r>
            <a:r>
              <a:rPr lang="zh-CN" altLang="en-US" sz="1200" dirty="0">
                <a:latin typeface="微软雅黑" panose="020B0503020204020204" pitchFamily="34" charset="-122"/>
                <a:ea typeface="微软雅黑" panose="020B0503020204020204" pitchFamily="34" charset="-122"/>
                <a:sym typeface="+mn-ea"/>
              </a:rPr>
              <a:t>）训练采用不同损失权重的分类模型，具体分为</a:t>
            </a:r>
            <a:r>
              <a:rPr lang="en-US" altLang="zh-CN" sz="1200" dirty="0">
                <a:latin typeface="微软雅黑" panose="020B0503020204020204" pitchFamily="34" charset="-122"/>
                <a:ea typeface="微软雅黑" panose="020B0503020204020204" pitchFamily="34" charset="-122"/>
                <a:sym typeface="+mn-ea"/>
              </a:rPr>
              <a:t>bagging</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boosting</a:t>
            </a:r>
            <a:r>
              <a:rPr lang="zh-CN" altLang="en-US" sz="1200" dirty="0">
                <a:latin typeface="微软雅黑" panose="020B0503020204020204" pitchFamily="34" charset="-122"/>
                <a:ea typeface="微软雅黑" panose="020B0503020204020204" pitchFamily="34" charset="-122"/>
                <a:sym typeface="+mn-ea"/>
              </a:rPr>
              <a:t>两类。</a:t>
            </a:r>
            <a:endParaRPr lang="en-US" altLang="zh-CN" sz="12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sym typeface="+mn-ea"/>
              </a:rPr>
              <a:t>      3</a:t>
            </a:r>
            <a:r>
              <a:rPr lang="zh-CN" altLang="en-US" sz="1200" dirty="0">
                <a:latin typeface="微软雅黑" panose="020B0503020204020204" pitchFamily="34" charset="-122"/>
                <a:ea typeface="微软雅黑" panose="020B0503020204020204" pitchFamily="34" charset="-122"/>
                <a:sym typeface="+mn-ea"/>
              </a:rPr>
              <a:t>）从参数角度出发，对分类阈值进行调整。</a:t>
            </a:r>
          </a:p>
          <a:p>
            <a:pPr>
              <a:lnSpc>
                <a:spcPct val="1500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sym typeface="+mn-ea"/>
              </a:rPr>
              <a:t>      4</a:t>
            </a:r>
            <a:r>
              <a:rPr lang="zh-CN" altLang="en-US" sz="1200" dirty="0">
                <a:latin typeface="微软雅黑" panose="020B0503020204020204" pitchFamily="34" charset="-122"/>
                <a:ea typeface="微软雅黑" panose="020B0503020204020204" pitchFamily="34" charset="-122"/>
                <a:sym typeface="+mn-ea"/>
              </a:rPr>
              <a:t>）采用单类学习的训练模型。</a:t>
            </a:r>
            <a:endParaRPr lang="en-US" altLang="zh-CN" sz="1200" dirty="0">
              <a:latin typeface="微软雅黑" panose="020B0503020204020204" pitchFamily="34" charset="-122"/>
              <a:ea typeface="微软雅黑" panose="020B0503020204020204" pitchFamily="34" charset="-122"/>
            </a:endParaRPr>
          </a:p>
          <a:p>
            <a:pPr defTabSz="457200">
              <a:defRPr sz="2200">
                <a:solidFill>
                  <a:srgbClr val="FF0000"/>
                </a:solidFill>
                <a:latin typeface="SimSun"/>
                <a:ea typeface="SimSun"/>
                <a:cs typeface="SimSun"/>
                <a:sym typeface="SimSun"/>
              </a:defRPr>
            </a:pPr>
            <a:r>
              <a:rPr lang="zh-CN" altLang="en-US" sz="1200" dirty="0">
                <a:solidFill>
                  <a:srgbClr val="000000"/>
                </a:solidFill>
                <a:latin typeface="微软雅黑" panose="020B0503020204020204" pitchFamily="34" charset="-122"/>
                <a:ea typeface="微软雅黑" panose="020B0503020204020204" pitchFamily="34" charset="-122"/>
              </a:rPr>
              <a:t>思考与讨论：</a:t>
            </a:r>
          </a:p>
          <a:p>
            <a:pPr defTabSz="457200">
              <a:defRPr sz="2200">
                <a:solidFill>
                  <a:srgbClr val="FF0000"/>
                </a:solidFill>
                <a:latin typeface="SimSun"/>
                <a:ea typeface="SimSun"/>
                <a:cs typeface="SimSun"/>
                <a:sym typeface="SimSun"/>
              </a:defRPr>
            </a:pPr>
            <a:r>
              <a:rPr lang="zh-CN" altLang="en-US" sz="1200" dirty="0">
                <a:solidFill>
                  <a:srgbClr val="000000"/>
                </a:solidFill>
                <a:latin typeface="微软雅黑" panose="020B0503020204020204" pitchFamily="34" charset="-122"/>
                <a:ea typeface="微软雅黑" panose="020B0503020204020204" pitchFamily="34" charset="-122"/>
              </a:rPr>
              <a:t>	虽然解决这个问题的意义很大，但是可能比较难，我们可以更特殊化一些，比如，我们可以针对解密后明文在固定地址存放的情况。</a:t>
            </a: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10</a:t>
            </a:fld>
            <a:endParaRPr lang="zh-CN" altLang="en-US"/>
          </a:p>
        </p:txBody>
      </p:sp>
    </p:spTree>
    <p:extLst>
      <p:ext uri="{BB962C8B-B14F-4D97-AF65-F5344CB8AC3E}">
        <p14:creationId xmlns:p14="http://schemas.microsoft.com/office/powerpoint/2010/main" val="229316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16</a:t>
            </a:fld>
            <a:endParaRPr lang="zh-CN" altLang="en-US"/>
          </a:p>
        </p:txBody>
      </p:sp>
    </p:spTree>
    <p:extLst>
      <p:ext uri="{BB962C8B-B14F-4D97-AF65-F5344CB8AC3E}">
        <p14:creationId xmlns:p14="http://schemas.microsoft.com/office/powerpoint/2010/main" val="369439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22</a:t>
            </a:fld>
            <a:endParaRPr lang="zh-CN" altLang="en-US"/>
          </a:p>
        </p:txBody>
      </p:sp>
    </p:spTree>
    <p:extLst>
      <p:ext uri="{BB962C8B-B14F-4D97-AF65-F5344CB8AC3E}">
        <p14:creationId xmlns:p14="http://schemas.microsoft.com/office/powerpoint/2010/main" val="298383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26</a:t>
            </a:fld>
            <a:endParaRPr lang="zh-CN" altLang="en-US"/>
          </a:p>
        </p:txBody>
      </p:sp>
    </p:spTree>
    <p:extLst>
      <p:ext uri="{BB962C8B-B14F-4D97-AF65-F5344CB8AC3E}">
        <p14:creationId xmlns:p14="http://schemas.microsoft.com/office/powerpoint/2010/main" val="116765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B69DF3F-DD32-4F16-822D-43E9BDB6CB4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273675-3E39-4703-8FDD-6DE16FFA7E0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15CD470-10BF-4B74-BF21-42FA5ED408E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271E01E-442F-469D-9D59-09D55F6106CB}" type="slidenum">
              <a:rPr lang="en-US" altLang="zh-CN"/>
              <a:t>‹#›</a:t>
            </a:fld>
            <a:endParaRPr lang="en-US" altLang="zh-CN"/>
          </a:p>
        </p:txBody>
      </p:sp>
    </p:spTree>
    <p:extLst>
      <p:ext uri="{BB962C8B-B14F-4D97-AF65-F5344CB8AC3E}">
        <p14:creationId xmlns:p14="http://schemas.microsoft.com/office/powerpoint/2010/main" val="231100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B27CD4F-956E-4E31-AFB7-9C7DEFCF39FB}" type="slidenum">
              <a:rPr lang="en-US" altLang="zh-CN"/>
              <a:t>‹#›</a:t>
            </a:fld>
            <a:endParaRPr lang="en-US" altLang="zh-CN"/>
          </a:p>
        </p:txBody>
      </p:sp>
    </p:spTree>
    <p:extLst>
      <p:ext uri="{BB962C8B-B14F-4D97-AF65-F5344CB8AC3E}">
        <p14:creationId xmlns:p14="http://schemas.microsoft.com/office/powerpoint/2010/main" val="365578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E8463D7-3026-4041-ABB3-8BC4FFB5E912}" type="slidenum">
              <a:rPr lang="en-US" altLang="zh-CN"/>
              <a:t>‹#›</a:t>
            </a:fld>
            <a:endParaRPr lang="en-US" altLang="zh-CN"/>
          </a:p>
        </p:txBody>
      </p:sp>
    </p:spTree>
    <p:extLst>
      <p:ext uri="{BB962C8B-B14F-4D97-AF65-F5344CB8AC3E}">
        <p14:creationId xmlns:p14="http://schemas.microsoft.com/office/powerpoint/2010/main" val="273916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BFB9E-D643-4905-A250-6334D6761F1C}" type="slidenum">
              <a:rPr lang="en-US" altLang="zh-CN"/>
              <a:t>‹#›</a:t>
            </a:fld>
            <a:endParaRPr lang="en-US" altLang="zh-CN"/>
          </a:p>
        </p:txBody>
      </p:sp>
    </p:spTree>
    <p:extLst>
      <p:ext uri="{BB962C8B-B14F-4D97-AF65-F5344CB8AC3E}">
        <p14:creationId xmlns:p14="http://schemas.microsoft.com/office/powerpoint/2010/main" val="326100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707457F-97DF-4B22-859C-B02C533C1134}" type="slidenum">
              <a:rPr lang="en-US" altLang="zh-CN"/>
              <a:t>‹#›</a:t>
            </a:fld>
            <a:endParaRPr lang="en-US" altLang="zh-CN"/>
          </a:p>
        </p:txBody>
      </p:sp>
    </p:spTree>
    <p:extLst>
      <p:ext uri="{BB962C8B-B14F-4D97-AF65-F5344CB8AC3E}">
        <p14:creationId xmlns:p14="http://schemas.microsoft.com/office/powerpoint/2010/main" val="56477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D8BD5E4-2B72-4CD4-A49A-439C7027BC99}" type="slidenum">
              <a:rPr lang="en-US" altLang="zh-CN"/>
              <a:t>‹#›</a:t>
            </a:fld>
            <a:endParaRPr lang="en-US" altLang="zh-CN"/>
          </a:p>
        </p:txBody>
      </p:sp>
    </p:spTree>
    <p:extLst>
      <p:ext uri="{BB962C8B-B14F-4D97-AF65-F5344CB8AC3E}">
        <p14:creationId xmlns:p14="http://schemas.microsoft.com/office/powerpoint/2010/main" val="191281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3C55BF6-5D79-4C6C-897F-614BAFB84C73}" type="slidenum">
              <a:rPr lang="en-US" altLang="zh-CN"/>
              <a:t>‹#›</a:t>
            </a:fld>
            <a:endParaRPr lang="en-US" altLang="zh-CN"/>
          </a:p>
        </p:txBody>
      </p:sp>
    </p:spTree>
    <p:extLst>
      <p:ext uri="{BB962C8B-B14F-4D97-AF65-F5344CB8AC3E}">
        <p14:creationId xmlns:p14="http://schemas.microsoft.com/office/powerpoint/2010/main" val="590746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A5273DF-93A2-4255-BC66-6F77302C940D}" type="slidenum">
              <a:rPr lang="en-US" altLang="zh-CN"/>
              <a:t>‹#›</a:t>
            </a:fld>
            <a:endParaRPr lang="en-US" altLang="zh-CN"/>
          </a:p>
        </p:txBody>
      </p:sp>
    </p:spTree>
    <p:extLst>
      <p:ext uri="{BB962C8B-B14F-4D97-AF65-F5344CB8AC3E}">
        <p14:creationId xmlns:p14="http://schemas.microsoft.com/office/powerpoint/2010/main" val="294773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167D6DC-FE4E-45F8-836E-B4F79B921606}"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0A9BD3C-63DE-40B7-ADFA-CF2BA9432F2C}" type="slidenum">
              <a:rPr lang="en-US" altLang="zh-CN"/>
              <a:t>‹#›</a:t>
            </a:fld>
            <a:endParaRPr lang="en-US" altLang="zh-CN"/>
          </a:p>
        </p:txBody>
      </p:sp>
    </p:spTree>
    <p:extLst>
      <p:ext uri="{BB962C8B-B14F-4D97-AF65-F5344CB8AC3E}">
        <p14:creationId xmlns:p14="http://schemas.microsoft.com/office/powerpoint/2010/main" val="2078904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E640D7-2DAD-4B19-B52D-69D40624B84D}" type="slidenum">
              <a:rPr lang="en-US" altLang="zh-CN"/>
              <a:t>‹#›</a:t>
            </a:fld>
            <a:endParaRPr lang="en-US" altLang="zh-CN"/>
          </a:p>
        </p:txBody>
      </p:sp>
    </p:spTree>
    <p:extLst>
      <p:ext uri="{BB962C8B-B14F-4D97-AF65-F5344CB8AC3E}">
        <p14:creationId xmlns:p14="http://schemas.microsoft.com/office/powerpoint/2010/main" val="3138773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EE6B237-8668-40F3-928C-631577917255}" type="slidenum">
              <a:rPr lang="en-US" altLang="zh-CN"/>
              <a:t>‹#›</a:t>
            </a:fld>
            <a:endParaRPr lang="en-US" altLang="zh-CN"/>
          </a:p>
        </p:txBody>
      </p:sp>
    </p:spTree>
    <p:extLst>
      <p:ext uri="{BB962C8B-B14F-4D97-AF65-F5344CB8AC3E}">
        <p14:creationId xmlns:p14="http://schemas.microsoft.com/office/powerpoint/2010/main" val="94680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3313065-87EA-44FA-8514-A642CB4170A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0438C89-3AD3-4885-90A7-2026AC3499E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CE8A90B-F030-4D01-A1B9-120F4692F21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E2DCA3E-505F-4AAD-90E3-603FA79E6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A66C29F-238B-4893-A39D-DDB4FE33F29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E9381A5-9621-42B4-A285-AAC375FD7A8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F44E61C-5C45-42CD-9EE2-2E6DDFBB764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7C434611-0B9A-4BFC-B635-EF7D29E82E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400" noProof="1">
                <a:latin typeface="Arial" panose="020B0604020202020204" pitchFamily="34" charset="0"/>
                <a:ea typeface="宋体" panose="02010600030101010101" pitchFamily="2" charset="-122"/>
              </a:defRPr>
            </a:lvl1pPr>
          </a:lstStyle>
          <a:p>
            <a:pPr>
              <a:defRPr/>
            </a:pPr>
            <a:fld id="{22949BB2-43F6-41C0-B962-B48CFC3B50A3}" type="slidenum">
              <a:rPr lang="en-US" altLang="zh-CN"/>
              <a:t>‹#›</a:t>
            </a:fld>
            <a:endParaRPr lang="en-US" altLang="zh-CN"/>
          </a:p>
        </p:txBody>
      </p:sp>
    </p:spTree>
    <p:extLst>
      <p:ext uri="{BB962C8B-B14F-4D97-AF65-F5344CB8AC3E}">
        <p14:creationId xmlns:p14="http://schemas.microsoft.com/office/powerpoint/2010/main" val="51460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file:///D:\Typora\&#26426;&#22120;&#23398;&#20064;&#30456;&#20851;&#27010;&#24565;.m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stratosphereips.org/datasets-malwar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www.unb.ca/cic/datasets/botnet.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15160"/>
            <a:ext cx="7772400" cy="1470025"/>
          </a:xfrm>
        </p:spPr>
        <p:txBody>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年春季学期工作周总结</a:t>
            </a:r>
          </a:p>
        </p:txBody>
      </p:sp>
      <p:sp>
        <p:nvSpPr>
          <p:cNvPr id="3" name="副标题 2"/>
          <p:cNvSpPr>
            <a:spLocks noGrp="1"/>
          </p:cNvSpPr>
          <p:nvPr>
            <p:ph type="subTitle" idx="1"/>
          </p:nvPr>
        </p:nvSpPr>
        <p:spPr>
          <a:xfrm>
            <a:off x="1371600" y="3742690"/>
            <a:ext cx="6400800" cy="1752600"/>
          </a:xfrm>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研</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级</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程子杰</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539750" y="948690"/>
            <a:ext cx="8496300" cy="5762603"/>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四、面临的挑战与难点</a:t>
            </a:r>
          </a:p>
          <a:p>
            <a:pPr marL="342900" lvl="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挑战点或困难点</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dirty="0"/>
              <a:t>非平衡数据下如何提高检测率。针对正样本和负样本搜集数量的不均衡，会导致测试集会偏向训练样本多的那一类。</a:t>
            </a:r>
            <a:endParaRPr lang="en-US" altLang="zh-CN" dirty="0"/>
          </a:p>
          <a:p>
            <a:pPr marL="34290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挑战点或困难点</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dirty="0"/>
              <a:t>恶意活动变化快，随时间变化的特征偏移如何解决。针对恶意流量变种出现的新型特征，使得原有的检测模型无法很好检测新增恶意流量。可以使用增量学习的方法，模型在适配原有训练数据的同时，也能获得不断地学习新的特征。</a:t>
            </a:r>
            <a:endParaRPr lang="en-US" altLang="zh-CN" dirty="0"/>
          </a:p>
          <a:p>
            <a:pPr marL="342900" indent="-342900">
              <a:lnSpc>
                <a:spcPct val="150000"/>
              </a:lnSpc>
              <a:buFont typeface="Arial" panose="020B0604020202020204" pitchFamily="34" charset="0"/>
              <a:buAutoNum type="arabicPeriod"/>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挑战点或困难点</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zh-CN" altLang="en-US" dirty="0"/>
              <a:t>如何有效进行多分类的恶意流量划分。针对多类恶意</a:t>
            </a:r>
            <a:r>
              <a:rPr lang="en-US" altLang="zh-CN" dirty="0"/>
              <a:t>Bonet</a:t>
            </a:r>
            <a:r>
              <a:rPr lang="zh-CN" altLang="en-US" dirty="0"/>
              <a:t>恶意流量数据集，如何去归纳和区别各类样本的特征，以构建多个学习器模型，是一件较为困难的事情。可以使用集成学习方法，因其本身就具备多层学习器模型训练的能力，这样可以区别于传统的机器学习方法，有助于提升准确率。</a:t>
            </a:r>
            <a:endParaRPr lang="en-US" altLang="zh-CN" dirty="0"/>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挑战与困难，对应的就是要解决的具体问题点、关键技术和创新点。</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2500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4746941"/>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五、具体方案与关键技术</a:t>
            </a:r>
          </a:p>
          <a:p>
            <a:pPr>
              <a:lnSpc>
                <a:spcPct val="150000"/>
              </a:lnSpc>
            </a:pPr>
            <a:r>
              <a:rPr lang="zh-CN" altLang="en-US" sz="2000" dirty="0">
                <a:solidFill>
                  <a:srgbClr val="FF0000"/>
                </a:solidFill>
              </a:rPr>
              <a:t>挑战或难点</a:t>
            </a:r>
            <a:r>
              <a:rPr lang="en-US" altLang="zh-CN" sz="2000" dirty="0">
                <a:solidFill>
                  <a:srgbClr val="FF0000"/>
                </a:solidFill>
              </a:rPr>
              <a:t>1</a:t>
            </a:r>
            <a:r>
              <a:rPr lang="zh-CN" altLang="en-US" sz="2000" dirty="0">
                <a:solidFill>
                  <a:srgbClr val="FF0000"/>
                </a:solidFill>
              </a:rPr>
              <a:t>：非平衡数据下如何提高检测率</a:t>
            </a:r>
            <a:endPar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a:t>创新思路：</a:t>
            </a:r>
            <a:r>
              <a:rPr lang="zh-CN" altLang="en-US" sz="2000" dirty="0">
                <a:sym typeface="+mn-ea"/>
              </a:rPr>
              <a:t>通过增加少数类数量或权重的方式使预测偏向少数类</a:t>
            </a:r>
          </a:p>
          <a:p>
            <a:pPr>
              <a:lnSpc>
                <a:spcPct val="150000"/>
              </a:lnSpc>
            </a:pPr>
            <a:r>
              <a:rPr lang="zh-CN" altLang="en-US" sz="2000" dirty="0"/>
              <a:t>具体方案：</a:t>
            </a:r>
            <a:endParaRPr lang="en-US" altLang="zh-CN" sz="2000" dirty="0"/>
          </a:p>
          <a:p>
            <a:pPr>
              <a:lnSpc>
                <a:spcPct val="150000"/>
              </a:lnSpc>
            </a:pPr>
            <a:r>
              <a:rPr lang="zh-CN" altLang="en-US" sz="2000" dirty="0"/>
              <a:t>     </a:t>
            </a:r>
            <a:r>
              <a:rPr lang="en-US" altLang="zh-CN" sz="2000" dirty="0">
                <a:sym typeface="+mn-ea"/>
              </a:rPr>
              <a:t> 1</a:t>
            </a:r>
            <a:r>
              <a:rPr lang="zh-CN" altLang="en-US" sz="2000" dirty="0">
                <a:sym typeface="+mn-ea"/>
              </a:rPr>
              <a:t>）采用多种非平衡算法处理。</a:t>
            </a:r>
            <a:endParaRPr lang="en-US" altLang="zh-CN" sz="2000" dirty="0"/>
          </a:p>
          <a:p>
            <a:pPr>
              <a:lnSpc>
                <a:spcPct val="150000"/>
              </a:lnSpc>
            </a:pPr>
            <a:r>
              <a:rPr lang="en-US" altLang="zh-CN" sz="2000" dirty="0">
                <a:sym typeface="+mn-ea"/>
              </a:rPr>
              <a:t>      2</a:t>
            </a:r>
            <a:r>
              <a:rPr lang="zh-CN" altLang="en-US" sz="2000" dirty="0">
                <a:sym typeface="+mn-ea"/>
              </a:rPr>
              <a:t>）训练采用不同损失权重的分类模型，分为</a:t>
            </a:r>
            <a:r>
              <a:rPr lang="en-US" altLang="zh-CN" sz="2000" dirty="0">
                <a:sym typeface="+mn-ea"/>
              </a:rPr>
              <a:t>bagging</a:t>
            </a:r>
            <a:r>
              <a:rPr lang="zh-CN" altLang="en-US" sz="2000" dirty="0">
                <a:sym typeface="+mn-ea"/>
              </a:rPr>
              <a:t>、</a:t>
            </a:r>
            <a:r>
              <a:rPr lang="en-US" altLang="zh-CN" sz="2000" dirty="0">
                <a:sym typeface="+mn-ea"/>
              </a:rPr>
              <a:t>boosting</a:t>
            </a:r>
            <a:r>
              <a:rPr lang="zh-CN" altLang="en-US" sz="2000" dirty="0">
                <a:sym typeface="+mn-ea"/>
              </a:rPr>
              <a:t>两类。</a:t>
            </a:r>
            <a:endParaRPr lang="en-US" altLang="zh-CN" sz="2000" dirty="0"/>
          </a:p>
          <a:p>
            <a:pPr>
              <a:lnSpc>
                <a:spcPct val="150000"/>
              </a:lnSpc>
            </a:pPr>
            <a:r>
              <a:rPr lang="en-US" altLang="zh-CN" sz="2000" dirty="0">
                <a:sym typeface="+mn-ea"/>
              </a:rPr>
              <a:t>      3</a:t>
            </a:r>
            <a:r>
              <a:rPr lang="zh-CN" altLang="en-US" sz="2000" dirty="0">
                <a:sym typeface="+mn-ea"/>
              </a:rPr>
              <a:t>）从参数角度出发，对分类阈值进行调整。</a:t>
            </a:r>
          </a:p>
          <a:p>
            <a:pPr>
              <a:lnSpc>
                <a:spcPct val="150000"/>
              </a:lnSpc>
            </a:pPr>
            <a:r>
              <a:rPr lang="en-US" altLang="zh-CN" sz="2000" dirty="0">
                <a:sym typeface="+mn-ea"/>
              </a:rPr>
              <a:t>      4</a:t>
            </a:r>
            <a:r>
              <a:rPr lang="zh-CN" altLang="en-US" sz="2000" dirty="0">
                <a:sym typeface="+mn-ea"/>
              </a:rPr>
              <a:t>）采用单类学习的训练模型。</a:t>
            </a:r>
            <a:endParaRPr lang="en-US" altLang="zh-CN" sz="2000" dirty="0"/>
          </a:p>
          <a:p>
            <a:pPr>
              <a:lnSpc>
                <a:spcPct val="150000"/>
              </a:lnSpc>
            </a:pPr>
            <a:r>
              <a:rPr lang="zh-CN" altLang="en-US" sz="2000" dirty="0"/>
              <a:t>关键技术：</a:t>
            </a:r>
            <a:endParaRPr lang="en-US" altLang="zh-CN" sz="2000" dirty="0"/>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87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7055265"/>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五、具体方案与关键技术</a:t>
            </a:r>
          </a:p>
          <a:p>
            <a:pPr>
              <a:lnSpc>
                <a:spcPct val="150000"/>
              </a:lnSpc>
            </a:pPr>
            <a:r>
              <a:rPr lang="zh-CN" altLang="en-US" sz="2000" dirty="0">
                <a:solidFill>
                  <a:srgbClr val="FF0000"/>
                </a:solidFill>
              </a:rPr>
              <a:t>挑战或难点</a:t>
            </a:r>
            <a:r>
              <a:rPr lang="en-US" altLang="zh-CN" sz="2000" dirty="0">
                <a:solidFill>
                  <a:srgbClr val="FF0000"/>
                </a:solidFill>
              </a:rPr>
              <a:t>2</a:t>
            </a:r>
            <a:r>
              <a:rPr lang="zh-CN" altLang="en-US" sz="2000" dirty="0">
                <a:solidFill>
                  <a:srgbClr val="FF0000"/>
                </a:solidFill>
              </a:rPr>
              <a:t>：</a:t>
            </a:r>
            <a:r>
              <a:rPr lang="zh-CN" altLang="en-US" sz="2000" dirty="0">
                <a:solidFill>
                  <a:srgbClr val="FF0000"/>
                </a:solidFill>
                <a:latin typeface="微软雅黑" panose="020B0503020204020204" pitchFamily="34" charset="-122"/>
                <a:ea typeface="微软雅黑" panose="020B0503020204020204" pitchFamily="34" charset="-122"/>
              </a:rPr>
              <a:t>恶意活动变化快，有效性区分特征变化如何解决？</a:t>
            </a:r>
          </a:p>
          <a:p>
            <a:pPr>
              <a:lnSpc>
                <a:spcPct val="150000"/>
              </a:lnSpc>
            </a:pPr>
            <a:endParaRPr lang="en-US" altLang="zh-CN" sz="2000" dirty="0">
              <a:solidFill>
                <a:srgbClr val="FF0000"/>
              </a:solidFill>
            </a:endParaRPr>
          </a:p>
          <a:p>
            <a:pPr>
              <a:lnSpc>
                <a:spcPct val="150000"/>
              </a:lnSpc>
            </a:pPr>
            <a:r>
              <a:rPr lang="zh-CN" altLang="en-US" sz="2000" dirty="0"/>
              <a:t>创新思路：</a:t>
            </a:r>
            <a:r>
              <a:rPr lang="zh-CN" altLang="en-US" sz="2000" dirty="0">
                <a:sym typeface="+mn-ea"/>
              </a:rPr>
              <a:t>在基于统计特征和</a:t>
            </a:r>
            <a:r>
              <a:rPr lang="en-US" altLang="zh-CN" sz="2000" dirty="0" err="1">
                <a:sym typeface="+mn-ea"/>
              </a:rPr>
              <a:t>tls</a:t>
            </a:r>
            <a:r>
              <a:rPr lang="zh-CN" altLang="en-US" sz="2000" dirty="0">
                <a:sym typeface="+mn-ea"/>
              </a:rPr>
              <a:t>特征之外，使用时间序列上的特征，并应用增量学习的相关方法，如</a:t>
            </a:r>
            <a:r>
              <a:rPr lang="en-US" altLang="zh-CN" sz="2000" dirty="0" err="1">
                <a:sym typeface="+mn-ea"/>
              </a:rPr>
              <a:t>sklearn</a:t>
            </a:r>
            <a:r>
              <a:rPr lang="zh-CN" altLang="en-US" sz="2000" dirty="0">
                <a:sym typeface="+mn-ea"/>
              </a:rPr>
              <a:t>、</a:t>
            </a:r>
            <a:r>
              <a:rPr lang="en-US" altLang="zh-CN" sz="2000" dirty="0" err="1">
                <a:sym typeface="+mn-ea"/>
              </a:rPr>
              <a:t>lightGBM</a:t>
            </a:r>
            <a:r>
              <a:rPr lang="zh-CN" altLang="en-US" sz="2000" dirty="0">
                <a:sym typeface="+mn-ea"/>
              </a:rPr>
              <a:t>方法</a:t>
            </a:r>
            <a:endParaRPr lang="en-US" altLang="zh-CN" sz="2000" dirty="0">
              <a:sym typeface="+mn-ea"/>
            </a:endParaRPr>
          </a:p>
          <a:p>
            <a:pPr>
              <a:lnSpc>
                <a:spcPct val="150000"/>
              </a:lnSpc>
            </a:pPr>
            <a:endParaRPr lang="en-US" altLang="zh-CN" sz="2000" dirty="0"/>
          </a:p>
          <a:p>
            <a:pPr>
              <a:lnSpc>
                <a:spcPct val="150000"/>
              </a:lnSpc>
            </a:pPr>
            <a:r>
              <a:rPr lang="zh-CN" altLang="en-US" sz="2000" dirty="0"/>
              <a:t>五元组：源</a:t>
            </a:r>
            <a:r>
              <a:rPr lang="en-US" altLang="zh-CN" sz="2000" dirty="0" err="1"/>
              <a:t>ip</a:t>
            </a:r>
            <a:r>
              <a:rPr lang="zh-CN" altLang="en-US" sz="2000" dirty="0"/>
              <a:t>、源</a:t>
            </a:r>
            <a:r>
              <a:rPr lang="en-US" altLang="zh-CN" sz="2000" dirty="0"/>
              <a:t>port</a:t>
            </a:r>
            <a:r>
              <a:rPr lang="zh-CN" altLang="en-US" sz="2000" dirty="0"/>
              <a:t>、目的</a:t>
            </a:r>
            <a:r>
              <a:rPr lang="en-US" altLang="zh-CN" sz="2000" dirty="0" err="1"/>
              <a:t>ip</a:t>
            </a:r>
            <a:r>
              <a:rPr lang="zh-CN" altLang="en-US" sz="2000" dirty="0"/>
              <a:t>、目的</a:t>
            </a:r>
            <a:r>
              <a:rPr lang="en-US" altLang="zh-CN" sz="2000" dirty="0"/>
              <a:t>port</a:t>
            </a:r>
            <a:r>
              <a:rPr lang="zh-CN" altLang="en-US" sz="2000" dirty="0"/>
              <a:t>，协议</a:t>
            </a:r>
            <a:endParaRPr lang="en-US" altLang="zh-CN" sz="2000" dirty="0"/>
          </a:p>
          <a:p>
            <a:pPr>
              <a:lnSpc>
                <a:spcPct val="150000"/>
              </a:lnSpc>
            </a:pPr>
            <a:r>
              <a:rPr lang="zh-CN" altLang="en-US" sz="2000" dirty="0"/>
              <a:t>参考特征：参考论文，并结合</a:t>
            </a:r>
            <a:r>
              <a:rPr lang="en-US" altLang="zh-CN" sz="2000" dirty="0"/>
              <a:t>PCA</a:t>
            </a:r>
            <a:r>
              <a:rPr lang="zh-CN" altLang="en-US" sz="2000" dirty="0"/>
              <a:t>的方法进行特征选择</a:t>
            </a:r>
            <a:endParaRPr lang="en-US" altLang="zh-CN" sz="2000" dirty="0"/>
          </a:p>
          <a:p>
            <a:pPr>
              <a:lnSpc>
                <a:spcPct val="150000"/>
              </a:lnSpc>
            </a:pPr>
            <a:r>
              <a:rPr lang="en-US" altLang="zh-CN" sz="2000" dirty="0" err="1"/>
              <a:t>Tls</a:t>
            </a:r>
            <a:r>
              <a:rPr lang="zh-CN" altLang="en-US" sz="2000" dirty="0"/>
              <a:t>特征可参考</a:t>
            </a:r>
            <a:endParaRPr lang="en-US" altLang="zh-CN" sz="2000" dirty="0"/>
          </a:p>
          <a:p>
            <a:pPr>
              <a:lnSpc>
                <a:spcPct val="150000"/>
              </a:lnSpc>
            </a:pPr>
            <a:r>
              <a:rPr lang="zh-CN" altLang="en-US" sz="2000" dirty="0"/>
              <a:t>统计特征：源包长、目的包长、源流长度</a:t>
            </a:r>
            <a:endParaRPr lang="en-US" altLang="zh-CN" sz="2000" dirty="0"/>
          </a:p>
          <a:p>
            <a:pPr>
              <a:lnSpc>
                <a:spcPct val="150000"/>
              </a:lnSpc>
            </a:pPr>
            <a:r>
              <a:rPr lang="zh-CN" altLang="en-US" sz="2000" b="1" dirty="0"/>
              <a:t>时间序列特征：包持续时间、包到达时间、流持续时间、流到达时间</a:t>
            </a:r>
            <a:endParaRPr lang="en-US" altLang="zh-CN" sz="2000" b="1"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440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4285276"/>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五、具体方案与关键技术</a:t>
            </a:r>
          </a:p>
          <a:p>
            <a:pPr>
              <a:lnSpc>
                <a:spcPct val="150000"/>
              </a:lnSpc>
            </a:pPr>
            <a:r>
              <a:rPr lang="zh-CN" altLang="en-US" sz="2000" dirty="0">
                <a:solidFill>
                  <a:srgbClr val="FF0000"/>
                </a:solidFill>
              </a:rPr>
              <a:t>挑战或难点</a:t>
            </a:r>
            <a:r>
              <a:rPr lang="en-US" altLang="zh-CN" sz="2000" dirty="0">
                <a:solidFill>
                  <a:srgbClr val="FF0000"/>
                </a:solidFill>
              </a:rPr>
              <a:t>3</a:t>
            </a:r>
            <a:r>
              <a:rPr lang="zh-CN" altLang="en-US" sz="2000" dirty="0">
                <a:solidFill>
                  <a:srgbClr val="FF0000"/>
                </a:solidFill>
              </a:rPr>
              <a:t>：如何进行多分类的恶意流量划分？</a:t>
            </a:r>
            <a:endParaRPr lang="en-US" altLang="zh-CN" sz="2000" dirty="0">
              <a:solidFill>
                <a:srgbClr val="FF0000"/>
              </a:solidFill>
            </a:endParaRPr>
          </a:p>
          <a:p>
            <a:pPr>
              <a:lnSpc>
                <a:spcPct val="150000"/>
              </a:lnSpc>
            </a:pPr>
            <a:r>
              <a:rPr lang="zh-CN" altLang="en-US" sz="2000" dirty="0"/>
              <a:t>创新思路：</a:t>
            </a:r>
            <a:endParaRPr lang="en-US" altLang="zh-CN" sz="2000" dirty="0">
              <a:sym typeface="+mn-ea"/>
            </a:endParaRPr>
          </a:p>
          <a:p>
            <a:pPr>
              <a:lnSpc>
                <a:spcPct val="150000"/>
              </a:lnSpc>
            </a:pPr>
            <a:r>
              <a:rPr lang="zh-CN" altLang="en-US" sz="2000" dirty="0"/>
              <a:t>具体方案：</a:t>
            </a:r>
            <a:endParaRPr lang="en-US" altLang="zh-CN" sz="2000" dirty="0"/>
          </a:p>
          <a:p>
            <a:pPr>
              <a:lnSpc>
                <a:spcPct val="150000"/>
              </a:lnSpc>
            </a:pPr>
            <a:r>
              <a:rPr lang="zh-CN" altLang="en-US" sz="2000" dirty="0"/>
              <a:t>     </a:t>
            </a:r>
            <a:r>
              <a:rPr lang="en-US" altLang="zh-CN" sz="2000" dirty="0">
                <a:sym typeface="+mn-ea"/>
              </a:rPr>
              <a:t> 1.</a:t>
            </a:r>
            <a:r>
              <a:rPr lang="zh-CN" altLang="en-US" sz="2000" dirty="0">
                <a:sym typeface="+mn-ea"/>
              </a:rPr>
              <a:t>编写脚本来搜集恶意流量，但是样本量过少，筛选后更少，无法用于测试</a:t>
            </a:r>
            <a:endParaRPr lang="en-US" altLang="zh-CN" sz="2000" dirty="0">
              <a:sym typeface="+mn-ea"/>
            </a:endParaRPr>
          </a:p>
          <a:p>
            <a:pPr>
              <a:lnSpc>
                <a:spcPct val="150000"/>
              </a:lnSpc>
            </a:pPr>
            <a:r>
              <a:rPr lang="en-US" altLang="zh-CN" sz="2000" dirty="0">
                <a:sym typeface="+mn-ea"/>
              </a:rPr>
              <a:t>       2.</a:t>
            </a:r>
            <a:r>
              <a:rPr lang="zh-CN" altLang="en-US" sz="2000" dirty="0">
                <a:sym typeface="+mn-ea"/>
              </a:rPr>
              <a:t>拟用公开数据集来进行测试，目前利用了</a:t>
            </a:r>
            <a:r>
              <a:rPr lang="en-US" altLang="zh-CN" sz="2000" dirty="0">
                <a:sym typeface="+mn-ea"/>
              </a:rPr>
              <a:t>8</a:t>
            </a:r>
            <a:r>
              <a:rPr lang="zh-CN" altLang="en-US" sz="2000" dirty="0">
                <a:sym typeface="+mn-ea"/>
              </a:rPr>
              <a:t>种类型数据</a:t>
            </a:r>
            <a:endParaRPr lang="en-US" altLang="zh-CN" sz="2000" dirty="0">
              <a:sym typeface="+mn-ea"/>
            </a:endParaRPr>
          </a:p>
          <a:p>
            <a:pPr>
              <a:lnSpc>
                <a:spcPct val="150000"/>
              </a:lnSpc>
            </a:pPr>
            <a:r>
              <a:rPr lang="en-US" altLang="zh-CN" sz="2000" dirty="0">
                <a:sym typeface="+mn-ea"/>
              </a:rPr>
              <a:t>Botnet  </a:t>
            </a:r>
            <a:r>
              <a:rPr lang="en-US" altLang="zh-CN" sz="2000" dirty="0" err="1">
                <a:sym typeface="+mn-ea"/>
              </a:rPr>
              <a:t>DDos</a:t>
            </a:r>
            <a:r>
              <a:rPr lang="en-US" altLang="zh-CN" sz="2000" dirty="0">
                <a:sym typeface="+mn-ea"/>
              </a:rPr>
              <a:t> APT …</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884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工作计划与成果目标</a:t>
            </a:r>
          </a:p>
        </p:txBody>
      </p:sp>
      <p:sp>
        <p:nvSpPr>
          <p:cNvPr id="3" name="矩形 2"/>
          <p:cNvSpPr/>
          <p:nvPr/>
        </p:nvSpPr>
        <p:spPr>
          <a:xfrm>
            <a:off x="207645" y="909330"/>
            <a:ext cx="8792845" cy="5479833"/>
          </a:xfrm>
          <a:prstGeom prst="rect">
            <a:avLst/>
          </a:prstGeom>
        </p:spPr>
        <p:txBody>
          <a:bodyPr wrap="square">
            <a:spAutoFit/>
          </a:bodyPr>
          <a:lstStyle/>
          <a:p>
            <a:pPr>
              <a:lnSpc>
                <a:spcPct val="140000"/>
              </a:lnSpc>
            </a:pPr>
            <a:r>
              <a:rPr lang="zh-CN" altLang="en-US" sz="2400" dirty="0">
                <a:solidFill>
                  <a:srgbClr val="0070C0"/>
                </a:solidFill>
                <a:latin typeface="微软雅黑" panose="020B0503020204020204" pitchFamily="34" charset="-122"/>
                <a:ea typeface="微软雅黑" panose="020B0503020204020204" pitchFamily="34" charset="-122"/>
              </a:rPr>
              <a:t>六、工作计划与成果目标</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40000"/>
              </a:lnSpc>
            </a:pPr>
            <a:r>
              <a:rPr lang="en-US" altLang="zh-CN" dirty="0">
                <a:solidFill>
                  <a:srgbClr val="FF0000"/>
                </a:solidFill>
              </a:rPr>
              <a:t>2.28-4.3</a:t>
            </a:r>
            <a:r>
              <a:rPr lang="zh-CN" altLang="en-US" dirty="0">
                <a:solidFill>
                  <a:srgbClr val="FF0000"/>
                </a:solidFill>
              </a:rPr>
              <a:t>（第</a:t>
            </a:r>
            <a:r>
              <a:rPr lang="en-US" altLang="zh-CN" dirty="0">
                <a:solidFill>
                  <a:srgbClr val="FF0000"/>
                </a:solidFill>
              </a:rPr>
              <a:t>1~5</a:t>
            </a:r>
            <a:r>
              <a:rPr lang="zh-CN" altLang="en-US" dirty="0">
                <a:solidFill>
                  <a:srgbClr val="FF0000"/>
                </a:solidFill>
              </a:rPr>
              <a:t>周）：补充加密恶意流量在传统机器学习方法上的欠拟合性，通过基于增量学习的方法初步构建模型</a:t>
            </a:r>
            <a:br>
              <a:rPr lang="zh-CN" altLang="en-US" dirty="0"/>
            </a:br>
            <a:r>
              <a:rPr lang="zh-CN" altLang="en-US" dirty="0">
                <a:solidFill>
                  <a:srgbClr val="FF0000"/>
                </a:solidFill>
              </a:rPr>
              <a:t>1</a:t>
            </a:r>
            <a:r>
              <a:rPr lang="en-US" altLang="zh-CN" dirty="0">
                <a:solidFill>
                  <a:srgbClr val="FF0000"/>
                </a:solidFill>
              </a:rPr>
              <a:t>0.8-10.29</a:t>
            </a:r>
            <a:r>
              <a:rPr lang="zh-CN" altLang="en-US" dirty="0">
                <a:solidFill>
                  <a:srgbClr val="FF0000"/>
                </a:solidFill>
              </a:rPr>
              <a:t>（第</a:t>
            </a:r>
            <a:r>
              <a:rPr lang="en-US" altLang="zh-CN" dirty="0">
                <a:solidFill>
                  <a:srgbClr val="FF0000"/>
                </a:solidFill>
              </a:rPr>
              <a:t>6~9</a:t>
            </a:r>
            <a:r>
              <a:rPr lang="zh-CN" altLang="en-US" dirty="0">
                <a:solidFill>
                  <a:srgbClr val="FF0000"/>
                </a:solidFill>
              </a:rPr>
              <a:t>周）：</a:t>
            </a:r>
            <a:r>
              <a:rPr lang="zh-CN" altLang="en-US" dirty="0"/>
              <a:t>完善增强模型，并与训练得到的弱分类器模型做多组对比实验；学习在线学习相关论文，尝试在线学习处理加密流量检测问题可行性。</a:t>
            </a:r>
          </a:p>
          <a:p>
            <a:pPr>
              <a:lnSpc>
                <a:spcPct val="140000"/>
              </a:lnSpc>
            </a:pPr>
            <a:r>
              <a:rPr lang="en-US" altLang="zh-CN" dirty="0">
                <a:solidFill>
                  <a:srgbClr val="FF0000"/>
                </a:solidFill>
              </a:rPr>
              <a:t>10.29-11.19</a:t>
            </a:r>
            <a:r>
              <a:rPr lang="zh-CN" altLang="en-US" dirty="0">
                <a:solidFill>
                  <a:srgbClr val="FF0000"/>
                </a:solidFill>
              </a:rPr>
              <a:t>（第</a:t>
            </a:r>
            <a:r>
              <a:rPr lang="en-US" altLang="zh-CN" dirty="0">
                <a:solidFill>
                  <a:srgbClr val="FF0000"/>
                </a:solidFill>
              </a:rPr>
              <a:t>9~12</a:t>
            </a:r>
            <a:r>
              <a:rPr lang="zh-CN" altLang="en-US" dirty="0">
                <a:solidFill>
                  <a:srgbClr val="FF0000"/>
                </a:solidFill>
              </a:rPr>
              <a:t>周）：</a:t>
            </a:r>
            <a:r>
              <a:rPr lang="zh-CN" altLang="en-US" dirty="0"/>
              <a:t>在加密流量数据非平衡的情况下，尝试使用在线学习处理非平衡问题的方法，并优化模型。</a:t>
            </a:r>
            <a:br>
              <a:rPr lang="zh-CN" altLang="en-US" dirty="0"/>
            </a:br>
            <a:r>
              <a:rPr lang="zh-CN" altLang="en-US" dirty="0">
                <a:solidFill>
                  <a:srgbClr val="FF0000"/>
                </a:solidFill>
              </a:rPr>
              <a:t>1</a:t>
            </a:r>
            <a:r>
              <a:rPr lang="en-US" altLang="zh-CN" dirty="0">
                <a:solidFill>
                  <a:srgbClr val="FF0000"/>
                </a:solidFill>
              </a:rPr>
              <a:t>1.19-12.12</a:t>
            </a:r>
            <a:r>
              <a:rPr lang="zh-CN" altLang="en-US" dirty="0">
                <a:solidFill>
                  <a:srgbClr val="FF0000"/>
                </a:solidFill>
              </a:rPr>
              <a:t> （第</a:t>
            </a:r>
            <a:r>
              <a:rPr lang="en-US" altLang="zh-CN" dirty="0">
                <a:solidFill>
                  <a:srgbClr val="FF0000"/>
                </a:solidFill>
              </a:rPr>
              <a:t>12~15</a:t>
            </a:r>
            <a:r>
              <a:rPr lang="zh-CN" altLang="en-US" dirty="0">
                <a:solidFill>
                  <a:srgbClr val="FF0000"/>
                </a:solidFill>
              </a:rPr>
              <a:t>周）：</a:t>
            </a:r>
            <a:r>
              <a:rPr lang="zh-CN" altLang="en-US" dirty="0"/>
              <a:t>参考论文描述的</a:t>
            </a:r>
            <a:r>
              <a:rPr lang="en-US" altLang="zh-CN" dirty="0"/>
              <a:t>TLS</a:t>
            </a:r>
            <a:r>
              <a:rPr lang="zh-CN" altLang="en-US" dirty="0"/>
              <a:t>头特征数据库，更新流量特征库以适应</a:t>
            </a:r>
            <a:r>
              <a:rPr lang="en-US" altLang="zh-CN" dirty="0"/>
              <a:t>TLS</a:t>
            </a:r>
            <a:r>
              <a:rPr lang="zh-CN" altLang="en-US" dirty="0"/>
              <a:t>头主流字段变化问题。</a:t>
            </a:r>
            <a:br>
              <a:rPr lang="zh-CN" altLang="en-US" dirty="0"/>
            </a:br>
            <a:r>
              <a:rPr lang="en-US" altLang="zh-CN" dirty="0">
                <a:solidFill>
                  <a:srgbClr val="FF0000"/>
                </a:solidFill>
              </a:rPr>
              <a:t>12.12-1.17</a:t>
            </a:r>
            <a:r>
              <a:rPr lang="zh-CN" altLang="en-US" dirty="0">
                <a:solidFill>
                  <a:srgbClr val="FF0000"/>
                </a:solidFill>
              </a:rPr>
              <a:t> （第</a:t>
            </a:r>
            <a:r>
              <a:rPr lang="en-US" altLang="zh-CN" dirty="0">
                <a:solidFill>
                  <a:srgbClr val="FF0000"/>
                </a:solidFill>
              </a:rPr>
              <a:t>16~21</a:t>
            </a:r>
            <a:r>
              <a:rPr lang="zh-CN" altLang="en-US" dirty="0">
                <a:solidFill>
                  <a:srgbClr val="FF0000"/>
                </a:solidFill>
              </a:rPr>
              <a:t>周）：</a:t>
            </a:r>
            <a:r>
              <a:rPr lang="zh-CN" altLang="en-US" dirty="0"/>
              <a:t>总结成果，书写论文，和老师讨论修改定稿，根据进度</a:t>
            </a:r>
            <a:r>
              <a:rPr lang="zh-CN" altLang="en-US" b="1" dirty="0"/>
              <a:t>预期投稿：</a:t>
            </a:r>
            <a:endParaRPr lang="zh-CN" altLang="en-US" dirty="0"/>
          </a:p>
          <a:p>
            <a:pPr>
              <a:lnSpc>
                <a:spcPct val="140000"/>
              </a:lnSpc>
            </a:pPr>
            <a:r>
              <a:rPr lang="en-US" altLang="zh-CN" sz="1600" dirty="0">
                <a:sym typeface="+mn-ea"/>
              </a:rPr>
              <a:t>1. AsiaCCS 2020</a:t>
            </a:r>
            <a:r>
              <a:rPr lang="zh-CN" altLang="en-US" sz="1600" dirty="0">
                <a:sym typeface="+mn-ea"/>
              </a:rPr>
              <a:t>（</a:t>
            </a:r>
            <a:r>
              <a:rPr lang="en-US" altLang="zh-CN" sz="1600" dirty="0">
                <a:sym typeface="+mn-ea"/>
              </a:rPr>
              <a:t>CCF C</a:t>
            </a:r>
            <a:r>
              <a:rPr lang="zh-CN" altLang="en-US" sz="1600" dirty="0">
                <a:sym typeface="+mn-ea"/>
              </a:rPr>
              <a:t>类），截止日期</a:t>
            </a:r>
            <a:r>
              <a:rPr lang="en-US" altLang="zh-CN" sz="1600" dirty="0">
                <a:sym typeface="+mn-ea"/>
              </a:rPr>
              <a:t>2019.12.20</a:t>
            </a:r>
            <a:r>
              <a:rPr lang="zh-CN" altLang="en-US" sz="1600" dirty="0">
                <a:sym typeface="+mn-ea"/>
              </a:rPr>
              <a:t>；</a:t>
            </a:r>
            <a:endParaRPr lang="zh-CN" altLang="en-US" sz="1600" dirty="0"/>
          </a:p>
          <a:p>
            <a:pPr>
              <a:lnSpc>
                <a:spcPct val="140000"/>
              </a:lnSpc>
            </a:pPr>
            <a:r>
              <a:rPr lang="en-US" altLang="zh-CN" sz="1600" dirty="0">
                <a:sym typeface="+mn-ea"/>
              </a:rPr>
              <a:t>2. IFIP2020 </a:t>
            </a:r>
            <a:r>
              <a:rPr lang="zh-CN" altLang="en-US" sz="1600" dirty="0">
                <a:sym typeface="+mn-ea"/>
              </a:rPr>
              <a:t>（</a:t>
            </a:r>
            <a:r>
              <a:rPr lang="en-US" altLang="zh-CN" sz="1600" dirty="0">
                <a:sym typeface="+mn-ea"/>
              </a:rPr>
              <a:t>CCF C类），截止日期2019.12.31</a:t>
            </a:r>
            <a:r>
              <a:rPr lang="zh-CN" altLang="en-US" sz="1600" dirty="0">
                <a:sym typeface="+mn-ea"/>
              </a:rPr>
              <a:t>；</a:t>
            </a:r>
            <a:endParaRPr lang="en-US" altLang="zh-CN" sz="1600" dirty="0"/>
          </a:p>
          <a:p>
            <a:pPr>
              <a:lnSpc>
                <a:spcPct val="140000"/>
              </a:lnSpc>
            </a:pPr>
            <a:r>
              <a:rPr lang="en-US" altLang="zh-CN" sz="1600" dirty="0">
                <a:sym typeface="+mn-ea"/>
              </a:rPr>
              <a:t>3. ACNS2020</a:t>
            </a:r>
            <a:r>
              <a:rPr lang="zh-CN" altLang="en-US" sz="1600" dirty="0">
                <a:sym typeface="+mn-ea"/>
              </a:rPr>
              <a:t>（</a:t>
            </a:r>
            <a:r>
              <a:rPr lang="en-US" altLang="zh-CN" sz="1600" dirty="0">
                <a:sym typeface="+mn-ea"/>
              </a:rPr>
              <a:t>CCF C</a:t>
            </a:r>
            <a:r>
              <a:rPr lang="zh-CN" altLang="en-US" sz="1600" dirty="0">
                <a:sym typeface="+mn-ea"/>
              </a:rPr>
              <a:t>类），截止日期</a:t>
            </a:r>
            <a:r>
              <a:rPr lang="en-US" altLang="zh-CN" sz="1600" dirty="0">
                <a:sym typeface="+mn-ea"/>
              </a:rPr>
              <a:t>2020.1.20</a:t>
            </a:r>
            <a:r>
              <a:rPr lang="zh-CN" altLang="en-US" sz="1600" dirty="0">
                <a:sym typeface="+mn-ea"/>
              </a:rPr>
              <a:t>。</a:t>
            </a:r>
            <a:endParaRPr lang="en-US" altLang="zh-CN" sz="1600" dirty="0">
              <a:solidFill>
                <a:srgbClr val="FF0000"/>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2.28~3.6</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1124744"/>
            <a:ext cx="7443470" cy="2031325"/>
          </a:xfrm>
          <a:prstGeom prst="rect">
            <a:avLst/>
          </a:prstGeom>
          <a:noFill/>
        </p:spPr>
        <p:txBody>
          <a:bodyPr wrap="square" rtlCol="0">
            <a:spAutoFit/>
          </a:bodyPr>
          <a:lstStyle/>
          <a:p>
            <a:r>
              <a:rPr lang="en-US" altLang="zh-CN" dirty="0">
                <a:sym typeface="+mn-ea"/>
              </a:rPr>
              <a:t>1.</a:t>
            </a:r>
            <a:r>
              <a:rPr lang="zh-CN" altLang="en-US" dirty="0"/>
              <a:t>阅读文献，明确了增量学习的应用，来进行模型改进泛化能力的尝试</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2.</a:t>
            </a:r>
            <a:r>
              <a:rPr lang="zh-CN" altLang="en-US" dirty="0"/>
              <a:t>查找实验所需数据集支撑</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修改项目书；</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E5E7CD-F1FF-95EE-C1BF-AE4CA96D11EF}"/>
              </a:ext>
            </a:extLst>
          </p:cNvPr>
          <p:cNvSpPr txBox="1"/>
          <p:nvPr/>
        </p:nvSpPr>
        <p:spPr>
          <a:xfrm>
            <a:off x="395536" y="1124744"/>
            <a:ext cx="8352928" cy="5632311"/>
          </a:xfrm>
          <a:prstGeom prst="rect">
            <a:avLst/>
          </a:prstGeom>
          <a:noFill/>
        </p:spPr>
        <p:txBody>
          <a:bodyPr wrap="square" rtlCol="0">
            <a:spAutoFit/>
          </a:bodyPr>
          <a:lstStyle/>
          <a:p>
            <a:pPr indent="720000"/>
            <a:r>
              <a:rPr lang="zh-CN" altLang="en-US" dirty="0"/>
              <a:t>使用增量学习来改进加密恶意流量随时间的泛化性问题，有两种方法这里可以尝试，使用</a:t>
            </a:r>
            <a:r>
              <a:rPr lang="en-US" altLang="zh-CN" dirty="0" err="1"/>
              <a:t>slearn</a:t>
            </a:r>
            <a:r>
              <a:rPr lang="zh-CN" altLang="en-US" dirty="0"/>
              <a:t>中自带的增量学习或采用</a:t>
            </a:r>
            <a:r>
              <a:rPr lang="en-US" altLang="zh-CN" dirty="0" err="1"/>
              <a:t>lightgbm</a:t>
            </a:r>
            <a:r>
              <a:rPr lang="zh-CN" altLang="en-US" dirty="0"/>
              <a:t>方法进行增量学习：</a:t>
            </a:r>
            <a:endParaRPr lang="en-US" altLang="zh-CN" dirty="0"/>
          </a:p>
          <a:p>
            <a:pPr indent="720000"/>
            <a:endParaRPr lang="en-US" altLang="zh-CN" dirty="0"/>
          </a:p>
          <a:p>
            <a:pPr indent="720000"/>
            <a:r>
              <a:rPr lang="en-US" altLang="zh-CN" dirty="0"/>
              <a:t>1.</a:t>
            </a:r>
            <a:r>
              <a:rPr lang="zh-CN" altLang="en-US" dirty="0"/>
              <a:t>采用</a:t>
            </a:r>
            <a:r>
              <a:rPr lang="en-US" altLang="zh-CN" dirty="0" err="1"/>
              <a:t>sklearn</a:t>
            </a:r>
            <a:r>
              <a:rPr lang="zh-CN" altLang="en-US" dirty="0"/>
              <a:t>的方法：</a:t>
            </a:r>
            <a:endParaRPr lang="en-US" altLang="zh-CN" dirty="0"/>
          </a:p>
          <a:p>
            <a:pPr indent="720000"/>
            <a:r>
              <a:rPr lang="en-US" altLang="zh-CN" dirty="0"/>
              <a:t>MSE</a:t>
            </a:r>
            <a:r>
              <a:rPr lang="zh-CN" altLang="en-US" dirty="0"/>
              <a:t>：</a:t>
            </a:r>
            <a:r>
              <a:rPr lang="en-US" altLang="zh-CN" dirty="0"/>
              <a:t>mean square error </a:t>
            </a:r>
            <a:r>
              <a:rPr lang="zh-CN" altLang="en-US" dirty="0"/>
              <a:t>均方误差</a:t>
            </a:r>
            <a:endParaRPr lang="en-US" altLang="zh-CN" dirty="0"/>
          </a:p>
          <a:p>
            <a:pPr indent="720000"/>
            <a:endParaRPr lang="en-US" altLang="zh-CN" dirty="0"/>
          </a:p>
          <a:p>
            <a:pPr indent="720000"/>
            <a:r>
              <a:rPr lang="zh-CN" altLang="en-US" b="1" dirty="0"/>
              <a:t>实验验证：</a:t>
            </a:r>
            <a:endParaRPr lang="en-US" altLang="zh-CN" b="1" dirty="0"/>
          </a:p>
          <a:p>
            <a:pPr indent="720000"/>
            <a:endParaRPr lang="en-US" altLang="zh-CN" b="1" dirty="0"/>
          </a:p>
          <a:p>
            <a:pPr indent="720000"/>
            <a:r>
              <a:rPr lang="zh-CN" altLang="en-US" b="1" dirty="0"/>
              <a:t>增量学习可以</a:t>
            </a:r>
            <a:r>
              <a:rPr lang="en-US" altLang="zh-CN" b="1" dirty="0"/>
              <a:t>1.</a:t>
            </a:r>
            <a:r>
              <a:rPr lang="zh-CN" altLang="en-US" b="1" dirty="0"/>
              <a:t>改进模型的泛化性能</a:t>
            </a:r>
            <a:r>
              <a:rPr lang="en-US" altLang="zh-CN" b="1" dirty="0"/>
              <a:t>2.</a:t>
            </a:r>
            <a:r>
              <a:rPr lang="zh-CN" altLang="en-US" b="1" dirty="0"/>
              <a:t>提升模型训练的时间</a:t>
            </a:r>
            <a:endParaRPr lang="en-US" altLang="zh-CN" b="1" dirty="0"/>
          </a:p>
          <a:p>
            <a:pPr indent="720000"/>
            <a:endParaRPr lang="en-US" altLang="zh-CN" b="1" dirty="0"/>
          </a:p>
          <a:p>
            <a:pPr indent="720000"/>
            <a:r>
              <a:rPr lang="zh-CN" altLang="en-US" b="1" dirty="0"/>
              <a:t>实验要素：</a:t>
            </a:r>
            <a:endParaRPr lang="en-US" altLang="zh-CN" b="1" dirty="0"/>
          </a:p>
          <a:p>
            <a:pPr marL="1200150" lvl="2" indent="-285750">
              <a:buFont typeface="Arial" panose="020B0604020202020204" pitchFamily="34" charset="0"/>
              <a:buChar char="•"/>
            </a:pPr>
            <a:r>
              <a:rPr lang="zh-CN" altLang="en-US" b="1" dirty="0"/>
              <a:t>扩大了数据样本，以此说明泛化性能改进的问题</a:t>
            </a:r>
            <a:endParaRPr lang="en-US" altLang="zh-CN" b="1" dirty="0"/>
          </a:p>
          <a:p>
            <a:pPr marL="1200150" lvl="2" indent="-285750">
              <a:buFont typeface="Arial" panose="020B0604020202020204" pitchFamily="34" charset="0"/>
              <a:buChar char="•"/>
            </a:pPr>
            <a:endParaRPr lang="en-US" altLang="zh-CN" b="1" dirty="0"/>
          </a:p>
          <a:p>
            <a:pPr marL="1200150" lvl="2" indent="-285750">
              <a:buFont typeface="Arial" panose="020B0604020202020204" pitchFamily="34" charset="0"/>
              <a:buChar char="•"/>
            </a:pPr>
            <a:r>
              <a:rPr lang="zh-CN" altLang="en-US" b="1" dirty="0"/>
              <a:t>引入了</a:t>
            </a:r>
            <a:r>
              <a:rPr lang="en-US" altLang="zh-CN" b="1" dirty="0" err="1"/>
              <a:t>sklearn</a:t>
            </a:r>
            <a:r>
              <a:rPr lang="zh-CN" altLang="en-US" b="1" dirty="0"/>
              <a:t>的随机森林算法</a:t>
            </a:r>
            <a:endParaRPr lang="en-US" altLang="zh-CN" b="1" dirty="0"/>
          </a:p>
          <a:p>
            <a:pPr marL="1200150" lvl="2" indent="-285750">
              <a:buFont typeface="Arial" panose="020B0604020202020204" pitchFamily="34" charset="0"/>
              <a:buChar char="•"/>
            </a:pPr>
            <a:endParaRPr lang="en-US" altLang="zh-CN" b="1" dirty="0"/>
          </a:p>
          <a:p>
            <a:pPr marL="1200150" lvl="2" indent="-285750">
              <a:buFont typeface="Arial" panose="020B0604020202020204" pitchFamily="34" charset="0"/>
              <a:buChar char="•"/>
            </a:pPr>
            <a:r>
              <a:rPr lang="zh-CN" altLang="en-US" b="1" dirty="0"/>
              <a:t>增加了时间函数训练的方法，有效量化系统训练时间效能</a:t>
            </a:r>
            <a:endParaRPr lang="en-US" altLang="zh-CN" b="1" dirty="0"/>
          </a:p>
          <a:p>
            <a:pPr indent="720000"/>
            <a:endParaRPr lang="en-US" altLang="zh-CN" dirty="0"/>
          </a:p>
          <a:p>
            <a:pPr indent="720000"/>
            <a:endParaRPr lang="en-US" altLang="zh-CN" dirty="0"/>
          </a:p>
          <a:p>
            <a:pPr indent="720000"/>
            <a:endParaRPr lang="en-US" altLang="zh-CN" dirty="0"/>
          </a:p>
          <a:p>
            <a:pPr indent="720000"/>
            <a:endParaRPr lang="zh-CN" altLang="en-US" dirty="0"/>
          </a:p>
        </p:txBody>
      </p:sp>
    </p:spTree>
    <p:extLst>
      <p:ext uri="{BB962C8B-B14F-4D97-AF65-F5344CB8AC3E}">
        <p14:creationId xmlns:p14="http://schemas.microsoft.com/office/powerpoint/2010/main" val="98762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8C8F2B5-0C91-75DB-B297-8B676542A73B}"/>
              </a:ext>
            </a:extLst>
          </p:cNvPr>
          <p:cNvSpPr txBox="1"/>
          <p:nvPr/>
        </p:nvSpPr>
        <p:spPr>
          <a:xfrm>
            <a:off x="179512" y="1556792"/>
            <a:ext cx="8568952" cy="397031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创新在于，能进一步解决时间训练上的开销，对于部署到现网环境中具有重要意义。</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在训练的时候更加快了，也就是原来需要</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100</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棵树的时间开销，</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30</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棵树也能完成了</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其次，当引入新的流量训练的时候，新的树将会消失。这也是交叉验证存在的基础</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Sklearn</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的这一覆盖规则是交叉验证可以进行的基础，正因为每次训练都不会受到上次训练的影响，否则就会存在数据泄露。</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在每次增量学习中，</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原始数据训练的树不会被替换掉，这也就是对原有数据敏感的基础。</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模型会一致记得之前训练的数据。</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对于其他参数，采用网格搜索的方法调整</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131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E5E7CD-F1FF-95EE-C1BF-AE4CA96D11EF}"/>
                  </a:ext>
                </a:extLst>
              </p:cNvPr>
              <p:cNvSpPr txBox="1"/>
              <p:nvPr/>
            </p:nvSpPr>
            <p:spPr>
              <a:xfrm>
                <a:off x="395536" y="1124744"/>
                <a:ext cx="8352928" cy="3447098"/>
              </a:xfrm>
              <a:prstGeom prst="rect">
                <a:avLst/>
              </a:prstGeom>
              <a:noFill/>
            </p:spPr>
            <p:txBody>
              <a:bodyPr wrap="square" rtlCol="0">
                <a:spAutoFit/>
              </a:bodyPr>
              <a:lstStyle/>
              <a:p>
                <a:pPr indent="720000"/>
                <a:r>
                  <a:rPr lang="zh-CN" altLang="en-US" sz="3600" b="1" dirty="0"/>
                  <a:t>实验验证：</a:t>
                </a:r>
                <a:endParaRPr lang="en-US" altLang="zh-CN" sz="3600" b="1" dirty="0"/>
              </a:p>
              <a:p>
                <a:pPr indent="720000"/>
                <a:r>
                  <a:rPr lang="zh-CN" altLang="en-US" sz="2000" b="1" dirty="0"/>
                  <a:t>一</a:t>
                </a:r>
                <a:r>
                  <a:rPr lang="en-US" altLang="zh-CN" sz="2000" b="1" dirty="0"/>
                  <a:t>.</a:t>
                </a:r>
                <a:r>
                  <a:rPr lang="zh-CN" altLang="en-US" sz="2000" b="1" dirty="0"/>
                  <a:t>在未进行增量训练时，初始模型的训练能力数据指标：</a:t>
                </a:r>
                <a:endParaRPr lang="en-US" altLang="zh-CN" sz="2000" b="1" dirty="0"/>
              </a:p>
              <a:p>
                <a:pPr indent="720000"/>
                <a:r>
                  <a:rPr lang="zh-CN" altLang="en-US" dirty="0"/>
                  <a:t>这里同样进行了</a:t>
                </a:r>
                <a:r>
                  <a:rPr lang="en-US" altLang="zh-CN" dirty="0" err="1"/>
                  <a:t>tls</a:t>
                </a:r>
                <a:r>
                  <a:rPr lang="zh-CN" altLang="en-US" dirty="0"/>
                  <a:t>特征和统计特征的提取，区别在于对模型训练阶段的</a:t>
                </a:r>
                <a:r>
                  <a:rPr lang="zh-CN" altLang="en-US" b="1" dirty="0"/>
                  <a:t>算法算法做出了改进</a:t>
                </a:r>
                <a:r>
                  <a:rPr lang="zh-CN" altLang="en-US" dirty="0"/>
                  <a:t>。在随机森林中，在利用最大投票数或平均值来预测之前，你想要建立子树的数量。 较多的子树可以让模型有更好的性能，但同时让你的模型尽可能的过拟合。</a:t>
                </a:r>
                <a:endParaRPr lang="en-US" altLang="zh-CN" dirty="0"/>
              </a:p>
              <a:p>
                <a:pPr indent="720000"/>
                <a:r>
                  <a:rPr lang="zh-CN" altLang="en-US" dirty="0"/>
                  <a:t>例如：实验原有的良性流</a:t>
                </a:r>
                <a:r>
                  <a:rPr lang="en-US" altLang="zh-CN" dirty="0"/>
                  <a:t>21884</a:t>
                </a:r>
                <a:r>
                  <a:rPr lang="zh-CN" altLang="en-US" dirty="0"/>
                  <a:t>条，原有的恶意流</a:t>
                </a:r>
                <a:r>
                  <a:rPr lang="en-US" altLang="zh-CN" dirty="0"/>
                  <a:t>21884</a:t>
                </a:r>
                <a:r>
                  <a:rPr lang="zh-CN" altLang="en-US" dirty="0"/>
                  <a:t>条。</a:t>
                </a:r>
                <a:endParaRPr lang="en-US" altLang="zh-CN" dirty="0"/>
              </a:p>
              <a:p>
                <a:pPr indent="720000"/>
                <a14:m>
                  <m:oMathPara xmlns:m="http://schemas.openxmlformats.org/officeDocument/2006/math">
                    <m:oMathParaPr>
                      <m:jc m:val="centerGroup"/>
                    </m:oMathParaPr>
                    <m:oMath xmlns:m="http://schemas.openxmlformats.org/officeDocument/2006/math">
                      <m:r>
                        <m:rPr>
                          <m:nor/>
                        </m:rPr>
                        <a:rPr lang="en-US" altLang="zh-CN" dirty="0"/>
                        <m:t>RandomForestClassifier</m:t>
                      </m:r>
                      <m:r>
                        <m:rPr>
                          <m:nor/>
                        </m:rPr>
                        <a:rPr lang="en-US" altLang="zh-CN" dirty="0"/>
                        <m:t>(</m:t>
                      </m:r>
                      <m:r>
                        <m:rPr>
                          <m:nor/>
                        </m:rPr>
                        <a:rPr lang="en-US" altLang="zh-CN" dirty="0"/>
                        <m:t>n</m:t>
                      </m:r>
                      <m:r>
                        <m:rPr>
                          <m:nor/>
                        </m:rPr>
                        <a:rPr lang="en-US" altLang="zh-CN" dirty="0"/>
                        <m:t>_</m:t>
                      </m:r>
                      <m:r>
                        <m:rPr>
                          <m:nor/>
                        </m:rPr>
                        <a:rPr lang="en-US" altLang="zh-CN" dirty="0"/>
                        <m:t>estimators</m:t>
                      </m:r>
                      <m:r>
                        <m:rPr>
                          <m:nor/>
                        </m:rPr>
                        <a:rPr lang="en-US" altLang="zh-CN" dirty="0"/>
                        <m:t>=100)</m:t>
                      </m:r>
                    </m:oMath>
                  </m:oMathPara>
                </a14:m>
                <a:endParaRPr lang="en-US" altLang="zh-CN" dirty="0"/>
              </a:p>
              <a:p>
                <a:pPr indent="720000"/>
                <a:endParaRPr lang="en-US" altLang="zh-CN" dirty="0"/>
              </a:p>
              <a:p>
                <a:pPr indent="720000"/>
                <a:endParaRPr lang="en-US" altLang="zh-CN" dirty="0"/>
              </a:p>
              <a:p>
                <a:pPr indent="720000"/>
                <a:endParaRPr lang="zh-CN" altLang="en-US" dirty="0"/>
              </a:p>
            </p:txBody>
          </p:sp>
        </mc:Choice>
        <mc:Fallback xmlns="">
          <p:sp>
            <p:nvSpPr>
              <p:cNvPr id="2" name="文本框 1">
                <a:extLst>
                  <a:ext uri="{FF2B5EF4-FFF2-40B4-BE49-F238E27FC236}">
                    <a16:creationId xmlns:a16="http://schemas.microsoft.com/office/drawing/2014/main" id="{3DE5E7CD-F1FF-95EE-C1BF-AE4CA96D11EF}"/>
                  </a:ext>
                </a:extLst>
              </p:cNvPr>
              <p:cNvSpPr txBox="1">
                <a:spLocks noRot="1" noChangeAspect="1" noMove="1" noResize="1" noEditPoints="1" noAdjustHandles="1" noChangeArrowheads="1" noChangeShapeType="1" noTextEdit="1"/>
              </p:cNvSpPr>
              <p:nvPr/>
            </p:nvSpPr>
            <p:spPr>
              <a:xfrm>
                <a:off x="395536" y="1124744"/>
                <a:ext cx="8352928" cy="3447098"/>
              </a:xfrm>
              <a:prstGeom prst="rect">
                <a:avLst/>
              </a:prstGeom>
              <a:blipFill>
                <a:blip r:embed="rId2"/>
                <a:stretch>
                  <a:fillRect l="-657" t="-336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C757B1A-7252-FA99-3507-BC5EA9C198EE}"/>
              </a:ext>
            </a:extLst>
          </p:cNvPr>
          <p:cNvPicPr>
            <a:picLocks noChangeAspect="1"/>
          </p:cNvPicPr>
          <p:nvPr/>
        </p:nvPicPr>
        <p:blipFill>
          <a:blip r:embed="rId3"/>
          <a:stretch>
            <a:fillRect/>
          </a:stretch>
        </p:blipFill>
        <p:spPr>
          <a:xfrm>
            <a:off x="1187623" y="3717032"/>
            <a:ext cx="6467295" cy="3024336"/>
          </a:xfrm>
          <a:prstGeom prst="rect">
            <a:avLst/>
          </a:prstGeom>
        </p:spPr>
      </p:pic>
    </p:spTree>
    <p:extLst>
      <p:ext uri="{BB962C8B-B14F-4D97-AF65-F5344CB8AC3E}">
        <p14:creationId xmlns:p14="http://schemas.microsoft.com/office/powerpoint/2010/main" val="139462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目录</a:t>
            </a:r>
          </a:p>
        </p:txBody>
      </p:sp>
      <p:sp>
        <p:nvSpPr>
          <p:cNvPr id="3" name="文本框 2"/>
          <p:cNvSpPr txBox="1"/>
          <p:nvPr/>
        </p:nvSpPr>
        <p:spPr>
          <a:xfrm>
            <a:off x="519430" y="1000125"/>
            <a:ext cx="8214360" cy="4989315"/>
          </a:xfrm>
          <a:prstGeom prst="rect">
            <a:avLst/>
          </a:prstGeom>
          <a:noFill/>
        </p:spPr>
        <p:txBody>
          <a:bodyPr wrap="square">
            <a:spAutoFit/>
          </a:bodyPr>
          <a:lstStyle/>
          <a:p>
            <a:pPr algn="ctr">
              <a:lnSpc>
                <a:spcPct val="150000"/>
              </a:lnSpc>
              <a:buFont typeface="Arial" panose="020B0604020202020204" pitchFamily="34" charset="0"/>
              <a:buNone/>
              <a:defRPr/>
            </a:pPr>
            <a:r>
              <a:rPr lang="zh-CN" altLang="en-US" sz="4000" b="1" dirty="0">
                <a:solidFill>
                  <a:srgbClr val="0070C0"/>
                </a:solidFill>
                <a:latin typeface="微软雅黑" panose="020B0503020204020204" pitchFamily="34" charset="-122"/>
                <a:ea typeface="微软雅黑" panose="020B0503020204020204" pitchFamily="34" charset="-122"/>
              </a:rPr>
              <a:t>目 录</a:t>
            </a:r>
          </a:p>
          <a:p>
            <a:pPr algn="ctr">
              <a:lnSpc>
                <a:spcPct val="150000"/>
              </a:lnSpc>
              <a:buFont typeface="Arial" panose="020B0604020202020204" pitchFamily="34" charset="0"/>
              <a:buNone/>
              <a:defRPr/>
            </a:pPr>
            <a:endParaRPr lang="zh-CN" altLang="en-US" sz="700" dirty="0">
              <a:solidFill>
                <a:srgbClr val="0070C0"/>
              </a:solidFill>
              <a:latin typeface="微软雅黑" panose="020B0503020204020204" pitchFamily="34" charset="-122"/>
              <a:ea typeface="微软雅黑" panose="020B0503020204020204" pitchFamily="34" charset="-122"/>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rPr>
              <a:t>一、研究背景与意义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二、现状分析与问题提出</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三、总体</a:t>
            </a:r>
            <a:r>
              <a:rPr lang="en-US" altLang="zh-CN" sz="2400" dirty="0">
                <a:solidFill>
                  <a:srgbClr val="0070C0"/>
                </a:solidFill>
                <a:latin typeface="微软雅黑" panose="020B0503020204020204" pitchFamily="34" charset="-122"/>
                <a:ea typeface="微软雅黑" panose="020B0503020204020204" pitchFamily="34" charset="-122"/>
                <a:sym typeface="+mn-ea"/>
              </a:rPr>
              <a:t>/</a:t>
            </a:r>
            <a:r>
              <a:rPr lang="zh-CN" altLang="en-US" sz="2400" dirty="0">
                <a:solidFill>
                  <a:srgbClr val="0070C0"/>
                </a:solidFill>
                <a:latin typeface="微软雅黑" panose="020B0503020204020204" pitchFamily="34" charset="-122"/>
                <a:ea typeface="微软雅黑" panose="020B0503020204020204" pitchFamily="34" charset="-122"/>
                <a:sym typeface="+mn-ea"/>
              </a:rPr>
              <a:t>大体解决思路</a:t>
            </a: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四、面临的挑战与难点</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五、具体方案与关键技术</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六、工作计划与成果目标</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七、工作进展（每周更新）</a:t>
            </a:r>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58ADBE-F71C-F3BF-D657-58DF9AD61C31}"/>
              </a:ext>
            </a:extLst>
          </p:cNvPr>
          <p:cNvSpPr txBox="1"/>
          <p:nvPr/>
        </p:nvSpPr>
        <p:spPr>
          <a:xfrm>
            <a:off x="395536" y="1124744"/>
            <a:ext cx="8352928" cy="4401205"/>
          </a:xfrm>
          <a:prstGeom prst="rect">
            <a:avLst/>
          </a:prstGeom>
          <a:noFill/>
        </p:spPr>
        <p:txBody>
          <a:bodyPr wrap="square" rtlCol="0">
            <a:spAutoFit/>
          </a:bodyPr>
          <a:lstStyle/>
          <a:p>
            <a:pPr indent="720000"/>
            <a:r>
              <a:rPr lang="zh-CN" altLang="en-US" sz="3600" b="1" dirty="0"/>
              <a:t>实验验证：</a:t>
            </a:r>
            <a:endParaRPr lang="en-US" altLang="zh-CN" sz="3600" b="1" dirty="0"/>
          </a:p>
          <a:p>
            <a:pPr indent="720000"/>
            <a:r>
              <a:rPr lang="zh-CN" altLang="en-US" sz="1600" b="1" dirty="0">
                <a:latin typeface="+mn-ea"/>
                <a:ea typeface="+mn-ea"/>
              </a:rPr>
              <a:t>在降低</a:t>
            </a:r>
            <a:r>
              <a:rPr lang="en-US" altLang="zh-CN" sz="1600" b="1" dirty="0" err="1">
                <a:latin typeface="+mn-ea"/>
                <a:ea typeface="+mn-ea"/>
              </a:rPr>
              <a:t>n_estimators</a:t>
            </a:r>
            <a:r>
              <a:rPr lang="zh-CN" altLang="en-US" sz="1600" b="1" dirty="0">
                <a:latin typeface="+mn-ea"/>
                <a:ea typeface="+mn-ea"/>
              </a:rPr>
              <a:t>为</a:t>
            </a:r>
            <a:r>
              <a:rPr lang="en-US" altLang="zh-CN" sz="1600" b="1" dirty="0">
                <a:latin typeface="+mn-ea"/>
                <a:ea typeface="+mn-ea"/>
              </a:rPr>
              <a:t>50</a:t>
            </a:r>
            <a:r>
              <a:rPr lang="zh-CN" altLang="en-US" sz="1600" b="1" dirty="0">
                <a:latin typeface="+mn-ea"/>
                <a:ea typeface="+mn-ea"/>
              </a:rPr>
              <a:t>后，得到的结果如下：</a:t>
            </a:r>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sz="1600" b="1" dirty="0">
              <a:latin typeface="+mn-ea"/>
              <a:ea typeface="+mn-ea"/>
            </a:endParaRPr>
          </a:p>
          <a:p>
            <a:pPr indent="720000"/>
            <a:endParaRPr lang="en-US" altLang="zh-CN" dirty="0"/>
          </a:p>
          <a:p>
            <a:pPr indent="720000"/>
            <a:r>
              <a:rPr lang="zh-CN" altLang="en-US" b="1" dirty="0"/>
              <a:t>可以看到均方误差提升了</a:t>
            </a:r>
            <a:r>
              <a:rPr lang="en-US" altLang="zh-CN" b="1" dirty="0"/>
              <a:t>15</a:t>
            </a:r>
            <a:r>
              <a:rPr lang="zh-CN" altLang="en-US" b="1" dirty="0"/>
              <a:t>倍，同时分类准确率降低了大概</a:t>
            </a:r>
            <a:r>
              <a:rPr lang="en-US" altLang="zh-CN" b="1" dirty="0"/>
              <a:t>1%</a:t>
            </a:r>
            <a:r>
              <a:rPr lang="zh-CN" altLang="en-US" b="1" dirty="0"/>
              <a:t>。</a:t>
            </a:r>
          </a:p>
        </p:txBody>
      </p:sp>
      <p:pic>
        <p:nvPicPr>
          <p:cNvPr id="7" name="图片 6">
            <a:extLst>
              <a:ext uri="{FF2B5EF4-FFF2-40B4-BE49-F238E27FC236}">
                <a16:creationId xmlns:a16="http://schemas.microsoft.com/office/drawing/2014/main" id="{1BCE8101-B151-1683-7AD1-48A50D1D4EB0}"/>
              </a:ext>
            </a:extLst>
          </p:cNvPr>
          <p:cNvPicPr>
            <a:picLocks noChangeAspect="1"/>
          </p:cNvPicPr>
          <p:nvPr/>
        </p:nvPicPr>
        <p:blipFill>
          <a:blip r:embed="rId2"/>
          <a:stretch>
            <a:fillRect/>
          </a:stretch>
        </p:blipFill>
        <p:spPr>
          <a:xfrm>
            <a:off x="1187623" y="1988840"/>
            <a:ext cx="6552729" cy="3179367"/>
          </a:xfrm>
          <a:prstGeom prst="rect">
            <a:avLst/>
          </a:prstGeom>
        </p:spPr>
      </p:pic>
    </p:spTree>
    <p:extLst>
      <p:ext uri="{BB962C8B-B14F-4D97-AF65-F5344CB8AC3E}">
        <p14:creationId xmlns:p14="http://schemas.microsoft.com/office/powerpoint/2010/main" val="93571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3.7~3.13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20714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1325"/>
          </a:xfrm>
          <a:prstGeom prst="rect">
            <a:avLst/>
          </a:prstGeom>
          <a:noFill/>
        </p:spPr>
        <p:txBody>
          <a:bodyPr wrap="square" rtlCol="0">
            <a:spAutoFit/>
          </a:bodyPr>
          <a:lstStyle/>
          <a:p>
            <a:r>
              <a:rPr lang="en-US" altLang="zh-CN" dirty="0">
                <a:sym typeface="+mn-ea"/>
              </a:rPr>
              <a:t>1.</a:t>
            </a:r>
            <a:r>
              <a:rPr lang="zh-CN" altLang="en-US" dirty="0">
                <a:sym typeface="+mn-ea"/>
              </a:rPr>
              <a:t>将搜集数据用于测试，证明数据不平衡对结果的影响；</a:t>
            </a:r>
            <a:endParaRPr lang="en-US" altLang="zh-CN" dirty="0">
              <a:sym typeface="+mn-ea"/>
            </a:endParaRPr>
          </a:p>
          <a:p>
            <a:endParaRPr lang="en-US" altLang="zh-CN" dirty="0">
              <a:sym typeface="+mn-ea"/>
            </a:endParaRPr>
          </a:p>
          <a:p>
            <a:r>
              <a:rPr lang="en-US" altLang="zh-CN" dirty="0">
                <a:sym typeface="+mn-ea"/>
              </a:rPr>
              <a:t>2.</a:t>
            </a:r>
            <a:r>
              <a:rPr lang="zh-CN" altLang="en-US" dirty="0"/>
              <a:t>修改项目申请书</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 录制</a:t>
            </a:r>
            <a:r>
              <a:rPr lang="zh-CN" altLang="en-US">
                <a:sym typeface="+mn-ea"/>
              </a:rPr>
              <a:t>项目视频，结题沟通；</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251988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58ADBE-F71C-F3BF-D657-58DF9AD61C31}"/>
              </a:ext>
            </a:extLst>
          </p:cNvPr>
          <p:cNvSpPr txBox="1"/>
          <p:nvPr/>
        </p:nvSpPr>
        <p:spPr>
          <a:xfrm>
            <a:off x="395536" y="1124744"/>
            <a:ext cx="8352928" cy="5109091"/>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测试增量训练方法对模型泛化性能和训练时间的影响，步骤如下：</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首先，同样与一中相同的实验正负样本条数，但是设置上述训练方法中的</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n_estimators</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，保存为</a:t>
            </a: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nb_tree.pkl</a:t>
            </a: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文件。测试结果如下：</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关键源码：</a:t>
            </a: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RandomForestClassifier</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n_estimators</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 </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warm_start</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=True</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600" b="1" i="0" dirty="0">
                <a:effectLst/>
                <a:latin typeface="Lato" panose="020F0502020204030203" pitchFamily="34" charset="0"/>
              </a:rPr>
              <a:t>重用上一个调用的解决方案以适应并向集合添加更多估计量，否则，仅适应一个全新的森林。</a:t>
            </a:r>
            <a:endParaRPr lang="en-US" altLang="zh-CN" sz="1600" b="1" dirty="0">
              <a:solidFill>
                <a:srgbClr val="000000"/>
              </a:solidFill>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得到的准确率为</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97.6%</a:t>
            </a: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，召回率</a:t>
            </a:r>
            <a:r>
              <a:rPr lang="zh-CN" altLang="en-US" sz="1600" dirty="0">
                <a:solidFill>
                  <a:srgbClr val="000000"/>
                </a:solidFill>
              </a:rPr>
              <a:t>为</a:t>
            </a:r>
            <a:r>
              <a:rPr lang="en-US" altLang="zh-CN" sz="1600" dirty="0">
                <a:solidFill>
                  <a:srgbClr val="000000"/>
                </a:solidFill>
              </a:rPr>
              <a:t>97.3%</a:t>
            </a:r>
            <a:r>
              <a:rPr lang="zh-CN" altLang="en-US" sz="1600" dirty="0">
                <a:solidFill>
                  <a:srgbClr val="000000"/>
                </a:solidFill>
              </a:rPr>
              <a:t>。</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altLang="zh-CN" sz="1600" dirty="0">
              <a:solidFill>
                <a:srgbClr val="000000"/>
              </a:solidFill>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结论：</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证明模型的检测性能有所下降，原因为树的深度不够，则分类不够完善，欠拟合。</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同时，新增良性和恶意流量进行训练，原有的树会被覆盖，过程略，这样模型已经被训练过两次了，用此模型来检测原有的数据样本，可以发现结果很差。</a:t>
            </a:r>
            <a:endPar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000000"/>
                </a:solidFill>
              </a:rPr>
              <a:t>（</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注意此时不要保存</a:t>
            </a:r>
            <a:r>
              <a:rPr kumimoji="0" lang="en-US" altLang="zh-CN" sz="18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pkl</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文件，没有意义，只需要保存实验结果）</a:t>
            </a:r>
          </a:p>
        </p:txBody>
      </p:sp>
    </p:spTree>
    <p:extLst>
      <p:ext uri="{BB962C8B-B14F-4D97-AF65-F5344CB8AC3E}">
        <p14:creationId xmlns:p14="http://schemas.microsoft.com/office/powerpoint/2010/main" val="294515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58ADBE-F71C-F3BF-D657-58DF9AD61C31}"/>
              </a:ext>
            </a:extLst>
          </p:cNvPr>
          <p:cNvSpPr txBox="1"/>
          <p:nvPr/>
        </p:nvSpPr>
        <p:spPr>
          <a:xfrm>
            <a:off x="395536" y="1124744"/>
            <a:ext cx="8352928" cy="4216539"/>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测试增量训练方法对模型泛化性能和训练时间的影响，步骤如下：</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导入上述</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中训练好的</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nb_tree.pkl</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文件，新增良性和恶意流量进行训练，同时使得</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n_estimators</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n_estimators</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+=20</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，验证：</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统计原有的流为原有恶意流</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21884</a:t>
            </a: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条，原有的流为原有良性流</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21884</a:t>
            </a: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统计新增良性流</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11144</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条，新增恶意流为</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19653</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关键源码：</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RandomForestClassifier</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n_estimators</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 </a:t>
            </a:r>
            <a:r>
              <a:rPr kumimoji="0" lang="en-US" altLang="zh-CN" sz="160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warm_start</a:t>
            </a:r>
            <a:r>
              <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=True)</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600" dirty="0">
                <a:solidFill>
                  <a:srgbClr val="000000"/>
                </a:solidFill>
              </a:rPr>
              <a:t># </a:t>
            </a:r>
            <a:r>
              <a:rPr lang="zh-CN" altLang="en-US" sz="1600" dirty="0">
                <a:solidFill>
                  <a:srgbClr val="000000"/>
                </a:solidFill>
              </a:rPr>
              <a:t>重新训练</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fr-FR"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rfc.fit(X_train, y_train)</a:t>
            </a: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1183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3.14~3.20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59621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1325"/>
          </a:xfrm>
          <a:prstGeom prst="rect">
            <a:avLst/>
          </a:prstGeom>
          <a:noFill/>
        </p:spPr>
        <p:txBody>
          <a:bodyPr wrap="square" rtlCol="0">
            <a:spAutoFit/>
          </a:bodyPr>
          <a:lstStyle/>
          <a:p>
            <a:r>
              <a:rPr lang="en-US" altLang="zh-CN" dirty="0">
                <a:sym typeface="+mn-ea"/>
              </a:rPr>
              <a:t>1.</a:t>
            </a:r>
            <a:r>
              <a:rPr lang="zh-CN" altLang="en-US" dirty="0">
                <a:sym typeface="+mn-ea"/>
              </a:rPr>
              <a:t>协调项目结题，并录制视频；</a:t>
            </a:r>
            <a:endParaRPr lang="en-US" altLang="zh-CN" dirty="0">
              <a:sym typeface="+mn-ea"/>
            </a:endParaRPr>
          </a:p>
          <a:p>
            <a:endParaRPr lang="en-US" altLang="zh-CN" dirty="0">
              <a:sym typeface="+mn-ea"/>
            </a:endParaRPr>
          </a:p>
          <a:p>
            <a:r>
              <a:rPr lang="en-US" altLang="zh-CN" dirty="0">
                <a:sym typeface="+mn-ea"/>
              </a:rPr>
              <a:t>2.</a:t>
            </a:r>
            <a:r>
              <a:rPr lang="zh-CN" altLang="en-US" dirty="0">
                <a:sym typeface="+mn-ea"/>
              </a:rPr>
              <a:t>总结论文内容；</a:t>
            </a:r>
            <a:endParaRPr lang="en-US" altLang="zh-CN" dirty="0">
              <a:sym typeface="+mn-ea"/>
            </a:endParaRPr>
          </a:p>
          <a:p>
            <a:endParaRPr lang="en-US" altLang="zh-CN" dirty="0">
              <a:sym typeface="+mn-ea"/>
            </a:endParaRPr>
          </a:p>
          <a:p>
            <a:r>
              <a:rPr lang="en-US" altLang="zh-CN" dirty="0">
                <a:sym typeface="+mn-ea"/>
              </a:rPr>
              <a:t>3.</a:t>
            </a:r>
            <a:r>
              <a:rPr lang="zh-CN" altLang="en-US">
                <a:sym typeface="+mn-ea"/>
              </a:rPr>
              <a:t> 结</a:t>
            </a:r>
            <a:r>
              <a:rPr lang="zh-CN" altLang="en-US" dirty="0">
                <a:sym typeface="+mn-ea"/>
              </a:rPr>
              <a:t>题沟通；</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4262996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58ADBE-F71C-F3BF-D657-58DF9AD61C31}"/>
              </a:ext>
            </a:extLst>
          </p:cNvPr>
          <p:cNvSpPr txBox="1"/>
          <p:nvPr/>
        </p:nvSpPr>
        <p:spPr>
          <a:xfrm>
            <a:off x="395536" y="1124744"/>
            <a:ext cx="8352928" cy="2000548"/>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测试增量训练方法对模型泛化性能和训练时间的影响，步骤如下：</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indent="720000">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新增良性流</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41144</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条，新增恶意流为</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59653</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应用增量学习方法，当</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10 </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时，得到结果如下：</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66BE7AEA-02C2-291D-D691-526EAC6D724A}"/>
              </a:ext>
            </a:extLst>
          </p:cNvPr>
          <p:cNvPicPr>
            <a:picLocks noChangeAspect="1"/>
          </p:cNvPicPr>
          <p:nvPr/>
        </p:nvPicPr>
        <p:blipFill>
          <a:blip r:embed="rId2"/>
          <a:stretch>
            <a:fillRect/>
          </a:stretch>
        </p:blipFill>
        <p:spPr>
          <a:xfrm>
            <a:off x="1120837" y="2852936"/>
            <a:ext cx="7637677" cy="3528392"/>
          </a:xfrm>
          <a:prstGeom prst="rect">
            <a:avLst/>
          </a:prstGeom>
        </p:spPr>
      </p:pic>
    </p:spTree>
    <p:extLst>
      <p:ext uri="{BB962C8B-B14F-4D97-AF65-F5344CB8AC3E}">
        <p14:creationId xmlns:p14="http://schemas.microsoft.com/office/powerpoint/2010/main" val="96269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AB78EE-F7E8-8674-2CAB-8E3D2E15D31A}"/>
              </a:ext>
            </a:extLst>
          </p:cNvPr>
          <p:cNvSpPr txBox="1"/>
          <p:nvPr/>
        </p:nvSpPr>
        <p:spPr>
          <a:xfrm>
            <a:off x="395536" y="1124744"/>
            <a:ext cx="8352928" cy="2246769"/>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测试增量训练方法对模型泛化性能和训练时间的影响，步骤如下：</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indent="720000">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新增良性流</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41144</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条，新增恶意流为</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59653</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应用增量学习方法，当</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20 </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时，得到结果如下：</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7E950733-08EF-739E-ABFE-9F99A657A510}"/>
              </a:ext>
            </a:extLst>
          </p:cNvPr>
          <p:cNvPicPr>
            <a:picLocks noChangeAspect="1"/>
          </p:cNvPicPr>
          <p:nvPr/>
        </p:nvPicPr>
        <p:blipFill>
          <a:blip r:embed="rId2"/>
          <a:stretch>
            <a:fillRect/>
          </a:stretch>
        </p:blipFill>
        <p:spPr>
          <a:xfrm>
            <a:off x="1139618" y="2852936"/>
            <a:ext cx="6864763" cy="3744416"/>
          </a:xfrm>
          <a:prstGeom prst="rect">
            <a:avLst/>
          </a:prstGeom>
        </p:spPr>
      </p:pic>
    </p:spTree>
    <p:extLst>
      <p:ext uri="{BB962C8B-B14F-4D97-AF65-F5344CB8AC3E}">
        <p14:creationId xmlns:p14="http://schemas.microsoft.com/office/powerpoint/2010/main" val="86480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AB78EE-F7E8-8674-2CAB-8E3D2E15D31A}"/>
              </a:ext>
            </a:extLst>
          </p:cNvPr>
          <p:cNvSpPr txBox="1"/>
          <p:nvPr/>
        </p:nvSpPr>
        <p:spPr>
          <a:xfrm>
            <a:off x="395536" y="1124744"/>
            <a:ext cx="8352928" cy="2492990"/>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测试增量训练方法对模型泛化性能和训练时间的影响，步骤如下：</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indent="720000">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新增良性流</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41144</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条，新增恶意流为</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59653</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a:t>
            </a:r>
            <a:endParaRPr kumimoji="0" lang="en-US" altLang="zh-CN" sz="160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应用增量学习方法，当</a:t>
            </a:r>
            <a:r>
              <a:rPr kumimoji="0" lang="en-US" altLang="zh-CN" sz="16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n_estimator</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50 </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时，得到结果如下：</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FEC1A769-868D-B233-BB11-A6A5629B2B92}"/>
              </a:ext>
            </a:extLst>
          </p:cNvPr>
          <p:cNvPicPr>
            <a:picLocks noChangeAspect="1"/>
          </p:cNvPicPr>
          <p:nvPr/>
        </p:nvPicPr>
        <p:blipFill>
          <a:blip r:embed="rId2"/>
          <a:stretch>
            <a:fillRect/>
          </a:stretch>
        </p:blipFill>
        <p:spPr>
          <a:xfrm>
            <a:off x="1187624" y="2852936"/>
            <a:ext cx="6109534" cy="3240360"/>
          </a:xfrm>
          <a:prstGeom prst="rect">
            <a:avLst/>
          </a:prstGeom>
        </p:spPr>
      </p:pic>
    </p:spTree>
    <p:extLst>
      <p:ext uri="{BB962C8B-B14F-4D97-AF65-F5344CB8AC3E}">
        <p14:creationId xmlns:p14="http://schemas.microsoft.com/office/powerpoint/2010/main" val="219903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5667642"/>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一、研究背景与意义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lang="zh-CN" altLang="en-US" dirty="0"/>
              <a:t>随着网络安全概念的普及，以</a:t>
            </a:r>
            <a:r>
              <a:rPr lang="en-US" altLang="zh-CN" dirty="0"/>
              <a:t>TLS</a:t>
            </a:r>
            <a:r>
              <a:rPr lang="zh-CN" altLang="en-US" dirty="0"/>
              <a:t>为代表加密技术广泛普及，伴随着网络加密流量的激增。但是近年来，许多流量正好利用了加密这一特性，进行许多诸如灰产交易和网络钓鱼等恶意行为，这不利于相关部门和机构进行审查。 </a:t>
            </a:r>
            <a:r>
              <a:rPr lang="zh-CN" altLang="en-US" dirty="0">
                <a:solidFill>
                  <a:srgbClr val="000000"/>
                </a:solidFill>
                <a:latin typeface="微软雅黑" panose="020B0503020204020204" pitchFamily="34" charset="-122"/>
                <a:ea typeface="微软雅黑" panose="020B0503020204020204" pitchFamily="34" charset="-122"/>
              </a:rPr>
              <a:t>（问题是大的宽泛的，非具体的，非细节的）</a:t>
            </a:r>
            <a:endParaRPr lang="en-US" altLang="zh-CN" dirty="0">
              <a:solidFill>
                <a:srgbClr val="000000"/>
              </a:solidFill>
              <a:latin typeface="微软雅黑" panose="020B0503020204020204" pitchFamily="34" charset="-122"/>
              <a:ea typeface="微软雅黑" panose="020B0503020204020204" pitchFamily="34" charset="-122"/>
            </a:endParaRPr>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endParaRPr lang="en-US" altLang="zh-CN" dirty="0"/>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lang="zh-CN" altLang="en-US" dirty="0"/>
              <a:t>传统依靠解密加密流量和基于深度包检测技术的方法已经不再适用隐藏在加密数据下的恶意行为。</a:t>
            </a:r>
            <a:r>
              <a:rPr lang="zh-CN" altLang="en-US" dirty="0">
                <a:sym typeface="+mn-ea"/>
              </a:rPr>
              <a:t>在网络中的加密流量所占比例极高，加密后流量特征发生了很大变化，利用传统方法（如</a:t>
            </a:r>
            <a:r>
              <a:rPr lang="en-US" altLang="zh-CN" dirty="0">
                <a:sym typeface="+mn-ea"/>
              </a:rPr>
              <a:t>DPI</a:t>
            </a:r>
            <a:r>
              <a:rPr lang="zh-CN" altLang="en-US" dirty="0">
                <a:sym typeface="+mn-ea"/>
              </a:rPr>
              <a:t>）很难适用于加密流量。</a:t>
            </a:r>
            <a:r>
              <a:rPr lang="zh-CN" altLang="en-US" dirty="0"/>
              <a:t>因此，亟需一种新的方法去有效防范恶意流量，实现加密流量的精细化管理，维护健康绿色的网络环境。</a:t>
            </a:r>
            <a:endParaRPr lang="en-US" altLang="zh-CN" dirty="0"/>
          </a:p>
          <a:p>
            <a:pPr>
              <a:lnSpc>
                <a:spcPct val="150000"/>
              </a:lnSpc>
              <a:buFont typeface="Arial" panose="020B0604020202020204" pitchFamily="34" charset="0"/>
              <a:buNone/>
            </a:pPr>
            <a:endParaRPr lang="zh-CN" altLang="en-US" sz="2000" dirty="0"/>
          </a:p>
        </p:txBody>
      </p:sp>
    </p:spTree>
    <p:extLst>
      <p:ext uri="{BB962C8B-B14F-4D97-AF65-F5344CB8AC3E}">
        <p14:creationId xmlns:p14="http://schemas.microsoft.com/office/powerpoint/2010/main" val="3155526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C16B5A-EDCA-F0A4-1FE3-F8A03CB1AB74}"/>
              </a:ext>
            </a:extLst>
          </p:cNvPr>
          <p:cNvSpPr txBox="1"/>
          <p:nvPr/>
        </p:nvSpPr>
        <p:spPr>
          <a:xfrm>
            <a:off x="539552" y="1340768"/>
            <a:ext cx="7992888" cy="1754326"/>
          </a:xfrm>
          <a:prstGeom prst="rect">
            <a:avLst/>
          </a:prstGeom>
          <a:noFill/>
        </p:spPr>
        <p:txBody>
          <a:bodyPr wrap="square" rtlCol="0">
            <a:spAutoFit/>
          </a:bodyPr>
          <a:lstStyle/>
          <a:p>
            <a:r>
              <a:rPr lang="zh-CN" altLang="en-US" dirty="0"/>
              <a:t>结论：均方误差得到了极大改善，尝试通过添加新树的方法来改进</a:t>
            </a:r>
            <a:r>
              <a:rPr lang="en-US" altLang="zh-CN" dirty="0" err="1"/>
              <a:t>mse</a:t>
            </a:r>
            <a:r>
              <a:rPr lang="zh-CN" altLang="en-US" dirty="0"/>
              <a:t>之后，若第二次训练添加</a:t>
            </a:r>
            <a:r>
              <a:rPr lang="en-US" altLang="zh-CN" dirty="0"/>
              <a:t>10</a:t>
            </a:r>
            <a:r>
              <a:rPr lang="zh-CN" altLang="en-US" dirty="0"/>
              <a:t>棵新树，则准确率为</a:t>
            </a:r>
            <a:r>
              <a:rPr lang="en-US" altLang="zh-CN" dirty="0"/>
              <a:t>87%</a:t>
            </a:r>
            <a:r>
              <a:rPr lang="zh-CN" altLang="en-US" dirty="0"/>
              <a:t>，</a:t>
            </a:r>
            <a:r>
              <a:rPr lang="en-US" altLang="zh-CN" dirty="0" err="1"/>
              <a:t>mse</a:t>
            </a:r>
            <a:r>
              <a:rPr lang="en-US" altLang="zh-CN" dirty="0"/>
              <a:t>=0.52</a:t>
            </a:r>
            <a:r>
              <a:rPr lang="zh-CN" altLang="en-US" dirty="0"/>
              <a:t>；若添加</a:t>
            </a:r>
            <a:r>
              <a:rPr lang="en-US" altLang="zh-CN" dirty="0"/>
              <a:t>20</a:t>
            </a:r>
            <a:r>
              <a:rPr lang="zh-CN" altLang="en-US" dirty="0"/>
              <a:t>棵树，则准确率提升至</a:t>
            </a:r>
            <a:r>
              <a:rPr lang="en-US" altLang="zh-CN" dirty="0"/>
              <a:t>99.89%</a:t>
            </a:r>
            <a:r>
              <a:rPr lang="zh-CN" altLang="en-US" dirty="0"/>
              <a:t>，</a:t>
            </a:r>
            <a:r>
              <a:rPr lang="en-US" altLang="zh-CN" dirty="0" err="1"/>
              <a:t>mse</a:t>
            </a:r>
            <a:r>
              <a:rPr lang="en-US" altLang="zh-CN" dirty="0"/>
              <a:t>=0.001</a:t>
            </a:r>
            <a:r>
              <a:rPr lang="zh-CN" altLang="en-US" dirty="0"/>
              <a:t>，均方误差大幅降低，准确率迅速提高。证明增量学习在二分类下的方法有效，比之前用</a:t>
            </a:r>
            <a:r>
              <a:rPr lang="en-US" altLang="zh-CN" dirty="0"/>
              <a:t>100</a:t>
            </a:r>
            <a:r>
              <a:rPr lang="zh-CN" altLang="en-US" dirty="0"/>
              <a:t>棵树训练模型来对比看，既增强了泛化能力，又降低了系统训练开销（原有</a:t>
            </a:r>
            <a:r>
              <a:rPr lang="en-US" altLang="zh-CN" dirty="0"/>
              <a:t>100</a:t>
            </a:r>
            <a:r>
              <a:rPr lang="zh-CN" altLang="en-US" dirty="0"/>
              <a:t>棵树，现有</a:t>
            </a:r>
            <a:r>
              <a:rPr lang="en-US" altLang="zh-CN" dirty="0"/>
              <a:t>10</a:t>
            </a:r>
            <a:r>
              <a:rPr lang="zh-CN" altLang="en-US" dirty="0"/>
              <a:t>（第一次）</a:t>
            </a:r>
            <a:r>
              <a:rPr lang="en-US" altLang="zh-CN" dirty="0"/>
              <a:t>+20</a:t>
            </a:r>
            <a:r>
              <a:rPr lang="zh-CN" altLang="en-US" dirty="0"/>
              <a:t>（第二次）</a:t>
            </a:r>
            <a:r>
              <a:rPr lang="en-US" altLang="zh-CN" dirty="0"/>
              <a:t>=30</a:t>
            </a:r>
            <a:r>
              <a:rPr lang="zh-CN" altLang="en-US" dirty="0"/>
              <a:t>棵树）。</a:t>
            </a:r>
          </a:p>
        </p:txBody>
      </p:sp>
    </p:spTree>
    <p:extLst>
      <p:ext uri="{BB962C8B-B14F-4D97-AF65-F5344CB8AC3E}">
        <p14:creationId xmlns:p14="http://schemas.microsoft.com/office/powerpoint/2010/main" val="3681486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3.21~3.27</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3241786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308324"/>
          </a:xfrm>
          <a:prstGeom prst="rect">
            <a:avLst/>
          </a:prstGeom>
          <a:noFill/>
        </p:spPr>
        <p:txBody>
          <a:bodyPr wrap="square" rtlCol="0">
            <a:spAutoFit/>
          </a:bodyPr>
          <a:lstStyle/>
          <a:p>
            <a:r>
              <a:rPr lang="en-US" altLang="zh-CN" dirty="0">
                <a:sym typeface="+mn-ea"/>
              </a:rPr>
              <a:t>1.</a:t>
            </a:r>
            <a:r>
              <a:rPr lang="zh-CN" altLang="en-US" dirty="0">
                <a:sym typeface="+mn-ea"/>
              </a:rPr>
              <a:t>项目结题视频剪辑与问题准备，于下周</a:t>
            </a:r>
            <a:r>
              <a:rPr lang="en-US" altLang="zh-CN" dirty="0">
                <a:sym typeface="+mn-ea"/>
              </a:rPr>
              <a:t>29</a:t>
            </a:r>
            <a:r>
              <a:rPr lang="zh-CN" altLang="en-US" dirty="0">
                <a:sym typeface="+mn-ea"/>
              </a:rPr>
              <a:t>日参与线上项目验收；</a:t>
            </a:r>
            <a:endParaRPr lang="en-US" altLang="zh-CN" dirty="0">
              <a:sym typeface="+mn-ea"/>
            </a:endParaRPr>
          </a:p>
          <a:p>
            <a:endParaRPr lang="en-US" altLang="zh-CN" dirty="0">
              <a:sym typeface="+mn-ea"/>
            </a:endParaRPr>
          </a:p>
          <a:p>
            <a:r>
              <a:rPr lang="en-US" altLang="zh-CN" dirty="0">
                <a:sym typeface="+mn-ea"/>
              </a:rPr>
              <a:t>2.</a:t>
            </a:r>
            <a:r>
              <a:rPr lang="zh-CN" altLang="en-US" dirty="0">
                <a:sym typeface="+mn-ea"/>
              </a:rPr>
              <a:t>尝试使用</a:t>
            </a:r>
            <a:r>
              <a:rPr lang="en-US" altLang="zh-CN" dirty="0" err="1">
                <a:sym typeface="+mn-ea"/>
              </a:rPr>
              <a:t>sklearn</a:t>
            </a:r>
            <a:r>
              <a:rPr lang="zh-CN" altLang="en-US" dirty="0">
                <a:sym typeface="+mn-ea"/>
              </a:rPr>
              <a:t>中的方法来改进现有方法，以及学习迁移学习相关理论；</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 记录之前测试的数据集的评价指标，并保存；</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665894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AB78EE-F7E8-8674-2CAB-8E3D2E15D31A}"/>
              </a:ext>
            </a:extLst>
          </p:cNvPr>
          <p:cNvSpPr txBox="1"/>
          <p:nvPr/>
        </p:nvSpPr>
        <p:spPr>
          <a:xfrm>
            <a:off x="395536" y="1124744"/>
            <a:ext cx="8352928" cy="1754326"/>
          </a:xfrm>
          <a:prstGeom prst="rect">
            <a:avLst/>
          </a:prstGeom>
          <a:noFill/>
        </p:spPr>
        <p:txBody>
          <a:bodyPr wrap="square" rtlCol="0">
            <a:spAutoFit/>
          </a:bodyPr>
          <a:lstStyle/>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实验验证：</a:t>
            </a:r>
            <a:endParaRPr kumimoji="0" lang="en-US" altLang="zh-CN"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三</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测试训练好的模型对原有数据预测情况，检测是否有遗忘能力，得到准确率为</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97.0%</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以上，召回率</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97.3%</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以上。</a:t>
            </a: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72000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8994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4.4~4.10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218732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185537"/>
            <a:ext cx="7443470" cy="3693319"/>
          </a:xfrm>
          <a:prstGeom prst="rect">
            <a:avLst/>
          </a:prstGeom>
          <a:noFill/>
        </p:spPr>
        <p:txBody>
          <a:bodyPr wrap="square" rtlCol="0">
            <a:spAutoFit/>
          </a:bodyPr>
          <a:lstStyle/>
          <a:p>
            <a:r>
              <a:rPr lang="zh-CN" altLang="en-US" dirty="0">
                <a:sym typeface="+mn-ea"/>
              </a:rPr>
              <a:t>改进二分类模型，应用增量训练方法，并总结论文，得到的效果如下：</a:t>
            </a:r>
            <a:endParaRPr lang="en-US" altLang="zh-CN" dirty="0">
              <a:sym typeface="+mn-ea"/>
            </a:endParaRPr>
          </a:p>
          <a:p>
            <a:endParaRPr lang="en-US" altLang="zh-CN" dirty="0">
              <a:sym typeface="+mn-ea"/>
            </a:endParaRPr>
          </a:p>
          <a:p>
            <a:r>
              <a:rPr lang="zh-CN" altLang="en-US" dirty="0"/>
              <a:t>尝试通过添加新树的方法来改进</a:t>
            </a:r>
            <a:r>
              <a:rPr lang="en-US" altLang="zh-CN" dirty="0" err="1"/>
              <a:t>mse</a:t>
            </a:r>
            <a:r>
              <a:rPr lang="zh-CN" altLang="en-US" dirty="0"/>
              <a:t>之后，若第二次训练添加</a:t>
            </a:r>
            <a:r>
              <a:rPr lang="en-US" altLang="zh-CN" dirty="0"/>
              <a:t>10</a:t>
            </a:r>
            <a:r>
              <a:rPr lang="zh-CN" altLang="en-US" dirty="0"/>
              <a:t>棵新树</a:t>
            </a:r>
            <a:r>
              <a:rPr lang="en-US" altLang="zh-CN" dirty="0"/>
              <a:t>【</a:t>
            </a:r>
            <a:r>
              <a:rPr lang="en-US" altLang="zh-CN" dirty="0" err="1"/>
              <a:t>n_estimator</a:t>
            </a:r>
            <a:r>
              <a:rPr lang="en-US" altLang="zh-CN" dirty="0"/>
              <a:t>+=10】</a:t>
            </a:r>
            <a:r>
              <a:rPr lang="zh-CN" altLang="en-US" dirty="0"/>
              <a:t>，则准确率为</a:t>
            </a:r>
            <a:r>
              <a:rPr lang="en-US" altLang="zh-CN" dirty="0"/>
              <a:t>87%</a:t>
            </a:r>
            <a:r>
              <a:rPr lang="zh-CN" altLang="en-US" dirty="0"/>
              <a:t>，</a:t>
            </a:r>
            <a:r>
              <a:rPr lang="en-US" altLang="zh-CN" dirty="0" err="1"/>
              <a:t>mse</a:t>
            </a:r>
            <a:r>
              <a:rPr lang="en-US" altLang="zh-CN" dirty="0"/>
              <a:t>=0.52</a:t>
            </a:r>
            <a:r>
              <a:rPr lang="zh-CN" altLang="en-US" dirty="0"/>
              <a:t>；若添加</a:t>
            </a:r>
            <a:r>
              <a:rPr lang="en-US" altLang="zh-CN" dirty="0"/>
              <a:t>20</a:t>
            </a:r>
            <a:r>
              <a:rPr lang="zh-CN" altLang="en-US" dirty="0"/>
              <a:t>棵树，则准确率提升至</a:t>
            </a:r>
            <a:r>
              <a:rPr lang="en-US" altLang="zh-CN" dirty="0"/>
              <a:t>99.89%</a:t>
            </a:r>
            <a:r>
              <a:rPr lang="zh-CN" altLang="en-US" dirty="0"/>
              <a:t>，</a:t>
            </a:r>
            <a:r>
              <a:rPr lang="en-US" altLang="zh-CN" dirty="0" err="1"/>
              <a:t>mse</a:t>
            </a:r>
            <a:r>
              <a:rPr lang="en-US" altLang="zh-CN" dirty="0"/>
              <a:t>=0.001</a:t>
            </a:r>
            <a:r>
              <a:rPr lang="zh-CN" altLang="en-US" dirty="0"/>
              <a:t>，均方误差大幅降低，准确率迅速提高。证明增量学习在二分类下的方法有效，比之前用</a:t>
            </a:r>
            <a:r>
              <a:rPr lang="en-US" altLang="zh-CN" b="1" dirty="0"/>
              <a:t>100</a:t>
            </a:r>
            <a:r>
              <a:rPr lang="zh-CN" altLang="en-US" b="1" dirty="0"/>
              <a:t>棵树训练模型</a:t>
            </a:r>
            <a:r>
              <a:rPr lang="zh-CN" altLang="en-US" dirty="0"/>
              <a:t>来对比看，既增强了泛化能力，又降低了系统训练开销（原有</a:t>
            </a:r>
            <a:r>
              <a:rPr lang="en-US" altLang="zh-CN" dirty="0"/>
              <a:t>100</a:t>
            </a:r>
            <a:r>
              <a:rPr lang="zh-CN" altLang="en-US" dirty="0"/>
              <a:t>棵树，现有</a:t>
            </a:r>
            <a:r>
              <a:rPr lang="en-US" altLang="zh-CN" dirty="0"/>
              <a:t>10</a:t>
            </a:r>
            <a:r>
              <a:rPr lang="zh-CN" altLang="en-US" dirty="0"/>
              <a:t>（第一次）</a:t>
            </a:r>
            <a:r>
              <a:rPr lang="en-US" altLang="zh-CN" dirty="0"/>
              <a:t>+20</a:t>
            </a:r>
            <a:r>
              <a:rPr lang="zh-CN" altLang="en-US" dirty="0"/>
              <a:t>（第二次）</a:t>
            </a:r>
            <a:r>
              <a:rPr lang="en-US" altLang="zh-CN" dirty="0"/>
              <a:t>=30</a:t>
            </a:r>
            <a:r>
              <a:rPr lang="zh-CN" altLang="en-US" dirty="0"/>
              <a:t>棵树）</a:t>
            </a:r>
            <a:endParaRPr lang="en-US" altLang="zh-CN" dirty="0"/>
          </a:p>
          <a:p>
            <a:endParaRPr lang="en-US" altLang="zh-CN" dirty="0"/>
          </a:p>
          <a:p>
            <a:r>
              <a:rPr lang="zh-CN" altLang="en-US" dirty="0"/>
              <a:t>具体实验过程</a:t>
            </a:r>
            <a:r>
              <a:rPr lang="zh-CN" altLang="en-US" dirty="0">
                <a:hlinkClick r:id="rId3" action="ppaction://hlinkfile"/>
              </a:rPr>
              <a:t>参照</a:t>
            </a:r>
            <a:endParaRPr lang="en-US" altLang="zh-CN" dirty="0"/>
          </a:p>
          <a:p>
            <a:endParaRPr lang="en-US" altLang="zh-CN" dirty="0"/>
          </a:p>
          <a:p>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5" name="图片 4">
            <a:extLst>
              <a:ext uri="{FF2B5EF4-FFF2-40B4-BE49-F238E27FC236}">
                <a16:creationId xmlns:a16="http://schemas.microsoft.com/office/drawing/2014/main" id="{3B1CD9E3-2329-D6DF-1F61-FD8AD6C0F73F}"/>
              </a:ext>
            </a:extLst>
          </p:cNvPr>
          <p:cNvPicPr>
            <a:picLocks noChangeAspect="1"/>
          </p:cNvPicPr>
          <p:nvPr/>
        </p:nvPicPr>
        <p:blipFill>
          <a:blip r:embed="rId4"/>
          <a:stretch>
            <a:fillRect/>
          </a:stretch>
        </p:blipFill>
        <p:spPr>
          <a:xfrm>
            <a:off x="611560" y="3933056"/>
            <a:ext cx="7498730" cy="2584928"/>
          </a:xfrm>
          <a:prstGeom prst="rect">
            <a:avLst/>
          </a:prstGeom>
        </p:spPr>
      </p:pic>
    </p:spTree>
    <p:extLst>
      <p:ext uri="{BB962C8B-B14F-4D97-AF65-F5344CB8AC3E}">
        <p14:creationId xmlns:p14="http://schemas.microsoft.com/office/powerpoint/2010/main" val="203532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4.11~4.17</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183475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185537"/>
            <a:ext cx="7443470" cy="3970318"/>
          </a:xfrm>
          <a:prstGeom prst="rect">
            <a:avLst/>
          </a:prstGeom>
          <a:noFill/>
        </p:spPr>
        <p:txBody>
          <a:bodyPr wrap="square" rtlCol="0">
            <a:spAutoFit/>
          </a:bodyPr>
          <a:lstStyle/>
          <a:p>
            <a:br>
              <a:rPr lang="en-US" altLang="zh-CN" dirty="0"/>
            </a:br>
            <a:r>
              <a:rPr lang="zh-CN" altLang="en-US" dirty="0"/>
              <a:t>现在完成了二分类泛化能力的验证，后续继续沿着此目标进行多分类的测试，以期得到相同的效果，特别是多分类的泛化能力验证。</a:t>
            </a:r>
            <a:br>
              <a:rPr lang="zh-CN" altLang="en-US" dirty="0"/>
            </a:br>
            <a:br>
              <a:rPr lang="zh-CN" altLang="en-US" dirty="0"/>
            </a:br>
            <a:br>
              <a:rPr lang="en-US" altLang="zh-CN" dirty="0"/>
            </a:br>
            <a:r>
              <a:rPr lang="zh-CN" altLang="en-US" dirty="0"/>
              <a:t>如何从已学习到的类中尽量快速学习未知类，是一个难点，需要补充深度学习训练方法，并用增量学习改进。</a:t>
            </a:r>
            <a:endParaRPr lang="en-US" altLang="zh-CN" dirty="0"/>
          </a:p>
          <a:p>
            <a:endParaRPr lang="en-US" altLang="zh-CN" dirty="0"/>
          </a:p>
          <a:p>
            <a:r>
              <a:rPr lang="zh-CN" altLang="en-US" b="1" dirty="0"/>
              <a:t>本地搜集失败：</a:t>
            </a:r>
            <a:endParaRPr lang="en-US" altLang="zh-CN" b="1" dirty="0"/>
          </a:p>
          <a:p>
            <a:endParaRPr lang="en-US" altLang="zh-CN" dirty="0"/>
          </a:p>
          <a:p>
            <a:r>
              <a:rPr lang="zh-CN" altLang="en-US" dirty="0"/>
              <a:t>继续校园网网关搜集流量并分流处理，并整理当前的二分类模块，使之成体系，简洁。进行分流后发现双向流数量较少，准备延长搜集的时间跨度，再集中进行补充试验。</a:t>
            </a:r>
            <a:r>
              <a:rPr lang="zh-CN" altLang="en-US" b="1" dirty="0"/>
              <a:t>以测试二分类效果。</a:t>
            </a:r>
            <a:br>
              <a:rPr lang="zh-CN" altLang="en-US" dirty="0"/>
            </a:br>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1882776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9AF2EC-ADAB-4DEC-866D-30768E65DB7E}"/>
              </a:ext>
            </a:extLst>
          </p:cNvPr>
          <p:cNvSpPr txBox="1"/>
          <p:nvPr/>
        </p:nvSpPr>
        <p:spPr>
          <a:xfrm>
            <a:off x="1145219" y="1822697"/>
            <a:ext cx="7417293" cy="1754326"/>
          </a:xfrm>
          <a:prstGeom prst="rect">
            <a:avLst/>
          </a:prstGeom>
          <a:noFill/>
        </p:spPr>
        <p:txBody>
          <a:bodyPr wrap="square" rtlCol="0">
            <a:spAutoFit/>
          </a:bodyPr>
          <a:lstStyle/>
          <a:p>
            <a:r>
              <a:rPr lang="zh-CN" altLang="en-US" dirty="0"/>
              <a:t>本地环境下恶意流量受到局限性，筛选出的流量样本较小，配置环境复杂。于是选择公开加密恶意流量数据集，选择其中的</a:t>
            </a:r>
            <a:r>
              <a:rPr lang="en-US" altLang="zh-CN" dirty="0">
                <a:hlinkClick r:id="rId2"/>
              </a:rPr>
              <a:t>Botnets</a:t>
            </a:r>
            <a:r>
              <a:rPr lang="zh-CN" altLang="en-US" dirty="0"/>
              <a:t>中的多个子类进行多分类，选用了</a:t>
            </a:r>
            <a:r>
              <a:rPr lang="en-US" altLang="zh-CN" dirty="0"/>
              <a:t>5</a:t>
            </a:r>
            <a:r>
              <a:rPr lang="zh-CN" altLang="en-US" dirty="0"/>
              <a:t>种类型恶意流量，通过脚本筛选出</a:t>
            </a:r>
            <a:r>
              <a:rPr lang="en-US" altLang="zh-CN" dirty="0"/>
              <a:t>408-1000</a:t>
            </a:r>
            <a:r>
              <a:rPr lang="zh-CN" altLang="en-US" dirty="0"/>
              <a:t>条双向流，检测效率如下，采用的特征为</a:t>
            </a:r>
            <a:r>
              <a:rPr lang="en-US" altLang="zh-CN" dirty="0" err="1"/>
              <a:t>tls</a:t>
            </a:r>
            <a:r>
              <a:rPr lang="zh-CN" altLang="en-US" dirty="0"/>
              <a:t>特征和统计特征：</a:t>
            </a:r>
            <a:endParaRPr lang="en-US" altLang="zh-CN" dirty="0"/>
          </a:p>
          <a:p>
            <a:endParaRPr lang="en-US" altLang="zh-CN" dirty="0"/>
          </a:p>
          <a:p>
            <a:endParaRPr lang="zh-CN" altLang="en-US" dirty="0"/>
          </a:p>
        </p:txBody>
      </p:sp>
      <p:graphicFrame>
        <p:nvGraphicFramePr>
          <p:cNvPr id="10" name="表格 10">
            <a:extLst>
              <a:ext uri="{FF2B5EF4-FFF2-40B4-BE49-F238E27FC236}">
                <a16:creationId xmlns:a16="http://schemas.microsoft.com/office/drawing/2014/main" id="{44DBE7B9-8B3D-4BA6-AF56-A671CDB7B868}"/>
              </a:ext>
            </a:extLst>
          </p:cNvPr>
          <p:cNvGraphicFramePr>
            <a:graphicFrameLocks noGrp="1"/>
          </p:cNvGraphicFramePr>
          <p:nvPr/>
        </p:nvGraphicFramePr>
        <p:xfrm>
          <a:off x="1475656" y="3140968"/>
          <a:ext cx="5438130" cy="3056136"/>
        </p:xfrm>
        <a:graphic>
          <a:graphicData uri="http://schemas.openxmlformats.org/drawingml/2006/table">
            <a:tbl>
              <a:tblPr firstRow="1" bandRow="1">
                <a:tableStyleId>{21E4AEA4-8DFA-4A89-87EB-49C32662AFE0}</a:tableStyleId>
              </a:tblPr>
              <a:tblGrid>
                <a:gridCol w="1812710">
                  <a:extLst>
                    <a:ext uri="{9D8B030D-6E8A-4147-A177-3AD203B41FA5}">
                      <a16:colId xmlns:a16="http://schemas.microsoft.com/office/drawing/2014/main" val="4024709979"/>
                    </a:ext>
                  </a:extLst>
                </a:gridCol>
                <a:gridCol w="1812710">
                  <a:extLst>
                    <a:ext uri="{9D8B030D-6E8A-4147-A177-3AD203B41FA5}">
                      <a16:colId xmlns:a16="http://schemas.microsoft.com/office/drawing/2014/main" val="2663507479"/>
                    </a:ext>
                  </a:extLst>
                </a:gridCol>
                <a:gridCol w="1812710">
                  <a:extLst>
                    <a:ext uri="{9D8B030D-6E8A-4147-A177-3AD203B41FA5}">
                      <a16:colId xmlns:a16="http://schemas.microsoft.com/office/drawing/2014/main" val="3647919979"/>
                    </a:ext>
                  </a:extLst>
                </a:gridCol>
              </a:tblGrid>
              <a:tr h="382017">
                <a:tc>
                  <a:txBody>
                    <a:bodyPr/>
                    <a:lstStyle/>
                    <a:p>
                      <a:r>
                        <a:rPr lang="zh-CN" altLang="en-US" sz="1400" dirty="0"/>
                        <a:t>算法</a:t>
                      </a:r>
                    </a:p>
                  </a:txBody>
                  <a:tcPr marL="68580" marR="68580" marT="34290" marB="34290"/>
                </a:tc>
                <a:tc>
                  <a:txBody>
                    <a:bodyPr/>
                    <a:lstStyle/>
                    <a:p>
                      <a:r>
                        <a:rPr lang="zh-CN" altLang="en-US" sz="1400" dirty="0"/>
                        <a:t>准确率（</a:t>
                      </a:r>
                      <a:r>
                        <a:rPr lang="en-US" altLang="zh-CN" sz="1400" dirty="0"/>
                        <a:t>%</a:t>
                      </a:r>
                      <a:r>
                        <a:rPr lang="zh-CN" altLang="en-US" sz="1400" dirty="0"/>
                        <a:t>）</a:t>
                      </a:r>
                    </a:p>
                  </a:txBody>
                  <a:tcPr marL="68580" marR="68580" marT="34290" marB="34290"/>
                </a:tc>
                <a:tc>
                  <a:txBody>
                    <a:bodyPr/>
                    <a:lstStyle/>
                    <a:p>
                      <a:r>
                        <a:rPr lang="zh-CN" altLang="en-US" sz="1400" dirty="0"/>
                        <a:t>平均查准率（</a:t>
                      </a:r>
                      <a:r>
                        <a:rPr lang="en-US" altLang="zh-CN" sz="1400" dirty="0"/>
                        <a:t>%</a:t>
                      </a:r>
                      <a:r>
                        <a:rPr lang="zh-CN" altLang="en-US" sz="1400" dirty="0"/>
                        <a:t>）</a:t>
                      </a:r>
                    </a:p>
                  </a:txBody>
                  <a:tcPr marL="68580" marR="68580" marT="34290" marB="34290"/>
                </a:tc>
                <a:extLst>
                  <a:ext uri="{0D108BD9-81ED-4DB2-BD59-A6C34878D82A}">
                    <a16:rowId xmlns:a16="http://schemas.microsoft.com/office/drawing/2014/main" val="4200655962"/>
                  </a:ext>
                </a:extLst>
              </a:tr>
              <a:tr h="382017">
                <a:tc>
                  <a:txBody>
                    <a:bodyPr/>
                    <a:lstStyle/>
                    <a:p>
                      <a:r>
                        <a:rPr lang="zh-CN" altLang="en-US" sz="1400" dirty="0"/>
                        <a:t>随机森林</a:t>
                      </a:r>
                    </a:p>
                  </a:txBody>
                  <a:tcPr marL="68580" marR="68580" marT="34290" marB="34290"/>
                </a:tc>
                <a:tc>
                  <a:txBody>
                    <a:bodyPr/>
                    <a:lstStyle/>
                    <a:p>
                      <a:r>
                        <a:rPr lang="en-US" altLang="zh-CN" sz="1400" dirty="0"/>
                        <a:t>79.70</a:t>
                      </a:r>
                      <a:endParaRPr lang="zh-CN" altLang="en-US" sz="1400" dirty="0"/>
                    </a:p>
                  </a:txBody>
                  <a:tcPr marL="68580" marR="68580" marT="34290" marB="34290"/>
                </a:tc>
                <a:tc>
                  <a:txBody>
                    <a:bodyPr/>
                    <a:lstStyle/>
                    <a:p>
                      <a:r>
                        <a:rPr lang="en-US" altLang="zh-CN" sz="1400" dirty="0"/>
                        <a:t>79.51</a:t>
                      </a:r>
                      <a:endParaRPr lang="zh-CN" altLang="en-US" sz="1400" dirty="0"/>
                    </a:p>
                  </a:txBody>
                  <a:tcPr marL="68580" marR="68580" marT="34290" marB="34290"/>
                </a:tc>
                <a:extLst>
                  <a:ext uri="{0D108BD9-81ED-4DB2-BD59-A6C34878D82A}">
                    <a16:rowId xmlns:a16="http://schemas.microsoft.com/office/drawing/2014/main" val="1329310951"/>
                  </a:ext>
                </a:extLst>
              </a:tr>
              <a:tr h="382017">
                <a:tc>
                  <a:txBody>
                    <a:bodyPr/>
                    <a:lstStyle/>
                    <a:p>
                      <a:r>
                        <a:rPr lang="zh-CN" altLang="en-US" sz="1400" dirty="0"/>
                        <a:t>逻辑回归</a:t>
                      </a:r>
                    </a:p>
                  </a:txBody>
                  <a:tcPr marL="68580" marR="68580" marT="34290" marB="34290"/>
                </a:tc>
                <a:tc>
                  <a:txBody>
                    <a:bodyPr/>
                    <a:lstStyle/>
                    <a:p>
                      <a:r>
                        <a:rPr lang="en-US" altLang="zh-CN" sz="1400" dirty="0"/>
                        <a:t>79.21</a:t>
                      </a:r>
                      <a:endParaRPr lang="zh-CN" altLang="en-US" sz="1400" dirty="0"/>
                    </a:p>
                  </a:txBody>
                  <a:tcPr marL="68580" marR="68580" marT="34290" marB="34290"/>
                </a:tc>
                <a:tc>
                  <a:txBody>
                    <a:bodyPr/>
                    <a:lstStyle/>
                    <a:p>
                      <a:r>
                        <a:rPr lang="en-US" altLang="zh-CN" sz="1400" dirty="0"/>
                        <a:t>69.01</a:t>
                      </a:r>
                      <a:endParaRPr lang="zh-CN" altLang="en-US" sz="1400" dirty="0"/>
                    </a:p>
                  </a:txBody>
                  <a:tcPr marL="68580" marR="68580" marT="34290" marB="34290"/>
                </a:tc>
                <a:extLst>
                  <a:ext uri="{0D108BD9-81ED-4DB2-BD59-A6C34878D82A}">
                    <a16:rowId xmlns:a16="http://schemas.microsoft.com/office/drawing/2014/main" val="2229445110"/>
                  </a:ext>
                </a:extLst>
              </a:tr>
              <a:tr h="382017">
                <a:tc>
                  <a:txBody>
                    <a:bodyPr/>
                    <a:lstStyle/>
                    <a:p>
                      <a:r>
                        <a:rPr lang="zh-CN" altLang="en-US" sz="1400" dirty="0"/>
                        <a:t>朴素贝叶斯</a:t>
                      </a:r>
                    </a:p>
                  </a:txBody>
                  <a:tcPr marL="68580" marR="68580" marT="34290" marB="34290"/>
                </a:tc>
                <a:tc>
                  <a:txBody>
                    <a:bodyPr/>
                    <a:lstStyle/>
                    <a:p>
                      <a:r>
                        <a:rPr lang="en-US" altLang="zh-CN" sz="1400" dirty="0"/>
                        <a:t>85.57</a:t>
                      </a:r>
                      <a:endParaRPr lang="zh-CN" altLang="en-US" sz="1400" dirty="0"/>
                    </a:p>
                  </a:txBody>
                  <a:tcPr marL="68580" marR="68580" marT="34290" marB="34290"/>
                </a:tc>
                <a:tc>
                  <a:txBody>
                    <a:bodyPr/>
                    <a:lstStyle/>
                    <a:p>
                      <a:r>
                        <a:rPr lang="en-US" altLang="zh-CN" sz="1400" dirty="0"/>
                        <a:t>65.61</a:t>
                      </a:r>
                      <a:endParaRPr lang="zh-CN" altLang="en-US" sz="1400" dirty="0"/>
                    </a:p>
                  </a:txBody>
                  <a:tcPr marL="68580" marR="68580" marT="34290" marB="34290"/>
                </a:tc>
                <a:extLst>
                  <a:ext uri="{0D108BD9-81ED-4DB2-BD59-A6C34878D82A}">
                    <a16:rowId xmlns:a16="http://schemas.microsoft.com/office/drawing/2014/main" val="2095229823"/>
                  </a:ext>
                </a:extLst>
              </a:tr>
              <a:tr h="382017">
                <a:tc>
                  <a:txBody>
                    <a:bodyPr/>
                    <a:lstStyle/>
                    <a:p>
                      <a:r>
                        <a:rPr lang="zh-CN" altLang="en-US" sz="1400" dirty="0"/>
                        <a:t>支持向量机</a:t>
                      </a:r>
                    </a:p>
                  </a:txBody>
                  <a:tcPr marL="68580" marR="68580" marT="34290" marB="34290"/>
                </a:tc>
                <a:tc>
                  <a:txBody>
                    <a:bodyPr/>
                    <a:lstStyle/>
                    <a:p>
                      <a:r>
                        <a:rPr lang="en-US" altLang="zh-CN" sz="1400" dirty="0"/>
                        <a:t>76.41</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75.42</a:t>
                      </a:r>
                      <a:endParaRPr lang="zh-CN" altLang="en-US" sz="1400" dirty="0"/>
                    </a:p>
                  </a:txBody>
                  <a:tcPr marL="68580" marR="68580" marT="34290" marB="34290"/>
                </a:tc>
                <a:extLst>
                  <a:ext uri="{0D108BD9-81ED-4DB2-BD59-A6C34878D82A}">
                    <a16:rowId xmlns:a16="http://schemas.microsoft.com/office/drawing/2014/main" val="3739709432"/>
                  </a:ext>
                </a:extLst>
              </a:tr>
              <a:tr h="382017">
                <a:tc>
                  <a:txBody>
                    <a:bodyPr/>
                    <a:lstStyle/>
                    <a:p>
                      <a:r>
                        <a:rPr lang="zh-CN" altLang="en-US" sz="1400" dirty="0"/>
                        <a:t>决策树</a:t>
                      </a:r>
                    </a:p>
                  </a:txBody>
                  <a:tcPr marL="68580" marR="68580" marT="34290" marB="34290"/>
                </a:tc>
                <a:tc>
                  <a:txBody>
                    <a:bodyPr/>
                    <a:lstStyle/>
                    <a:p>
                      <a:r>
                        <a:rPr lang="en-US" altLang="zh-CN" sz="1400" dirty="0"/>
                        <a:t>72.21</a:t>
                      </a:r>
                      <a:endParaRPr lang="zh-CN" altLang="en-US" sz="1400" dirty="0"/>
                    </a:p>
                  </a:txBody>
                  <a:tcPr marL="68580" marR="68580" marT="34290" marB="34290"/>
                </a:tc>
                <a:tc>
                  <a:txBody>
                    <a:bodyPr/>
                    <a:lstStyle/>
                    <a:p>
                      <a:r>
                        <a:rPr lang="en-US" altLang="zh-CN" sz="1400" dirty="0"/>
                        <a:t>80.61</a:t>
                      </a:r>
                      <a:endParaRPr lang="zh-CN" altLang="en-US" sz="1400" dirty="0"/>
                    </a:p>
                  </a:txBody>
                  <a:tcPr marL="68580" marR="68580" marT="34290" marB="34290"/>
                </a:tc>
                <a:extLst>
                  <a:ext uri="{0D108BD9-81ED-4DB2-BD59-A6C34878D82A}">
                    <a16:rowId xmlns:a16="http://schemas.microsoft.com/office/drawing/2014/main" val="1032409511"/>
                  </a:ext>
                </a:extLst>
              </a:tr>
              <a:tr h="382017">
                <a:tc>
                  <a:txBody>
                    <a:bodyPr/>
                    <a:lstStyle/>
                    <a:p>
                      <a:r>
                        <a:rPr lang="en-US" altLang="zh-CN" sz="1400" dirty="0" err="1"/>
                        <a:t>XGBoost</a:t>
                      </a:r>
                      <a:endParaRPr lang="zh-CN" altLang="en-US" sz="1400" dirty="0"/>
                    </a:p>
                  </a:txBody>
                  <a:tcPr marL="68580" marR="68580" marT="34290" marB="34290"/>
                </a:tc>
                <a:tc>
                  <a:txBody>
                    <a:bodyPr/>
                    <a:lstStyle/>
                    <a:p>
                      <a:r>
                        <a:rPr lang="en-US" altLang="zh-CN" sz="1400" dirty="0"/>
                        <a:t>85.56</a:t>
                      </a:r>
                      <a:endParaRPr lang="zh-CN" altLang="en-US" sz="1400" dirty="0"/>
                    </a:p>
                  </a:txBody>
                  <a:tcPr marL="68580" marR="68580" marT="34290" marB="34290"/>
                </a:tc>
                <a:tc>
                  <a:txBody>
                    <a:bodyPr/>
                    <a:lstStyle/>
                    <a:p>
                      <a:r>
                        <a:rPr lang="en-US" altLang="zh-CN" sz="1400" dirty="0"/>
                        <a:t>72.47</a:t>
                      </a:r>
                      <a:endParaRPr lang="zh-CN" altLang="en-US" sz="1400" dirty="0"/>
                    </a:p>
                  </a:txBody>
                  <a:tcPr marL="68580" marR="68580" marT="34290" marB="34290"/>
                </a:tc>
                <a:extLst>
                  <a:ext uri="{0D108BD9-81ED-4DB2-BD59-A6C34878D82A}">
                    <a16:rowId xmlns:a16="http://schemas.microsoft.com/office/drawing/2014/main" val="3713867138"/>
                  </a:ext>
                </a:extLst>
              </a:tr>
              <a:tr h="382017">
                <a:tc>
                  <a:txBody>
                    <a:bodyPr/>
                    <a:lstStyle/>
                    <a:p>
                      <a:r>
                        <a:rPr lang="en-US" altLang="zh-CN" sz="1400" dirty="0" err="1"/>
                        <a:t>lightBGM</a:t>
                      </a:r>
                      <a:endParaRPr lang="zh-CN" altLang="en-US" sz="1400" dirty="0"/>
                    </a:p>
                  </a:txBody>
                  <a:tcPr marL="68580" marR="68580" marT="34290" marB="34290"/>
                </a:tc>
                <a:tc>
                  <a:txBody>
                    <a:bodyPr/>
                    <a:lstStyle/>
                    <a:p>
                      <a:r>
                        <a:rPr lang="en-US" altLang="zh-CN" sz="1400" dirty="0"/>
                        <a:t>79.80</a:t>
                      </a:r>
                      <a:endParaRPr lang="zh-CN" altLang="en-US" sz="1400" dirty="0"/>
                    </a:p>
                  </a:txBody>
                  <a:tcPr marL="68580" marR="68580" marT="34290" marB="34290"/>
                </a:tc>
                <a:tc>
                  <a:txBody>
                    <a:bodyPr/>
                    <a:lstStyle/>
                    <a:p>
                      <a:r>
                        <a:rPr lang="en-US" altLang="zh-CN" sz="1400" dirty="0"/>
                        <a:t>76.80</a:t>
                      </a:r>
                      <a:endParaRPr lang="zh-CN" altLang="en-US" sz="1400" dirty="0"/>
                    </a:p>
                  </a:txBody>
                  <a:tcPr marL="68580" marR="68580" marT="34290" marB="34290"/>
                </a:tc>
                <a:extLst>
                  <a:ext uri="{0D108BD9-81ED-4DB2-BD59-A6C34878D82A}">
                    <a16:rowId xmlns:a16="http://schemas.microsoft.com/office/drawing/2014/main" val="2171099253"/>
                  </a:ext>
                </a:extLst>
              </a:tr>
            </a:tbl>
          </a:graphicData>
        </a:graphic>
      </p:graphicFrame>
    </p:spTree>
    <p:extLst>
      <p:ext uri="{BB962C8B-B14F-4D97-AF65-F5344CB8AC3E}">
        <p14:creationId xmlns:p14="http://schemas.microsoft.com/office/powerpoint/2010/main" val="2895279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8E0250-239F-34C0-212A-0B9617392190}"/>
              </a:ext>
            </a:extLst>
          </p:cNvPr>
          <p:cNvPicPr>
            <a:picLocks noChangeAspect="1"/>
          </p:cNvPicPr>
          <p:nvPr/>
        </p:nvPicPr>
        <p:blipFill>
          <a:blip r:embed="rId2"/>
          <a:stretch>
            <a:fillRect/>
          </a:stretch>
        </p:blipFill>
        <p:spPr>
          <a:xfrm>
            <a:off x="1403648" y="1124744"/>
            <a:ext cx="6696744" cy="5192150"/>
          </a:xfrm>
          <a:prstGeom prst="rect">
            <a:avLst/>
          </a:prstGeom>
        </p:spPr>
      </p:pic>
    </p:spTree>
    <p:extLst>
      <p:ext uri="{BB962C8B-B14F-4D97-AF65-F5344CB8AC3E}">
        <p14:creationId xmlns:p14="http://schemas.microsoft.com/office/powerpoint/2010/main" val="195109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5531771"/>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二、现状分析与问题提出</a:t>
            </a: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研究现状分析：</a:t>
            </a:r>
            <a:r>
              <a:rPr lang="zh-CN" altLang="zh-CN" dirty="0"/>
              <a:t>目前针对</a:t>
            </a:r>
            <a:r>
              <a:rPr lang="zh-CN" altLang="en-US" dirty="0"/>
              <a:t>加密恶意流量的检测研究主要分为机器学习、深度学习和集成学习，另外还有增量学习方法（</a:t>
            </a:r>
            <a:r>
              <a:rPr lang="zh-CN" altLang="en-US" dirty="0">
                <a:solidFill>
                  <a:srgbClr val="000000"/>
                </a:solidFill>
                <a:latin typeface="微软雅黑" panose="020B0503020204020204" pitchFamily="34" charset="-122"/>
                <a:ea typeface="微软雅黑" panose="020B0503020204020204" pitchFamily="34" charset="-122"/>
              </a:rPr>
              <a:t>有哪些相关研究，大体思路是什么，效果如何</a:t>
            </a:r>
            <a:r>
              <a:rPr lang="zh-CN" altLang="en-US" dirty="0"/>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新问题：</a:t>
            </a:r>
            <a:r>
              <a:rPr lang="zh-CN" altLang="en-US" dirty="0"/>
              <a:t>在二分类问题中，由于网络流量会随着时间推移产生特征的改变，使得以往建立的检测模型应对新的变种时检测效率降低，泛化减弱（</a:t>
            </a:r>
            <a:r>
              <a:rPr lang="zh-CN" altLang="en-US" dirty="0">
                <a:solidFill>
                  <a:srgbClr val="000000"/>
                </a:solidFill>
                <a:latin typeface="微软雅黑" panose="020B0503020204020204" pitchFamily="34" charset="-122"/>
                <a:ea typeface="微软雅黑" panose="020B0503020204020204" pitchFamily="34" charset="-122"/>
              </a:rPr>
              <a:t>新约束条件下没有有效解法</a:t>
            </a:r>
            <a:r>
              <a:rPr lang="zh-CN" altLang="en-US" dirty="0"/>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lnSpc>
                <a:spcPct val="150000"/>
              </a:lnSpc>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更好解法：</a:t>
            </a:r>
            <a:r>
              <a:rPr lang="zh-CN" altLang="zh-CN" dirty="0"/>
              <a:t>拟采用</a:t>
            </a:r>
            <a:r>
              <a:rPr lang="zh-CN" altLang="en-US" dirty="0"/>
              <a:t>增量学习</a:t>
            </a:r>
            <a:r>
              <a:rPr lang="zh-CN" altLang="zh-CN" dirty="0"/>
              <a:t>技术</a:t>
            </a:r>
            <a:r>
              <a:rPr lang="zh-CN" altLang="en-US" dirty="0"/>
              <a:t>，对加密恶意流量的识别模型重新训练，使其学习到最近恶意流量出现的特征并更新到模型中（</a:t>
            </a:r>
            <a:r>
              <a:rPr lang="zh-CN" altLang="en-US" dirty="0">
                <a:solidFill>
                  <a:srgbClr val="000000"/>
                </a:solidFill>
                <a:latin typeface="微软雅黑" panose="020B0503020204020204" pitchFamily="34" charset="-122"/>
                <a:ea typeface="微软雅黑" panose="020B0503020204020204" pitchFamily="34" charset="-122"/>
              </a:rPr>
              <a:t>现有约束条件不变，但解法不够优，如何给出更优的解法</a:t>
            </a:r>
            <a:r>
              <a:rPr lang="zh-CN" altLang="en-US" dirty="0"/>
              <a:t>）</a:t>
            </a:r>
            <a:r>
              <a:rPr lang="zh-CN" altLang="en-US" sz="2000" dirty="0">
                <a:solidFill>
                  <a:srgbClr val="000000"/>
                </a:solidFill>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4.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问题描述：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Problem Statement</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，即，描述问题所涉及的不同方面、场景、约束条件、解决目标等。</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4215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BB152-44EE-0098-A504-B37C73DD9320}"/>
              </a:ext>
            </a:extLst>
          </p:cNvPr>
          <p:cNvSpPr txBox="1"/>
          <p:nvPr/>
        </p:nvSpPr>
        <p:spPr>
          <a:xfrm>
            <a:off x="611560" y="1556792"/>
            <a:ext cx="8064896" cy="1200329"/>
          </a:xfrm>
          <a:prstGeom prst="rect">
            <a:avLst/>
          </a:prstGeom>
          <a:noFill/>
        </p:spPr>
        <p:txBody>
          <a:bodyPr wrap="square" rtlCol="0">
            <a:spAutoFit/>
          </a:bodyPr>
          <a:lstStyle/>
          <a:p>
            <a:r>
              <a:rPr lang="zh-CN" altLang="en-US" dirty="0"/>
              <a:t>为了进一步来说明加密恶意流量多分类的结果优劣，引入了混淆矩阵的概念，混淆矩阵是一种呈现多类分类结果的具体方法，其中真实标签代表实际的真实标签。预测标签是模型给出的结果。正常情况下，副对角线的颜色会较深。</a:t>
            </a:r>
            <a:endParaRPr lang="en-US" altLang="zh-CN" dirty="0"/>
          </a:p>
          <a:p>
            <a:endParaRPr lang="zh-CN" altLang="en-US" dirty="0"/>
          </a:p>
        </p:txBody>
      </p:sp>
    </p:spTree>
    <p:extLst>
      <p:ext uri="{BB962C8B-B14F-4D97-AF65-F5344CB8AC3E}">
        <p14:creationId xmlns:p14="http://schemas.microsoft.com/office/powerpoint/2010/main" val="2951195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5.5~5.8</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3107647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412776"/>
            <a:ext cx="7488832" cy="1754326"/>
          </a:xfrm>
          <a:prstGeom prst="rect">
            <a:avLst/>
          </a:prstGeom>
          <a:noFill/>
        </p:spPr>
        <p:txBody>
          <a:bodyPr wrap="square" rtlCol="0">
            <a:spAutoFit/>
          </a:bodyPr>
          <a:lstStyle/>
          <a:p>
            <a:r>
              <a:rPr lang="zh-CN" altLang="en-US" dirty="0"/>
              <a:t>今日进展：</a:t>
            </a:r>
            <a:br>
              <a:rPr lang="zh-CN" altLang="en-US" dirty="0"/>
            </a:br>
            <a:r>
              <a:rPr lang="en-US" altLang="zh-CN" dirty="0"/>
              <a:t>1.</a:t>
            </a:r>
            <a:r>
              <a:rPr lang="zh-CN" altLang="en-US" dirty="0"/>
              <a:t>了解</a:t>
            </a:r>
            <a:r>
              <a:rPr lang="en-US" altLang="zh-CN" dirty="0"/>
              <a:t>CNN</a:t>
            </a:r>
            <a:r>
              <a:rPr lang="zh-CN" altLang="en-US" dirty="0"/>
              <a:t>卷积神经网络在加密流量识别的应用，后续预备写好相应的模型进行改进</a:t>
            </a:r>
            <a:endParaRPr lang="en-US" altLang="zh-CN" dirty="0"/>
          </a:p>
          <a:p>
            <a:br>
              <a:rPr lang="zh-CN" altLang="en-US" dirty="0"/>
            </a:br>
            <a:r>
              <a:rPr lang="en-US" altLang="zh-CN" dirty="0"/>
              <a:t>2.</a:t>
            </a:r>
            <a:r>
              <a:rPr lang="zh-CN" altLang="en-US" dirty="0"/>
              <a:t>继续学习</a:t>
            </a:r>
            <a:r>
              <a:rPr lang="en-US" altLang="zh-CN" dirty="0" err="1"/>
              <a:t>django</a:t>
            </a:r>
            <a:r>
              <a:rPr lang="zh-CN" altLang="en-US" dirty="0"/>
              <a:t>，掌握视图函数的用法，以及与</a:t>
            </a:r>
            <a:r>
              <a:rPr lang="en-US" altLang="zh-CN" dirty="0" err="1"/>
              <a:t>url</a:t>
            </a:r>
            <a:r>
              <a:rPr lang="zh-CN" altLang="en-US" dirty="0"/>
              <a:t>对应关系，并思考如何改进已有软件使增量学习对模型的效果可视化。</a:t>
            </a:r>
          </a:p>
        </p:txBody>
      </p:sp>
    </p:spTree>
    <p:extLst>
      <p:ext uri="{BB962C8B-B14F-4D97-AF65-F5344CB8AC3E}">
        <p14:creationId xmlns:p14="http://schemas.microsoft.com/office/powerpoint/2010/main" val="552752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5.9~5.15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2157827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124744"/>
            <a:ext cx="7488832" cy="4154984"/>
          </a:xfrm>
          <a:prstGeom prst="rect">
            <a:avLst/>
          </a:prstGeom>
          <a:noFill/>
        </p:spPr>
        <p:txBody>
          <a:bodyPr wrap="square" rtlCol="0">
            <a:spAutoFit/>
          </a:bodyPr>
          <a:lstStyle/>
          <a:p>
            <a:pPr marL="342900" indent="-342900">
              <a:buFont typeface="+mj-lt"/>
              <a:buAutoNum type="arabicPeriod"/>
            </a:pPr>
            <a:r>
              <a:rPr lang="zh-CN" altLang="en-US" sz="2400" dirty="0"/>
              <a:t>在</a:t>
            </a:r>
            <a:r>
              <a:rPr lang="en-US" altLang="zh-CN" sz="2400" dirty="0" err="1"/>
              <a:t>django</a:t>
            </a:r>
            <a:r>
              <a:rPr lang="zh-CN" altLang="en-US" sz="2400" dirty="0"/>
              <a:t>中进行端口转发技术以进行本机调试，建立了</a:t>
            </a:r>
            <a:r>
              <a:rPr lang="en-US" altLang="zh-CN" sz="2400" dirty="0" err="1"/>
              <a:t>sql</a:t>
            </a:r>
            <a:r>
              <a:rPr lang="zh-CN" altLang="en-US" sz="2400" dirty="0"/>
              <a:t>表以存储应用增量方法后的变化。</a:t>
            </a:r>
          </a:p>
          <a:p>
            <a:pPr marL="342900" indent="-342900">
              <a:buFont typeface="+mj-lt"/>
              <a:buAutoNum type="arabicPeriod"/>
            </a:pPr>
            <a:endParaRPr lang="zh-CN" altLang="en-US" sz="2400" dirty="0"/>
          </a:p>
          <a:p>
            <a:pPr marL="342900" indent="-342900">
              <a:buFont typeface="+mj-lt"/>
              <a:buAutoNum type="arabicPeriod"/>
            </a:pPr>
            <a:r>
              <a:rPr lang="zh-CN" altLang="en-US" sz="2400" dirty="0"/>
              <a:t>编写页面并调试，选用了统计特征作为主要考量点，以适配应用增量方法后的变化，并和邵佳杰所在页面进行整合。</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查阅分布式梯度提升框架</a:t>
            </a:r>
            <a:r>
              <a:rPr lang="en-US" altLang="zh-CN" sz="2400" dirty="0" err="1"/>
              <a:t>lightgbm</a:t>
            </a:r>
            <a:r>
              <a:rPr lang="zh-CN" altLang="en-US" sz="2400" dirty="0"/>
              <a:t>的</a:t>
            </a:r>
            <a:r>
              <a:rPr lang="en-US" altLang="zh-CN" sz="2400" dirty="0" err="1"/>
              <a:t>api</a:t>
            </a:r>
            <a:r>
              <a:rPr lang="zh-CN" altLang="en-US" sz="2400" dirty="0"/>
              <a:t>，设置相应模块的编写，使用 </a:t>
            </a:r>
            <a:r>
              <a:rPr lang="en-US" altLang="zh-CN" sz="2400" dirty="0"/>
              <a:t>5-</a:t>
            </a:r>
            <a:r>
              <a:rPr lang="zh-CN" altLang="en-US" sz="2400" dirty="0"/>
              <a:t>折 方式的交叉验证来进行训练。</a:t>
            </a:r>
          </a:p>
          <a:p>
            <a:br>
              <a:rPr lang="zh-CN" altLang="en-US" sz="2400" dirty="0"/>
            </a:br>
            <a:endParaRPr lang="zh-CN" altLang="en-US" sz="2400" dirty="0"/>
          </a:p>
        </p:txBody>
      </p:sp>
    </p:spTree>
    <p:extLst>
      <p:ext uri="{BB962C8B-B14F-4D97-AF65-F5344CB8AC3E}">
        <p14:creationId xmlns:p14="http://schemas.microsoft.com/office/powerpoint/2010/main" val="189679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5.16~5.21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54666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124744"/>
            <a:ext cx="7488832" cy="4893647"/>
          </a:xfrm>
          <a:prstGeom prst="rect">
            <a:avLst/>
          </a:prstGeom>
          <a:noFill/>
        </p:spPr>
        <p:txBody>
          <a:bodyPr wrap="square" rtlCol="0">
            <a:spAutoFit/>
          </a:bodyPr>
          <a:lstStyle/>
          <a:p>
            <a:pPr marL="342900" indent="-342900">
              <a:buFont typeface="+mj-lt"/>
              <a:buAutoNum type="arabicPeriod"/>
            </a:pPr>
            <a:endParaRPr lang="zh-CN" altLang="en-US" sz="2400" dirty="0"/>
          </a:p>
          <a:p>
            <a:pPr marL="342900" indent="-342900">
              <a:buFont typeface="+mj-lt"/>
              <a:buAutoNum type="arabicPeriod"/>
            </a:pPr>
            <a:r>
              <a:rPr lang="zh-CN" altLang="en-US" sz="2400" dirty="0"/>
              <a:t>完成广州研究院的学位论文中期考核表</a:t>
            </a: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a:t>总结</a:t>
            </a:r>
            <a:r>
              <a:rPr lang="zh-CN" altLang="en-US" sz="2400" dirty="0"/>
              <a:t>梳理当前对于二分类模块的改进方法、实验设计及数据支撑。</a:t>
            </a:r>
            <a:br>
              <a:rPr lang="zh-CN" altLang="en-US" sz="2400" dirty="0"/>
            </a:br>
            <a:endParaRPr lang="zh-CN" altLang="en-US" sz="2400" dirty="0"/>
          </a:p>
        </p:txBody>
      </p:sp>
      <p:pic>
        <p:nvPicPr>
          <p:cNvPr id="4" name="图片 3">
            <a:extLst>
              <a:ext uri="{FF2B5EF4-FFF2-40B4-BE49-F238E27FC236}">
                <a16:creationId xmlns:a16="http://schemas.microsoft.com/office/drawing/2014/main" id="{7CB40BDE-A1CF-29EA-41EE-82E90E73E566}"/>
              </a:ext>
            </a:extLst>
          </p:cNvPr>
          <p:cNvPicPr>
            <a:picLocks noChangeAspect="1"/>
          </p:cNvPicPr>
          <p:nvPr/>
        </p:nvPicPr>
        <p:blipFill>
          <a:blip r:embed="rId2"/>
          <a:stretch>
            <a:fillRect/>
          </a:stretch>
        </p:blipFill>
        <p:spPr>
          <a:xfrm>
            <a:off x="611560" y="1916832"/>
            <a:ext cx="5076056" cy="2496147"/>
          </a:xfrm>
          <a:prstGeom prst="rect">
            <a:avLst/>
          </a:prstGeom>
        </p:spPr>
      </p:pic>
    </p:spTree>
    <p:extLst>
      <p:ext uri="{BB962C8B-B14F-4D97-AF65-F5344CB8AC3E}">
        <p14:creationId xmlns:p14="http://schemas.microsoft.com/office/powerpoint/2010/main" val="2138606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5.23~5.29</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4183326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1DB50-6232-6844-2583-B223C5C889E0}"/>
              </a:ext>
            </a:extLst>
          </p:cNvPr>
          <p:cNvSpPr txBox="1"/>
          <p:nvPr/>
        </p:nvSpPr>
        <p:spPr>
          <a:xfrm>
            <a:off x="719572" y="1217146"/>
            <a:ext cx="7704856" cy="954107"/>
          </a:xfrm>
          <a:prstGeom prst="rect">
            <a:avLst/>
          </a:prstGeom>
          <a:noFill/>
        </p:spPr>
        <p:txBody>
          <a:bodyPr wrap="square" rtlCol="0">
            <a:spAutoFit/>
          </a:bodyPr>
          <a:lstStyle/>
          <a:p>
            <a:r>
              <a:rPr lang="zh-CN" altLang="en-US" sz="2000" b="1" dirty="0"/>
              <a:t>六一开会，明确中国网安原型系统的改进点：</a:t>
            </a:r>
            <a:endParaRPr lang="en-US" altLang="zh-CN" sz="2000" b="1" dirty="0"/>
          </a:p>
          <a:p>
            <a:r>
              <a:rPr lang="en-US" altLang="zh-CN" dirty="0"/>
              <a:t>1.</a:t>
            </a:r>
            <a:r>
              <a:rPr lang="zh-CN" altLang="en-US" dirty="0"/>
              <a:t>纯正常，纯恶意，混合，测试集要提前标记好，这里重新筛选了测试集</a:t>
            </a:r>
            <a:endParaRPr lang="en-US" altLang="zh-CN" dirty="0"/>
          </a:p>
          <a:p>
            <a:endParaRPr lang="zh-CN" altLang="en-US" dirty="0"/>
          </a:p>
        </p:txBody>
      </p:sp>
      <p:pic>
        <p:nvPicPr>
          <p:cNvPr id="4" name="图片 3">
            <a:extLst>
              <a:ext uri="{FF2B5EF4-FFF2-40B4-BE49-F238E27FC236}">
                <a16:creationId xmlns:a16="http://schemas.microsoft.com/office/drawing/2014/main" id="{CCB2CAC9-8477-BCE9-0457-5E351E3119C1}"/>
              </a:ext>
            </a:extLst>
          </p:cNvPr>
          <p:cNvPicPr>
            <a:picLocks noChangeAspect="1"/>
          </p:cNvPicPr>
          <p:nvPr/>
        </p:nvPicPr>
        <p:blipFill>
          <a:blip r:embed="rId2"/>
          <a:stretch>
            <a:fillRect/>
          </a:stretch>
        </p:blipFill>
        <p:spPr>
          <a:xfrm>
            <a:off x="827583" y="1844824"/>
            <a:ext cx="5266337" cy="2088232"/>
          </a:xfrm>
          <a:prstGeom prst="rect">
            <a:avLst/>
          </a:prstGeom>
        </p:spPr>
      </p:pic>
      <p:pic>
        <p:nvPicPr>
          <p:cNvPr id="6" name="图片 5">
            <a:extLst>
              <a:ext uri="{FF2B5EF4-FFF2-40B4-BE49-F238E27FC236}">
                <a16:creationId xmlns:a16="http://schemas.microsoft.com/office/drawing/2014/main" id="{459D692C-2160-7A3D-8EE3-F1C45C0F18B2}"/>
              </a:ext>
            </a:extLst>
          </p:cNvPr>
          <p:cNvPicPr>
            <a:picLocks noChangeAspect="1"/>
          </p:cNvPicPr>
          <p:nvPr/>
        </p:nvPicPr>
        <p:blipFill>
          <a:blip r:embed="rId3"/>
          <a:stretch>
            <a:fillRect/>
          </a:stretch>
        </p:blipFill>
        <p:spPr>
          <a:xfrm>
            <a:off x="376826" y="3573016"/>
            <a:ext cx="8390347" cy="3101609"/>
          </a:xfrm>
          <a:prstGeom prst="rect">
            <a:avLst/>
          </a:prstGeom>
        </p:spPr>
      </p:pic>
    </p:spTree>
    <p:extLst>
      <p:ext uri="{BB962C8B-B14F-4D97-AF65-F5344CB8AC3E}">
        <p14:creationId xmlns:p14="http://schemas.microsoft.com/office/powerpoint/2010/main" val="2310466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1DB50-6232-6844-2583-B223C5C889E0}"/>
              </a:ext>
            </a:extLst>
          </p:cNvPr>
          <p:cNvSpPr txBox="1"/>
          <p:nvPr/>
        </p:nvSpPr>
        <p:spPr>
          <a:xfrm>
            <a:off x="719572" y="1217146"/>
            <a:ext cx="7704856" cy="1754326"/>
          </a:xfrm>
          <a:prstGeom prst="rect">
            <a:avLst/>
          </a:prstGeom>
          <a:noFill/>
        </p:spPr>
        <p:txBody>
          <a:bodyPr wrap="square" rtlCol="0">
            <a:spAutoFit/>
          </a:bodyPr>
          <a:lstStyle/>
          <a:p>
            <a:r>
              <a:rPr lang="en-US" altLang="zh-CN" dirty="0"/>
              <a:t>2.</a:t>
            </a:r>
            <a:r>
              <a:rPr lang="zh-CN" altLang="en-US" dirty="0"/>
              <a:t>上传和取特征如何体现，当上传一个文件的时候，会自动提取特征，而不去判断他是否为良性</a:t>
            </a:r>
            <a:r>
              <a:rPr lang="en-US" altLang="zh-CN" dirty="0"/>
              <a:t>/</a:t>
            </a:r>
            <a:r>
              <a:rPr lang="zh-CN" altLang="en-US" dirty="0"/>
              <a:t>恶意，更加直观</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195FD528-792E-6CC5-262A-1C9891EEC0B9}"/>
              </a:ext>
            </a:extLst>
          </p:cNvPr>
          <p:cNvPicPr>
            <a:picLocks noChangeAspect="1"/>
          </p:cNvPicPr>
          <p:nvPr/>
        </p:nvPicPr>
        <p:blipFill>
          <a:blip r:embed="rId2"/>
          <a:stretch>
            <a:fillRect/>
          </a:stretch>
        </p:blipFill>
        <p:spPr>
          <a:xfrm>
            <a:off x="2185" y="2228237"/>
            <a:ext cx="9144000" cy="3412617"/>
          </a:xfrm>
          <a:prstGeom prst="rect">
            <a:avLst/>
          </a:prstGeom>
        </p:spPr>
      </p:pic>
    </p:spTree>
    <p:extLst>
      <p:ext uri="{BB962C8B-B14F-4D97-AF65-F5344CB8AC3E}">
        <p14:creationId xmlns:p14="http://schemas.microsoft.com/office/powerpoint/2010/main" val="301975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研究问题与挑战</a:t>
            </a:r>
          </a:p>
        </p:txBody>
      </p:sp>
      <p:sp>
        <p:nvSpPr>
          <p:cNvPr id="88066" name="文本框 2"/>
          <p:cNvSpPr txBox="1">
            <a:spLocks noChangeArrowheads="1"/>
          </p:cNvSpPr>
          <p:nvPr/>
        </p:nvSpPr>
        <p:spPr bwMode="auto">
          <a:xfrm>
            <a:off x="323850" y="909003"/>
            <a:ext cx="8496300" cy="1135054"/>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二、现状分析与问题提出</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832F9FDB-04A5-C871-9EEB-CAD47C5572EF}"/>
              </a:ext>
            </a:extLst>
          </p:cNvPr>
          <p:cNvPicPr>
            <a:picLocks noChangeAspect="1"/>
          </p:cNvPicPr>
          <p:nvPr/>
        </p:nvPicPr>
        <p:blipFill>
          <a:blip r:embed="rId3"/>
          <a:stretch>
            <a:fillRect/>
          </a:stretch>
        </p:blipFill>
        <p:spPr>
          <a:xfrm>
            <a:off x="14868" y="2636912"/>
            <a:ext cx="9144000" cy="2691581"/>
          </a:xfrm>
          <a:prstGeom prst="rect">
            <a:avLst/>
          </a:prstGeom>
        </p:spPr>
      </p:pic>
    </p:spTree>
    <p:extLst>
      <p:ext uri="{BB962C8B-B14F-4D97-AF65-F5344CB8AC3E}">
        <p14:creationId xmlns:p14="http://schemas.microsoft.com/office/powerpoint/2010/main" val="1834165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AB0725-C634-BA99-EEAB-1C591E372254}"/>
              </a:ext>
            </a:extLst>
          </p:cNvPr>
          <p:cNvSpPr txBox="1"/>
          <p:nvPr/>
        </p:nvSpPr>
        <p:spPr>
          <a:xfrm>
            <a:off x="251520" y="1196752"/>
            <a:ext cx="8568952" cy="1477328"/>
          </a:xfrm>
          <a:prstGeom prst="rect">
            <a:avLst/>
          </a:prstGeom>
          <a:noFill/>
        </p:spPr>
        <p:txBody>
          <a:bodyPr wrap="square" rtlCol="0">
            <a:spAutoFit/>
          </a:bodyPr>
          <a:lstStyle/>
          <a:p>
            <a:r>
              <a:rPr lang="en-US" altLang="zh-CN" dirty="0"/>
              <a:t>3.</a:t>
            </a:r>
            <a:r>
              <a:rPr lang="zh-CN" altLang="en-US" dirty="0"/>
              <a:t>将测试集所使用到的模型进一步扩大，由原来的随机森林扩充到朴素贝叶斯和逻辑回归，提供不同的预测，更有说服力</a:t>
            </a:r>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E71F49FE-5796-E904-BE43-3DBDCBAAE11D}"/>
              </a:ext>
            </a:extLst>
          </p:cNvPr>
          <p:cNvPicPr>
            <a:picLocks noChangeAspect="1"/>
          </p:cNvPicPr>
          <p:nvPr/>
        </p:nvPicPr>
        <p:blipFill>
          <a:blip r:embed="rId2"/>
          <a:stretch>
            <a:fillRect/>
          </a:stretch>
        </p:blipFill>
        <p:spPr>
          <a:xfrm>
            <a:off x="229088" y="1806527"/>
            <a:ext cx="5014395" cy="1082134"/>
          </a:xfrm>
          <a:prstGeom prst="rect">
            <a:avLst/>
          </a:prstGeom>
        </p:spPr>
      </p:pic>
      <p:pic>
        <p:nvPicPr>
          <p:cNvPr id="6" name="图片 5">
            <a:extLst>
              <a:ext uri="{FF2B5EF4-FFF2-40B4-BE49-F238E27FC236}">
                <a16:creationId xmlns:a16="http://schemas.microsoft.com/office/drawing/2014/main" id="{45F5C656-9E09-6C54-9259-E74C2754CD29}"/>
              </a:ext>
            </a:extLst>
          </p:cNvPr>
          <p:cNvPicPr>
            <a:picLocks noChangeAspect="1"/>
          </p:cNvPicPr>
          <p:nvPr/>
        </p:nvPicPr>
        <p:blipFill>
          <a:blip r:embed="rId3"/>
          <a:stretch>
            <a:fillRect/>
          </a:stretch>
        </p:blipFill>
        <p:spPr>
          <a:xfrm>
            <a:off x="240741" y="2780928"/>
            <a:ext cx="7681626" cy="2005094"/>
          </a:xfrm>
          <a:prstGeom prst="rect">
            <a:avLst/>
          </a:prstGeom>
        </p:spPr>
      </p:pic>
      <p:pic>
        <p:nvPicPr>
          <p:cNvPr id="8" name="图片 7">
            <a:extLst>
              <a:ext uri="{FF2B5EF4-FFF2-40B4-BE49-F238E27FC236}">
                <a16:creationId xmlns:a16="http://schemas.microsoft.com/office/drawing/2014/main" id="{F5A3A68F-2C12-A0B4-6708-CE327243AAC7}"/>
              </a:ext>
            </a:extLst>
          </p:cNvPr>
          <p:cNvPicPr>
            <a:picLocks noChangeAspect="1"/>
          </p:cNvPicPr>
          <p:nvPr/>
        </p:nvPicPr>
        <p:blipFill>
          <a:blip r:embed="rId4"/>
          <a:stretch>
            <a:fillRect/>
          </a:stretch>
        </p:blipFill>
        <p:spPr>
          <a:xfrm>
            <a:off x="324569" y="4724013"/>
            <a:ext cx="7597798" cy="2072820"/>
          </a:xfrm>
          <a:prstGeom prst="rect">
            <a:avLst/>
          </a:prstGeom>
        </p:spPr>
      </p:pic>
    </p:spTree>
    <p:extLst>
      <p:ext uri="{BB962C8B-B14F-4D97-AF65-F5344CB8AC3E}">
        <p14:creationId xmlns:p14="http://schemas.microsoft.com/office/powerpoint/2010/main" val="3634210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836712"/>
            <a:ext cx="9073008" cy="5139869"/>
          </a:xfrm>
          <a:prstGeom prst="rect">
            <a:avLst/>
          </a:prstGeom>
          <a:noFill/>
        </p:spPr>
        <p:txBody>
          <a:bodyPr wrap="square" rtlCol="0">
            <a:spAutoFit/>
          </a:bodyPr>
          <a:lstStyle/>
          <a:p>
            <a:pPr marL="342900" indent="-342900">
              <a:buFont typeface="+mj-lt"/>
              <a:buAutoNum type="arabicPeriod"/>
            </a:pPr>
            <a:endParaRPr lang="zh-CN" altLang="en-US" sz="2400" dirty="0"/>
          </a:p>
          <a:p>
            <a:r>
              <a:rPr lang="zh-CN" altLang="en-US" sz="2000" b="1" dirty="0"/>
              <a:t>完成研究现状论文整理，分类整理了几大不同方向</a:t>
            </a:r>
            <a:endParaRPr lang="en-US" altLang="zh-CN" sz="2000" b="1" dirty="0"/>
          </a:p>
          <a:p>
            <a:endParaRPr lang="en-US" altLang="zh-CN" sz="2000" b="1" dirty="0"/>
          </a:p>
          <a:p>
            <a:endParaRPr lang="en-US" altLang="zh-CN" sz="2800" b="1" dirty="0"/>
          </a:p>
          <a:p>
            <a:pPr marL="342900" indent="-342900">
              <a:buFont typeface="Arial" panose="020B0604020202020204" pitchFamily="34" charset="0"/>
              <a:buChar char="•"/>
            </a:pPr>
            <a:r>
              <a:rPr lang="zh-CN" altLang="en-US" sz="2800" b="1" dirty="0"/>
              <a:t>加密流量恶意性检测</a:t>
            </a:r>
            <a:endParaRPr lang="en-US" altLang="zh-CN" sz="2800" b="1" dirty="0"/>
          </a:p>
          <a:p>
            <a:pPr marL="342900" indent="-342900">
              <a:buFont typeface="Arial" panose="020B0604020202020204" pitchFamily="34" charset="0"/>
              <a:buChar char="•"/>
            </a:pPr>
            <a:endParaRPr lang="en-US" altLang="zh-CN" sz="2800" b="1" dirty="0"/>
          </a:p>
          <a:p>
            <a:pPr marL="342900" indent="-342900">
              <a:buFont typeface="Arial" panose="020B0604020202020204" pitchFamily="34" charset="0"/>
              <a:buChar char="•"/>
            </a:pPr>
            <a:r>
              <a:rPr lang="zh-CN" altLang="en-US" sz="2800" b="1" dirty="0"/>
              <a:t>增量学习、集成学习、迁移学习方法</a:t>
            </a:r>
            <a:endParaRPr lang="en-US" altLang="zh-CN" sz="2800" b="1" dirty="0"/>
          </a:p>
          <a:p>
            <a:pPr marL="342900" indent="-342900">
              <a:buFont typeface="Arial" panose="020B0604020202020204" pitchFamily="34" charset="0"/>
              <a:buChar char="•"/>
            </a:pPr>
            <a:endParaRPr lang="en-US" altLang="zh-CN" sz="2800" b="1" dirty="0"/>
          </a:p>
          <a:p>
            <a:pPr marL="342900" indent="-342900">
              <a:buFont typeface="Arial" panose="020B0604020202020204" pitchFamily="34" charset="0"/>
              <a:buChar char="•"/>
            </a:pPr>
            <a:r>
              <a:rPr lang="en-US" altLang="zh-CN" sz="2800" b="1" dirty="0"/>
              <a:t>IoT</a:t>
            </a:r>
            <a:r>
              <a:rPr lang="zh-CN" altLang="en-US" sz="2800" b="1" dirty="0"/>
              <a:t>、</a:t>
            </a:r>
            <a:r>
              <a:rPr lang="en-US" altLang="zh-CN" sz="2800" b="1" dirty="0"/>
              <a:t>CPS</a:t>
            </a:r>
            <a:r>
              <a:rPr lang="zh-CN" altLang="en-US" sz="2800" b="1" dirty="0"/>
              <a:t>、工控恶意与异常检测、其他恶意与异常检测，以及应用的恶意性检测（邮件、钓鱼网站）</a:t>
            </a:r>
            <a:endParaRPr lang="en-US" altLang="zh-CN" sz="2800" b="1" dirty="0"/>
          </a:p>
          <a:p>
            <a:endParaRPr lang="en-US" altLang="zh-CN" sz="2000" b="1" dirty="0"/>
          </a:p>
          <a:p>
            <a:endParaRPr lang="en-US" altLang="zh-CN" sz="2400" dirty="0"/>
          </a:p>
          <a:p>
            <a:pPr marL="342900" indent="-342900">
              <a:buFont typeface="+mj-lt"/>
              <a:buAutoNum type="arabicPeriod"/>
            </a:pPr>
            <a:endParaRPr lang="en-US" altLang="zh-CN" sz="2400" dirty="0"/>
          </a:p>
        </p:txBody>
      </p:sp>
    </p:spTree>
    <p:extLst>
      <p:ext uri="{BB962C8B-B14F-4D97-AF65-F5344CB8AC3E}">
        <p14:creationId xmlns:p14="http://schemas.microsoft.com/office/powerpoint/2010/main" val="38596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16</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6.20~6.26</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775037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ED14C9-CA12-1C53-C713-283E8612D3BD}"/>
              </a:ext>
            </a:extLst>
          </p:cNvPr>
          <p:cNvSpPr txBox="1"/>
          <p:nvPr/>
        </p:nvSpPr>
        <p:spPr>
          <a:xfrm>
            <a:off x="179512" y="980728"/>
            <a:ext cx="8496944" cy="5909310"/>
          </a:xfrm>
          <a:prstGeom prst="rect">
            <a:avLst/>
          </a:prstGeom>
          <a:noFill/>
        </p:spPr>
        <p:txBody>
          <a:bodyPr wrap="square">
            <a:spAutoFit/>
          </a:bodyPr>
          <a:lstStyle/>
          <a:p>
            <a:r>
              <a:rPr lang="zh-CN" altLang="en-US" dirty="0"/>
              <a:t>问题：原有特征选择（基于</a:t>
            </a:r>
            <a:r>
              <a:rPr lang="en-US" altLang="zh-CN" dirty="0" err="1"/>
              <a:t>tls</a:t>
            </a:r>
            <a:r>
              <a:rPr lang="zh-CN" altLang="en-US" dirty="0"/>
              <a:t>和统计特征）的方法对于恶意流量多分类的效果不够好，如何去改进特征选择的方法，筛选出更代表性的特征？</a:t>
            </a:r>
            <a:endParaRPr lang="en-US" altLang="zh-CN" dirty="0"/>
          </a:p>
          <a:p>
            <a:endParaRPr lang="en-US" altLang="zh-CN" dirty="0"/>
          </a:p>
          <a:p>
            <a:r>
              <a:rPr lang="zh-CN" altLang="en-US" dirty="0"/>
              <a:t>方法：采用过滤式选择的方法，将</a:t>
            </a:r>
            <a:r>
              <a:rPr lang="en-US" altLang="zh-CN" dirty="0" err="1"/>
              <a:t>tls</a:t>
            </a:r>
            <a:r>
              <a:rPr lang="zh-CN" altLang="en-US" dirty="0"/>
              <a:t>和统计特征纳入到候选子集。</a:t>
            </a:r>
            <a:r>
              <a:rPr lang="zh-CN" altLang="en-US" b="0" i="0" dirty="0">
                <a:solidFill>
                  <a:srgbClr val="4D4D4D"/>
                </a:solidFill>
                <a:effectLst/>
                <a:latin typeface="-apple-system"/>
              </a:rPr>
              <a:t>特征选择过程与后续学习器无关，这相当于先用特征选择过程对初始特征进行“过滤”，再用过滤后的特征来训练模型。</a:t>
            </a:r>
            <a:endParaRPr lang="en-US" altLang="zh-CN" dirty="0"/>
          </a:p>
          <a:p>
            <a:endParaRPr lang="en-US" altLang="zh-CN" dirty="0"/>
          </a:p>
          <a:p>
            <a:r>
              <a:rPr lang="en-US" altLang="zh-CN" dirty="0"/>
              <a:t>【Relief-F</a:t>
            </a:r>
            <a:r>
              <a:rPr lang="zh-CN" altLang="en-US" dirty="0"/>
              <a:t>方法</a:t>
            </a:r>
            <a:r>
              <a:rPr lang="en-US" altLang="zh-CN" dirty="0"/>
              <a:t>】</a:t>
            </a:r>
            <a:r>
              <a:rPr lang="zh-CN" altLang="en-US" dirty="0"/>
              <a:t>：是为多分类的问题设计的</a:t>
            </a:r>
            <a:endParaRPr lang="en-US" altLang="zh-CN" dirty="0"/>
          </a:p>
          <a:p>
            <a:pPr algn="l"/>
            <a:r>
              <a:rPr lang="zh-CN" altLang="en-US" b="0" i="0" dirty="0">
                <a:solidFill>
                  <a:srgbClr val="4D4D4D"/>
                </a:solidFill>
                <a:effectLst/>
                <a:latin typeface="-apple-system"/>
              </a:rPr>
              <a:t>算法步骤如下：</a:t>
            </a:r>
          </a:p>
          <a:p>
            <a:pPr algn="l"/>
            <a:r>
              <a:rPr lang="zh-CN" altLang="en-US" b="0" i="0" dirty="0">
                <a:solidFill>
                  <a:srgbClr val="4D4D4D"/>
                </a:solidFill>
                <a:effectLst/>
                <a:latin typeface="-apple-system"/>
              </a:rPr>
              <a:t>现有不同类别的样本若干， 对每类样本称作 </a:t>
            </a:r>
            <a:r>
              <a:rPr lang="en-US" altLang="zh-CN" b="0" i="0" dirty="0" err="1">
                <a:solidFill>
                  <a:srgbClr val="4D4D4D"/>
                </a:solidFill>
                <a:effectLst/>
                <a:latin typeface="-apple-system"/>
              </a:rPr>
              <a:t>Xn</a:t>
            </a:r>
            <a:r>
              <a:rPr lang="zh-CN" altLang="en-US" b="0" i="0" dirty="0">
                <a:solidFill>
                  <a:srgbClr val="4D4D4D"/>
                </a:solidFill>
                <a:effectLst/>
                <a:latin typeface="-apple-system"/>
              </a:rPr>
              <a:t>。</a:t>
            </a:r>
          </a:p>
          <a:p>
            <a:pPr algn="l"/>
            <a:r>
              <a:rPr lang="en-US" altLang="zh-CN" b="0" i="0" dirty="0">
                <a:solidFill>
                  <a:srgbClr val="4D4D4D"/>
                </a:solidFill>
                <a:effectLst/>
                <a:latin typeface="-apple-system"/>
              </a:rPr>
              <a:t>1. </a:t>
            </a:r>
            <a:r>
              <a:rPr lang="zh-CN" altLang="en-US" b="0" i="0" dirty="0">
                <a:solidFill>
                  <a:srgbClr val="4D4D4D"/>
                </a:solidFill>
                <a:effectLst/>
                <a:latin typeface="-apple-system"/>
              </a:rPr>
              <a:t>从所有样本中，随机取出一个样本</a:t>
            </a:r>
            <a:r>
              <a:rPr lang="en-US" altLang="zh-CN" b="0" i="0" dirty="0">
                <a:solidFill>
                  <a:srgbClr val="4D4D4D"/>
                </a:solidFill>
                <a:effectLst/>
                <a:latin typeface="-apple-system"/>
              </a:rPr>
              <a:t>a</a:t>
            </a:r>
            <a:r>
              <a:rPr lang="zh-CN" altLang="en-US" b="0" i="0" dirty="0">
                <a:solidFill>
                  <a:srgbClr val="4D4D4D"/>
                </a:solidFill>
                <a:effectLst/>
                <a:latin typeface="-apple-system"/>
              </a:rPr>
              <a:t>。</a:t>
            </a:r>
          </a:p>
          <a:p>
            <a:pPr algn="l"/>
            <a:r>
              <a:rPr lang="en-US" altLang="zh-CN" b="0" i="0" dirty="0">
                <a:solidFill>
                  <a:srgbClr val="4D4D4D"/>
                </a:solidFill>
                <a:effectLst/>
                <a:latin typeface="-apple-system"/>
              </a:rPr>
              <a:t>2. </a:t>
            </a:r>
            <a:r>
              <a:rPr lang="zh-CN" altLang="en-US" b="0" i="0" dirty="0">
                <a:solidFill>
                  <a:srgbClr val="4D4D4D"/>
                </a:solidFill>
                <a:effectLst/>
                <a:latin typeface="-apple-system"/>
              </a:rPr>
              <a:t>在与样本</a:t>
            </a:r>
            <a:r>
              <a:rPr lang="en-US" altLang="zh-CN" b="0" i="0" dirty="0">
                <a:solidFill>
                  <a:srgbClr val="4D4D4D"/>
                </a:solidFill>
                <a:effectLst/>
                <a:latin typeface="-apple-system"/>
              </a:rPr>
              <a:t>a</a:t>
            </a:r>
            <a:r>
              <a:rPr lang="zh-CN" altLang="en-US" b="0" i="0" dirty="0">
                <a:solidFill>
                  <a:srgbClr val="4D4D4D"/>
                </a:solidFill>
                <a:effectLst/>
                <a:latin typeface="-apple-system"/>
              </a:rPr>
              <a:t>相同分类的样本组内，取出</a:t>
            </a:r>
            <a:r>
              <a:rPr lang="en-US" altLang="zh-CN" b="0" i="0" dirty="0">
                <a:solidFill>
                  <a:srgbClr val="4D4D4D"/>
                </a:solidFill>
                <a:effectLst/>
                <a:latin typeface="-apple-system"/>
              </a:rPr>
              <a:t>k</a:t>
            </a:r>
            <a:r>
              <a:rPr lang="zh-CN" altLang="en-US" b="0" i="0" dirty="0">
                <a:solidFill>
                  <a:srgbClr val="4D4D4D"/>
                </a:solidFill>
                <a:effectLst/>
                <a:latin typeface="-apple-system"/>
              </a:rPr>
              <a:t>个最近邻样本作为</a:t>
            </a:r>
            <a:r>
              <a:rPr lang="zh-CN" altLang="en-US" b="1" i="0" dirty="0">
                <a:solidFill>
                  <a:srgbClr val="4D4D4D"/>
                </a:solidFill>
                <a:effectLst/>
                <a:latin typeface="-apple-system"/>
              </a:rPr>
              <a:t>猜中近邻</a:t>
            </a:r>
            <a:endParaRPr lang="zh-CN" altLang="en-US" b="0" i="0" dirty="0">
              <a:solidFill>
                <a:srgbClr val="4D4D4D"/>
              </a:solidFill>
              <a:effectLst/>
              <a:latin typeface="-apple-system"/>
            </a:endParaRPr>
          </a:p>
          <a:p>
            <a:pPr algn="l"/>
            <a:r>
              <a:rPr lang="en-US" altLang="zh-CN" b="0" i="0" dirty="0">
                <a:solidFill>
                  <a:srgbClr val="4D4D4D"/>
                </a:solidFill>
                <a:effectLst/>
                <a:latin typeface="-apple-system"/>
              </a:rPr>
              <a:t>3. </a:t>
            </a:r>
            <a:r>
              <a:rPr lang="zh-CN" altLang="en-US" b="0" i="0" dirty="0">
                <a:solidFill>
                  <a:srgbClr val="4D4D4D"/>
                </a:solidFill>
                <a:effectLst/>
                <a:latin typeface="-apple-system"/>
              </a:rPr>
              <a:t>在所有其他与样本</a:t>
            </a:r>
            <a:r>
              <a:rPr lang="en-US" altLang="zh-CN" b="0" i="0" dirty="0">
                <a:solidFill>
                  <a:srgbClr val="4D4D4D"/>
                </a:solidFill>
                <a:effectLst/>
                <a:latin typeface="-apple-system"/>
              </a:rPr>
              <a:t>a</a:t>
            </a:r>
            <a:r>
              <a:rPr lang="zh-CN" altLang="en-US" b="0" i="0" dirty="0">
                <a:solidFill>
                  <a:srgbClr val="4D4D4D"/>
                </a:solidFill>
                <a:effectLst/>
                <a:latin typeface="-apple-system"/>
              </a:rPr>
              <a:t>不同分类的样本内， 也分别取出</a:t>
            </a:r>
            <a:r>
              <a:rPr lang="en-US" altLang="zh-CN" b="0" i="0" dirty="0">
                <a:solidFill>
                  <a:srgbClr val="4D4D4D"/>
                </a:solidFill>
                <a:effectLst/>
                <a:latin typeface="-apple-system"/>
              </a:rPr>
              <a:t>k</a:t>
            </a:r>
            <a:r>
              <a:rPr lang="zh-CN" altLang="en-US" b="0" i="0" dirty="0">
                <a:solidFill>
                  <a:srgbClr val="4D4D4D"/>
                </a:solidFill>
                <a:effectLst/>
                <a:latin typeface="-apple-system"/>
              </a:rPr>
              <a:t>个最近邻样本作为</a:t>
            </a:r>
            <a:r>
              <a:rPr lang="zh-CN" altLang="en-US" b="1" i="0" dirty="0">
                <a:solidFill>
                  <a:srgbClr val="4D4D4D"/>
                </a:solidFill>
                <a:effectLst/>
                <a:latin typeface="-apple-system"/>
              </a:rPr>
              <a:t>猜错近邻</a:t>
            </a:r>
            <a:endParaRPr lang="zh-CN" altLang="en-US" b="0" i="0" dirty="0">
              <a:solidFill>
                <a:srgbClr val="4D4D4D"/>
              </a:solidFill>
              <a:effectLst/>
              <a:latin typeface="-apple-system"/>
            </a:endParaRPr>
          </a:p>
          <a:p>
            <a:pPr algn="l"/>
            <a:r>
              <a:rPr lang="en-US" altLang="zh-CN" b="0" i="0" dirty="0">
                <a:solidFill>
                  <a:srgbClr val="4D4D4D"/>
                </a:solidFill>
                <a:effectLst/>
                <a:latin typeface="-apple-system"/>
              </a:rPr>
              <a:t>4. </a:t>
            </a:r>
            <a:r>
              <a:rPr lang="zh-CN" altLang="en-US" b="0" i="0" dirty="0">
                <a:solidFill>
                  <a:srgbClr val="4D4D4D"/>
                </a:solidFill>
                <a:effectLst/>
                <a:latin typeface="-apple-system"/>
              </a:rPr>
              <a:t>计算每个特征的权重。</a:t>
            </a:r>
          </a:p>
          <a:p>
            <a:pPr algn="l"/>
            <a:r>
              <a:rPr lang="zh-CN" altLang="en-US" b="0" i="0" dirty="0">
                <a:solidFill>
                  <a:srgbClr val="4D4D4D"/>
                </a:solidFill>
                <a:effectLst/>
                <a:latin typeface="-apple-system"/>
              </a:rPr>
              <a:t>对于每个特征的权重有：</a:t>
            </a:r>
          </a:p>
          <a:p>
            <a:pPr algn="l"/>
            <a:r>
              <a:rPr lang="zh-CN" altLang="en-US" b="0" i="0" dirty="0">
                <a:solidFill>
                  <a:srgbClr val="4D4D4D"/>
                </a:solidFill>
                <a:effectLst/>
                <a:latin typeface="-apple-system"/>
              </a:rPr>
              <a:t>其中， </a:t>
            </a:r>
            <a:r>
              <a:rPr lang="en-US" altLang="zh-CN" b="0" i="0" dirty="0">
                <a:solidFill>
                  <a:srgbClr val="4D4D4D"/>
                </a:solidFill>
                <a:effectLst/>
                <a:latin typeface="-apple-system"/>
              </a:rPr>
              <a:t>p(C) </a:t>
            </a:r>
            <a:r>
              <a:rPr lang="zh-CN" altLang="en-US" b="0" i="0" dirty="0">
                <a:solidFill>
                  <a:srgbClr val="4D4D4D"/>
                </a:solidFill>
                <a:effectLst/>
                <a:latin typeface="-apple-system"/>
              </a:rPr>
              <a:t>为该类别的比例。 </a:t>
            </a:r>
            <a:r>
              <a:rPr lang="en-US" altLang="zh-CN" b="0" i="0" dirty="0">
                <a:solidFill>
                  <a:srgbClr val="4D4D4D"/>
                </a:solidFill>
                <a:effectLst/>
                <a:latin typeface="-apple-system"/>
              </a:rPr>
              <a:t>p(Class(R)) </a:t>
            </a:r>
            <a:r>
              <a:rPr lang="zh-CN" altLang="en-US" b="0" i="0" dirty="0">
                <a:solidFill>
                  <a:srgbClr val="4D4D4D"/>
                </a:solidFill>
                <a:effectLst/>
                <a:latin typeface="-apple-system"/>
              </a:rPr>
              <a:t>为随机选取的某样本的类别的比例。</a:t>
            </a:r>
          </a:p>
          <a:p>
            <a:pPr algn="l"/>
            <a:r>
              <a:rPr lang="zh-CN" altLang="en-US" b="0" i="0" dirty="0">
                <a:solidFill>
                  <a:srgbClr val="4D4D4D"/>
                </a:solidFill>
                <a:effectLst/>
                <a:latin typeface="-apple-system"/>
              </a:rPr>
              <a:t>可以看到，权重意义在于， 减去相同分类的该特征差值， 加上不同分类的该特征的差值。（若该特征与分类有关，则相同分类的该特征的值应该相似， 而不同分类的值应该不相似）</a:t>
            </a:r>
          </a:p>
          <a:p>
            <a:pPr algn="l"/>
            <a:r>
              <a:rPr lang="zh-CN" altLang="en-US" b="0" i="0" dirty="0">
                <a:solidFill>
                  <a:srgbClr val="4D4D4D"/>
                </a:solidFill>
                <a:effectLst/>
                <a:latin typeface="-apple-system"/>
              </a:rPr>
              <a:t>最后可以根据权重排序，得到合适的特征。</a:t>
            </a:r>
          </a:p>
          <a:p>
            <a:endParaRPr lang="en-US" altLang="zh-CN" dirty="0"/>
          </a:p>
        </p:txBody>
      </p:sp>
    </p:spTree>
    <p:extLst>
      <p:ext uri="{BB962C8B-B14F-4D97-AF65-F5344CB8AC3E}">
        <p14:creationId xmlns:p14="http://schemas.microsoft.com/office/powerpoint/2010/main" val="3695678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17</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6.27~7.3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2360344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234468EC-51F3-BFE3-B7F2-485F47CA8D66}"/>
              </a:ext>
            </a:extLst>
          </p:cNvPr>
          <p:cNvGraphicFramePr>
            <a:graphicFrameLocks noChangeAspect="1"/>
          </p:cNvGraphicFramePr>
          <p:nvPr>
            <p:extLst>
              <p:ext uri="{D42A27DB-BD31-4B8C-83A1-F6EECF244321}">
                <p14:modId xmlns:p14="http://schemas.microsoft.com/office/powerpoint/2010/main" val="3007320040"/>
              </p:ext>
            </p:extLst>
          </p:nvPr>
        </p:nvGraphicFramePr>
        <p:xfrm>
          <a:off x="899592" y="2060848"/>
          <a:ext cx="7552292" cy="3312368"/>
        </p:xfrm>
        <a:graphic>
          <a:graphicData uri="http://schemas.openxmlformats.org/presentationml/2006/ole">
            <mc:AlternateContent xmlns:mc="http://schemas.openxmlformats.org/markup-compatibility/2006">
              <mc:Choice xmlns:v="urn:schemas-microsoft-com:vml" Requires="v">
                <p:oleObj name="Document" r:id="rId2" imgW="5273690" imgH="2312393" progId="Word.Document.12">
                  <p:embed/>
                </p:oleObj>
              </mc:Choice>
              <mc:Fallback>
                <p:oleObj name="Document" r:id="rId2" imgW="5273690" imgH="2312393" progId="Word.Document.12">
                  <p:embed/>
                  <p:pic>
                    <p:nvPicPr>
                      <p:cNvPr id="0" name=""/>
                      <p:cNvPicPr/>
                      <p:nvPr/>
                    </p:nvPicPr>
                    <p:blipFill>
                      <a:blip r:embed="rId3"/>
                      <a:stretch>
                        <a:fillRect/>
                      </a:stretch>
                    </p:blipFill>
                    <p:spPr>
                      <a:xfrm>
                        <a:off x="899592" y="2060848"/>
                        <a:ext cx="7552292" cy="3312368"/>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5BE75F27-BA7B-7E09-482D-D180A217775A}"/>
              </a:ext>
            </a:extLst>
          </p:cNvPr>
          <p:cNvSpPr txBox="1"/>
          <p:nvPr/>
        </p:nvSpPr>
        <p:spPr>
          <a:xfrm>
            <a:off x="899592" y="1196752"/>
            <a:ext cx="4032448" cy="369332"/>
          </a:xfrm>
          <a:prstGeom prst="rect">
            <a:avLst/>
          </a:prstGeom>
          <a:noFill/>
        </p:spPr>
        <p:txBody>
          <a:bodyPr wrap="square" rtlCol="0">
            <a:spAutoFit/>
          </a:bodyPr>
          <a:lstStyle/>
          <a:p>
            <a:r>
              <a:rPr lang="zh-CN" altLang="en-US" dirty="0"/>
              <a:t>时间维度相关统计量</a:t>
            </a:r>
          </a:p>
        </p:txBody>
      </p:sp>
    </p:spTree>
    <p:extLst>
      <p:ext uri="{BB962C8B-B14F-4D97-AF65-F5344CB8AC3E}">
        <p14:creationId xmlns:p14="http://schemas.microsoft.com/office/powerpoint/2010/main" val="2716744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a:latin typeface="微软雅黑" panose="020B0503020204020204" pitchFamily="34" charset="-122"/>
                <a:ea typeface="微软雅黑" panose="020B0503020204020204" pitchFamily="34" charset="-122"/>
                <a:cs typeface="微软雅黑" panose="020B0503020204020204" pitchFamily="34" charset="-122"/>
              </a:rPr>
              <a:t>18</a:t>
            </a:r>
            <a:r>
              <a:rPr lang="zh-CN" altLang="en-US" sz="3200">
                <a:latin typeface="微软雅黑" panose="020B0503020204020204" pitchFamily="34" charset="-122"/>
                <a:ea typeface="微软雅黑" panose="020B0503020204020204" pitchFamily="34" charset="-122"/>
                <a:cs typeface="微软雅黑" panose="020B0503020204020204" pitchFamily="34" charset="-122"/>
              </a:rPr>
              <a:t>周</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7.4~7.10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62598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ED14C9-CA12-1C53-C713-283E8612D3BD}"/>
              </a:ext>
            </a:extLst>
          </p:cNvPr>
          <p:cNvSpPr txBox="1"/>
          <p:nvPr/>
        </p:nvSpPr>
        <p:spPr>
          <a:xfrm>
            <a:off x="179512" y="980728"/>
            <a:ext cx="8496944" cy="5632311"/>
          </a:xfrm>
          <a:prstGeom prst="rect">
            <a:avLst/>
          </a:prstGeom>
          <a:noFill/>
        </p:spPr>
        <p:txBody>
          <a:bodyPr wrap="square">
            <a:spAutoFit/>
          </a:bodyPr>
          <a:lstStyle/>
          <a:p>
            <a:r>
              <a:rPr lang="en-US" altLang="zh-CN" dirty="0"/>
              <a:t>from </a:t>
            </a:r>
            <a:r>
              <a:rPr lang="en-US" altLang="zh-CN" dirty="0" err="1"/>
              <a:t>flowcontainer.extractor</a:t>
            </a:r>
            <a:r>
              <a:rPr lang="en-US" altLang="zh-CN" dirty="0"/>
              <a:t> import extract</a:t>
            </a:r>
          </a:p>
          <a:p>
            <a:r>
              <a:rPr lang="en-US" altLang="zh-CN" dirty="0"/>
              <a:t>result = extract(r"1592754322_clear.pcap",filter='',extension=["tls.handshake.extensions_server_name","tls.handshake.ciphersuite"])</a:t>
            </a:r>
          </a:p>
          <a:p>
            <a:endParaRPr lang="en-US" altLang="zh-CN" dirty="0"/>
          </a:p>
          <a:p>
            <a:r>
              <a:rPr lang="zh-CN" altLang="en-US" dirty="0"/>
              <a:t>介绍：</a:t>
            </a:r>
            <a:r>
              <a:rPr lang="en-US" altLang="zh-CN" b="1" i="0" dirty="0" err="1">
                <a:solidFill>
                  <a:srgbClr val="121212"/>
                </a:solidFill>
                <a:effectLst/>
                <a:latin typeface="-apple-system"/>
              </a:rPr>
              <a:t>flowcontainer</a:t>
            </a:r>
            <a:r>
              <a:rPr lang="en-US" altLang="zh-CN" b="1" i="0" dirty="0">
                <a:solidFill>
                  <a:srgbClr val="121212"/>
                </a:solidFill>
                <a:effectLst/>
                <a:latin typeface="-apple-system"/>
              </a:rPr>
              <a:t> </a:t>
            </a:r>
            <a:r>
              <a:rPr lang="zh-CN" altLang="en-US" b="1" i="0" dirty="0">
                <a:solidFill>
                  <a:srgbClr val="121212"/>
                </a:solidFill>
                <a:effectLst/>
                <a:latin typeface="-apple-system"/>
              </a:rPr>
              <a:t>兼容</a:t>
            </a:r>
            <a:r>
              <a:rPr lang="en-US" altLang="zh-CN" b="1" i="0" dirty="0" err="1">
                <a:solidFill>
                  <a:srgbClr val="121212"/>
                </a:solidFill>
                <a:effectLst/>
                <a:latin typeface="-apple-system"/>
              </a:rPr>
              <a:t>wireshark</a:t>
            </a:r>
            <a:r>
              <a:rPr lang="zh-CN" altLang="en-US" b="1" i="0" dirty="0">
                <a:solidFill>
                  <a:srgbClr val="121212"/>
                </a:solidFill>
                <a:effectLst/>
                <a:latin typeface="-apple-system"/>
              </a:rPr>
              <a:t>所有特殊扩展字段提取，例如</a:t>
            </a:r>
            <a:r>
              <a:rPr lang="en-US" altLang="zh-CN" b="1" i="0" dirty="0">
                <a:solidFill>
                  <a:srgbClr val="121212"/>
                </a:solidFill>
                <a:effectLst/>
                <a:latin typeface="-apple-system"/>
              </a:rPr>
              <a:t>X509</a:t>
            </a:r>
            <a:r>
              <a:rPr lang="zh-CN" altLang="en-US" b="1" i="0" dirty="0">
                <a:solidFill>
                  <a:srgbClr val="121212"/>
                </a:solidFill>
                <a:effectLst/>
                <a:latin typeface="-apple-system"/>
              </a:rPr>
              <a:t>证书、</a:t>
            </a:r>
            <a:r>
              <a:rPr lang="en-US" altLang="zh-CN" b="1" i="0" dirty="0">
                <a:solidFill>
                  <a:srgbClr val="121212"/>
                </a:solidFill>
                <a:effectLst/>
                <a:latin typeface="-apple-system"/>
              </a:rPr>
              <a:t>SNI</a:t>
            </a:r>
            <a:r>
              <a:rPr lang="zh-CN" altLang="en-US" b="1" i="0" dirty="0">
                <a:solidFill>
                  <a:srgbClr val="121212"/>
                </a:solidFill>
                <a:effectLst/>
                <a:latin typeface="-apple-system"/>
              </a:rPr>
              <a:t>、</a:t>
            </a:r>
            <a:r>
              <a:rPr lang="en-US" altLang="zh-CN" b="1" i="0" dirty="0">
                <a:solidFill>
                  <a:srgbClr val="121212"/>
                </a:solidFill>
                <a:effectLst/>
                <a:latin typeface="-apple-system"/>
              </a:rPr>
              <a:t>SSL</a:t>
            </a:r>
            <a:r>
              <a:rPr lang="zh-CN" altLang="en-US" b="1" i="0" dirty="0">
                <a:solidFill>
                  <a:srgbClr val="121212"/>
                </a:solidFill>
                <a:effectLst/>
                <a:latin typeface="-apple-system"/>
              </a:rPr>
              <a:t>的</a:t>
            </a:r>
            <a:r>
              <a:rPr lang="en-US" altLang="zh-CN" b="1" i="0" dirty="0" err="1">
                <a:solidFill>
                  <a:srgbClr val="121212"/>
                </a:solidFill>
                <a:effectLst/>
                <a:latin typeface="-apple-system"/>
              </a:rPr>
              <a:t>ciphersuites</a:t>
            </a:r>
            <a:r>
              <a:rPr lang="zh-CN" altLang="en-US" b="1" i="0" dirty="0">
                <a:solidFill>
                  <a:srgbClr val="121212"/>
                </a:solidFill>
                <a:effectLst/>
                <a:latin typeface="-apple-system"/>
              </a:rPr>
              <a:t>、</a:t>
            </a:r>
            <a:r>
              <a:rPr lang="en-US" altLang="zh-CN" b="1" i="0" dirty="0" err="1">
                <a:solidFill>
                  <a:srgbClr val="121212"/>
                </a:solidFill>
                <a:effectLst/>
                <a:latin typeface="-apple-system"/>
              </a:rPr>
              <a:t>tcp</a:t>
            </a:r>
            <a:r>
              <a:rPr lang="zh-CN" altLang="en-US" b="1" i="0" dirty="0">
                <a:solidFill>
                  <a:srgbClr val="121212"/>
                </a:solidFill>
                <a:effectLst/>
                <a:latin typeface="-apple-system"/>
              </a:rPr>
              <a:t>载荷、</a:t>
            </a:r>
            <a:r>
              <a:rPr lang="en-US" altLang="zh-CN" b="1" i="0" dirty="0" err="1">
                <a:solidFill>
                  <a:srgbClr val="121212"/>
                </a:solidFill>
                <a:effectLst/>
                <a:latin typeface="-apple-system"/>
              </a:rPr>
              <a:t>udp</a:t>
            </a:r>
            <a:r>
              <a:rPr lang="zh-CN" altLang="en-US" b="1" i="0" dirty="0">
                <a:solidFill>
                  <a:srgbClr val="121212"/>
                </a:solidFill>
                <a:effectLst/>
                <a:latin typeface="-apple-system"/>
              </a:rPr>
              <a:t>载荷、</a:t>
            </a:r>
            <a:r>
              <a:rPr lang="en-US" altLang="zh-CN" b="1" i="0" dirty="0" err="1">
                <a:solidFill>
                  <a:srgbClr val="121212"/>
                </a:solidFill>
                <a:effectLst/>
                <a:latin typeface="-apple-system"/>
              </a:rPr>
              <a:t>ipid</a:t>
            </a:r>
            <a:r>
              <a:rPr lang="zh-CN" altLang="en-US" b="1" i="0" dirty="0">
                <a:solidFill>
                  <a:srgbClr val="121212"/>
                </a:solidFill>
                <a:effectLst/>
                <a:latin typeface="-apple-system"/>
              </a:rPr>
              <a:t>字段等等。</a:t>
            </a:r>
            <a:endParaRPr lang="en-US" altLang="zh-CN" b="1" i="0" dirty="0">
              <a:solidFill>
                <a:srgbClr val="121212"/>
              </a:solidFill>
              <a:effectLst/>
              <a:latin typeface="-apple-system"/>
            </a:endParaRPr>
          </a:p>
          <a:p>
            <a:endParaRPr lang="en-US" altLang="zh-CN" b="1" dirty="0">
              <a:solidFill>
                <a:srgbClr val="121212"/>
              </a:solidFill>
              <a:latin typeface="-apple-system"/>
            </a:endParaRPr>
          </a:p>
          <a:p>
            <a:r>
              <a:rPr lang="en-US" altLang="zh-CN" dirty="0"/>
              <a:t>for key in result:</a:t>
            </a:r>
          </a:p>
          <a:p>
            <a:r>
              <a:rPr lang="en-US" altLang="zh-CN" dirty="0"/>
              <a:t>    ### The return </a:t>
            </a:r>
            <a:r>
              <a:rPr lang="en-US" altLang="zh-CN" dirty="0" err="1"/>
              <a:t>vlaue</a:t>
            </a:r>
            <a:r>
              <a:rPr lang="en-US" altLang="zh-CN" dirty="0"/>
              <a:t> result is a </a:t>
            </a:r>
            <a:r>
              <a:rPr lang="en-US" altLang="zh-CN" dirty="0" err="1"/>
              <a:t>dict</a:t>
            </a:r>
            <a:r>
              <a:rPr lang="en-US" altLang="zh-CN" dirty="0"/>
              <a:t>, the key is a tuple (</a:t>
            </a:r>
            <a:r>
              <a:rPr lang="en-US" altLang="zh-CN" dirty="0" err="1"/>
              <a:t>filename,procotol,stream_id</a:t>
            </a:r>
            <a:r>
              <a:rPr lang="en-US" altLang="zh-CN" dirty="0"/>
              <a:t>) and the value is an Flow object, user can access Flow object as </a:t>
            </a:r>
            <a:r>
              <a:rPr lang="en-US" altLang="zh-CN" dirty="0" err="1"/>
              <a:t>flowcontainer.flows</a:t>
            </a:r>
            <a:r>
              <a:rPr lang="en-US" altLang="zh-CN" dirty="0"/>
              <a:t>. Flow's attributes refer.</a:t>
            </a:r>
          </a:p>
          <a:p>
            <a:endParaRPr lang="en-US" altLang="zh-CN" dirty="0"/>
          </a:p>
          <a:p>
            <a:r>
              <a:rPr lang="en-US" altLang="zh-CN" dirty="0"/>
              <a:t>    value = result[key]</a:t>
            </a:r>
          </a:p>
          <a:p>
            <a:r>
              <a:rPr lang="en-US" altLang="zh-CN" dirty="0"/>
              <a:t>    print('Flow {0} </a:t>
            </a:r>
            <a:r>
              <a:rPr lang="en-US" altLang="zh-CN" dirty="0" err="1"/>
              <a:t>info:'.format</a:t>
            </a:r>
            <a:r>
              <a:rPr lang="en-US" altLang="zh-CN" dirty="0"/>
              <a:t>(key))</a:t>
            </a:r>
          </a:p>
          <a:p>
            <a:endParaRPr lang="en-US" altLang="zh-CN" dirty="0"/>
          </a:p>
          <a:p>
            <a:pPr algn="l">
              <a:buFont typeface="Arial" panose="020B0604020202020204" pitchFamily="34" charset="0"/>
              <a:buChar char="•"/>
            </a:pPr>
            <a:r>
              <a:rPr lang="zh-CN" altLang="en-US" b="1" i="0" dirty="0">
                <a:solidFill>
                  <a:srgbClr val="121212"/>
                </a:solidFill>
                <a:effectLst/>
                <a:latin typeface="-apple-system"/>
              </a:rPr>
              <a:t>访问载荷长度序列和到达时间序列</a:t>
            </a:r>
            <a:endParaRPr lang="zh-CN" altLang="en-US" b="0" i="0" dirty="0">
              <a:solidFill>
                <a:srgbClr val="121212"/>
              </a:solidFill>
              <a:effectLst/>
              <a:latin typeface="-apple-system"/>
            </a:endParaRPr>
          </a:p>
          <a:p>
            <a:br>
              <a:rPr lang="zh-CN" altLang="en-US" b="0" i="0" dirty="0">
                <a:solidFill>
                  <a:srgbClr val="121212"/>
                </a:solidFill>
                <a:effectLst/>
                <a:latin typeface="-apple-system"/>
              </a:rPr>
            </a:br>
            <a:r>
              <a:rPr lang="en-US" altLang="zh-CN" b="0" i="0" dirty="0">
                <a:solidFill>
                  <a:srgbClr val="121212"/>
                </a:solidFill>
                <a:effectLst/>
                <a:latin typeface="-apple-system"/>
              </a:rPr>
              <a:t>## access payload packet timestamps sequence:</a:t>
            </a:r>
          </a:p>
          <a:p>
            <a:r>
              <a:rPr lang="en-US" altLang="zh-CN" b="0" i="0" dirty="0">
                <a:solidFill>
                  <a:srgbClr val="121212"/>
                </a:solidFill>
                <a:effectLst/>
                <a:latin typeface="-apple-system"/>
              </a:rPr>
              <a:t>    print('payload timestamps:',</a:t>
            </a:r>
            <a:r>
              <a:rPr lang="en-US" altLang="zh-CN" b="0" i="0" dirty="0" err="1">
                <a:solidFill>
                  <a:srgbClr val="121212"/>
                </a:solidFill>
                <a:effectLst/>
                <a:latin typeface="-apple-system"/>
              </a:rPr>
              <a:t>value.payload_timestamps</a:t>
            </a:r>
            <a:r>
              <a:rPr lang="en-US" altLang="zh-CN" b="0" i="0" dirty="0">
                <a:solidFill>
                  <a:srgbClr val="121212"/>
                </a:solidFill>
                <a:effectLst/>
                <a:latin typeface="-apple-system"/>
              </a:rPr>
              <a:t>)</a:t>
            </a:r>
            <a:endParaRPr lang="zh-CN" altLang="en-US" dirty="0"/>
          </a:p>
        </p:txBody>
      </p:sp>
    </p:spTree>
    <p:extLst>
      <p:ext uri="{BB962C8B-B14F-4D97-AF65-F5344CB8AC3E}">
        <p14:creationId xmlns:p14="http://schemas.microsoft.com/office/powerpoint/2010/main" val="1847077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C0FDD6-6E9D-7BEB-C47B-7787DB1EA169}"/>
              </a:ext>
            </a:extLst>
          </p:cNvPr>
          <p:cNvSpPr txBox="1"/>
          <p:nvPr/>
        </p:nvSpPr>
        <p:spPr>
          <a:xfrm>
            <a:off x="539552" y="1052736"/>
            <a:ext cx="7848872" cy="2585323"/>
          </a:xfrm>
          <a:prstGeom prst="rect">
            <a:avLst/>
          </a:prstGeom>
          <a:noFill/>
        </p:spPr>
        <p:txBody>
          <a:bodyPr wrap="square">
            <a:spAutoFit/>
          </a:bodyPr>
          <a:lstStyle/>
          <a:p>
            <a:r>
              <a:rPr lang="zh-CN" altLang="en-US" dirty="0"/>
              <a:t>访问流的开始时间和结束时间</a:t>
            </a:r>
          </a:p>
          <a:p>
            <a:r>
              <a:rPr lang="en-US" altLang="zh-CN" dirty="0"/>
              <a:t>print('start timestamp :',</a:t>
            </a:r>
            <a:r>
              <a:rPr lang="en-US" altLang="zh-CN" dirty="0" err="1"/>
              <a:t>value.time_start</a:t>
            </a:r>
            <a:r>
              <a:rPr lang="en-US" altLang="zh-CN" dirty="0"/>
              <a:t>)</a:t>
            </a:r>
          </a:p>
          <a:p>
            <a:r>
              <a:rPr lang="en-US" altLang="zh-CN" dirty="0"/>
              <a:t>    print('end timestamp :',</a:t>
            </a:r>
            <a:r>
              <a:rPr lang="en-US" altLang="zh-CN" dirty="0" err="1"/>
              <a:t>value.time_end</a:t>
            </a:r>
            <a:r>
              <a:rPr lang="en-US" altLang="zh-CN" dirty="0"/>
              <a:t>)</a:t>
            </a:r>
          </a:p>
          <a:p>
            <a:r>
              <a:rPr lang="zh-CN" altLang="en-US" dirty="0"/>
              <a:t>需要注意的是，这里流的开始时间和结束时间是基于默认的时间戳 </a:t>
            </a:r>
            <a:r>
              <a:rPr lang="en-US" altLang="zh-CN" dirty="0"/>
              <a:t>【</a:t>
            </a:r>
            <a:r>
              <a:rPr lang="zh-CN" altLang="en-US" dirty="0"/>
              <a:t>目前是有效载荷序列的时间戳，而不是</a:t>
            </a:r>
            <a:r>
              <a:rPr lang="en-US" altLang="zh-CN" dirty="0"/>
              <a:t>IP</a:t>
            </a:r>
            <a:r>
              <a:rPr lang="zh-CN" altLang="en-US" dirty="0"/>
              <a:t>数据包的时间戳</a:t>
            </a:r>
            <a:r>
              <a:rPr lang="en-US" altLang="zh-CN" dirty="0"/>
              <a:t>】 </a:t>
            </a:r>
            <a:r>
              <a:rPr lang="zh-CN" altLang="en-US" dirty="0"/>
              <a:t>来计算的。其中</a:t>
            </a:r>
            <a:r>
              <a:rPr lang="en-US" altLang="zh-CN" dirty="0" err="1"/>
              <a:t>time_start</a:t>
            </a:r>
            <a:r>
              <a:rPr lang="en-US" altLang="zh-CN" dirty="0"/>
              <a:t> </a:t>
            </a:r>
            <a:r>
              <a:rPr lang="zh-CN" altLang="en-US" dirty="0"/>
              <a:t>通过</a:t>
            </a:r>
            <a:r>
              <a:rPr lang="en-US" altLang="zh-CN" dirty="0"/>
              <a:t>min(</a:t>
            </a:r>
            <a:r>
              <a:rPr lang="en-US" altLang="zh-CN" dirty="0" err="1"/>
              <a:t>value.timestamps</a:t>
            </a:r>
            <a:r>
              <a:rPr lang="en-US" altLang="zh-CN" dirty="0"/>
              <a:t>) </a:t>
            </a:r>
            <a:r>
              <a:rPr lang="zh-CN" altLang="en-US" dirty="0"/>
              <a:t>得到，而</a:t>
            </a:r>
            <a:r>
              <a:rPr lang="en-US" altLang="zh-CN" dirty="0" err="1"/>
              <a:t>time_end</a:t>
            </a:r>
            <a:r>
              <a:rPr lang="en-US" altLang="zh-CN" dirty="0"/>
              <a:t> </a:t>
            </a:r>
            <a:r>
              <a:rPr lang="zh-CN" altLang="en-US" dirty="0"/>
              <a:t>通过 </a:t>
            </a:r>
            <a:r>
              <a:rPr lang="en-US" altLang="zh-CN" dirty="0"/>
              <a:t>max(</a:t>
            </a:r>
            <a:r>
              <a:rPr lang="en-US" altLang="zh-CN" dirty="0" err="1"/>
              <a:t>value.timestamps</a:t>
            </a:r>
            <a:r>
              <a:rPr lang="en-US" altLang="zh-CN" dirty="0"/>
              <a:t>)</a:t>
            </a:r>
            <a:r>
              <a:rPr lang="zh-CN" altLang="en-US" dirty="0"/>
              <a:t>得到。</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90777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FA7875-C7F7-B94A-1880-5EC88D58F3CE}"/>
              </a:ext>
            </a:extLst>
          </p:cNvPr>
          <p:cNvSpPr txBox="1"/>
          <p:nvPr/>
        </p:nvSpPr>
        <p:spPr>
          <a:xfrm>
            <a:off x="899592" y="1268760"/>
            <a:ext cx="7632848" cy="3970318"/>
          </a:xfrm>
          <a:prstGeom prst="rect">
            <a:avLst/>
          </a:prstGeom>
          <a:noFill/>
        </p:spPr>
        <p:txBody>
          <a:bodyPr wrap="square">
            <a:spAutoFit/>
          </a:bodyPr>
          <a:lstStyle/>
          <a:p>
            <a:r>
              <a:rPr lang="zh-CN" altLang="en-US" dirty="0"/>
              <a:t>随机森林多分类算法指标，数据集</a:t>
            </a:r>
            <a:r>
              <a:rPr lang="en-US" altLang="zh-CN" dirty="0"/>
              <a:t>1</a:t>
            </a:r>
            <a:r>
              <a:rPr lang="zh-CN" altLang="en-US" dirty="0"/>
              <a:t>：</a:t>
            </a:r>
            <a:r>
              <a:rPr lang="en-US" altLang="zh-CN" dirty="0">
                <a:hlinkClick r:id="rId2"/>
              </a:rPr>
              <a:t>https://www.unb.ca/cic/datasets/botnet.html</a:t>
            </a:r>
            <a:endParaRPr lang="en-US" altLang="zh-CN" dirty="0"/>
          </a:p>
          <a:p>
            <a:endParaRPr lang="en-US" altLang="zh-CN" dirty="0"/>
          </a:p>
          <a:p>
            <a:r>
              <a:rPr lang="en-US" altLang="zh-CN" dirty="0"/>
              <a:t>                                precision    recall   f1-score   support</a:t>
            </a:r>
          </a:p>
          <a:p>
            <a:r>
              <a:rPr lang="en-US" altLang="zh-CN" dirty="0"/>
              <a:t>           0                   0.94000   0.95020   0.99507       102</a:t>
            </a:r>
          </a:p>
          <a:p>
            <a:r>
              <a:rPr lang="en-US" altLang="zh-CN" dirty="0"/>
              <a:t>           1                   0.96500   0.95000   1.00000       102</a:t>
            </a:r>
          </a:p>
          <a:p>
            <a:r>
              <a:rPr lang="en-US" altLang="zh-CN" dirty="0"/>
              <a:t>           2                   0.94729   0.96000   0.99512       102</a:t>
            </a:r>
          </a:p>
          <a:p>
            <a:r>
              <a:rPr lang="en-US" altLang="zh-CN" dirty="0"/>
              <a:t>           3                  0.89020   0.92020   0.99020       102</a:t>
            </a:r>
          </a:p>
          <a:p>
            <a:r>
              <a:rPr lang="en-US" altLang="zh-CN" dirty="0"/>
              <a:t>           4                  0.91060   0.96000   1.00000       102</a:t>
            </a:r>
          </a:p>
          <a:p>
            <a:endParaRPr lang="en-US" altLang="zh-CN" dirty="0"/>
          </a:p>
          <a:p>
            <a:r>
              <a:rPr lang="en-US" altLang="zh-CN" dirty="0"/>
              <a:t>    accuracy                                              0.94580        510</a:t>
            </a:r>
          </a:p>
          <a:p>
            <a:r>
              <a:rPr lang="en-US" altLang="zh-CN" dirty="0"/>
              <a:t>   macro avg            0.94810    0.94808   0.94808       510</a:t>
            </a:r>
          </a:p>
          <a:p>
            <a:r>
              <a:rPr lang="en-US" altLang="zh-CN" dirty="0"/>
              <a:t>weighted avg           0.94810    0.94808   0.94808       510</a:t>
            </a:r>
          </a:p>
          <a:p>
            <a:endParaRPr lang="en-US" altLang="zh-CN" dirty="0"/>
          </a:p>
        </p:txBody>
      </p:sp>
    </p:spTree>
    <p:extLst>
      <p:ext uri="{BB962C8B-B14F-4D97-AF65-F5344CB8AC3E}">
        <p14:creationId xmlns:p14="http://schemas.microsoft.com/office/powerpoint/2010/main" val="382034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884" y="1412776"/>
            <a:ext cx="8496944" cy="557793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包流量识别和</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QoS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控制技术：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2005</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年提出，仅对</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包头中的五元组信息进行分析来确定当前流量的基本信息。随着网上应用类型的丰富，仅仅通过第四层端口信息无法判定流量的应用类型。</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2007</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增加了对应用层的分析，是一种基于应用层的流量检测和控制技术。可以按照不同的协议，分为特征字的识别技术、应用层网关识别技术和行为模式识别技术。但这类技术背离了网络安全保护用户隐私的初衷，且解密流量对设备提出了要求，难以应对大数据结合下的流量识别场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DFI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2009</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相较于基于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的方法，该方法采用一种基于流量行为的应用识别技术，即不同的应用类型体现会话连接或者数据流的哪个状态不同。具有处理速度快、维护成本低以及很好应对流量加密流。</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Roman"/>
              <a:sym typeface="Times Roman"/>
            </a:endParaRPr>
          </a:p>
        </p:txBody>
      </p:sp>
      <p:sp>
        <p:nvSpPr>
          <p:cNvPr id="19457" name="文本框 1"/>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研究现状</a:t>
            </a: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与</a:t>
            </a: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分析</a:t>
            </a:r>
          </a:p>
        </p:txBody>
      </p:sp>
      <p:sp>
        <p:nvSpPr>
          <p:cNvPr id="4" name="文本框 2">
            <a:extLst>
              <a:ext uri="{FF2B5EF4-FFF2-40B4-BE49-F238E27FC236}">
                <a16:creationId xmlns:a16="http://schemas.microsoft.com/office/drawing/2014/main" id="{776D3882-04A9-4196-8042-727C923DE503}"/>
              </a:ext>
            </a:extLst>
          </p:cNvPr>
          <p:cNvSpPr txBox="1">
            <a:spLocks noChangeArrowheads="1"/>
          </p:cNvSpPr>
          <p:nvPr/>
        </p:nvSpPr>
        <p:spPr bwMode="auto">
          <a:xfrm>
            <a:off x="323528" y="904369"/>
            <a:ext cx="8496300" cy="580415"/>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二、现状分析与问题提出：</a:t>
            </a:r>
            <a:endPar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030095"/>
          </a:xfrm>
          <a:prstGeom prst="rect">
            <a:avLst/>
          </a:prstGeom>
          <a:noFill/>
        </p:spPr>
        <p:txBody>
          <a:bodyPr wrap="square" rtlCol="0">
            <a:spAutoFit/>
          </a:bodyPr>
          <a:lstStyle/>
          <a:p>
            <a:r>
              <a:rPr lang="en-US" altLang="zh-CN" dirty="0">
                <a:solidFill>
                  <a:srgbClr val="FF0000"/>
                </a:solidFill>
                <a:sym typeface="+mn-ea"/>
              </a:rPr>
              <a:t>1.</a:t>
            </a:r>
            <a:r>
              <a:rPr lang="zh-CN" altLang="en-US" dirty="0">
                <a:solidFill>
                  <a:srgbClr val="FF0000"/>
                </a:solidFill>
                <a:sym typeface="+mn-ea"/>
              </a:rPr>
              <a:t>阅读</a:t>
            </a:r>
            <a:r>
              <a:rPr lang="en-US" altLang="zh-CN" dirty="0">
                <a:solidFill>
                  <a:srgbClr val="FF0000"/>
                </a:solidFill>
                <a:sym typeface="+mn-ea"/>
              </a:rPr>
              <a:t>《</a:t>
            </a:r>
            <a:r>
              <a:rPr lang="zh-CN" altLang="en-US" dirty="0">
                <a:solidFill>
                  <a:srgbClr val="FF0000"/>
                </a:solidFill>
                <a:sym typeface="+mn-ea"/>
              </a:rPr>
              <a:t>Kitsune: An Ensemble of Autoencoders for Online Network Intrusion Detection</a:t>
            </a:r>
            <a:r>
              <a:rPr lang="en-US" altLang="zh-CN" dirty="0">
                <a:solidFill>
                  <a:srgbClr val="FF0000"/>
                </a:solidFill>
                <a:sym typeface="+mn-ea"/>
              </a:rPr>
              <a:t>》</a:t>
            </a:r>
            <a:r>
              <a:rPr lang="zh-CN" altLang="en-US" dirty="0">
                <a:solidFill>
                  <a:srgbClr val="FF0000"/>
                </a:solidFill>
                <a:sym typeface="+mn-ea"/>
              </a:rPr>
              <a:t>和</a:t>
            </a:r>
            <a:r>
              <a:rPr lang="en-US" altLang="zh-CN" dirty="0">
                <a:solidFill>
                  <a:srgbClr val="FF0000"/>
                </a:solidFill>
                <a:sym typeface="+mn-ea"/>
              </a:rPr>
              <a:t>《</a:t>
            </a:r>
            <a:r>
              <a:rPr lang="zh-CN" altLang="en-US" dirty="0">
                <a:solidFill>
                  <a:srgbClr val="FF0000"/>
                </a:solidFill>
                <a:sym typeface="+mn-ea"/>
              </a:rPr>
              <a:t>Evading classifiers by morphing in the dark</a:t>
            </a:r>
            <a:r>
              <a:rPr lang="en-US" altLang="zh-CN" dirty="0">
                <a:solidFill>
                  <a:srgbClr val="FF0000"/>
                </a:solidFill>
                <a:sym typeface="+mn-ea"/>
              </a:rPr>
              <a:t>》</a:t>
            </a:r>
            <a:r>
              <a:rPr lang="zh-CN" altLang="en-US" dirty="0">
                <a:solidFill>
                  <a:srgbClr val="FF0000"/>
                </a:solidFill>
                <a:sym typeface="+mn-ea"/>
              </a:rPr>
              <a:t>两篇论文。</a:t>
            </a:r>
          </a:p>
          <a:p>
            <a:endParaRPr lang="zh-CN" altLang="en-US" dirty="0">
              <a:sym typeface="+mn-ea"/>
            </a:endParaRPr>
          </a:p>
          <a:p>
            <a:endParaRPr lang="zh-CN" altLang="en-US" dirty="0">
              <a:sym typeface="+mn-ea"/>
            </a:endParaRPr>
          </a:p>
          <a:p>
            <a:r>
              <a:rPr lang="zh-CN" altLang="en-US" dirty="0"/>
              <a:t>简述论文针对问题、解决方案、思考解决。</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
        <p:nvSpPr>
          <p:cNvPr id="5" name="矩形 4"/>
          <p:cNvSpPr/>
          <p:nvPr/>
        </p:nvSpPr>
        <p:spPr>
          <a:xfrm>
            <a:off x="1897415" y="3804807"/>
            <a:ext cx="4572000" cy="1753235"/>
          </a:xfrm>
          <a:prstGeom prst="rect">
            <a:avLst/>
          </a:prstGeom>
          <a:solidFill>
            <a:srgbClr val="FFFF00"/>
          </a:solidFill>
        </p:spPr>
        <p:txBody>
          <a:bodyPr>
            <a:spAutoFit/>
          </a:bodyPr>
          <a:lstStyle/>
          <a:p>
            <a:pPr algn="l"/>
            <a:r>
              <a:rPr lang="zh-CN" altLang="en-US" dirty="0">
                <a:solidFill>
                  <a:srgbClr val="FF0000"/>
                </a:solidFill>
                <a:sym typeface="+mn-ea"/>
              </a:rPr>
              <a:t>该</a:t>
            </a:r>
            <a:r>
              <a:rPr lang="en-US" altLang="zh-CN" dirty="0">
                <a:solidFill>
                  <a:srgbClr val="FF0000"/>
                </a:solidFill>
                <a:sym typeface="+mn-ea"/>
              </a:rPr>
              <a:t>ppt</a:t>
            </a:r>
            <a:r>
              <a:rPr lang="zh-CN" altLang="en-US" dirty="0">
                <a:solidFill>
                  <a:srgbClr val="FF0000"/>
                </a:solidFill>
                <a:sym typeface="+mn-ea"/>
              </a:rPr>
              <a:t>是工作进展，所以，这里的论文阅读只要简写论文针对问题、解决方案、思考借鉴等，不用严格按照论文阅读格式书写；</a:t>
            </a:r>
          </a:p>
          <a:p>
            <a:pPr algn="l"/>
            <a:r>
              <a:rPr lang="zh-CN" altLang="en-US" dirty="0">
                <a:solidFill>
                  <a:srgbClr val="FF0000"/>
                </a:solidFill>
                <a:sym typeface="+mn-ea"/>
              </a:rPr>
              <a:t>同时，把该阅读的论文更新在</a:t>
            </a:r>
            <a:r>
              <a:rPr lang="en-US" altLang="zh-CN" dirty="0">
                <a:solidFill>
                  <a:srgbClr val="FF0000"/>
                </a:solidFill>
                <a:sym typeface="+mn-ea"/>
              </a:rPr>
              <a:t>“xxx </a:t>
            </a:r>
            <a:r>
              <a:rPr lang="zh-CN" altLang="en-US"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研究现状、挑战、创新思路</a:t>
            </a:r>
            <a:r>
              <a:rPr lang="en-US" altLang="zh-CN"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.PPT</a:t>
            </a:r>
            <a:r>
              <a:rPr lang="en-US" altLang="zh-CN" dirty="0">
                <a:solidFill>
                  <a:srgbClr val="FF0000"/>
                </a:solidFill>
                <a:sym typeface="+mn-ea"/>
              </a:rPr>
              <a:t>”</a:t>
            </a:r>
            <a:r>
              <a:rPr lang="zh-CN" altLang="en-US" dirty="0">
                <a:solidFill>
                  <a:srgbClr val="FF0000"/>
                </a:solidFill>
                <a:sym typeface="+mn-ea"/>
              </a:rPr>
              <a:t>的文件中，用正式格式记录阅读的论文情况。</a:t>
            </a:r>
            <a:endParaRPr lang="en-US" altLang="zh-CN" dirty="0">
              <a:solidFill>
                <a:srgbClr val="FF0000"/>
              </a:solidFill>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8820"/>
          <a:stretch>
            <a:fillRect/>
          </a:stretch>
        </p:blipFill>
        <p:spPr bwMode="auto">
          <a:xfrm>
            <a:off x="683568" y="2634382"/>
            <a:ext cx="5184576" cy="1253204"/>
          </a:xfrm>
          <a:prstGeom prst="rect">
            <a:avLst/>
          </a:prstGeom>
          <a:noFill/>
          <a:ln w="9525">
            <a:noFill/>
            <a:miter lim="800000"/>
            <a:headEnd/>
            <a:tailEnd/>
          </a:ln>
        </p:spPr>
      </p:pic>
      <p:sp>
        <p:nvSpPr>
          <p:cNvPr id="21" name="TextBox 20"/>
          <p:cNvSpPr txBox="1"/>
          <p:nvPr/>
        </p:nvSpPr>
        <p:spPr>
          <a:xfrm>
            <a:off x="467544" y="4218558"/>
            <a:ext cx="7704856" cy="923330"/>
          </a:xfrm>
          <a:prstGeom prst="rect">
            <a:avLst/>
          </a:prstGeom>
          <a:noFill/>
        </p:spPr>
        <p:txBody>
          <a:bodyPr wrap="square" rtlCol="0">
            <a:spAutoFit/>
          </a:bodyPr>
          <a:lstStyle/>
          <a:p>
            <a:r>
              <a:rPr lang="zh-CN" altLang="zh-CN" dirty="0"/>
              <a:t>将恶意样本得到的最大预测值与良性样本得到的最大预测值相加取均值</a:t>
            </a:r>
            <a:r>
              <a:rPr lang="en-US" altLang="zh-CN" dirty="0"/>
              <a:t> </a:t>
            </a:r>
            <a:r>
              <a:rPr lang="zh-CN" altLang="zh-CN" dirty="0"/>
              <a:t>，将恶意样本得到的最小预测值与良性样本得到的最小预测值相加取均值</a:t>
            </a:r>
            <a:r>
              <a:rPr lang="en-US" altLang="zh-CN" dirty="0"/>
              <a:t> </a:t>
            </a:r>
            <a:r>
              <a:rPr lang="zh-CN" altLang="en-US" dirty="0"/>
              <a:t>，</a:t>
            </a:r>
            <a:r>
              <a:rPr lang="en-US" altLang="zh-CN" dirty="0"/>
              <a:t> </a:t>
            </a:r>
            <a:r>
              <a:rPr lang="zh-CN" altLang="zh-CN" dirty="0"/>
              <a:t>为阈值取值范围的上界与下界</a:t>
            </a:r>
            <a:r>
              <a:rPr lang="zh-CN" altLang="en-US" dirty="0"/>
              <a:t>。</a:t>
            </a:r>
          </a:p>
        </p:txBody>
      </p:sp>
      <p:sp>
        <p:nvSpPr>
          <p:cNvPr id="22" name="TextBox 21"/>
          <p:cNvSpPr txBox="1"/>
          <p:nvPr/>
        </p:nvSpPr>
        <p:spPr>
          <a:xfrm>
            <a:off x="539552" y="2058318"/>
            <a:ext cx="6417141" cy="369332"/>
          </a:xfrm>
          <a:prstGeom prst="rect">
            <a:avLst/>
          </a:prstGeom>
          <a:noFill/>
        </p:spPr>
        <p:txBody>
          <a:bodyPr wrap="none" rtlCol="0">
            <a:spAutoFit/>
          </a:bodyPr>
          <a:lstStyle/>
          <a:p>
            <a:r>
              <a:rPr lang="zh-CN" altLang="en-US" dirty="0"/>
              <a:t>预测测试集样本的预测值，并选出不同类别的最大值与最小值</a:t>
            </a:r>
          </a:p>
        </p:txBody>
      </p:sp>
      <p:pic>
        <p:nvPicPr>
          <p:cNvPr id="2067" name="Picture 19" descr="G:\0831\2019-08-31 19-38-02屏幕截图.png"/>
          <p:cNvPicPr>
            <a:picLocks noChangeAspect="1" noChangeArrowheads="1"/>
          </p:cNvPicPr>
          <p:nvPr/>
        </p:nvPicPr>
        <p:blipFill>
          <a:blip r:embed="rId3" cstate="print"/>
          <a:srcRect r="-130" b="78947"/>
          <a:stretch>
            <a:fillRect/>
          </a:stretch>
        </p:blipFill>
        <p:spPr bwMode="auto">
          <a:xfrm>
            <a:off x="611560" y="5226670"/>
            <a:ext cx="8352928" cy="288032"/>
          </a:xfrm>
          <a:prstGeom prst="rect">
            <a:avLst/>
          </a:prstGeom>
          <a:noFill/>
        </p:spPr>
      </p:pic>
      <p:sp>
        <p:nvSpPr>
          <p:cNvPr id="7" name="文本框 1"/>
          <p:cNvSpPr txBox="1"/>
          <p:nvPr/>
        </p:nvSpPr>
        <p:spPr>
          <a:xfrm>
            <a:off x="2843808" y="22034"/>
            <a:ext cx="3888432" cy="107632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latin typeface="微软雅黑 Light" panose="020B0502040204020203" pitchFamily="34" charset="-122"/>
              <a:ea typeface="微软雅黑 Light" panose="020B0502040204020203" pitchFamily="34" charset="-122"/>
            </a:endParaRPr>
          </a:p>
          <a:p>
            <a:endParaRPr lang="zh-CN" altLang="en-US" sz="3200" b="1" dirty="0">
              <a:solidFill>
                <a:schemeClr val="bg1"/>
              </a:solidFill>
            </a:endParaRPr>
          </a:p>
        </p:txBody>
      </p:sp>
      <p:sp>
        <p:nvSpPr>
          <p:cNvPr id="2" name="文本框 1"/>
          <p:cNvSpPr txBox="1"/>
          <p:nvPr/>
        </p:nvSpPr>
        <p:spPr>
          <a:xfrm>
            <a:off x="683260" y="1313815"/>
            <a:ext cx="3187065" cy="368300"/>
          </a:xfrm>
          <a:prstGeom prst="rect">
            <a:avLst/>
          </a:prstGeom>
          <a:noFill/>
        </p:spPr>
        <p:txBody>
          <a:bodyPr wrap="square" rtlCol="0" anchor="t">
            <a:spAutoFit/>
          </a:bodyPr>
          <a:lstStyle/>
          <a:p>
            <a:r>
              <a:rPr lang="en-US" altLang="zh-CN" b="1" dirty="0">
                <a:solidFill>
                  <a:srgbClr val="FF0000"/>
                </a:solidFill>
                <a:sym typeface="+mn-ea"/>
              </a:rPr>
              <a:t>2.</a:t>
            </a:r>
            <a:r>
              <a:rPr lang="zh-CN" altLang="en-US" b="1" dirty="0">
                <a:solidFill>
                  <a:srgbClr val="FF0000"/>
                </a:solidFill>
                <a:sym typeface="+mn-ea"/>
              </a:rPr>
              <a:t>设计</a:t>
            </a:r>
            <a:r>
              <a:rPr lang="en-US" altLang="zh-CN" b="1" dirty="0">
                <a:solidFill>
                  <a:srgbClr val="FF0000"/>
                </a:solidFill>
                <a:sym typeface="+mn-ea"/>
              </a:rPr>
              <a:t>xxx</a:t>
            </a:r>
            <a:r>
              <a:rPr lang="zh-CN" altLang="en-US" b="1" dirty="0">
                <a:solidFill>
                  <a:srgbClr val="FF0000"/>
                </a:solidFill>
                <a:sym typeface="+mn-ea"/>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G:\0831\2019-08-31 19-38-02屏幕截图.png"/>
          <p:cNvPicPr>
            <a:picLocks noChangeAspect="1" noChangeArrowheads="1"/>
          </p:cNvPicPr>
          <p:nvPr/>
        </p:nvPicPr>
        <p:blipFill>
          <a:blip r:embed="rId2" cstate="print"/>
          <a:srcRect t="21053"/>
          <a:stretch>
            <a:fillRect/>
          </a:stretch>
        </p:blipFill>
        <p:spPr bwMode="auto">
          <a:xfrm>
            <a:off x="179765" y="4724385"/>
            <a:ext cx="8342095" cy="1080120"/>
          </a:xfrm>
          <a:prstGeom prst="rect">
            <a:avLst/>
          </a:prstGeom>
          <a:noFill/>
        </p:spPr>
      </p:pic>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73" name="Object 1"/>
          <p:cNvGraphicFramePr>
            <a:graphicFrameLocks noChangeAspect="1"/>
          </p:cNvGraphicFramePr>
          <p:nvPr/>
        </p:nvGraphicFramePr>
        <p:xfrm>
          <a:off x="214245" y="2323867"/>
          <a:ext cx="8858000" cy="442900"/>
        </p:xfrm>
        <a:graphic>
          <a:graphicData uri="http://schemas.openxmlformats.org/presentationml/2006/ole">
            <mc:AlternateContent xmlns:mc="http://schemas.openxmlformats.org/markup-compatibility/2006">
              <mc:Choice xmlns:v="urn:schemas-microsoft-com:vml" Requires="v">
                <p:oleObj name="Equation" r:id="rId3" imgW="149047200" imgH="6096000" progId="Equation.DSMT4">
                  <p:embed/>
                </p:oleObj>
              </mc:Choice>
              <mc:Fallback>
                <p:oleObj name="Equation" r:id="rId3" imgW="149047200" imgH="6096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45" y="2323867"/>
                        <a:ext cx="8858000" cy="4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9765" y="1791236"/>
            <a:ext cx="2492990" cy="369332"/>
          </a:xfrm>
          <a:prstGeom prst="rect">
            <a:avLst/>
          </a:prstGeom>
          <a:noFill/>
        </p:spPr>
        <p:txBody>
          <a:bodyPr wrap="none" rtlCol="0">
            <a:spAutoFit/>
          </a:bodyPr>
          <a:lstStyle/>
          <a:p>
            <a:r>
              <a:rPr lang="zh-CN" altLang="zh-CN" dirty="0"/>
              <a:t>类间方差</a:t>
            </a:r>
            <a:r>
              <a:rPr lang="zh-CN" altLang="en-US" dirty="0"/>
              <a:t>的计算公式：</a:t>
            </a:r>
          </a:p>
        </p:txBody>
      </p:sp>
      <p:sp>
        <p:nvSpPr>
          <p:cNvPr id="9" name="TextBox 8"/>
          <p:cNvSpPr txBox="1"/>
          <p:nvPr/>
        </p:nvSpPr>
        <p:spPr>
          <a:xfrm>
            <a:off x="179765" y="2959025"/>
            <a:ext cx="7596336" cy="1477328"/>
          </a:xfrm>
          <a:prstGeom prst="rect">
            <a:avLst/>
          </a:prstGeom>
          <a:noFill/>
        </p:spPr>
        <p:txBody>
          <a:bodyPr wrap="square" rtlCol="0">
            <a:spAutoFit/>
          </a:bodyPr>
          <a:lstStyle/>
          <a:p>
            <a:r>
              <a:rPr lang="en-US" altLang="zh-CN" dirty="0"/>
              <a:t>v0k表示在阈值分割下被分类为良性的样本数量占总测试样本数量的比例， v1k表示在阈值分割下被分类为恶意的样本数量占总测试样本数量的比例， u0k表示在阈值分割下被分类为良性样本的预测概率均值， </a:t>
            </a:r>
          </a:p>
          <a:p>
            <a:r>
              <a:rPr lang="en-US" altLang="zh-CN" dirty="0"/>
              <a:t>u1k表示在阈值分割下被分类为恶意样本的预测概率均值， </a:t>
            </a:r>
          </a:p>
          <a:p>
            <a:r>
              <a:rPr lang="en-US" altLang="zh-CN" dirty="0"/>
              <a:t>uk表示全体测试样本预测概率的均值， </a:t>
            </a:r>
            <a:endParaRPr lang="zh-CN" altLang="en-US" dirty="0"/>
          </a:p>
        </p:txBody>
      </p:sp>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
        <p:nvSpPr>
          <p:cNvPr id="2" name="文本框 1"/>
          <p:cNvSpPr txBox="1"/>
          <p:nvPr/>
        </p:nvSpPr>
        <p:spPr>
          <a:xfrm>
            <a:off x="213995" y="912495"/>
            <a:ext cx="2540000" cy="645160"/>
          </a:xfrm>
          <a:prstGeom prst="rect">
            <a:avLst/>
          </a:prstGeom>
          <a:noFill/>
        </p:spPr>
        <p:txBody>
          <a:bodyPr wrap="square" rtlCol="0" anchor="t">
            <a:spAutoFit/>
          </a:bodyPr>
          <a:lstStyle/>
          <a:p>
            <a:endParaRPr lang="en-US" altLang="zh-CN" dirty="0">
              <a:sym typeface="+mn-ea"/>
            </a:endParaRPr>
          </a:p>
          <a:p>
            <a:r>
              <a:rPr lang="en-US" altLang="zh-CN" b="1" dirty="0">
                <a:solidFill>
                  <a:srgbClr val="FF0000"/>
                </a:solidFill>
                <a:sym typeface="+mn-ea"/>
              </a:rPr>
              <a:t>3.</a:t>
            </a:r>
            <a:r>
              <a:rPr lang="zh-CN" altLang="en-US" b="1" dirty="0">
                <a:solidFill>
                  <a:srgbClr val="FF0000"/>
                </a:solidFill>
                <a:sym typeface="+mn-ea"/>
              </a:rPr>
              <a:t>开发</a:t>
            </a:r>
            <a:r>
              <a:rPr lang="en-US" altLang="zh-CN" b="1" dirty="0">
                <a:solidFill>
                  <a:srgbClr val="FF0000"/>
                </a:solidFill>
                <a:sym typeface="+mn-ea"/>
              </a:rPr>
              <a:t>xxx</a:t>
            </a:r>
            <a:r>
              <a:rPr lang="zh-CN" altLang="en-US" b="1" dirty="0">
                <a:solidFill>
                  <a:srgbClr val="FF0000"/>
                </a:solidFill>
                <a:sym typeface="+mn-ea"/>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E6BDA2-FAE3-49DA-96F7-0C729E8D9601}"/>
              </a:ext>
            </a:extLst>
          </p:cNvPr>
          <p:cNvSpPr txBox="1"/>
          <p:nvPr/>
        </p:nvSpPr>
        <p:spPr>
          <a:xfrm>
            <a:off x="833391" y="908720"/>
            <a:ext cx="7477218" cy="7571303"/>
          </a:xfrm>
          <a:prstGeom prst="rect">
            <a:avLst/>
          </a:prstGeom>
          <a:noFill/>
        </p:spPr>
        <p:txBody>
          <a:bodyPr wrap="square" rtlCol="0">
            <a:spAutoFit/>
          </a:bodyPr>
          <a:lstStyle/>
          <a:p>
            <a:r>
              <a:rPr lang="en-US" altLang="zh-CN" dirty="0"/>
              <a:t>Q</a:t>
            </a:r>
            <a:r>
              <a:rPr lang="zh-CN" altLang="en-US" dirty="0"/>
              <a:t>：如何彻底的改变样本不均衡对模型检测带来的不利影响？</a:t>
            </a:r>
            <a:endParaRPr lang="en-US" altLang="zh-CN" dirty="0"/>
          </a:p>
          <a:p>
            <a:r>
              <a:rPr lang="en-US" altLang="zh-CN" dirty="0"/>
              <a:t>A</a:t>
            </a:r>
            <a:r>
              <a:rPr lang="zh-CN" altLang="en-US" dirty="0"/>
              <a:t>：</a:t>
            </a:r>
            <a:endParaRPr lang="en-US" altLang="zh-CN" dirty="0"/>
          </a:p>
          <a:p>
            <a:r>
              <a:rPr lang="zh-CN" altLang="en-US" dirty="0"/>
              <a:t>在相关深度学习论文中，描述了相关算法，如</a:t>
            </a:r>
            <a:r>
              <a:rPr lang="en-US" altLang="zh-CN" dirty="0"/>
              <a:t>SMOKE</a:t>
            </a:r>
            <a:r>
              <a:rPr lang="zh-CN" altLang="en-US" dirty="0"/>
              <a:t>算法，是对过采样的改进</a:t>
            </a:r>
            <a:endParaRPr lang="en-US" altLang="zh-CN" dirty="0"/>
          </a:p>
          <a:p>
            <a:r>
              <a:rPr lang="en-US" altLang="zh-CN" dirty="0"/>
              <a:t>STEP1:</a:t>
            </a:r>
            <a:r>
              <a:rPr lang="zh-CN" altLang="en-US" dirty="0"/>
              <a:t>从少数类样本集合中随机选取样本</a:t>
            </a:r>
            <a:r>
              <a:rPr lang="en-US" altLang="zh-CN" dirty="0"/>
              <a:t>α</a:t>
            </a:r>
          </a:p>
          <a:p>
            <a:endParaRPr lang="en-US" altLang="zh-CN" dirty="0"/>
          </a:p>
          <a:p>
            <a:r>
              <a:rPr lang="en-US" altLang="zh-CN" dirty="0"/>
              <a:t>STEP2:</a:t>
            </a:r>
            <a:r>
              <a:rPr lang="zh-CN" altLang="en-US" dirty="0"/>
              <a:t>找到与样本</a:t>
            </a:r>
            <a:r>
              <a:rPr lang="en-US" altLang="zh-CN" dirty="0"/>
              <a:t>α</a:t>
            </a:r>
            <a:r>
              <a:rPr lang="zh-CN" altLang="en-US" dirty="0"/>
              <a:t>距离最近的</a:t>
            </a:r>
            <a:r>
              <a:rPr lang="en-US" altLang="zh-CN" dirty="0"/>
              <a:t>k</a:t>
            </a:r>
            <a:r>
              <a:rPr lang="zh-CN" altLang="en-US" dirty="0"/>
              <a:t>个少数类样本</a:t>
            </a:r>
            <a:endParaRPr lang="en-US" altLang="zh-CN" dirty="0"/>
          </a:p>
          <a:p>
            <a:endParaRPr lang="en-US" altLang="zh-CN" dirty="0"/>
          </a:p>
          <a:p>
            <a:r>
              <a:rPr lang="en-US" altLang="zh-CN" dirty="0"/>
              <a:t>STEP3:</a:t>
            </a:r>
            <a:r>
              <a:rPr lang="zh-CN" altLang="en-US" dirty="0"/>
              <a:t>从</a:t>
            </a:r>
            <a:r>
              <a:rPr lang="en-US" altLang="zh-CN" dirty="0"/>
              <a:t>k</a:t>
            </a:r>
            <a:r>
              <a:rPr lang="zh-CN" altLang="en-US" dirty="0"/>
              <a:t>个样本中随机选取一个样本</a:t>
            </a:r>
            <a:r>
              <a:rPr lang="en-US" altLang="zh-CN" dirty="0"/>
              <a:t>b,</a:t>
            </a:r>
            <a:r>
              <a:rPr lang="zh-CN" altLang="en-US" dirty="0"/>
              <a:t>连城</a:t>
            </a:r>
            <a:r>
              <a:rPr lang="en-US" altLang="zh-CN" dirty="0"/>
              <a:t>a</a:t>
            </a:r>
            <a:r>
              <a:rPr lang="zh-CN" altLang="en-US" dirty="0"/>
              <a:t>和</a:t>
            </a:r>
            <a:r>
              <a:rPr lang="en-US" altLang="zh-CN" dirty="0"/>
              <a:t>b</a:t>
            </a:r>
            <a:r>
              <a:rPr lang="zh-CN" altLang="en-US" dirty="0"/>
              <a:t>的直线</a:t>
            </a:r>
            <a:endParaRPr lang="en-US" altLang="zh-CN" dirty="0"/>
          </a:p>
          <a:p>
            <a:endParaRPr lang="en-US" altLang="zh-CN" dirty="0"/>
          </a:p>
          <a:p>
            <a:r>
              <a:rPr lang="en-US" altLang="zh-CN" dirty="0"/>
              <a:t>STEP4:</a:t>
            </a:r>
            <a:r>
              <a:rPr lang="zh-CN" altLang="en-US" dirty="0"/>
              <a:t>从直线上随机选取一个点作为新的少数类样本加入数据集</a:t>
            </a:r>
            <a:endParaRPr lang="en-US" altLang="zh-CN" dirty="0"/>
          </a:p>
          <a:p>
            <a:endParaRPr lang="en-US" altLang="zh-CN" dirty="0"/>
          </a:p>
          <a:p>
            <a:r>
              <a:rPr lang="en-US" altLang="zh-CN" dirty="0"/>
              <a:t>STEP5:</a:t>
            </a:r>
            <a:r>
              <a:rPr lang="zh-CN" altLang="en-US" dirty="0"/>
              <a:t>重复上述步骤，直到少数类和多数类样本达到均衡</a:t>
            </a:r>
            <a:endParaRPr lang="en-US" altLang="zh-CN" dirty="0"/>
          </a:p>
          <a:p>
            <a:endParaRPr lang="en-US" altLang="zh-CN" dirty="0"/>
          </a:p>
          <a:p>
            <a:endParaRPr lang="en-US" altLang="zh-CN" dirty="0"/>
          </a:p>
          <a:p>
            <a:endParaRPr lang="en-US" altLang="zh-CN" dirty="0"/>
          </a:p>
          <a:p>
            <a:r>
              <a:rPr lang="zh-CN" altLang="en-US" dirty="0"/>
              <a:t>在增量学习领域，有如下算法可供参考：</a:t>
            </a:r>
            <a:endParaRPr lang="en-US" altLang="zh-CN" dirty="0"/>
          </a:p>
          <a:p>
            <a:endParaRPr lang="en-US" altLang="zh-CN" dirty="0"/>
          </a:p>
          <a:p>
            <a:r>
              <a:rPr lang="zh-CN" altLang="en-US" dirty="0"/>
              <a:t>预设多个采样器，如</a:t>
            </a:r>
            <a:r>
              <a:rPr lang="en-US" altLang="zh-CN" dirty="0" err="1"/>
              <a:t>hearding</a:t>
            </a:r>
            <a:r>
              <a:rPr lang="en-US" altLang="zh-CN" dirty="0"/>
              <a:t> selection</a:t>
            </a:r>
            <a:r>
              <a:rPr lang="zh-CN" altLang="en-US" dirty="0"/>
              <a:t>算法，每次训练都从已知类和未知类采用数量均衡的样本，训练过程中对已知类样本使用知识蒸馏损失函数，对未知类使用交叉熵损失函数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44809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0831\0831.png"/>
          <p:cNvPicPr>
            <a:picLocks noChangeAspect="1" noChangeArrowheads="1"/>
          </p:cNvPicPr>
          <p:nvPr/>
        </p:nvPicPr>
        <p:blipFill>
          <a:blip r:embed="rId2" cstate="print"/>
          <a:srcRect/>
          <a:stretch>
            <a:fillRect/>
          </a:stretch>
        </p:blipFill>
        <p:spPr bwMode="auto">
          <a:xfrm>
            <a:off x="1259632" y="1628800"/>
            <a:ext cx="6624736" cy="4056815"/>
          </a:xfrm>
          <a:prstGeom prst="rect">
            <a:avLst/>
          </a:prstGeom>
          <a:noFill/>
        </p:spPr>
      </p:pic>
      <p:sp>
        <p:nvSpPr>
          <p:cNvPr id="6" name="TextBox 5"/>
          <p:cNvSpPr txBox="1"/>
          <p:nvPr/>
        </p:nvSpPr>
        <p:spPr>
          <a:xfrm>
            <a:off x="179512" y="5589240"/>
            <a:ext cx="8496944" cy="923330"/>
          </a:xfrm>
          <a:prstGeom prst="rect">
            <a:avLst/>
          </a:prstGeom>
          <a:noFill/>
        </p:spPr>
        <p:txBody>
          <a:bodyPr wrap="square" rtlCol="0">
            <a:spAutoFit/>
          </a:bodyPr>
          <a:lstStyle/>
          <a:p>
            <a:r>
              <a:rPr lang="zh-CN" altLang="zh-CN" dirty="0"/>
              <a:t>方差越大说明两个类别的区别更明显，当部分良性加密流量样本被错分为恶意加密流量样本或部分恶意加密流量样本被错分为良性加密流量样本，都会导致两部分差别变小</a:t>
            </a:r>
            <a:r>
              <a:rPr lang="zh-CN" altLang="en-US" dirty="0"/>
              <a:t>。</a:t>
            </a:r>
          </a:p>
        </p:txBody>
      </p:sp>
      <p:sp>
        <p:nvSpPr>
          <p:cNvPr id="4" name="TextBox 3"/>
          <p:cNvSpPr txBox="1"/>
          <p:nvPr/>
        </p:nvSpPr>
        <p:spPr>
          <a:xfrm>
            <a:off x="539552" y="1268760"/>
            <a:ext cx="3960440" cy="369332"/>
          </a:xfrm>
          <a:prstGeom prst="rect">
            <a:avLst/>
          </a:prstGeom>
          <a:noFill/>
        </p:spPr>
        <p:txBody>
          <a:bodyPr wrap="square" rtlCol="0">
            <a:spAutoFit/>
          </a:bodyPr>
          <a:lstStyle/>
          <a:p>
            <a:r>
              <a:rPr lang="zh-CN" altLang="en-US" dirty="0"/>
              <a:t>阈值与方差关系图</a:t>
            </a:r>
          </a:p>
        </p:txBody>
      </p:sp>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9.2~9.8</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4775"/>
          </a:xfrm>
          <a:prstGeom prst="rect">
            <a:avLst/>
          </a:prstGeom>
          <a:noFill/>
        </p:spPr>
        <p:txBody>
          <a:bodyPr wrap="square" rtlCol="0">
            <a:spAutoFit/>
          </a:bodyPr>
          <a:lstStyle/>
          <a:p>
            <a:pPr algn="ctr"/>
            <a:r>
              <a:rPr lang="zh-CN" altLang="en-US" sz="3200" dirty="0">
                <a:latin typeface="微软雅黑 Light" panose="020B0502040204020203" pitchFamily="34" charset="-122"/>
                <a:ea typeface="微软雅黑 Light" panose="020B0502040204020203" pitchFamily="34" charset="-122"/>
              </a:rPr>
              <a:t>国庆节假期</a:t>
            </a: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9.9~9.15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0095"/>
          </a:xfrm>
          <a:prstGeom prst="rect">
            <a:avLst/>
          </a:prstGeom>
          <a:noFill/>
        </p:spPr>
        <p:txBody>
          <a:bodyPr wrap="square" rtlCol="0">
            <a:spAutoFit/>
          </a:bodyPr>
          <a:lstStyle/>
          <a:p>
            <a:r>
              <a:rPr lang="en-US" altLang="zh-CN" dirty="0">
                <a:sym typeface="+mn-ea"/>
              </a:rPr>
              <a:t>1.</a:t>
            </a:r>
            <a:r>
              <a:rPr lang="zh-CN" altLang="en-US" dirty="0">
                <a:sym typeface="+mn-ea"/>
              </a:rPr>
              <a:t>进行</a:t>
            </a:r>
            <a:r>
              <a:rPr lang="en-US" altLang="zh-CN" dirty="0">
                <a:sym typeface="+mn-ea"/>
              </a:rPr>
              <a:t>xxx</a:t>
            </a:r>
            <a:r>
              <a:rPr lang="zh-CN" altLang="en-US" dirty="0">
                <a:sym typeface="+mn-ea"/>
              </a:rPr>
              <a:t>试验，收集数据；</a:t>
            </a:r>
            <a:endParaRPr lang="en-US" altLang="zh-CN" dirty="0">
              <a:sym typeface="+mn-ea"/>
            </a:endParaRPr>
          </a:p>
          <a:p>
            <a:endParaRPr lang="en-US" altLang="zh-CN" dirty="0">
              <a:sym typeface="+mn-ea"/>
            </a:endParaRPr>
          </a:p>
          <a:p>
            <a:r>
              <a:rPr lang="en-US" altLang="zh-CN" dirty="0">
                <a:sym typeface="+mn-ea"/>
              </a:rPr>
              <a:t>2.xxx</a:t>
            </a:r>
            <a:r>
              <a:rPr lang="zh-CN" altLang="en-US" dirty="0">
                <a:sym typeface="+mn-ea"/>
              </a:rPr>
              <a:t>数据分析与</a:t>
            </a:r>
            <a:r>
              <a:rPr lang="en-US" altLang="zh-CN" dirty="0">
                <a:sym typeface="+mn-ea"/>
              </a:rPr>
              <a:t>xxx</a:t>
            </a:r>
            <a:r>
              <a:rPr lang="zh-CN" altLang="en-US" dirty="0">
                <a:sym typeface="+mn-ea"/>
              </a:rPr>
              <a:t>系统设计；</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开发</a:t>
            </a:r>
            <a:r>
              <a:rPr lang="en-US" altLang="zh-CN" dirty="0">
                <a:sym typeface="+mn-ea"/>
              </a:rPr>
              <a:t>xxx</a:t>
            </a:r>
            <a:r>
              <a:rPr lang="zh-CN" altLang="en-US" dirty="0">
                <a:sym typeface="+mn-ea"/>
              </a:rPr>
              <a:t>；</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
        <p:nvSpPr>
          <p:cNvPr id="8" name="TextBox 7"/>
          <p:cNvSpPr txBox="1"/>
          <p:nvPr/>
        </p:nvSpPr>
        <p:spPr>
          <a:xfrm>
            <a:off x="612319" y="1913796"/>
            <a:ext cx="7056784" cy="923330"/>
          </a:xfrm>
          <a:prstGeom prst="rect">
            <a:avLst/>
          </a:prstGeom>
          <a:noFill/>
        </p:spPr>
        <p:txBody>
          <a:bodyPr wrap="square" rtlCol="0">
            <a:spAutoFit/>
          </a:bodyPr>
          <a:lstStyle/>
          <a:p>
            <a:r>
              <a:rPr lang="zh-CN" altLang="en-US" dirty="0"/>
              <a:t>引入对误分良性与恶意流量产生代价不同的代价敏感参数</a:t>
            </a:r>
            <a:endParaRPr lang="en-US" altLang="zh-CN" dirty="0"/>
          </a:p>
          <a:p>
            <a:r>
              <a:rPr lang="zh-CN" altLang="en-US" dirty="0"/>
              <a:t>将原始损失：</a:t>
            </a:r>
            <a:endParaRPr lang="en-US" altLang="zh-CN" dirty="0"/>
          </a:p>
          <a:p>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828343" y="4074036"/>
          <a:ext cx="7504834" cy="720080"/>
        </p:xfrm>
        <a:graphic>
          <a:graphicData uri="http://schemas.openxmlformats.org/presentationml/2006/ole">
            <mc:AlternateContent xmlns:mc="http://schemas.openxmlformats.org/markup-compatibility/2006">
              <mc:Choice xmlns:v="urn:schemas-microsoft-com:vml" Requires="v">
                <p:oleObj name="Equation" r:id="rId2" imgW="107289600" imgH="10363200" progId="Equation.DSMT4">
                  <p:embed/>
                </p:oleObj>
              </mc:Choice>
              <mc:Fallback>
                <p:oleObj name="Equation" r:id="rId2" imgW="107289600" imgH="10363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43" y="4074036"/>
                        <a:ext cx="7504834"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7" name="Object 3"/>
          <p:cNvGraphicFramePr>
            <a:graphicFrameLocks noChangeAspect="1"/>
          </p:cNvGraphicFramePr>
          <p:nvPr/>
        </p:nvGraphicFramePr>
        <p:xfrm>
          <a:off x="900350" y="2633876"/>
          <a:ext cx="6432715" cy="720080"/>
        </p:xfrm>
        <a:graphic>
          <a:graphicData uri="http://schemas.openxmlformats.org/presentationml/2006/ole">
            <mc:AlternateContent xmlns:mc="http://schemas.openxmlformats.org/markup-compatibility/2006">
              <mc:Choice xmlns:v="urn:schemas-microsoft-com:vml" Requires="v">
                <p:oleObj name="Equation" r:id="rId4" imgW="92049600" imgH="10363200" progId="Equation.DSMT4">
                  <p:embed/>
                </p:oleObj>
              </mc:Choice>
              <mc:Fallback>
                <p:oleObj name="Equation" r:id="rId4" imgW="92049600" imgH="10363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350" y="2633876"/>
                        <a:ext cx="6432715"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756335" y="3497972"/>
            <a:ext cx="1107996" cy="369332"/>
          </a:xfrm>
          <a:prstGeom prst="rect">
            <a:avLst/>
          </a:prstGeom>
        </p:spPr>
        <p:txBody>
          <a:bodyPr wrap="none">
            <a:spAutoFit/>
          </a:bodyPr>
          <a:lstStyle/>
          <a:p>
            <a:r>
              <a:rPr lang="zh-CN" altLang="en-US" dirty="0"/>
              <a:t>调整为：</a:t>
            </a:r>
            <a:endParaRPr lang="en-US" altLang="zh-CN" dirty="0"/>
          </a:p>
        </p:txBody>
      </p:sp>
      <p:sp>
        <p:nvSpPr>
          <p:cNvPr id="2663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9" name="Object 5"/>
          <p:cNvGraphicFramePr>
            <a:graphicFrameLocks noChangeAspect="1"/>
          </p:cNvGraphicFramePr>
          <p:nvPr/>
        </p:nvGraphicFramePr>
        <p:xfrm>
          <a:off x="2556535" y="4794116"/>
          <a:ext cx="3024336" cy="866432"/>
        </p:xfrm>
        <a:graphic>
          <a:graphicData uri="http://schemas.openxmlformats.org/presentationml/2006/ole">
            <mc:AlternateContent xmlns:mc="http://schemas.openxmlformats.org/markup-compatibility/2006">
              <mc:Choice xmlns:v="urn:schemas-microsoft-com:vml" Requires="v">
                <p:oleObj name="Equation" r:id="rId6" imgW="42062400" imgH="12192000" progId="Equation.DSMT4">
                  <p:embed/>
                </p:oleObj>
              </mc:Choice>
              <mc:Fallback>
                <p:oleObj name="Equation" r:id="rId6" imgW="42062400" imgH="121920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6535" y="4794116"/>
                        <a:ext cx="3024336" cy="866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684327" y="5010139"/>
            <a:ext cx="4737516" cy="369332"/>
          </a:xfrm>
          <a:prstGeom prst="rect">
            <a:avLst/>
          </a:prstGeom>
        </p:spPr>
        <p:txBody>
          <a:bodyPr wrap="square">
            <a:spAutoFit/>
          </a:bodyPr>
          <a:lstStyle/>
          <a:p>
            <a:r>
              <a:rPr lang="zh-CN" altLang="en-US" dirty="0"/>
              <a:t>迭代过程中调整</a:t>
            </a:r>
            <a:endParaRPr lang="en-US" altLang="zh-CN" dirty="0"/>
          </a:p>
        </p:txBody>
      </p:sp>
      <p:sp>
        <p:nvSpPr>
          <p:cNvPr id="32" name="TextBox 31"/>
          <p:cNvSpPr txBox="1"/>
          <p:nvPr/>
        </p:nvSpPr>
        <p:spPr>
          <a:xfrm>
            <a:off x="684327" y="5874236"/>
            <a:ext cx="7704856" cy="369332"/>
          </a:xfrm>
          <a:prstGeom prst="rect">
            <a:avLst/>
          </a:prstGeom>
          <a:noFill/>
        </p:spPr>
        <p:txBody>
          <a:bodyPr wrap="square" rtlCol="0">
            <a:spAutoFit/>
          </a:bodyPr>
          <a:lstStyle/>
          <a:p>
            <a:r>
              <a:rPr lang="zh-CN" altLang="en-US" dirty="0"/>
              <a:t>将代价敏感弱分类器与分类器对应权重进行组合，得到增强模型。</a:t>
            </a:r>
          </a:p>
        </p:txBody>
      </p:sp>
      <p:sp>
        <p:nvSpPr>
          <p:cNvPr id="2" name="文本框 1"/>
          <p:cNvSpPr txBox="1"/>
          <p:nvPr/>
        </p:nvSpPr>
        <p:spPr>
          <a:xfrm>
            <a:off x="684530" y="1232535"/>
            <a:ext cx="2823210" cy="368300"/>
          </a:xfrm>
          <a:prstGeom prst="rect">
            <a:avLst/>
          </a:prstGeom>
          <a:noFill/>
        </p:spPr>
        <p:txBody>
          <a:bodyPr wrap="none" rtlCol="0" anchor="t">
            <a:spAutoFit/>
          </a:bodyPr>
          <a:lstStyle/>
          <a:p>
            <a:r>
              <a:rPr lang="en-US" altLang="zh-CN" b="1" dirty="0">
                <a:solidFill>
                  <a:srgbClr val="FF0000"/>
                </a:solidFill>
                <a:sym typeface="+mn-ea"/>
              </a:rPr>
              <a:t>1.</a:t>
            </a:r>
            <a:r>
              <a:rPr lang="zh-CN" altLang="en-US" b="1" dirty="0">
                <a:solidFill>
                  <a:srgbClr val="FF0000"/>
                </a:solidFill>
                <a:sym typeface="+mn-ea"/>
              </a:rPr>
              <a:t>进行</a:t>
            </a:r>
            <a:r>
              <a:rPr lang="en-US" altLang="zh-CN" b="1" dirty="0">
                <a:solidFill>
                  <a:srgbClr val="FF0000"/>
                </a:solidFill>
                <a:sym typeface="+mn-ea"/>
              </a:rPr>
              <a:t>xxx</a:t>
            </a:r>
            <a:r>
              <a:rPr lang="zh-CN" altLang="en-US" b="1" dirty="0">
                <a:solidFill>
                  <a:srgbClr val="FF0000"/>
                </a:solidFill>
                <a:sym typeface="+mn-ea"/>
              </a:rPr>
              <a:t>试验，收集数据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5"/>
          <p:cNvSpPr txBox="1"/>
          <p:nvPr/>
        </p:nvSpPr>
        <p:spPr>
          <a:xfrm>
            <a:off x="369246" y="999142"/>
            <a:ext cx="8405508" cy="6172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nSpc>
                <a:spcPct val="150000"/>
              </a:lnSpc>
              <a:defRPr sz="2400">
                <a:solidFill>
                  <a:srgbClr val="0070C0"/>
                </a:solidFill>
                <a:latin typeface="Microsoft YaHei"/>
                <a:ea typeface="Microsoft YaHei"/>
                <a:cs typeface="Microsoft YaHei"/>
                <a:sym typeface="Microsoft YaHei"/>
              </a:defRPr>
            </a:pPr>
            <a:r>
              <a:rPr lang="zh-CN" altLang="en-US" dirty="0">
                <a:latin typeface="微软雅黑" panose="020B0503020204020204" pitchFamily="34" charset="-122"/>
                <a:ea typeface="微软雅黑" panose="020B0503020204020204" pitchFamily="34" charset="-122"/>
              </a:rPr>
              <a:t>二、</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现状分析与问题提出</a:t>
            </a:r>
            <a:r>
              <a:rPr dirty="0">
                <a:latin typeface="微软雅黑" panose="020B0503020204020204" pitchFamily="34" charset="-122"/>
                <a:ea typeface="微软雅黑" panose="020B0503020204020204" pitchFamily="34" charset="-122"/>
              </a:rPr>
              <a:t>：</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4</a:t>
            </a:r>
            <a:r>
              <a:rPr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基于有效负载的识别方法：</a:t>
            </a:r>
            <a:r>
              <a:rPr lang="en-US" altLang="zh-CN" dirty="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年提出，通过分析数据包的有效负载来识别流量。这种方法是沿用原有的</a:t>
            </a:r>
            <a:r>
              <a:rPr lang="en-US" altLang="zh-CN" dirty="0">
                <a:latin typeface="微软雅黑" panose="020B0503020204020204" pitchFamily="34" charset="-122"/>
                <a:ea typeface="微软雅黑" panose="020B0503020204020204" pitchFamily="34" charset="-122"/>
              </a:rPr>
              <a:t>DPI</a:t>
            </a:r>
            <a:r>
              <a:rPr lang="zh-CN" altLang="en-US" dirty="0">
                <a:latin typeface="微软雅黑" panose="020B0503020204020204" pitchFamily="34" charset="-122"/>
                <a:ea typeface="微软雅黑" panose="020B0503020204020204" pitchFamily="34" charset="-122"/>
              </a:rPr>
              <a:t>方法从未加密部分检测出少量信息再结合统计方法识别，如采用基于马尔科夫链的随机指纹方法识别</a:t>
            </a:r>
            <a:r>
              <a:rPr lang="en-US" altLang="zh-CN" dirty="0">
                <a:latin typeface="微软雅黑" panose="020B0503020204020204" pitchFamily="34" charset="-122"/>
                <a:ea typeface="微软雅黑" panose="020B0503020204020204" pitchFamily="34" charset="-122"/>
              </a:rPr>
              <a:t>SSL/TLS</a:t>
            </a:r>
            <a:r>
              <a:rPr lang="zh-CN" altLang="en-US" dirty="0">
                <a:latin typeface="微软雅黑" panose="020B0503020204020204" pitchFamily="34" charset="-122"/>
                <a:ea typeface="微软雅黑" panose="020B0503020204020204" pitchFamily="34" charset="-122"/>
              </a:rPr>
              <a:t>会话的应用，根据握手的相关协议信息进行建模。</a:t>
            </a:r>
            <a:r>
              <a:rPr lang="en-US" altLang="zh-CN" dirty="0">
                <a:latin typeface="微软雅黑" panose="020B0503020204020204" pitchFamily="34" charset="-122"/>
                <a:ea typeface="微软雅黑" panose="020B0503020204020204" pitchFamily="34" charset="-122"/>
              </a:rPr>
              <a:t>[4][5]</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基于机器学习的识别方法：</a:t>
            </a:r>
            <a:r>
              <a:rPr lang="en-US" altLang="zh-CN" dirty="0">
                <a:latin typeface="微软雅黑" panose="020B0503020204020204" pitchFamily="34" charset="-122"/>
                <a:ea typeface="微软雅黑" panose="020B0503020204020204" pitchFamily="34" charset="-122"/>
              </a:rPr>
              <a:t>2005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ACM</a:t>
            </a:r>
            <a:r>
              <a:rPr lang="zh-CN" altLang="en-US" dirty="0">
                <a:latin typeface="微软雅黑" panose="020B0503020204020204" pitchFamily="34" charset="-122"/>
                <a:ea typeface="微软雅黑" panose="020B0503020204020204" pitchFamily="34" charset="-122"/>
              </a:rPr>
              <a:t>会议上提出，但在近几年才逐渐成为主流。由于加密技术只会将传输的</a:t>
            </a:r>
            <a:r>
              <a:rPr lang="en-US" altLang="zh-CN" dirty="0">
                <a:latin typeface="微软雅黑" panose="020B0503020204020204" pitchFamily="34" charset="-122"/>
                <a:ea typeface="微软雅黑" panose="020B0503020204020204" pitchFamily="34" charset="-122"/>
              </a:rPr>
              <a:t>payload</a:t>
            </a:r>
            <a:r>
              <a:rPr lang="zh-CN" altLang="en-US" dirty="0">
                <a:latin typeface="微软雅黑" panose="020B0503020204020204" pitchFamily="34" charset="-122"/>
                <a:ea typeface="微软雅黑" panose="020B0503020204020204" pitchFamily="34" charset="-122"/>
              </a:rPr>
              <a:t>进行加密而不是流量特征，该方法受加密影响很小。具有较高的识别率以及模型较稳定的特征。</a:t>
            </a:r>
            <a:r>
              <a:rPr lang="en-US" altLang="zh-CN" dirty="0">
                <a:latin typeface="微软雅黑" panose="020B0503020204020204" pitchFamily="34" charset="-122"/>
                <a:ea typeface="微软雅黑" panose="020B0503020204020204" pitchFamily="34" charset="-122"/>
              </a:rPr>
              <a:t>[6][7]</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基于集成和增量学习的方法：为了对抗概念漂移对模型的消极影响，使得模型正确率下降和误报率提高，需要引入增量学习的方法。可以使得模型随着时间缓慢变化，使得模型可以适应新数据做出识别，同时具有“记忆性”，可以对原有数据识别具有较高机器学习评价指标</a:t>
            </a:r>
            <a:r>
              <a:rPr lang="en-US" altLang="zh-CN" dirty="0">
                <a:latin typeface="微软雅黑" panose="020B0503020204020204" pitchFamily="34" charset="-122"/>
                <a:ea typeface="微软雅黑" panose="020B0503020204020204" pitchFamily="34" charset="-122"/>
              </a:rPr>
              <a:t>[8][9][10]</a:t>
            </a:r>
            <a:endParaRPr lang="en-US" altLang="zh-CN" sz="2200" dirty="0">
              <a:latin typeface="微软雅黑" panose="020B0503020204020204" pitchFamily="34" charset="-122"/>
              <a:ea typeface="微软雅黑" panose="020B0503020204020204" pitchFamily="34" charset="-122"/>
            </a:endParaRPr>
          </a:p>
          <a:p>
            <a:pPr>
              <a:lnSpc>
                <a:spcPct val="150000"/>
              </a:lnSpc>
              <a:defRPr sz="2000">
                <a:latin typeface="Microsoft YaHei"/>
                <a:ea typeface="Microsoft YaHei"/>
                <a:cs typeface="Microsoft YaHei"/>
                <a:sym typeface="Microsoft YaHei"/>
              </a:defRPr>
            </a:pPr>
            <a:endParaRPr sz="2200" dirty="0">
              <a:latin typeface="微软雅黑" panose="020B0503020204020204" pitchFamily="34" charset="-122"/>
              <a:ea typeface="微软雅黑" panose="020B0503020204020204" pitchFamily="34" charset="-122"/>
            </a:endParaRPr>
          </a:p>
        </p:txBody>
      </p:sp>
      <p:sp>
        <p:nvSpPr>
          <p:cNvPr id="4" name="文本框 1">
            <a:extLst>
              <a:ext uri="{FF2B5EF4-FFF2-40B4-BE49-F238E27FC236}">
                <a16:creationId xmlns:a16="http://schemas.microsoft.com/office/drawing/2014/main" id="{DBBD3331-20AD-49EA-B567-E9F4CC757AA4}"/>
              </a:ext>
            </a:extLst>
          </p:cNvPr>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研究现状</a:t>
            </a:r>
            <a:r>
              <a:rPr lang="zh-CN" altLang="en-US" sz="3200" b="1" dirty="0">
                <a:solidFill>
                  <a:schemeClr val="bg1"/>
                </a:solidFill>
                <a:latin typeface="微软雅黑" panose="020B0503020204020204" pitchFamily="34" charset="-122"/>
                <a:ea typeface="微软雅黑" panose="020B0503020204020204" pitchFamily="34" charset="-122"/>
                <a:sym typeface="+mn-ea"/>
              </a:rPr>
              <a:t>与</a:t>
            </a:r>
            <a:r>
              <a:rPr lang="zh-CN" altLang="en-US" sz="3200" b="1" dirty="0">
                <a:solidFill>
                  <a:schemeClr val="bg1"/>
                </a:solidFill>
                <a:latin typeface="微软雅黑" panose="020B0503020204020204" pitchFamily="34" charset="-122"/>
                <a:ea typeface="微软雅黑" panose="020B0503020204020204" pitchFamily="34" charset="-122"/>
              </a:rPr>
              <a:t>分析</a:t>
            </a:r>
          </a:p>
        </p:txBody>
      </p:sp>
    </p:spTree>
    <p:extLst>
      <p:ext uri="{BB962C8B-B14F-4D97-AF65-F5344CB8AC3E}">
        <p14:creationId xmlns:p14="http://schemas.microsoft.com/office/powerpoint/2010/main" val="18997585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23528" y="1124744"/>
            <a:ext cx="8424936" cy="1754326"/>
          </a:xfrm>
          <a:prstGeom prst="rect">
            <a:avLst/>
          </a:prstGeom>
          <a:noFill/>
        </p:spPr>
        <p:txBody>
          <a:bodyPr wrap="square" rtlCol="0">
            <a:spAutoFit/>
          </a:bodyPr>
          <a:lstStyle/>
          <a:p>
            <a:r>
              <a:rPr lang="zh-CN" altLang="en-US" dirty="0"/>
              <a:t>训练迭代集成模型</a:t>
            </a:r>
            <a:endParaRPr lang="en-US" altLang="zh-CN" dirty="0"/>
          </a:p>
          <a:p>
            <a:endParaRPr lang="en-US" altLang="zh-CN" dirty="0"/>
          </a:p>
          <a:p>
            <a:r>
              <a:rPr lang="zh-CN" altLang="en-US" dirty="0"/>
              <a:t>        根据初始化的代价权重，训练弱分类器。并用于测试，得到的评价指标越好，该分类器的权值就越高；并根据上一次训练的结果更新代价权重权值用于训练下一个分类器，整个训练过程如此迭代地进行下去。将各个训练得到的弱分类器组合成强分类器。</a:t>
            </a:r>
            <a:endParaRPr lang="en-US" altLang="zh-CN" dirty="0"/>
          </a:p>
        </p:txBody>
      </p:sp>
      <p:pic>
        <p:nvPicPr>
          <p:cNvPr id="32770" name="Picture 2" descr="G:\2019-09-03 17-27-30屏幕截图.png"/>
          <p:cNvPicPr>
            <a:picLocks noChangeAspect="1" noChangeArrowheads="1"/>
          </p:cNvPicPr>
          <p:nvPr/>
        </p:nvPicPr>
        <p:blipFill>
          <a:blip r:embed="rId2" cstate="print"/>
          <a:srcRect t="8085" r="585"/>
          <a:stretch>
            <a:fillRect/>
          </a:stretch>
        </p:blipFill>
        <p:spPr bwMode="auto">
          <a:xfrm>
            <a:off x="1043608" y="3212976"/>
            <a:ext cx="6552728" cy="1637159"/>
          </a:xfrm>
          <a:prstGeom prst="rect">
            <a:avLst/>
          </a:prstGeom>
          <a:noFill/>
        </p:spPr>
      </p:pic>
      <p:sp>
        <p:nvSpPr>
          <p:cNvPr id="7" name="矩形 6"/>
          <p:cNvSpPr/>
          <p:nvPr/>
        </p:nvSpPr>
        <p:spPr>
          <a:xfrm>
            <a:off x="539552" y="5301208"/>
            <a:ext cx="6984776" cy="1200329"/>
          </a:xfrm>
          <a:prstGeom prst="rect">
            <a:avLst/>
          </a:prstGeom>
        </p:spPr>
        <p:txBody>
          <a:bodyPr wrap="square">
            <a:spAutoFit/>
          </a:bodyPr>
          <a:lstStyle/>
          <a:p>
            <a:r>
              <a:rPr lang="zh-CN" altLang="en-US" dirty="0"/>
              <a:t>        各个弱分类器的训练过程结束后，加大分类误差率小的弱分类器的权重，使其在最终的分类函数中起着较大的决定作用，而降低分类误差率大的弱分类器的权重，使其在最终的分类函数中起着较小的决定作用。</a:t>
            </a:r>
          </a:p>
        </p:txBody>
      </p:sp>
      <p:sp>
        <p:nvSpPr>
          <p:cNvPr id="5"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28676" name="Picture 4" descr="G:\pic\2019-10-18 12-07-13屏幕截图.png"/>
          <p:cNvPicPr>
            <a:picLocks noChangeAspect="1" noChangeArrowheads="1"/>
          </p:cNvPicPr>
          <p:nvPr/>
        </p:nvPicPr>
        <p:blipFill>
          <a:blip r:embed="rId2" cstate="print"/>
          <a:srcRect/>
          <a:stretch>
            <a:fillRect/>
          </a:stretch>
        </p:blipFill>
        <p:spPr bwMode="auto">
          <a:xfrm>
            <a:off x="684838" y="2815330"/>
            <a:ext cx="7632848" cy="2582542"/>
          </a:xfrm>
          <a:prstGeom prst="rect">
            <a:avLst/>
          </a:prstGeom>
          <a:noFill/>
        </p:spPr>
      </p:pic>
      <p:sp>
        <p:nvSpPr>
          <p:cNvPr id="9" name="TextBox 8"/>
          <p:cNvSpPr txBox="1"/>
          <p:nvPr/>
        </p:nvSpPr>
        <p:spPr>
          <a:xfrm>
            <a:off x="666750" y="1945005"/>
            <a:ext cx="6941820" cy="368300"/>
          </a:xfrm>
          <a:prstGeom prst="rect">
            <a:avLst/>
          </a:prstGeom>
          <a:noFill/>
        </p:spPr>
        <p:txBody>
          <a:bodyPr wrap="square" rtlCol="0">
            <a:spAutoFit/>
          </a:bodyPr>
          <a:lstStyle/>
          <a:p>
            <a:r>
              <a:rPr lang="zh-CN" altLang="en-US" b="1" dirty="0"/>
              <a:t>流行</a:t>
            </a:r>
            <a:r>
              <a:rPr lang="en-US" altLang="zh-CN" b="1" dirty="0"/>
              <a:t>TLS</a:t>
            </a:r>
            <a:r>
              <a:rPr lang="zh-CN" altLang="en-US" b="1" dirty="0"/>
              <a:t>扩展：仅取在</a:t>
            </a:r>
            <a:r>
              <a:rPr lang="en-US" altLang="zh-CN" b="1" dirty="0"/>
              <a:t>TLS</a:t>
            </a:r>
            <a:r>
              <a:rPr lang="zh-CN" altLang="en-US" b="1" dirty="0"/>
              <a:t>连接中出现次数在</a:t>
            </a:r>
            <a:r>
              <a:rPr lang="en-US" altLang="zh-CN" b="1" dirty="0"/>
              <a:t>50%</a:t>
            </a:r>
            <a:r>
              <a:rPr lang="zh-CN" altLang="en-US" b="1" dirty="0"/>
              <a:t>以上的</a:t>
            </a:r>
            <a:r>
              <a:rPr lang="en-US" altLang="zh-CN" b="1" dirty="0"/>
              <a:t>TLS</a:t>
            </a:r>
            <a:r>
              <a:rPr lang="zh-CN" altLang="en-US" b="1" dirty="0"/>
              <a:t>扩展。</a:t>
            </a:r>
          </a:p>
        </p:txBody>
      </p:sp>
      <p:sp>
        <p:nvSpPr>
          <p:cNvPr id="2" name="文本框 1"/>
          <p:cNvSpPr txBox="1"/>
          <p:nvPr/>
        </p:nvSpPr>
        <p:spPr>
          <a:xfrm>
            <a:off x="684530" y="1232535"/>
            <a:ext cx="3204210" cy="368300"/>
          </a:xfrm>
          <a:prstGeom prst="rect">
            <a:avLst/>
          </a:prstGeom>
          <a:noFill/>
        </p:spPr>
        <p:txBody>
          <a:bodyPr wrap="none" rtlCol="0" anchor="t">
            <a:spAutoFit/>
          </a:bodyPr>
          <a:lstStyle/>
          <a:p>
            <a:pPr algn="l"/>
            <a:r>
              <a:rPr lang="en-US" altLang="zh-CN" b="1" dirty="0">
                <a:solidFill>
                  <a:srgbClr val="FF0000"/>
                </a:solidFill>
                <a:sym typeface="+mn-ea"/>
              </a:rPr>
              <a:t>2.</a:t>
            </a:r>
            <a:r>
              <a:rPr b="1" dirty="0">
                <a:solidFill>
                  <a:srgbClr val="FF0000"/>
                </a:solidFill>
                <a:sym typeface="+mn-ea"/>
              </a:rPr>
              <a:t>xxx数据分析与xxx系统设计</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4" name="Picture 3" descr="G:\pic\2019-10-18 12-06-56屏幕截图.png"/>
          <p:cNvPicPr>
            <a:picLocks noChangeAspect="1" noChangeArrowheads="1"/>
          </p:cNvPicPr>
          <p:nvPr/>
        </p:nvPicPr>
        <p:blipFill>
          <a:blip r:embed="rId2" cstate="print"/>
          <a:srcRect/>
          <a:stretch>
            <a:fillRect/>
          </a:stretch>
        </p:blipFill>
        <p:spPr bwMode="auto">
          <a:xfrm>
            <a:off x="2627784" y="1052736"/>
            <a:ext cx="6212706" cy="2880320"/>
          </a:xfrm>
          <a:prstGeom prst="rect">
            <a:avLst/>
          </a:prstGeom>
          <a:noFill/>
        </p:spPr>
      </p:pic>
      <p:pic>
        <p:nvPicPr>
          <p:cNvPr id="5" name="Picture 6" descr="G:\pic\2019-10-20 12-33-06屏幕截图.png"/>
          <p:cNvPicPr>
            <a:picLocks noChangeAspect="1" noChangeArrowheads="1"/>
          </p:cNvPicPr>
          <p:nvPr/>
        </p:nvPicPr>
        <p:blipFill>
          <a:blip r:embed="rId3" cstate="print"/>
          <a:srcRect/>
          <a:stretch>
            <a:fillRect/>
          </a:stretch>
        </p:blipFill>
        <p:spPr bwMode="auto">
          <a:xfrm>
            <a:off x="2627784" y="4005064"/>
            <a:ext cx="6192688" cy="2666366"/>
          </a:xfrm>
          <a:prstGeom prst="rect">
            <a:avLst/>
          </a:prstGeom>
          <a:noFill/>
        </p:spPr>
      </p:pic>
      <p:sp>
        <p:nvSpPr>
          <p:cNvPr id="6" name="TextBox 5"/>
          <p:cNvSpPr txBox="1"/>
          <p:nvPr/>
        </p:nvSpPr>
        <p:spPr>
          <a:xfrm>
            <a:off x="72008" y="1412776"/>
            <a:ext cx="2555776" cy="1477328"/>
          </a:xfrm>
          <a:prstGeom prst="rect">
            <a:avLst/>
          </a:prstGeom>
          <a:noFill/>
        </p:spPr>
        <p:txBody>
          <a:bodyPr wrap="square" rtlCol="0">
            <a:spAutoFit/>
          </a:bodyPr>
          <a:lstStyle/>
          <a:p>
            <a:r>
              <a:rPr lang="zh-CN" altLang="en-US" b="1" dirty="0"/>
              <a:t>流行密码套件：</a:t>
            </a:r>
            <a:endParaRPr lang="en-US" altLang="zh-CN" b="1" dirty="0"/>
          </a:p>
          <a:p>
            <a:r>
              <a:rPr lang="zh-CN" altLang="en-US" b="1" dirty="0"/>
              <a:t>仅取在</a:t>
            </a:r>
            <a:r>
              <a:rPr lang="en-US" altLang="zh-CN" b="1" dirty="0"/>
              <a:t>TLS</a:t>
            </a:r>
            <a:r>
              <a:rPr lang="zh-CN" altLang="en-US" b="1" dirty="0"/>
              <a:t>连接中，在</a:t>
            </a:r>
            <a:r>
              <a:rPr lang="en-US" altLang="zh-CN" b="1" dirty="0"/>
              <a:t>client hello</a:t>
            </a:r>
            <a:r>
              <a:rPr lang="zh-CN" altLang="en-US" b="1" dirty="0"/>
              <a:t>中出现次数在</a:t>
            </a:r>
            <a:r>
              <a:rPr lang="en-US" altLang="zh-CN" b="1" dirty="0"/>
              <a:t>50%</a:t>
            </a:r>
            <a:r>
              <a:rPr lang="zh-CN" altLang="en-US" b="1" dirty="0"/>
              <a:t>以上的密码套件。</a:t>
            </a:r>
          </a:p>
          <a:p>
            <a:endParaRPr lang="en-US" altLang="zh-CN"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1196752"/>
            <a:ext cx="7443470" cy="6186309"/>
          </a:xfrm>
          <a:prstGeom prst="rect">
            <a:avLst/>
          </a:prstGeom>
          <a:noFill/>
        </p:spPr>
        <p:txBody>
          <a:bodyPr wrap="square" rtlCol="0">
            <a:spAutoFit/>
          </a:bodyPr>
          <a:lstStyle/>
          <a:p>
            <a:r>
              <a:rPr lang="en-US" altLang="zh-CN" dirty="0"/>
              <a:t>Q</a:t>
            </a:r>
            <a:r>
              <a:rPr lang="zh-CN" altLang="en-US" dirty="0"/>
              <a:t>：</a:t>
            </a:r>
            <a:r>
              <a:rPr lang="zh-CN" altLang="en-US" b="1" dirty="0"/>
              <a:t>使用深度学习改进当前模型的必要性</a:t>
            </a:r>
            <a:r>
              <a:rPr lang="zh-CN" altLang="en-US" dirty="0"/>
              <a:t>？</a:t>
            </a:r>
            <a:endParaRPr lang="en-US" altLang="zh-CN" dirty="0"/>
          </a:p>
          <a:p>
            <a:endParaRPr lang="en-US" altLang="zh-CN" dirty="0"/>
          </a:p>
          <a:p>
            <a:r>
              <a:rPr lang="en-US" altLang="zh-CN" b="1" dirty="0"/>
              <a:t>A</a:t>
            </a:r>
            <a:r>
              <a:rPr lang="zh-CN" altLang="en-US" b="1" dirty="0"/>
              <a:t>：网络环境复杂决定了模型需要较高拓展性，最好可以摆脱数量限制。能够在保留已有及加密流量识别能力基础上，快速获取陌生加密流量目标类型识别能力。</a:t>
            </a:r>
            <a:endParaRPr lang="en-US" altLang="zh-CN" b="1" dirty="0"/>
          </a:p>
          <a:p>
            <a:endParaRPr lang="en-US" altLang="zh-CN" b="1" dirty="0"/>
          </a:p>
          <a:p>
            <a:endParaRPr lang="en-US" altLang="zh-CN" b="1" dirty="0"/>
          </a:p>
          <a:p>
            <a:endParaRPr lang="en-US" altLang="zh-CN" b="1" dirty="0"/>
          </a:p>
          <a:p>
            <a:r>
              <a:rPr lang="en-US" altLang="zh-CN" b="1" dirty="0"/>
              <a:t>Q</a:t>
            </a:r>
            <a:r>
              <a:rPr lang="zh-CN" altLang="en-US" b="1" dirty="0"/>
              <a:t>：如何做</a:t>
            </a:r>
            <a:r>
              <a:rPr lang="en-US" altLang="zh-CN" b="1" dirty="0"/>
              <a:t>?</a:t>
            </a:r>
          </a:p>
          <a:p>
            <a:endParaRPr lang="en-US" altLang="zh-CN" b="1" dirty="0"/>
          </a:p>
          <a:p>
            <a:r>
              <a:rPr lang="en-US" altLang="zh-CN" b="1" dirty="0"/>
              <a:t>A</a:t>
            </a:r>
            <a:r>
              <a:rPr lang="zh-CN" altLang="en-US" b="1" dirty="0"/>
              <a:t>：计划应用</a:t>
            </a:r>
            <a:r>
              <a:rPr lang="en-US" altLang="zh-CN" b="1" dirty="0" err="1"/>
              <a:t>cnn</a:t>
            </a:r>
            <a:r>
              <a:rPr lang="zh-CN" altLang="en-US" b="1" dirty="0"/>
              <a:t>的方法重写模型，然后基于第一篇论文里的方法，训练完已有的</a:t>
            </a:r>
            <a:r>
              <a:rPr lang="en-US" altLang="zh-CN" b="1" dirty="0"/>
              <a:t>m</a:t>
            </a:r>
            <a:r>
              <a:rPr lang="zh-CN" altLang="en-US" b="1" dirty="0"/>
              <a:t>类数据之后就丢弃，这样就省去了再一起训练的时间开销和存储开销。</a:t>
            </a:r>
            <a:r>
              <a:rPr lang="zh-CN" altLang="en-US" dirty="0"/>
              <a:t>然后基于已有的知识再继续学习新的类，设置损失函数检验，快速调整模型参数，然后验证对比。这是初步想法。</a:t>
            </a:r>
            <a:r>
              <a:rPr lang="zh-CN" altLang="en-US" b="1" dirty="0"/>
              <a:t>对应图解正则化的方法。</a:t>
            </a:r>
            <a:endParaRPr lang="en-US" altLang="zh-CN" b="1" dirty="0"/>
          </a:p>
          <a:p>
            <a:endParaRPr lang="en-US" altLang="zh-CN" b="1" dirty="0"/>
          </a:p>
          <a:p>
            <a:r>
              <a:rPr lang="zh-CN" altLang="en-US" b="1" dirty="0"/>
              <a:t>后续继续尝试回放的方法，看看效果，再进行取舍。</a:t>
            </a:r>
            <a:endParaRPr lang="en-US" altLang="zh-CN" b="1" dirty="0"/>
          </a:p>
          <a:p>
            <a:endParaRPr lang="en-US" altLang="zh-CN" b="1" dirty="0"/>
          </a:p>
          <a:p>
            <a:endParaRPr lang="en-US" altLang="zh-CN" b="1" dirty="0"/>
          </a:p>
          <a:p>
            <a:endParaRPr lang="en-US" altLang="zh-CN" dirty="0"/>
          </a:p>
          <a:p>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3724250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5" name="图片 4">
            <a:extLst>
              <a:ext uri="{FF2B5EF4-FFF2-40B4-BE49-F238E27FC236}">
                <a16:creationId xmlns:a16="http://schemas.microsoft.com/office/drawing/2014/main" id="{BAED771F-C35A-4F33-92A4-4C667EABC7B0}"/>
              </a:ext>
            </a:extLst>
          </p:cNvPr>
          <p:cNvPicPr>
            <a:picLocks noChangeAspect="1"/>
          </p:cNvPicPr>
          <p:nvPr/>
        </p:nvPicPr>
        <p:blipFill>
          <a:blip r:embed="rId3"/>
          <a:stretch>
            <a:fillRect/>
          </a:stretch>
        </p:blipFill>
        <p:spPr>
          <a:xfrm>
            <a:off x="617299" y="1340767"/>
            <a:ext cx="7909402" cy="5125065"/>
          </a:xfrm>
          <a:prstGeom prst="rect">
            <a:avLst/>
          </a:prstGeom>
        </p:spPr>
      </p:pic>
    </p:spTree>
    <p:extLst>
      <p:ext uri="{BB962C8B-B14F-4D97-AF65-F5344CB8AC3E}">
        <p14:creationId xmlns:p14="http://schemas.microsoft.com/office/powerpoint/2010/main" val="415140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2"/>
          <p:cNvSpPr>
            <a:spLocks noChangeArrowheads="1"/>
          </p:cNvSpPr>
          <p:nvPr/>
        </p:nvSpPr>
        <p:spPr bwMode="auto">
          <a:xfrm>
            <a:off x="3635375" y="2708275"/>
            <a:ext cx="2665413" cy="1190625"/>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54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谢 谢！</a:t>
            </a:r>
            <a:endParaRPr lang="en-US" altLang="zh-CN" sz="440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D84D95-FC6A-F121-4EF4-9C6AD39615FD}"/>
              </a:ext>
            </a:extLst>
          </p:cNvPr>
          <p:cNvSpPr txBox="1"/>
          <p:nvPr/>
        </p:nvSpPr>
        <p:spPr>
          <a:xfrm>
            <a:off x="539552" y="1268760"/>
            <a:ext cx="7992888" cy="504056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F1C5F70A-CEBE-A4D3-10A0-A81F31E2A7C4}"/>
              </a:ext>
            </a:extLst>
          </p:cNvPr>
          <p:cNvPicPr>
            <a:picLocks noChangeAspect="1"/>
          </p:cNvPicPr>
          <p:nvPr/>
        </p:nvPicPr>
        <p:blipFill>
          <a:blip r:embed="rId2"/>
          <a:stretch>
            <a:fillRect/>
          </a:stretch>
        </p:blipFill>
        <p:spPr>
          <a:xfrm>
            <a:off x="611560" y="1299398"/>
            <a:ext cx="7100161" cy="4752528"/>
          </a:xfrm>
          <a:prstGeom prst="rect">
            <a:avLst/>
          </a:prstGeom>
        </p:spPr>
      </p:pic>
      <p:sp>
        <p:nvSpPr>
          <p:cNvPr id="5" name="文本框 4">
            <a:extLst>
              <a:ext uri="{FF2B5EF4-FFF2-40B4-BE49-F238E27FC236}">
                <a16:creationId xmlns:a16="http://schemas.microsoft.com/office/drawing/2014/main" id="{F2D0ACBE-6EE4-D80F-E86F-F9F047481CA6}"/>
              </a:ext>
            </a:extLst>
          </p:cNvPr>
          <p:cNvSpPr txBox="1"/>
          <p:nvPr/>
        </p:nvSpPr>
        <p:spPr>
          <a:xfrm>
            <a:off x="539552" y="908720"/>
            <a:ext cx="3096344" cy="369332"/>
          </a:xfrm>
          <a:prstGeom prst="rect">
            <a:avLst/>
          </a:prstGeom>
          <a:noFill/>
        </p:spPr>
        <p:txBody>
          <a:bodyPr wrap="square" rtlCol="0">
            <a:spAutoFit/>
          </a:bodyPr>
          <a:lstStyle/>
          <a:p>
            <a:r>
              <a:rPr lang="zh-CN" altLang="en-US" dirty="0"/>
              <a:t>集成学习之</a:t>
            </a:r>
            <a:r>
              <a:rPr lang="en-US" altLang="zh-CN" dirty="0"/>
              <a:t>Bagging</a:t>
            </a:r>
            <a:endParaRPr lang="zh-CN" altLang="en-US" dirty="0"/>
          </a:p>
        </p:txBody>
      </p:sp>
    </p:spTree>
    <p:extLst>
      <p:ext uri="{BB962C8B-B14F-4D97-AF65-F5344CB8AC3E}">
        <p14:creationId xmlns:p14="http://schemas.microsoft.com/office/powerpoint/2010/main" val="3545277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2EAB94-0226-95DF-CED2-264EF732E165}"/>
              </a:ext>
            </a:extLst>
          </p:cNvPr>
          <p:cNvSpPr txBox="1"/>
          <p:nvPr/>
        </p:nvSpPr>
        <p:spPr>
          <a:xfrm>
            <a:off x="539552" y="1052736"/>
            <a:ext cx="8064896" cy="2031325"/>
          </a:xfrm>
          <a:prstGeom prst="rect">
            <a:avLst/>
          </a:prstGeom>
          <a:noFill/>
        </p:spPr>
        <p:txBody>
          <a:bodyPr wrap="square" rtlCol="0">
            <a:spAutoFit/>
          </a:bodyPr>
          <a:lstStyle/>
          <a:p>
            <a:r>
              <a:rPr lang="zh-CN" altLang="en-US" sz="1800" dirty="0"/>
              <a:t>编写二分类增量学习改进方法，分别使用</a:t>
            </a:r>
            <a:r>
              <a:rPr lang="en-US" altLang="zh-CN" sz="1800" dirty="0" err="1"/>
              <a:t>sklearn</a:t>
            </a:r>
            <a:r>
              <a:rPr lang="zh-CN" altLang="en-US" dirty="0"/>
              <a:t>和</a:t>
            </a:r>
            <a:r>
              <a:rPr lang="en-US" altLang="zh-CN" dirty="0" err="1"/>
              <a:t>lightGBM</a:t>
            </a:r>
            <a:r>
              <a:rPr lang="zh-CN" altLang="en-US" dirty="0"/>
              <a:t>，结论是</a:t>
            </a:r>
            <a:r>
              <a:rPr lang="en-US" altLang="zh-CN" dirty="0" err="1"/>
              <a:t>lightgbm</a:t>
            </a:r>
            <a:r>
              <a:rPr lang="zh-CN" altLang="en-US" dirty="0"/>
              <a:t>模型对最近输入的数据较为敏感，体现为测试集验证存在较高的准确率和召回率，这比不应用增量学习表现更好，但</a:t>
            </a:r>
            <a:r>
              <a:rPr lang="en-US" altLang="zh-CN" dirty="0" err="1"/>
              <a:t>sklearn</a:t>
            </a:r>
            <a:r>
              <a:rPr lang="zh-CN" altLang="en-US" dirty="0"/>
              <a:t>对不同时间段训练数据的支撑没有明显区别。</a:t>
            </a:r>
            <a:endParaRPr lang="en-US" altLang="zh-CN" sz="1800" dirty="0"/>
          </a:p>
          <a:p>
            <a:br>
              <a:rPr lang="zh-CN" altLang="en-US" sz="1800" dirty="0"/>
            </a:br>
            <a:endParaRPr lang="zh-CN" altLang="en-US" sz="1800" dirty="0"/>
          </a:p>
          <a:p>
            <a:endParaRPr lang="zh-CN" altLang="en-US" dirty="0"/>
          </a:p>
        </p:txBody>
      </p:sp>
      <p:pic>
        <p:nvPicPr>
          <p:cNvPr id="4" name="图片 3">
            <a:extLst>
              <a:ext uri="{FF2B5EF4-FFF2-40B4-BE49-F238E27FC236}">
                <a16:creationId xmlns:a16="http://schemas.microsoft.com/office/drawing/2014/main" id="{75A6CA02-C3F5-53A8-8FCD-B907337E0682}"/>
              </a:ext>
            </a:extLst>
          </p:cNvPr>
          <p:cNvPicPr>
            <a:picLocks noChangeAspect="1"/>
          </p:cNvPicPr>
          <p:nvPr/>
        </p:nvPicPr>
        <p:blipFill>
          <a:blip r:embed="rId2"/>
          <a:stretch>
            <a:fillRect/>
          </a:stretch>
        </p:blipFill>
        <p:spPr>
          <a:xfrm>
            <a:off x="1187624" y="2564904"/>
            <a:ext cx="5976664" cy="3431878"/>
          </a:xfrm>
          <a:prstGeom prst="rect">
            <a:avLst/>
          </a:prstGeom>
        </p:spPr>
      </p:pic>
    </p:spTree>
    <p:extLst>
      <p:ext uri="{BB962C8B-B14F-4D97-AF65-F5344CB8AC3E}">
        <p14:creationId xmlns:p14="http://schemas.microsoft.com/office/powerpoint/2010/main" val="2648379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研究背景与意义</a:t>
            </a:r>
          </a:p>
        </p:txBody>
      </p:sp>
      <p:sp>
        <p:nvSpPr>
          <p:cNvPr id="3" name="文本框 2"/>
          <p:cNvSpPr txBox="1"/>
          <p:nvPr/>
        </p:nvSpPr>
        <p:spPr>
          <a:xfrm>
            <a:off x="179705" y="904240"/>
            <a:ext cx="8796020" cy="5208605"/>
          </a:xfrm>
          <a:prstGeom prst="rect">
            <a:avLst/>
          </a:prstGeom>
          <a:noFill/>
        </p:spPr>
        <p:txBody>
          <a:bodyPr wrap="square">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一、研究背景与意义</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buNone/>
            </a:pPr>
            <a:r>
              <a:rPr lang="zh-CN" altLang="en-US" sz="2000" b="1" dirty="0">
                <a:latin typeface="微软雅黑" panose="020B0503020204020204" pitchFamily="34" charset="-122"/>
                <a:ea typeface="微软雅黑" panose="020B0503020204020204" pitchFamily="34" charset="-122"/>
                <a:sym typeface="+mn-ea"/>
              </a:rPr>
              <a:t> </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a:p>
            <a:pPr eaLnBrk="1" latinLnBrk="0" hangingPunct="1">
              <a:lnSpc>
                <a:spcPct val="150000"/>
              </a:lnSpc>
              <a:buNone/>
            </a:pPr>
            <a:r>
              <a:rPr lang="zh-CN" altLang="en-US" sz="2000" dirty="0">
                <a:latin typeface="微软雅黑" panose="020B0503020204020204" pitchFamily="34" charset="-122"/>
                <a:ea typeface="微软雅黑" panose="020B0503020204020204" pitchFamily="34" charset="-122"/>
                <a:sym typeface="+mn-ea"/>
              </a:rPr>
              <a:t>       1. 在网络中的加密流量所占比例极高，加密后流量特征发生了很大变化，利用传统方法（如</a:t>
            </a:r>
            <a:r>
              <a:rPr lang="en-US" altLang="zh-CN" sz="2000" dirty="0">
                <a:latin typeface="微软雅黑" panose="020B0503020204020204" pitchFamily="34" charset="-122"/>
                <a:ea typeface="微软雅黑" panose="020B0503020204020204" pitchFamily="34" charset="-122"/>
                <a:sym typeface="+mn-ea"/>
              </a:rPr>
              <a:t>DPI</a:t>
            </a:r>
            <a:r>
              <a:rPr lang="zh-CN" altLang="en-US" sz="2000" dirty="0">
                <a:latin typeface="微软雅黑" panose="020B0503020204020204" pitchFamily="34" charset="-122"/>
                <a:ea typeface="微软雅黑" panose="020B0503020204020204" pitchFamily="34" charset="-122"/>
                <a:sym typeface="+mn-ea"/>
              </a:rPr>
              <a:t>）很难适用于加密流量。在不解密的条件下识别恶意流量，可以顺应检测效率的要求，同时也保护了互联网使用者的隐私，始终贯彻网络安全的保护的初衷。</a:t>
            </a:r>
            <a:endParaRPr lang="en-US" altLang="zh-CN" sz="2000" dirty="0">
              <a:latin typeface="微软雅黑" panose="020B0503020204020204" pitchFamily="34" charset="-122"/>
              <a:ea typeface="微软雅黑" panose="020B0503020204020204" pitchFamily="34" charset="-122"/>
              <a:sym typeface="+mn-ea"/>
            </a:endParaRPr>
          </a:p>
          <a:p>
            <a:pPr eaLnBrk="1" latinLnBrk="0" hangingPunct="1">
              <a:lnSpc>
                <a:spcPct val="150000"/>
              </a:lnSpc>
              <a:buNone/>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随着网络中恶意流量行为的突增，需要建立一种模型来实现精细化识别加密恶意流量。比如，能够很好的识别出恶意流量所在的家族类，或进行半监督学习，实时更新固有的恶意家族类。实现细粒度的检测可以加强恶意流量监管能力，能够从源头治理网络服务质量，提升网络管理水平。</a:t>
            </a:r>
            <a:endParaRPr lang="en-US" altLang="zh-CN" sz="2000" dirty="0">
              <a:latin typeface="微软雅黑" panose="020B0503020204020204" pitchFamily="34" charset="-122"/>
              <a:ea typeface="微软雅黑" panose="020B0503020204020204" pitchFamily="34" charset="-122"/>
            </a:endParaRPr>
          </a:p>
          <a:p>
            <a:pPr eaLnBrk="1" latinLnBrk="0" hangingPunct="1">
              <a:lnSpc>
                <a:spcPct val="150000"/>
              </a:lnSpc>
              <a:buNone/>
            </a:pPr>
            <a:r>
              <a:rPr lang="en-US" altLang="zh-CN" sz="2000" dirty="0">
                <a:latin typeface="微软雅黑" panose="020B0503020204020204" pitchFamily="34" charset="-122"/>
                <a:ea typeface="微软雅黑" panose="020B0503020204020204" pitchFamily="34" charset="-122"/>
                <a:sym typeface="+mn-ea"/>
              </a:rPr>
              <a:t> </a:t>
            </a:r>
            <a:r>
              <a:rPr lang="zh-CN" sz="2000" dirty="0">
                <a:latin typeface="微软雅黑" panose="020B0503020204020204" pitchFamily="34" charset="-122"/>
                <a:ea typeface="微软雅黑" panose="020B0503020204020204" pitchFamily="34" charset="-122"/>
                <a:sym typeface="+mn-ea"/>
              </a:rPr>
              <a:t>因此，实现在不解密条件下进行</a:t>
            </a:r>
            <a:r>
              <a:rPr lang="zh-CN" altLang="en-US" sz="2000" dirty="0">
                <a:latin typeface="微软雅黑" panose="020B0503020204020204" pitchFamily="34" charset="-122"/>
                <a:ea typeface="微软雅黑" panose="020B0503020204020204" pitchFamily="34" charset="-122"/>
                <a:sym typeface="+mn-ea"/>
              </a:rPr>
              <a:t>精细化识别加密恶意流量是重要而迫切的。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研究问题与挑战</a:t>
            </a:r>
          </a:p>
        </p:txBody>
      </p:sp>
      <p:sp>
        <p:nvSpPr>
          <p:cNvPr id="88066" name="文本框 2"/>
          <p:cNvSpPr txBox="1">
            <a:spLocks noChangeArrowheads="1"/>
          </p:cNvSpPr>
          <p:nvPr/>
        </p:nvSpPr>
        <p:spPr bwMode="auto">
          <a:xfrm>
            <a:off x="323850" y="909003"/>
            <a:ext cx="8496300" cy="5670270"/>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二、</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现状分析与问题提出</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：非平衡数据下如何提高检测率？</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面临挑战：</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）真实网络环境下良性流量远多于恶意流量，预测偏向多数类；</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                  2</a:t>
            </a:r>
            <a:r>
              <a:rPr lang="zh-CN" altLang="en-US" sz="2000" dirty="0">
                <a:solidFill>
                  <a:schemeClr val="tx1"/>
                </a:solidFill>
                <a:latin typeface="微软雅黑" panose="020B0503020204020204" pitchFamily="34" charset="-122"/>
                <a:ea typeface="微软雅黑" panose="020B0503020204020204" pitchFamily="34" charset="-122"/>
              </a:rPr>
              <a:t>）难以找到合适的数据集进行检测；</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                  3</a:t>
            </a:r>
            <a:r>
              <a:rPr lang="zh-CN" altLang="en-US" sz="2000" dirty="0">
                <a:solidFill>
                  <a:schemeClr val="tx1"/>
                </a:solidFill>
                <a:latin typeface="微软雅黑" panose="020B0503020204020204" pitchFamily="34" charset="-122"/>
                <a:ea typeface="微软雅黑" panose="020B0503020204020204" pitchFamily="34" charset="-122"/>
              </a:rPr>
              <a:t>）采用非平衡算法对流量样本检测效率不高。</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：恶意活动变化快，有效性区分特征变化如何解决？</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）采用增量学习的方法训练流量检测模型效果未知；</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是否应该增加新的特征来应对变种效果</a:t>
            </a:r>
            <a:r>
              <a:rPr lang="zh-CN" altLang="en-US" sz="2000" dirty="0">
                <a:solidFill>
                  <a:schemeClr val="tx1"/>
                </a:solidFill>
                <a:latin typeface="微软雅黑" panose="020B0503020204020204" pitchFamily="34" charset="-122"/>
                <a:ea typeface="微软雅黑" panose="020B0503020204020204" pitchFamily="34" charset="-122"/>
                <a:sym typeface="+mn-ea"/>
              </a:rPr>
              <a:t>未知；</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3</a:t>
            </a:r>
            <a:r>
              <a:rPr lang="zh-CN" altLang="en-US" sz="2000" dirty="0">
                <a:solidFill>
                  <a:schemeClr val="tx1"/>
                </a:solidFill>
                <a:latin typeface="微软雅黑" panose="020B0503020204020204" pitchFamily="34" charset="-122"/>
                <a:ea typeface="微软雅黑" panose="020B0503020204020204" pitchFamily="34" charset="-122"/>
                <a:sym typeface="+mn-ea"/>
              </a:rPr>
              <a:t>）通过统计方法更新特征库难度大。</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：如何进行多分类的恶意流量划分？</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恶意流量搜集困难，公开数据集类型多样且复杂</a:t>
            </a:r>
            <a:r>
              <a:rPr lang="zh-CN" altLang="en-US" sz="2000" dirty="0">
                <a:solidFill>
                  <a:schemeClr val="tx1"/>
                </a:solidFill>
                <a:latin typeface="微软雅黑" panose="020B0503020204020204" pitchFamily="34" charset="-122"/>
                <a:ea typeface="微软雅黑" panose="020B0503020204020204" pitchFamily="34" charset="-122"/>
                <a:sym typeface="+mn-ea"/>
              </a:rPr>
              <a:t>；</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如何解决模型选择的问题以便于后续做出改善</a:t>
            </a:r>
            <a:r>
              <a:rPr lang="zh-CN" altLang="en-US" sz="2000" dirty="0">
                <a:solidFill>
                  <a:schemeClr val="tx1"/>
                </a:solidFill>
                <a:latin typeface="微软雅黑" panose="020B0503020204020204" pitchFamily="34" charset="-122"/>
                <a:ea typeface="微软雅黑" panose="020B0503020204020204" pitchFamily="34" charset="-122"/>
                <a:sym typeface="+mn-ea"/>
              </a:rPr>
              <a:t>。</a:t>
            </a:r>
          </a:p>
        </p:txBody>
      </p:sp>
    </p:spTree>
    <p:extLst>
      <p:ext uri="{BB962C8B-B14F-4D97-AF65-F5344CB8AC3E}">
        <p14:creationId xmlns:p14="http://schemas.microsoft.com/office/powerpoint/2010/main" val="418639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5"/>
          <p:cNvSpPr txBox="1"/>
          <p:nvPr/>
        </p:nvSpPr>
        <p:spPr>
          <a:xfrm>
            <a:off x="369246" y="999142"/>
            <a:ext cx="8405508" cy="63383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nSpc>
                <a:spcPct val="150000"/>
              </a:lnSpc>
              <a:defRPr sz="2400">
                <a:solidFill>
                  <a:srgbClr val="0070C0"/>
                </a:solidFill>
                <a:latin typeface="Microsoft YaHei"/>
                <a:ea typeface="Microsoft YaHei"/>
                <a:cs typeface="Microsoft YaHei"/>
                <a:sym typeface="Microsoft YaHei"/>
              </a:defRPr>
            </a:pPr>
            <a:r>
              <a:rPr lang="zh-CN" altLang="en-US" dirty="0"/>
              <a:t>二、</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现状分析与问题提出</a:t>
            </a:r>
            <a:r>
              <a:rPr dirty="0"/>
              <a:t>：</a:t>
            </a:r>
          </a:p>
          <a:p>
            <a:pPr>
              <a:lnSpc>
                <a:spcPct val="150000"/>
              </a:lnSpc>
              <a:defRPr sz="2000">
                <a:latin typeface="Microsoft YaHei"/>
                <a:ea typeface="Microsoft YaHei"/>
                <a:cs typeface="Microsoft YaHei"/>
                <a:sym typeface="Microsoft YaHei"/>
              </a:defRPr>
            </a:pPr>
            <a:r>
              <a:rPr lang="zh-CN" altLang="en-US" sz="1600" dirty="0"/>
              <a:t>参考文献：</a:t>
            </a:r>
          </a:p>
          <a:p>
            <a:pPr>
              <a:lnSpc>
                <a:spcPct val="150000"/>
              </a:lnSpc>
              <a:defRPr sz="2000">
                <a:latin typeface="Microsoft YaHei"/>
                <a:ea typeface="Microsoft YaHei"/>
                <a:cs typeface="Microsoft YaHei"/>
                <a:sym typeface="Microsoft YaHei"/>
              </a:defRPr>
            </a:pPr>
            <a:r>
              <a:rPr lang="en-US" altLang="zh-CN" sz="1200" dirty="0"/>
              <a:t>[1]  Cheng G ,  Jian G , D Wei. Network Traffic Sampling Model on Packet Identification[J]. DBLP, 2005.</a:t>
            </a:r>
          </a:p>
          <a:p>
            <a:pPr>
              <a:lnSpc>
                <a:spcPct val="150000"/>
              </a:lnSpc>
              <a:defRPr sz="2000">
                <a:latin typeface="Microsoft YaHei"/>
                <a:ea typeface="Microsoft YaHei"/>
                <a:cs typeface="Microsoft YaHei"/>
                <a:sym typeface="Microsoft YaHei"/>
              </a:defRPr>
            </a:pPr>
            <a:r>
              <a:rPr lang="en-US" altLang="zh-CN" sz="1200" dirty="0"/>
              <a:t>[2]  Lu Q ,  Zhou S J ,  Qin Z G , et al. Research on the Technology of Peer-to-Peer Network Traffic Identification[J]. Journal of University of Electronic Science and Technology of China, 2007.</a:t>
            </a:r>
          </a:p>
          <a:p>
            <a:pPr>
              <a:lnSpc>
                <a:spcPct val="150000"/>
              </a:lnSpc>
              <a:defRPr sz="2000">
                <a:latin typeface="Microsoft YaHei"/>
                <a:ea typeface="Microsoft YaHei"/>
                <a:cs typeface="Microsoft YaHei"/>
                <a:sym typeface="Microsoft YaHei"/>
              </a:defRPr>
            </a:pPr>
            <a:r>
              <a:rPr lang="en-US" altLang="zh-CN" sz="1200" dirty="0"/>
              <a:t>[3]  Wang C ,  Xin Z , F You, et al. Design of P2P Traffic Identification Based on DPI and DFI. IEEE, 2009.</a:t>
            </a:r>
          </a:p>
          <a:p>
            <a:pPr>
              <a:lnSpc>
                <a:spcPct val="150000"/>
              </a:lnSpc>
              <a:defRPr sz="2000">
                <a:latin typeface="Microsoft YaHei"/>
                <a:ea typeface="Microsoft YaHei"/>
                <a:cs typeface="Microsoft YaHei"/>
                <a:sym typeface="Microsoft YaHei"/>
              </a:defRPr>
            </a:pPr>
            <a:r>
              <a:rPr lang="en-US" altLang="zh-CN" sz="1200" dirty="0"/>
              <a:t>[4]  </a:t>
            </a:r>
            <a:r>
              <a:rPr lang="en-US" altLang="zh-CN" sz="1200" dirty="0" err="1"/>
              <a:t>Finsterbusch</a:t>
            </a:r>
            <a:r>
              <a:rPr lang="en-US" altLang="zh-CN" sz="1200" dirty="0"/>
              <a:t> M ,  Richter C ,  Rocha E , et al. A Survey of Payload-Based Traffic Classification Approaches[J]. IEEE Communications Surveys &amp; Tutorials, 2014, 16(2):1135-1156.</a:t>
            </a:r>
          </a:p>
          <a:p>
            <a:pPr>
              <a:lnSpc>
                <a:spcPct val="150000"/>
              </a:lnSpc>
              <a:defRPr sz="2000">
                <a:latin typeface="Microsoft YaHei"/>
                <a:ea typeface="Microsoft YaHei"/>
                <a:cs typeface="Microsoft YaHei"/>
                <a:sym typeface="Microsoft YaHei"/>
              </a:defRPr>
            </a:pPr>
            <a:r>
              <a:rPr lang="en-US" altLang="zh-CN" sz="1200" dirty="0"/>
              <a:t>[5]  </a:t>
            </a:r>
            <a:r>
              <a:rPr lang="en-US" altLang="zh-CN" sz="1200" dirty="0" err="1"/>
              <a:t>Korczynski</a:t>
            </a:r>
            <a:r>
              <a:rPr lang="en-US" altLang="zh-CN" sz="1200" dirty="0"/>
              <a:t> M ,  </a:t>
            </a:r>
            <a:r>
              <a:rPr lang="en-US" altLang="zh-CN" sz="1200" dirty="0" err="1"/>
              <a:t>Duda</a:t>
            </a:r>
            <a:r>
              <a:rPr lang="en-US" altLang="zh-CN" sz="1200" dirty="0"/>
              <a:t> A . Markov Chain Fingerprinting to Classify Encrypted Traffic[C]// Infocom, IEEE. IEEE, 2014.</a:t>
            </a:r>
          </a:p>
          <a:p>
            <a:pPr>
              <a:lnSpc>
                <a:spcPct val="150000"/>
              </a:lnSpc>
              <a:defRPr sz="2000">
                <a:latin typeface="Microsoft YaHei"/>
                <a:ea typeface="Microsoft YaHei"/>
                <a:cs typeface="Microsoft YaHei"/>
                <a:sym typeface="Microsoft YaHei"/>
              </a:defRPr>
            </a:pPr>
            <a:r>
              <a:rPr lang="en-US" altLang="zh-CN" sz="1200" dirty="0"/>
              <a:t>[6] Andrew, W, Moore, et al. Internet traffic classification using </a:t>
            </a:r>
            <a:r>
              <a:rPr lang="en-US" altLang="zh-CN" sz="1200" dirty="0" err="1"/>
              <a:t>bayesian</a:t>
            </a:r>
            <a:r>
              <a:rPr lang="en-US" altLang="zh-CN" sz="1200" dirty="0"/>
              <a:t> analysis techniques[J]. ACM SIGMETRICS Performance Evaluation Review, 2005.</a:t>
            </a:r>
          </a:p>
          <a:p>
            <a:pPr>
              <a:lnSpc>
                <a:spcPct val="150000"/>
              </a:lnSpc>
              <a:defRPr sz="2000">
                <a:latin typeface="Microsoft YaHei"/>
                <a:ea typeface="Microsoft YaHei"/>
                <a:cs typeface="Microsoft YaHei"/>
                <a:sym typeface="Microsoft YaHei"/>
              </a:defRPr>
            </a:pPr>
            <a:r>
              <a:rPr lang="en-US" altLang="zh-CN" sz="1200" dirty="0"/>
              <a:t>[7]  </a:t>
            </a:r>
            <a:r>
              <a:rPr lang="en-US" altLang="zh-CN" sz="1200" dirty="0" err="1"/>
              <a:t>Ongun</a:t>
            </a:r>
            <a:r>
              <a:rPr lang="en-US" altLang="zh-CN" sz="1200" dirty="0"/>
              <a:t> T ,  </a:t>
            </a:r>
            <a:r>
              <a:rPr lang="en-US" altLang="zh-CN" sz="1200" dirty="0" err="1"/>
              <a:t>Sakharaov</a:t>
            </a:r>
            <a:r>
              <a:rPr lang="en-US" altLang="zh-CN" sz="1200" dirty="0"/>
              <a:t> T ,  </a:t>
            </a:r>
            <a:r>
              <a:rPr lang="en-US" altLang="zh-CN" sz="1200" dirty="0" err="1"/>
              <a:t>Boboila</a:t>
            </a:r>
            <a:r>
              <a:rPr lang="en-US" altLang="zh-CN" sz="1200" dirty="0"/>
              <a:t> S , et al. On Designing Machine Learning Models for Malicious Network Traffic Classification[J].  2019.</a:t>
            </a:r>
          </a:p>
          <a:p>
            <a:pPr>
              <a:lnSpc>
                <a:spcPct val="150000"/>
              </a:lnSpc>
              <a:defRPr sz="2000">
                <a:latin typeface="Microsoft YaHei"/>
                <a:ea typeface="Microsoft YaHei"/>
                <a:cs typeface="Microsoft YaHei"/>
                <a:sym typeface="Microsoft YaHei"/>
              </a:defRPr>
            </a:pPr>
            <a:r>
              <a:rPr lang="en-US" altLang="zh-CN" sz="1200" dirty="0"/>
              <a:t>[8]  </a:t>
            </a:r>
            <a:r>
              <a:rPr lang="en-US" altLang="zh-CN" sz="1200" dirty="0" err="1"/>
              <a:t>Punitha</a:t>
            </a:r>
            <a:r>
              <a:rPr lang="en-US" altLang="zh-CN" sz="1200" dirty="0"/>
              <a:t> V ,  Mala C . Traffic classification for connectionless services with incremental learning[J]. Computer Communications, 2019, 150.</a:t>
            </a:r>
          </a:p>
          <a:p>
            <a:pPr>
              <a:lnSpc>
                <a:spcPct val="150000"/>
              </a:lnSpc>
              <a:defRPr sz="2000">
                <a:latin typeface="Microsoft YaHei"/>
                <a:ea typeface="Microsoft YaHei"/>
                <a:cs typeface="Microsoft YaHei"/>
                <a:sym typeface="Microsoft YaHei"/>
              </a:defRPr>
            </a:pPr>
            <a:r>
              <a:rPr lang="en-US" altLang="zh-CN" sz="1200" dirty="0"/>
              <a:t>[9]  </a:t>
            </a:r>
            <a:r>
              <a:rPr lang="en-US" altLang="zh-CN" sz="1200" dirty="0">
                <a:latin typeface="Microsoft YaHei"/>
                <a:ea typeface="Microsoft YaHei"/>
              </a:rPr>
              <a:t>Li Z, </a:t>
            </a:r>
            <a:r>
              <a:rPr lang="en-US" altLang="zh-CN" sz="1200" dirty="0" err="1">
                <a:latin typeface="Microsoft YaHei"/>
                <a:ea typeface="Microsoft YaHei"/>
              </a:rPr>
              <a:t>Hoiem</a:t>
            </a:r>
            <a:r>
              <a:rPr lang="en-US" altLang="zh-CN" sz="1200" dirty="0">
                <a:latin typeface="Microsoft YaHei"/>
                <a:ea typeface="Microsoft YaHei"/>
              </a:rPr>
              <a:t> D. Learning without forgetting[J]. IEEE transactions on pattern analysis and machine intelligence, 2017, 40(12): 2935-2947.</a:t>
            </a:r>
          </a:p>
          <a:p>
            <a:pPr>
              <a:lnSpc>
                <a:spcPct val="150000"/>
              </a:lnSpc>
              <a:defRPr sz="2000">
                <a:latin typeface="Microsoft YaHei"/>
                <a:ea typeface="Microsoft YaHei"/>
                <a:cs typeface="Microsoft YaHei"/>
                <a:sym typeface="Microsoft YaHei"/>
              </a:defRPr>
            </a:pPr>
            <a:r>
              <a:rPr lang="en-US" altLang="zh-CN" sz="1200" dirty="0">
                <a:latin typeface="Microsoft YaHei"/>
                <a:ea typeface="Microsoft YaHei"/>
              </a:rPr>
              <a:t>[10] </a:t>
            </a:r>
            <a:r>
              <a:rPr lang="en-US" altLang="zh-CN" sz="1200" dirty="0" err="1">
                <a:latin typeface="Microsoft YaHei"/>
                <a:ea typeface="Microsoft YaHei"/>
              </a:rPr>
              <a:t>Rebuffi</a:t>
            </a:r>
            <a:r>
              <a:rPr lang="en-US" altLang="zh-CN" sz="1200" dirty="0">
                <a:latin typeface="Microsoft YaHei"/>
                <a:ea typeface="Microsoft YaHei"/>
              </a:rPr>
              <a:t> S A, Kolesnikov A, </a:t>
            </a:r>
            <a:r>
              <a:rPr lang="en-US" altLang="zh-CN" sz="1200" dirty="0" err="1">
                <a:latin typeface="Microsoft YaHei"/>
                <a:ea typeface="Microsoft YaHei"/>
              </a:rPr>
              <a:t>Sperl</a:t>
            </a:r>
            <a:r>
              <a:rPr lang="en-US" altLang="zh-CN" sz="1200" dirty="0">
                <a:latin typeface="Microsoft YaHei"/>
                <a:ea typeface="Microsoft YaHei"/>
              </a:rPr>
              <a:t> G, et al. </a:t>
            </a:r>
            <a:r>
              <a:rPr lang="en-US" altLang="zh-CN" sz="1200" dirty="0" err="1">
                <a:latin typeface="Microsoft YaHei"/>
                <a:ea typeface="Microsoft YaHei"/>
              </a:rPr>
              <a:t>icarl</a:t>
            </a:r>
            <a:r>
              <a:rPr lang="en-US" altLang="zh-CN" sz="1200" dirty="0">
                <a:latin typeface="Microsoft YaHei"/>
                <a:ea typeface="Microsoft YaHei"/>
              </a:rPr>
              <a:t>: Incremental classifier and representation learning[C]//Proceedings of the IEEE conference on Computer Vision and Pattern Recognition. 2017: 2001-2010.</a:t>
            </a:r>
          </a:p>
          <a:p>
            <a:pPr>
              <a:lnSpc>
                <a:spcPct val="150000"/>
              </a:lnSpc>
              <a:defRPr sz="2000">
                <a:latin typeface="Microsoft YaHei"/>
                <a:ea typeface="Microsoft YaHei"/>
                <a:cs typeface="Microsoft YaHei"/>
                <a:sym typeface="Microsoft YaHei"/>
              </a:defRPr>
            </a:pPr>
            <a:endParaRPr lang="en-US" sz="1200" dirty="0"/>
          </a:p>
        </p:txBody>
      </p:sp>
      <p:sp>
        <p:nvSpPr>
          <p:cNvPr id="4" name="文本框 1">
            <a:extLst>
              <a:ext uri="{FF2B5EF4-FFF2-40B4-BE49-F238E27FC236}">
                <a16:creationId xmlns:a16="http://schemas.microsoft.com/office/drawing/2014/main" id="{1D6480EC-1AB6-4F1D-A1C5-B8E13A0F6755}"/>
              </a:ext>
            </a:extLst>
          </p:cNvPr>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研究现状</a:t>
            </a:r>
            <a:r>
              <a:rPr lang="zh-CN" altLang="en-US" sz="3200" b="1" dirty="0">
                <a:solidFill>
                  <a:schemeClr val="bg1"/>
                </a:solidFill>
                <a:latin typeface="微软雅黑" panose="020B0503020204020204" pitchFamily="34" charset="-122"/>
                <a:ea typeface="微软雅黑" panose="020B0503020204020204" pitchFamily="34" charset="-122"/>
                <a:sym typeface="+mn-ea"/>
              </a:rPr>
              <a:t>与</a:t>
            </a:r>
            <a:r>
              <a:rPr lang="zh-CN" altLang="en-US" sz="3200" b="1" dirty="0">
                <a:solidFill>
                  <a:schemeClr val="bg1"/>
                </a:solidFill>
                <a:latin typeface="微软雅黑" panose="020B0503020204020204" pitchFamily="34" charset="-122"/>
                <a:ea typeface="微软雅黑" panose="020B0503020204020204" pitchFamily="34" charset="-122"/>
              </a:rPr>
              <a:t>分析</a:t>
            </a:r>
          </a:p>
        </p:txBody>
      </p:sp>
    </p:spTree>
    <p:extLst>
      <p:ext uri="{BB962C8B-B14F-4D97-AF65-F5344CB8AC3E}">
        <p14:creationId xmlns:p14="http://schemas.microsoft.com/office/powerpoint/2010/main" val="166959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研究问题与挑战</a:t>
            </a:r>
          </a:p>
        </p:txBody>
      </p:sp>
      <p:sp>
        <p:nvSpPr>
          <p:cNvPr id="88066" name="文本框 2"/>
          <p:cNvSpPr txBox="1">
            <a:spLocks noChangeArrowheads="1"/>
          </p:cNvSpPr>
          <p:nvPr/>
        </p:nvSpPr>
        <p:spPr bwMode="auto">
          <a:xfrm>
            <a:off x="323850" y="909003"/>
            <a:ext cx="8496300" cy="5013039"/>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三、总体</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大体解决思路</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lvl="0" indent="-342900">
              <a:lnSpc>
                <a:spcPct val="150000"/>
              </a:lnSpc>
              <a:buFont typeface="Arial" panose="020B0604020202020204" pitchFamily="34" charset="0"/>
              <a:buAutoNum type="arabicPeriod"/>
            </a:pPr>
            <a:r>
              <a:rPr lang="zh-CN" altLang="en-US" dirty="0"/>
              <a:t>研究恶意流量出现随时间出现的新增特征，并结合恶意流量原有的特征，采用增量学习的方法筛选出典型特征加入到模型训练中学习（</a:t>
            </a:r>
            <a:r>
              <a:rPr lang="zh-CN" altLang="en-US" dirty="0">
                <a:solidFill>
                  <a:srgbClr val="000000"/>
                </a:solidFill>
                <a:latin typeface="微软雅黑" panose="020B0503020204020204" pitchFamily="34" charset="-122"/>
                <a:ea typeface="微软雅黑" panose="020B0503020204020204" pitchFamily="34" charset="-122"/>
              </a:rPr>
              <a:t>论文解决上述问题的初步想法、总体思路、大体框架</a:t>
            </a:r>
            <a:r>
              <a:rPr lang="zh-CN" altLang="en-US" dirty="0"/>
              <a:t>）；</a:t>
            </a:r>
            <a:endParaRPr lang="en-US" altLang="zh-CN" dirty="0"/>
          </a:p>
          <a:p>
            <a:pPr marL="342900" lvl="0" indent="-342900">
              <a:lnSpc>
                <a:spcPct val="150000"/>
              </a:lnSpc>
              <a:buFont typeface="Arial" panose="020B0604020202020204" pitchFamily="34" charset="0"/>
              <a:buAutoNum type="arabicPeriod"/>
            </a:pPr>
            <a:r>
              <a:rPr lang="zh-CN" altLang="zh-CN" dirty="0"/>
              <a:t>通过</a:t>
            </a:r>
            <a:r>
              <a:rPr lang="zh-CN" altLang="en-US" dirty="0"/>
              <a:t>算法来使得模型在保留原有“记忆”能力的同时，同时能够学习到新的恶意流量的特征并更新到模型中，同时设置时间间隔</a:t>
            </a:r>
            <a:r>
              <a:rPr lang="el-GR" altLang="zh-CN" b="0" i="0" dirty="0">
                <a:solidFill>
                  <a:srgbClr val="333333"/>
                </a:solidFill>
                <a:effectLst/>
                <a:latin typeface="PingFang SC"/>
              </a:rPr>
              <a:t>τ</a:t>
            </a:r>
            <a:r>
              <a:rPr lang="zh-CN" altLang="en-US" b="0" i="0" dirty="0">
                <a:solidFill>
                  <a:srgbClr val="333333"/>
                </a:solidFill>
                <a:effectLst/>
                <a:latin typeface="PingFang SC"/>
              </a:rPr>
              <a:t>，以验证模型随时间的泛化能力</a:t>
            </a:r>
            <a:r>
              <a:rPr lang="el-GR" altLang="zh-CN" b="0" i="0" dirty="0">
                <a:solidFill>
                  <a:srgbClr val="333333"/>
                </a:solidFill>
                <a:effectLst/>
                <a:latin typeface="PingFang SC"/>
              </a:rPr>
              <a:t> </a:t>
            </a:r>
            <a:r>
              <a:rPr lang="zh-CN" altLang="en-US" dirty="0"/>
              <a:t>（</a:t>
            </a:r>
            <a:r>
              <a:rPr lang="zh-CN" altLang="en-US" dirty="0">
                <a:solidFill>
                  <a:srgbClr val="000000"/>
                </a:solidFill>
                <a:latin typeface="微软雅黑" panose="020B0503020204020204" pitchFamily="34" charset="-122"/>
                <a:ea typeface="微软雅黑" panose="020B0503020204020204" pitchFamily="34" charset="-122"/>
              </a:rPr>
              <a:t>从直观方面给出的初步的思路，目的是引出所面临的挑战和难题</a:t>
            </a:r>
            <a:r>
              <a:rPr lang="zh-CN" altLang="en-US" dirty="0"/>
              <a:t>）。</a:t>
            </a:r>
            <a:endParaRPr lang="en-US" altLang="zh-CN" dirty="0"/>
          </a:p>
          <a:p>
            <a:pPr>
              <a:lnSpc>
                <a:spcPct val="150000"/>
              </a:lnSpc>
              <a:buFont typeface="Arial" panose="020B0604020202020204" pitchFamily="34" charset="0"/>
              <a:buNone/>
            </a:pP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307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7469</Words>
  <Application>Microsoft Office PowerPoint</Application>
  <PresentationFormat>全屏显示(4:3)</PresentationFormat>
  <Paragraphs>529</Paragraphs>
  <Slides>79</Slides>
  <Notes>16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79</vt:i4>
      </vt:variant>
    </vt:vector>
  </HeadingPairs>
  <TitlesOfParts>
    <vt:vector size="92" baseType="lpstr">
      <vt:lpstr>-apple-system</vt:lpstr>
      <vt:lpstr>PingFang SC</vt:lpstr>
      <vt:lpstr>等线</vt:lpstr>
      <vt:lpstr>宋体</vt:lpstr>
      <vt:lpstr>微软雅黑</vt:lpstr>
      <vt:lpstr>微软雅黑</vt:lpstr>
      <vt:lpstr>微软雅黑 Light</vt:lpstr>
      <vt:lpstr>Arial</vt:lpstr>
      <vt:lpstr>Lato</vt:lpstr>
      <vt:lpstr>默认设计模板</vt:lpstr>
      <vt:lpstr>1_默认设计模板</vt:lpstr>
      <vt:lpstr>Document</vt:lpstr>
      <vt:lpstr>Equation</vt:lpstr>
      <vt:lpstr>2022年春季学期工作周总结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程 子杰</cp:lastModifiedBy>
  <cp:revision>645</cp:revision>
  <dcterms:created xsi:type="dcterms:W3CDTF">2014-03-21T03:02:00Z</dcterms:created>
  <dcterms:modified xsi:type="dcterms:W3CDTF">2022-07-20T12:27:07Z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