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7"/>
  </p:notesMasterIdLst>
  <p:sldIdLst>
    <p:sldId id="333" r:id="rId2"/>
    <p:sldId id="343" r:id="rId3"/>
    <p:sldId id="344" r:id="rId4"/>
    <p:sldId id="347" r:id="rId5"/>
    <p:sldId id="348" r:id="rId6"/>
    <p:sldId id="349" r:id="rId7"/>
    <p:sldId id="350" r:id="rId8"/>
    <p:sldId id="351" r:id="rId9"/>
    <p:sldId id="352" r:id="rId10"/>
    <p:sldId id="353" r:id="rId11"/>
    <p:sldId id="354" r:id="rId12"/>
    <p:sldId id="355" r:id="rId13"/>
    <p:sldId id="356" r:id="rId14"/>
    <p:sldId id="357" r:id="rId15"/>
    <p:sldId id="360" r:id="rId16"/>
    <p:sldId id="361" r:id="rId17"/>
    <p:sldId id="362" r:id="rId18"/>
    <p:sldId id="363" r:id="rId19"/>
    <p:sldId id="364" r:id="rId20"/>
    <p:sldId id="365" r:id="rId21"/>
    <p:sldId id="367" r:id="rId22"/>
    <p:sldId id="369" r:id="rId23"/>
    <p:sldId id="368" r:id="rId24"/>
    <p:sldId id="366" r:id="rId25"/>
    <p:sldId id="370" r:id="rId26"/>
    <p:sldId id="371" r:id="rId27"/>
    <p:sldId id="372" r:id="rId28"/>
    <p:sldId id="373" r:id="rId29"/>
    <p:sldId id="375" r:id="rId30"/>
    <p:sldId id="376" r:id="rId31"/>
    <p:sldId id="377" r:id="rId32"/>
    <p:sldId id="379" r:id="rId33"/>
    <p:sldId id="380" r:id="rId34"/>
    <p:sldId id="381" r:id="rId35"/>
    <p:sldId id="382" r:id="rId36"/>
    <p:sldId id="383" r:id="rId37"/>
    <p:sldId id="384" r:id="rId38"/>
    <p:sldId id="385" r:id="rId39"/>
    <p:sldId id="386" r:id="rId40"/>
    <p:sldId id="387" r:id="rId41"/>
    <p:sldId id="359" r:id="rId42"/>
    <p:sldId id="388" r:id="rId43"/>
    <p:sldId id="389" r:id="rId44"/>
    <p:sldId id="390" r:id="rId45"/>
    <p:sldId id="391" r:id="rId46"/>
    <p:sldId id="392" r:id="rId47"/>
    <p:sldId id="393" r:id="rId48"/>
    <p:sldId id="394" r:id="rId49"/>
    <p:sldId id="395" r:id="rId50"/>
    <p:sldId id="396" r:id="rId51"/>
    <p:sldId id="397" r:id="rId52"/>
    <p:sldId id="398" r:id="rId53"/>
    <p:sldId id="399" r:id="rId54"/>
    <p:sldId id="400" r:id="rId55"/>
    <p:sldId id="401" r:id="rId56"/>
    <p:sldId id="402" r:id="rId57"/>
    <p:sldId id="403" r:id="rId58"/>
    <p:sldId id="404" r:id="rId59"/>
    <p:sldId id="405" r:id="rId60"/>
    <p:sldId id="406" r:id="rId61"/>
    <p:sldId id="407" r:id="rId62"/>
    <p:sldId id="408" r:id="rId63"/>
    <p:sldId id="409" r:id="rId64"/>
    <p:sldId id="410" r:id="rId65"/>
    <p:sldId id="411" r:id="rId66"/>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2" autoAdjust="0"/>
    <p:restoredTop sz="95488" autoAdjust="0"/>
  </p:normalViewPr>
  <p:slideViewPr>
    <p:cSldViewPr>
      <p:cViewPr varScale="1">
        <p:scale>
          <a:sx n="121" d="100"/>
          <a:sy n="121" d="100"/>
        </p:scale>
        <p:origin x="135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970FB-0594-438C-95A5-3B111CE4AD85}" type="datetimeFigureOut">
              <a:rPr lang="zh-CN" altLang="en-US" smtClean="0"/>
              <a:t>2021/5/16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D3F49-9951-466F-80EE-C8FDCC80BC0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8B69DF3F-DD32-4F16-822D-43E9BDB6CB4B}"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4E273675-3E39-4703-8FDD-6DE16FFA7E03}"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415CD470-10BF-4B74-BF21-42FA5ED408E5}"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4" descr="a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fld id="{C167D6DC-FE4E-45F8-836E-B4F79B921606}"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A3313065-87EA-44FA-8514-A642CB4170AF}"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0438C89-3AD3-4885-90A7-2026AC3499EB}"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FCE8A90B-F030-4D01-A1B9-120F4692F219}"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8E2DCA3E-505F-4AAD-90E3-603FA79E6E0E}"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9A66C29F-238B-4893-A39D-DDB4FE33F296}"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6E9381A5-9621-42B4-A285-AAC375FD7A85}"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1F44E61C-5C45-42CD-9EE2-2E6DDFBB7643}"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descr="a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8" name="Rectangle 3"/>
          <p:cNvSpPr>
            <a:spLocks noGrp="1" noChangeArrowheads="1"/>
          </p:cNvSpPr>
          <p:nvPr>
            <p:ph type="body" idx="9"/>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buFontTx/>
              <a:buNone/>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buFontTx/>
              <a:buNone/>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noProof="1" dirty="0"/>
            </a:lvl1pPr>
          </a:lstStyle>
          <a:p>
            <a:fld id="{7C434611-0B9A-4BFC-B635-EF7D29E82E11}"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dl.acm.org/doi/proceedings/10.1145/2976749"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hyperlink" Target="https://dl.acm.org/doi/proceedings/10.1145/3278532"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hyperlink" Target="https://dl.acm.org/doi/proceedings/10.1145/3407023"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a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50" name="Rectangle 2"/>
          <p:cNvSpPr>
            <a:spLocks noGrp="1" noChangeArrowheads="1"/>
          </p:cNvSpPr>
          <p:nvPr>
            <p:ph type="ctrTitle"/>
          </p:nvPr>
        </p:nvSpPr>
        <p:spPr>
          <a:xfrm>
            <a:off x="755650" y="2349500"/>
            <a:ext cx="7632700" cy="1470025"/>
          </a:xfrm>
        </p:spPr>
        <p:txBody>
          <a:bodyPr anchor="ctr"/>
          <a:lstStyle/>
          <a:p>
            <a:r>
              <a:rPr lang="zh-CN" altLang="en-US">
                <a:latin typeface="微软雅黑" panose="020B0503020204020204" pitchFamily="34" charset="-122"/>
                <a:ea typeface="微软雅黑" panose="020B0503020204020204" pitchFamily="34" charset="-122"/>
              </a:rPr>
              <a:t>论文阅读笔记</a:t>
            </a:r>
            <a:endParaRPr lang="zh-CN" altLang="zh-CN" sz="44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4860032" y="4797152"/>
            <a:ext cx="3240360" cy="707886"/>
          </a:xfrm>
          <a:prstGeom prst="rect">
            <a:avLst/>
          </a:prstGeom>
          <a:noFill/>
        </p:spPr>
        <p:txBody>
          <a:bodyPr wrap="square" rtlCol="0">
            <a:spAutoFit/>
          </a:bodyPr>
          <a:lstStyle/>
          <a:p>
            <a:pPr algn="r"/>
            <a:r>
              <a:rPr lang="zh-CN" altLang="en-US" sz="2000" dirty="0">
                <a:latin typeface="微软雅黑" panose="020B0503020204020204" pitchFamily="34" charset="-122"/>
                <a:ea typeface="微软雅黑" panose="020B0503020204020204" pitchFamily="34" charset="-122"/>
              </a:rPr>
              <a:t>汇报人</a:t>
            </a:r>
            <a:r>
              <a:rPr lang="zh-CN" altLang="en-US" sz="2000" dirty="0" smtClean="0">
                <a:latin typeface="微软雅黑" panose="020B0503020204020204" pitchFamily="34" charset="-122"/>
                <a:ea typeface="微软雅黑" panose="020B0503020204020204" pitchFamily="34" charset="-122"/>
              </a:rPr>
              <a:t>：张伦玮</a:t>
            </a:r>
            <a:endParaRPr lang="en-US" altLang="zh-CN" sz="2000" dirty="0" smtClean="0">
              <a:latin typeface="微软雅黑" panose="020B0503020204020204" pitchFamily="34" charset="-122"/>
              <a:ea typeface="微软雅黑" panose="020B0503020204020204" pitchFamily="34" charset="-122"/>
            </a:endParaRPr>
          </a:p>
          <a:p>
            <a:pPr algn="r"/>
            <a:r>
              <a:rPr lang="en-US" altLang="zh-CN" sz="2000" dirty="0" smtClean="0">
                <a:latin typeface="微软雅黑" panose="020B0503020204020204" pitchFamily="34" charset="-122"/>
                <a:ea typeface="微软雅黑" panose="020B0503020204020204" pitchFamily="34" charset="-122"/>
              </a:rPr>
              <a:t>2020</a:t>
            </a:r>
            <a:r>
              <a:rPr lang="zh-CN" altLang="en-US" sz="2000" dirty="0" smtClean="0">
                <a:latin typeface="微软雅黑" panose="020B0503020204020204" pitchFamily="34" charset="-122"/>
                <a:ea typeface="微软雅黑" panose="020B0503020204020204" pitchFamily="34" charset="-122"/>
              </a:rPr>
              <a:t>年</a:t>
            </a:r>
            <a:r>
              <a:rPr lang="en-US" altLang="zh-CN" sz="2000" dirty="0" smtClean="0">
                <a:latin typeface="微软雅黑" panose="020B0503020204020204" pitchFamily="34" charset="-122"/>
                <a:ea typeface="微软雅黑" panose="020B0503020204020204" pitchFamily="34" charset="-122"/>
              </a:rPr>
              <a:t>9</a:t>
            </a:r>
            <a:r>
              <a:rPr lang="zh-CN" altLang="en-US" sz="2000" dirty="0" smtClean="0">
                <a:latin typeface="微软雅黑" panose="020B0503020204020204" pitchFamily="34" charset="-122"/>
                <a:ea typeface="微软雅黑" panose="020B0503020204020204" pitchFamily="34" charset="-122"/>
              </a:rPr>
              <a:t>月</a:t>
            </a:r>
            <a:r>
              <a:rPr lang="en-US" altLang="zh-CN" sz="2000" smtClean="0">
                <a:latin typeface="微软雅黑" panose="020B0503020204020204" pitchFamily="34" charset="-122"/>
                <a:ea typeface="微软雅黑" panose="020B0503020204020204" pitchFamily="34" charset="-122"/>
              </a:rPr>
              <a:t>27</a:t>
            </a:r>
            <a:r>
              <a:rPr lang="zh-CN" altLang="en-US" sz="2000" smtClean="0">
                <a:latin typeface="微软雅黑" panose="020B0503020204020204" pitchFamily="34" charset="-122"/>
                <a:ea typeface="微软雅黑" panose="020B0503020204020204" pitchFamily="34" charset="-122"/>
              </a:rPr>
              <a:t>日</a:t>
            </a:r>
            <a:endParaRPr lang="zh-CN" altLang="en-US" sz="2000" dirty="0">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2677656"/>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研究动机（</a:t>
            </a:r>
            <a:r>
              <a:rPr kumimoji="0" lang="zh-CN"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针对的问题</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和意义）</a:t>
            </a: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defRPr/>
            </a:pPr>
            <a:r>
              <a:rPr lang="zh-CN" altLang="en-US" sz="1600" dirty="0" smtClean="0">
                <a:solidFill>
                  <a:srgbClr val="000000"/>
                </a:solidFill>
                <a:latin typeface="微软雅黑" panose="020B0503020204020204" pitchFamily="34" charset="-122"/>
                <a:ea typeface="微软雅黑" panose="020B0503020204020204" pitchFamily="34" charset="-122"/>
              </a:rPr>
              <a:t>目前网站指纹（</a:t>
            </a:r>
            <a:r>
              <a:rPr lang="en-US" altLang="zh-CN" sz="1600" dirty="0">
                <a:solidFill>
                  <a:srgbClr val="000000"/>
                </a:solidFill>
                <a:latin typeface="微软雅黑" panose="020B0503020204020204" pitchFamily="34" charset="-122"/>
                <a:ea typeface="微软雅黑" panose="020B0503020204020204" pitchFamily="34" charset="-122"/>
              </a:rPr>
              <a:t> Website Fingerprinting </a:t>
            </a:r>
            <a:r>
              <a:rPr lang="zh-CN" altLang="en-US" sz="1600" dirty="0" smtClean="0">
                <a:solidFill>
                  <a:srgbClr val="000000"/>
                </a:solidFill>
                <a:latin typeface="微软雅黑" panose="020B0503020204020204" pitchFamily="34" charset="-122"/>
                <a:ea typeface="微软雅黑" panose="020B0503020204020204" pitchFamily="34" charset="-122"/>
              </a:rPr>
              <a:t>）攻击对</a:t>
            </a:r>
            <a:r>
              <a:rPr lang="zh-CN" altLang="en-US" sz="1600" dirty="0">
                <a:solidFill>
                  <a:srgbClr val="000000"/>
                </a:solidFill>
                <a:latin typeface="微软雅黑" panose="020B0503020204020204" pitchFamily="34" charset="-122"/>
                <a:ea typeface="微软雅黑" panose="020B0503020204020204" pitchFamily="34" charset="-122"/>
              </a:rPr>
              <a:t>隐私</a:t>
            </a:r>
            <a:r>
              <a:rPr lang="zh-CN" altLang="en-US" sz="1600" dirty="0" smtClean="0">
                <a:solidFill>
                  <a:srgbClr val="000000"/>
                </a:solidFill>
                <a:latin typeface="微软雅黑" panose="020B0503020204020204" pitchFamily="34" charset="-122"/>
                <a:ea typeface="微软雅黑" panose="020B0503020204020204" pitchFamily="34" charset="-122"/>
              </a:rPr>
              <a:t>机制（</a:t>
            </a:r>
            <a:r>
              <a:rPr lang="zh-CN" altLang="en-US" sz="1600" dirty="0">
                <a:solidFill>
                  <a:srgbClr val="000000"/>
                </a:solidFill>
                <a:latin typeface="微软雅黑" panose="020B0503020204020204" pitchFamily="34" charset="-122"/>
                <a:ea typeface="微软雅黑" panose="020B0503020204020204" pitchFamily="34" charset="-122"/>
              </a:rPr>
              <a:t>如</a:t>
            </a:r>
            <a:r>
              <a:rPr lang="en-US" altLang="zh-CN" sz="1600" dirty="0">
                <a:solidFill>
                  <a:srgbClr val="000000"/>
                </a:solidFill>
                <a:latin typeface="微软雅黑" panose="020B0503020204020204" pitchFamily="34" charset="-122"/>
                <a:ea typeface="微软雅黑" panose="020B0503020204020204" pitchFamily="34" charset="-122"/>
              </a:rPr>
              <a:t>SSL</a:t>
            </a:r>
            <a:r>
              <a:rPr lang="zh-CN" altLang="en-US" sz="1600" dirty="0">
                <a:solidFill>
                  <a:srgbClr val="000000"/>
                </a:solidFill>
                <a:latin typeface="微软雅黑" panose="020B0503020204020204" pitchFamily="34" charset="-122"/>
                <a:ea typeface="微软雅黑" panose="020B0503020204020204" pitchFamily="34" charset="-122"/>
              </a:rPr>
              <a:t>、</a:t>
            </a:r>
            <a:r>
              <a:rPr lang="en-US" altLang="zh-CN" sz="1600" dirty="0">
                <a:solidFill>
                  <a:srgbClr val="000000"/>
                </a:solidFill>
                <a:latin typeface="微软雅黑" panose="020B0503020204020204" pitchFamily="34" charset="-122"/>
                <a:ea typeface="微软雅黑" panose="020B0503020204020204" pitchFamily="34" charset="-122"/>
              </a:rPr>
              <a:t>Tor</a:t>
            </a:r>
            <a:r>
              <a:rPr lang="zh-CN" altLang="en-US" sz="1600" dirty="0">
                <a:solidFill>
                  <a:srgbClr val="000000"/>
                </a:solidFill>
                <a:latin typeface="微软雅黑" panose="020B0503020204020204" pitchFamily="34" charset="-122"/>
                <a:ea typeface="微软雅黑" panose="020B0503020204020204" pitchFamily="34" charset="-122"/>
              </a:rPr>
              <a:t>和加密隧道</a:t>
            </a:r>
            <a:r>
              <a:rPr lang="zh-CN" altLang="en-US" sz="1600" dirty="0" smtClean="0">
                <a:solidFill>
                  <a:srgbClr val="000000"/>
                </a:solidFill>
                <a:latin typeface="微软雅黑" panose="020B0503020204020204" pitchFamily="34" charset="-122"/>
                <a:ea typeface="微软雅黑" panose="020B0503020204020204" pitchFamily="34" charset="-122"/>
              </a:rPr>
              <a:t>）造成严重威胁。</a:t>
            </a:r>
            <a:r>
              <a:rPr kumimoji="0" lang="zh-CN" altLang="en-US"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文章</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分析</a:t>
            </a:r>
            <a:r>
              <a:rPr kumimoji="0" lang="zh-CN" altLang="en-US"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了网络指纹攻击和防御的现状和所面临的挑战。</a:t>
            </a:r>
            <a:endParaRPr kumimoji="0" lang="en-US" altLang="zh-CN"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相关研究的不足：</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a:lnSpc>
                <a:spcPct val="150000"/>
              </a:lnSpc>
              <a:defRPr/>
            </a:pPr>
            <a:r>
              <a:rPr lang="zh-CN" altLang="en-US" sz="1600" dirty="0">
                <a:solidFill>
                  <a:srgbClr val="000000"/>
                </a:solidFill>
                <a:latin typeface="微软雅黑" panose="020B0503020204020204" pitchFamily="34" charset="-122"/>
                <a:ea typeface="微软雅黑" panose="020B0503020204020204" pitchFamily="34" charset="-122"/>
              </a:rPr>
              <a:t>研究人员提出了许多攻击和防御措施（如</a:t>
            </a:r>
            <a:r>
              <a:rPr lang="en-US" altLang="zh-CN" sz="1600" dirty="0">
                <a:solidFill>
                  <a:srgbClr val="000000"/>
                </a:solidFill>
                <a:latin typeface="微软雅黑" panose="020B0503020204020204" pitchFamily="34" charset="-122"/>
                <a:ea typeface="微软雅黑" panose="020B0503020204020204" pitchFamily="34" charset="-122"/>
              </a:rPr>
              <a:t>Tor</a:t>
            </a:r>
            <a:r>
              <a:rPr lang="zh-CN" altLang="en-US" sz="1600" dirty="0">
                <a:solidFill>
                  <a:srgbClr val="000000"/>
                </a:solidFill>
                <a:latin typeface="微软雅黑" panose="020B0503020204020204" pitchFamily="34" charset="-122"/>
                <a:ea typeface="微软雅黑" panose="020B0503020204020204" pitchFamily="34" charset="-122"/>
              </a:rPr>
              <a:t>项目：包括网络和浏览器两个级别的防御措施来抵御这些攻击），但是这些防御系统开销高，安全性差，或者两者都有。</a:t>
            </a:r>
            <a:endParaRPr lang="en-US" altLang="zh-CN" sz="1600"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27745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35914"/>
            <a:ext cx="8496944" cy="5632311"/>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思路与方案</a:t>
            </a: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pPr>
            <a:r>
              <a:rPr lang="zh-CN" altLang="en-US" sz="1600" dirty="0" smtClean="0">
                <a:solidFill>
                  <a:srgbClr val="000000"/>
                </a:solidFill>
                <a:latin typeface="微软雅黑" panose="020B0503020204020204" pitchFamily="34" charset="-122"/>
                <a:ea typeface="微软雅黑" panose="020B0503020204020204" pitchFamily="34" charset="-122"/>
              </a:rPr>
              <a:t>本文分析了现有防御措施</a:t>
            </a:r>
            <a:r>
              <a:rPr lang="en-US" altLang="zh-CN" sz="1600" dirty="0" err="1" smtClean="0">
                <a:solidFill>
                  <a:srgbClr val="000000"/>
                </a:solidFill>
                <a:latin typeface="微软雅黑" panose="020B0503020204020204" pitchFamily="34" charset="-122"/>
                <a:ea typeface="微软雅黑" panose="020B0503020204020204" pitchFamily="34" charset="-122"/>
              </a:rPr>
              <a:t>BuFLO</a:t>
            </a:r>
            <a:r>
              <a:rPr lang="zh-CN" altLang="en-US" sz="1600" dirty="0" smtClean="0">
                <a:solidFill>
                  <a:srgbClr val="000000"/>
                </a:solidFill>
                <a:latin typeface="微软雅黑" panose="020B0503020204020204" pitchFamily="34" charset="-122"/>
                <a:ea typeface="微软雅黑" panose="020B0503020204020204" pitchFamily="34" charset="-122"/>
              </a:rPr>
              <a:t>的优缺点，提出一种新的防御机制</a:t>
            </a:r>
            <a:r>
              <a:rPr lang="en-US" altLang="zh-CN" sz="1600" dirty="0" err="1" smtClean="0">
                <a:solidFill>
                  <a:srgbClr val="000000"/>
                </a:solidFill>
                <a:latin typeface="微软雅黑" panose="020B0503020204020204" pitchFamily="34" charset="-122"/>
                <a:ea typeface="微软雅黑" panose="020B0503020204020204" pitchFamily="34" charset="-122"/>
              </a:rPr>
              <a:t>Tamaraw</a:t>
            </a:r>
            <a:r>
              <a:rPr lang="zh-CN" altLang="en-US" sz="1600" dirty="0" smtClean="0">
                <a:solidFill>
                  <a:srgbClr val="000000"/>
                </a:solidFill>
                <a:latin typeface="微软雅黑" panose="020B0503020204020204" pitchFamily="34" charset="-122"/>
                <a:ea typeface="微软雅黑" panose="020B0503020204020204" pitchFamily="34" charset="-122"/>
              </a:rPr>
              <a:t>。</a:t>
            </a: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lvl="0">
              <a:lnSpc>
                <a:spcPct val="150000"/>
              </a:lnSpc>
            </a:pPr>
            <a:r>
              <a:rPr lang="zh-CN" altLang="en-US" sz="1600" dirty="0" smtClean="0">
                <a:solidFill>
                  <a:srgbClr val="000000"/>
                </a:solidFill>
                <a:latin typeface="微软雅黑" panose="020B0503020204020204" pitchFamily="34" charset="-122"/>
                <a:ea typeface="微软雅黑" panose="020B0503020204020204" pitchFamily="34" charset="-122"/>
              </a:rPr>
              <a:t>（</a:t>
            </a:r>
            <a:r>
              <a:rPr lang="en-US" altLang="zh-CN" sz="1600" dirty="0">
                <a:solidFill>
                  <a:srgbClr val="000000"/>
                </a:solidFill>
                <a:latin typeface="微软雅黑" panose="020B0503020204020204" pitchFamily="34" charset="-122"/>
                <a:ea typeface="微软雅黑" panose="020B0503020204020204" pitchFamily="34" charset="-122"/>
              </a:rPr>
              <a:t>1</a:t>
            </a:r>
            <a:r>
              <a:rPr lang="zh-CN" altLang="en-US" sz="1600" dirty="0">
                <a:solidFill>
                  <a:srgbClr val="000000"/>
                </a:solidFill>
                <a:latin typeface="微软雅黑" panose="020B0503020204020204" pitchFamily="34" charset="-122"/>
                <a:ea typeface="微软雅黑" panose="020B0503020204020204" pitchFamily="34" charset="-122"/>
              </a:rPr>
              <a:t>）系统地分析了现有的攻击和防御，以了解哪些流量特征传递了最多的信息</a:t>
            </a:r>
            <a:r>
              <a:rPr lang="zh-CN" altLang="en-US" sz="1600" dirty="0" smtClean="0">
                <a:solidFill>
                  <a:srgbClr val="000000"/>
                </a:solidFill>
                <a:latin typeface="微软雅黑" panose="020B0503020204020204" pitchFamily="34" charset="-122"/>
                <a:ea typeface="微软雅黑" panose="020B0503020204020204" pitchFamily="34" charset="-122"/>
              </a:rPr>
              <a:t>（对于</a:t>
            </a:r>
            <a:r>
              <a:rPr lang="zh-CN" altLang="en-US" sz="1600" dirty="0">
                <a:solidFill>
                  <a:srgbClr val="000000"/>
                </a:solidFill>
                <a:latin typeface="微软雅黑" panose="020B0503020204020204" pitchFamily="34" charset="-122"/>
                <a:ea typeface="微软雅黑" panose="020B0503020204020204" pitchFamily="34" charset="-122"/>
              </a:rPr>
              <a:t>防御来说是最重要的</a:t>
            </a:r>
            <a:r>
              <a:rPr lang="zh-CN" altLang="en-US" sz="1600" dirty="0" smtClean="0">
                <a:solidFill>
                  <a:srgbClr val="000000"/>
                </a:solidFill>
                <a:latin typeface="微软雅黑" panose="020B0503020204020204" pitchFamily="34" charset="-122"/>
                <a:ea typeface="微软雅黑" panose="020B0503020204020204" pitchFamily="34" charset="-122"/>
              </a:rPr>
              <a:t>）</a:t>
            </a: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lvl="0">
              <a:lnSpc>
                <a:spcPct val="150000"/>
              </a:lnSpc>
            </a:pPr>
            <a:r>
              <a:rPr lang="zh-CN" altLang="en-US" sz="1600" dirty="0" smtClean="0">
                <a:solidFill>
                  <a:srgbClr val="000000"/>
                </a:solidFill>
                <a:latin typeface="微软雅黑" panose="020B0503020204020204" pitchFamily="34" charset="-122"/>
                <a:ea typeface="微软雅黑" panose="020B0503020204020204" pitchFamily="34" charset="-122"/>
              </a:rPr>
              <a:t>（</a:t>
            </a:r>
            <a:r>
              <a:rPr lang="en-US" altLang="zh-CN" sz="1600" dirty="0">
                <a:solidFill>
                  <a:srgbClr val="000000"/>
                </a:solidFill>
                <a:latin typeface="微软雅黑" panose="020B0503020204020204" pitchFamily="34" charset="-122"/>
                <a:ea typeface="微软雅黑" panose="020B0503020204020204" pitchFamily="34" charset="-122"/>
              </a:rPr>
              <a:t>2</a:t>
            </a:r>
            <a:r>
              <a:rPr lang="zh-CN" altLang="en-US" sz="1600" dirty="0">
                <a:solidFill>
                  <a:srgbClr val="000000"/>
                </a:solidFill>
                <a:latin typeface="微软雅黑" panose="020B0503020204020204" pitchFamily="34" charset="-122"/>
                <a:ea typeface="微软雅黑" panose="020B0503020204020204" pitchFamily="34" charset="-122"/>
              </a:rPr>
              <a:t>）证明了任何达到给定安全级别的防御的带宽成本的</a:t>
            </a:r>
            <a:r>
              <a:rPr lang="zh-CN" altLang="en-US" sz="1600" dirty="0" smtClean="0">
                <a:solidFill>
                  <a:srgbClr val="000000"/>
                </a:solidFill>
                <a:latin typeface="微软雅黑" panose="020B0503020204020204" pitchFamily="34" charset="-122"/>
                <a:ea typeface="微软雅黑" panose="020B0503020204020204" pitchFamily="34" charset="-122"/>
              </a:rPr>
              <a:t>下限</a:t>
            </a: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lvl="0">
              <a:lnSpc>
                <a:spcPct val="150000"/>
              </a:lnSpc>
            </a:pPr>
            <a:r>
              <a:rPr lang="zh-CN" altLang="en-US" sz="1600" dirty="0" smtClean="0">
                <a:solidFill>
                  <a:srgbClr val="000000"/>
                </a:solidFill>
                <a:latin typeface="微软雅黑" panose="020B0503020204020204" pitchFamily="34" charset="-122"/>
                <a:ea typeface="微软雅黑" panose="020B0503020204020204" pitchFamily="34" charset="-122"/>
              </a:rPr>
              <a:t>（</a:t>
            </a:r>
            <a:r>
              <a:rPr lang="en-US" altLang="zh-CN" sz="1600" dirty="0">
                <a:solidFill>
                  <a:srgbClr val="000000"/>
                </a:solidFill>
                <a:latin typeface="微软雅黑" panose="020B0503020204020204" pitchFamily="34" charset="-122"/>
                <a:ea typeface="微软雅黑" panose="020B0503020204020204" pitchFamily="34" charset="-122"/>
              </a:rPr>
              <a:t>3</a:t>
            </a:r>
            <a:r>
              <a:rPr lang="zh-CN" altLang="en-US" sz="1600" dirty="0">
                <a:solidFill>
                  <a:srgbClr val="000000"/>
                </a:solidFill>
                <a:latin typeface="微软雅黑" panose="020B0503020204020204" pitchFamily="34" charset="-122"/>
                <a:ea typeface="微软雅黑" panose="020B0503020204020204" pitchFamily="34" charset="-122"/>
              </a:rPr>
              <a:t>） 给出了一个数学框架，用于评估</a:t>
            </a:r>
            <a:r>
              <a:rPr lang="zh-CN" altLang="en-US" sz="1600" dirty="0" smtClean="0">
                <a:solidFill>
                  <a:srgbClr val="000000"/>
                </a:solidFill>
                <a:latin typeface="微软雅黑" panose="020B0503020204020204" pitchFamily="34" charset="-122"/>
                <a:ea typeface="微软雅黑" panose="020B0503020204020204" pitchFamily="34" charset="-122"/>
              </a:rPr>
              <a:t>在“开放世界”模型中</a:t>
            </a:r>
            <a:r>
              <a:rPr lang="zh-CN" altLang="en-US" sz="1600" dirty="0">
                <a:solidFill>
                  <a:srgbClr val="000000"/>
                </a:solidFill>
                <a:latin typeface="微软雅黑" panose="020B0503020204020204" pitchFamily="34" charset="-122"/>
                <a:ea typeface="微软雅黑" panose="020B0503020204020204" pitchFamily="34" charset="-122"/>
              </a:rPr>
              <a:t>攻击和防御的性能，考虑到它们</a:t>
            </a:r>
            <a:r>
              <a:rPr lang="zh-CN" altLang="en-US" sz="1600" dirty="0" smtClean="0">
                <a:solidFill>
                  <a:srgbClr val="000000"/>
                </a:solidFill>
                <a:latin typeface="微软雅黑" panose="020B0503020204020204" pitchFamily="34" charset="-122"/>
                <a:ea typeface="微软雅黑" panose="020B0503020204020204" pitchFamily="34" charset="-122"/>
              </a:rPr>
              <a:t>的“封闭世界”模型的性能</a:t>
            </a: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lvl="0">
              <a:lnSpc>
                <a:spcPct val="150000"/>
              </a:lnSpc>
            </a:pPr>
            <a:r>
              <a:rPr lang="zh-CN" altLang="en-US" sz="1600" dirty="0" smtClean="0">
                <a:solidFill>
                  <a:srgbClr val="000000"/>
                </a:solidFill>
                <a:latin typeface="微软雅黑" panose="020B0503020204020204" pitchFamily="34" charset="-122"/>
                <a:ea typeface="微软雅黑" panose="020B0503020204020204" pitchFamily="34" charset="-122"/>
              </a:rPr>
              <a:t>（</a:t>
            </a:r>
            <a:r>
              <a:rPr lang="en-US" altLang="zh-CN" sz="1600" dirty="0">
                <a:solidFill>
                  <a:srgbClr val="000000"/>
                </a:solidFill>
                <a:latin typeface="微软雅黑" panose="020B0503020204020204" pitchFamily="34" charset="-122"/>
                <a:ea typeface="微软雅黑" panose="020B0503020204020204" pitchFamily="34" charset="-122"/>
              </a:rPr>
              <a:t>4</a:t>
            </a:r>
            <a:r>
              <a:rPr lang="zh-CN" altLang="en-US" sz="1600" dirty="0">
                <a:solidFill>
                  <a:srgbClr val="000000"/>
                </a:solidFill>
                <a:latin typeface="微软雅黑" panose="020B0503020204020204" pitchFamily="34" charset="-122"/>
                <a:ea typeface="微软雅黑" panose="020B0503020204020204" pitchFamily="34" charset="-122"/>
              </a:rPr>
              <a:t>）提出了一种新的防御，</a:t>
            </a:r>
            <a:r>
              <a:rPr lang="en-US" altLang="zh-CN" sz="1600" dirty="0" err="1">
                <a:solidFill>
                  <a:srgbClr val="000000"/>
                </a:solidFill>
                <a:latin typeface="微软雅黑" panose="020B0503020204020204" pitchFamily="34" charset="-122"/>
                <a:ea typeface="微软雅黑" panose="020B0503020204020204" pitchFamily="34" charset="-122"/>
              </a:rPr>
              <a:t>Tamaraw</a:t>
            </a:r>
            <a:r>
              <a:rPr lang="zh-CN" altLang="en-US" sz="1600" dirty="0">
                <a:solidFill>
                  <a:srgbClr val="000000"/>
                </a:solidFill>
                <a:latin typeface="微软雅黑" panose="020B0503020204020204" pitchFamily="34" charset="-122"/>
                <a:ea typeface="微软雅黑" panose="020B0503020204020204" pitchFamily="34" charset="-122"/>
              </a:rPr>
              <a:t>，它比以前提出的任何防御都能实现更好的安全</a:t>
            </a:r>
            <a:r>
              <a:rPr lang="en-US" altLang="zh-CN" sz="1600" dirty="0">
                <a:solidFill>
                  <a:srgbClr val="000000"/>
                </a:solidFill>
                <a:latin typeface="微软雅黑" panose="020B0503020204020204" pitchFamily="34" charset="-122"/>
                <a:ea typeface="微软雅黑" panose="020B0503020204020204" pitchFamily="34" charset="-122"/>
              </a:rPr>
              <a:t>/</a:t>
            </a:r>
            <a:r>
              <a:rPr lang="zh-CN" altLang="en-US" sz="1600" dirty="0">
                <a:solidFill>
                  <a:srgbClr val="000000"/>
                </a:solidFill>
                <a:latin typeface="微软雅黑" panose="020B0503020204020204" pitchFamily="34" charset="-122"/>
                <a:ea typeface="微软雅黑" panose="020B0503020204020204" pitchFamily="34" charset="-122"/>
              </a:rPr>
              <a:t>带宽权衡。</a:t>
            </a:r>
            <a:endParaRPr lang="en-US" altLang="zh-CN" sz="1600"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创新点</a:t>
            </a: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pPr>
            <a:r>
              <a:rPr lang="en-US" altLang="zh-CN" sz="1600" dirty="0" err="1">
                <a:solidFill>
                  <a:srgbClr val="000000"/>
                </a:solidFill>
                <a:latin typeface="微软雅黑" panose="020B0503020204020204" pitchFamily="34" charset="-122"/>
                <a:ea typeface="微软雅黑" panose="020B0503020204020204" pitchFamily="34" charset="-122"/>
              </a:rPr>
              <a:t>Tamaraw</a:t>
            </a:r>
            <a:r>
              <a:rPr lang="zh-CN" altLang="en-US" sz="1600" dirty="0">
                <a:solidFill>
                  <a:srgbClr val="000000"/>
                </a:solidFill>
                <a:latin typeface="微软雅黑" panose="020B0503020204020204" pitchFamily="34" charset="-122"/>
                <a:ea typeface="微软雅黑" panose="020B0503020204020204" pitchFamily="34" charset="-122"/>
              </a:rPr>
              <a:t>与</a:t>
            </a:r>
            <a:r>
              <a:rPr lang="en-US" altLang="zh-CN" sz="1600" dirty="0" err="1">
                <a:solidFill>
                  <a:srgbClr val="000000"/>
                </a:solidFill>
                <a:latin typeface="微软雅黑" panose="020B0503020204020204" pitchFamily="34" charset="-122"/>
                <a:ea typeface="微软雅黑" panose="020B0503020204020204" pitchFamily="34" charset="-122"/>
              </a:rPr>
              <a:t>BuFLO</a:t>
            </a:r>
            <a:r>
              <a:rPr lang="zh-CN" altLang="en-US" sz="1600" dirty="0">
                <a:solidFill>
                  <a:srgbClr val="000000"/>
                </a:solidFill>
                <a:latin typeface="微软雅黑" panose="020B0503020204020204" pitchFamily="34" charset="-122"/>
                <a:ea typeface="微软雅黑" panose="020B0503020204020204" pitchFamily="34" charset="-122"/>
              </a:rPr>
              <a:t>一样，流量仍然以固定大小的数据包和固定的间隔发送。但是，数据包大小被设置为</a:t>
            </a:r>
            <a:r>
              <a:rPr lang="en-US" altLang="zh-CN" sz="1600" dirty="0">
                <a:solidFill>
                  <a:srgbClr val="000000"/>
                </a:solidFill>
                <a:latin typeface="微软雅黑" panose="020B0503020204020204" pitchFamily="34" charset="-122"/>
                <a:ea typeface="微软雅黑" panose="020B0503020204020204" pitchFamily="34" charset="-122"/>
              </a:rPr>
              <a:t>750</a:t>
            </a:r>
            <a:r>
              <a:rPr lang="zh-CN" altLang="en-US" sz="1600" dirty="0">
                <a:solidFill>
                  <a:srgbClr val="000000"/>
                </a:solidFill>
                <a:latin typeface="微软雅黑" panose="020B0503020204020204" pitchFamily="34" charset="-122"/>
                <a:ea typeface="微软雅黑" panose="020B0503020204020204" pitchFamily="34" charset="-122"/>
              </a:rPr>
              <a:t>字节，而不是</a:t>
            </a:r>
            <a:r>
              <a:rPr lang="en-US" altLang="zh-CN" sz="1600" dirty="0">
                <a:solidFill>
                  <a:srgbClr val="000000"/>
                </a:solidFill>
                <a:latin typeface="微软雅黑" panose="020B0503020204020204" pitchFamily="34" charset="-122"/>
                <a:ea typeface="微软雅黑" panose="020B0503020204020204" pitchFamily="34" charset="-122"/>
              </a:rPr>
              <a:t>MTU</a:t>
            </a:r>
            <a:r>
              <a:rPr lang="zh-CN" altLang="en-US" sz="1600" dirty="0">
                <a:solidFill>
                  <a:srgbClr val="000000"/>
                </a:solidFill>
                <a:latin typeface="微软雅黑" panose="020B0503020204020204" pitchFamily="34" charset="-122"/>
                <a:ea typeface="微软雅黑" panose="020B0503020204020204" pitchFamily="34" charset="-122"/>
              </a:rPr>
              <a:t>。这样做是因为大多数传出数据包都被这个大小</a:t>
            </a:r>
            <a:r>
              <a:rPr lang="zh-CN" altLang="en-US" sz="1600" dirty="0" smtClean="0">
                <a:solidFill>
                  <a:srgbClr val="000000"/>
                </a:solidFill>
                <a:latin typeface="微软雅黑" panose="020B0503020204020204" pitchFamily="34" charset="-122"/>
                <a:ea typeface="微软雅黑" panose="020B0503020204020204" pitchFamily="34" charset="-122"/>
              </a:rPr>
              <a:t>覆盖</a:t>
            </a:r>
            <a:r>
              <a:rPr lang="zh-CN" altLang="en-US" sz="1600" dirty="0">
                <a:solidFill>
                  <a:srgbClr val="000000"/>
                </a:solidFill>
                <a:latin typeface="微软雅黑" panose="020B0503020204020204" pitchFamily="34" charset="-122"/>
                <a:ea typeface="微软雅黑" panose="020B0503020204020204" pitchFamily="34" charset="-122"/>
              </a:rPr>
              <a:t>，</a:t>
            </a:r>
            <a:r>
              <a:rPr lang="zh-CN" altLang="en-US" sz="1600" dirty="0" smtClean="0">
                <a:solidFill>
                  <a:srgbClr val="000000"/>
                </a:solidFill>
                <a:latin typeface="微软雅黑" panose="020B0503020204020204" pitchFamily="34" charset="-122"/>
                <a:ea typeface="微软雅黑" panose="020B0503020204020204" pitchFamily="34" charset="-122"/>
              </a:rPr>
              <a:t>而</a:t>
            </a:r>
            <a:r>
              <a:rPr lang="zh-CN" altLang="en-US" sz="1600" dirty="0">
                <a:solidFill>
                  <a:srgbClr val="000000"/>
                </a:solidFill>
                <a:latin typeface="微软雅黑" panose="020B0503020204020204" pitchFamily="34" charset="-122"/>
                <a:ea typeface="微软雅黑" panose="020B0503020204020204" pitchFamily="34" charset="-122"/>
              </a:rPr>
              <a:t>不会产生不必要的开销</a:t>
            </a:r>
            <a:r>
              <a:rPr lang="zh-CN" altLang="en-US" sz="1600" dirty="0" smtClean="0">
                <a:solidFill>
                  <a:srgbClr val="000000"/>
                </a:solidFill>
                <a:latin typeface="微软雅黑" panose="020B0503020204020204" pitchFamily="34" charset="-122"/>
                <a:ea typeface="微软雅黑" panose="020B0503020204020204" pitchFamily="34" charset="-122"/>
              </a:rPr>
              <a:t>。</a:t>
            </a: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lvl="0">
              <a:lnSpc>
                <a:spcPct val="150000"/>
              </a:lnSpc>
            </a:pPr>
            <a:r>
              <a:rPr lang="zh-CN" altLang="en-US" sz="1600" dirty="0" smtClean="0">
                <a:solidFill>
                  <a:srgbClr val="000000"/>
                </a:solidFill>
                <a:latin typeface="微软雅黑" panose="020B0503020204020204" pitchFamily="34" charset="-122"/>
                <a:ea typeface="微软雅黑" panose="020B0503020204020204" pitchFamily="34" charset="-122"/>
              </a:rPr>
              <a:t>此外</a:t>
            </a:r>
            <a:r>
              <a:rPr lang="zh-CN" altLang="en-US" sz="1600" dirty="0">
                <a:solidFill>
                  <a:srgbClr val="000000"/>
                </a:solidFill>
                <a:latin typeface="微软雅黑" panose="020B0503020204020204" pitchFamily="34" charset="-122"/>
                <a:ea typeface="微软雅黑" panose="020B0503020204020204" pitchFamily="34" charset="-122"/>
              </a:rPr>
              <a:t>，传入和传出流量被区别</a:t>
            </a:r>
            <a:r>
              <a:rPr lang="zh-CN" altLang="en-US" sz="1600" dirty="0" smtClean="0">
                <a:solidFill>
                  <a:srgbClr val="000000"/>
                </a:solidFill>
                <a:latin typeface="微软雅黑" panose="020B0503020204020204" pitchFamily="34" charset="-122"/>
                <a:ea typeface="微软雅黑" panose="020B0503020204020204" pitchFamily="34" charset="-122"/>
              </a:rPr>
              <a:t>对待。传出</a:t>
            </a:r>
            <a:r>
              <a:rPr lang="zh-CN" altLang="en-US" sz="1600" dirty="0">
                <a:solidFill>
                  <a:srgbClr val="000000"/>
                </a:solidFill>
                <a:latin typeface="微软雅黑" panose="020B0503020204020204" pitchFamily="34" charset="-122"/>
                <a:ea typeface="微软雅黑" panose="020B0503020204020204" pitchFamily="34" charset="-122"/>
              </a:rPr>
              <a:t>流量固定在较高的数据包间隔，这节省了开销，因为传出流量的频率要低得多。</a:t>
            </a:r>
            <a:endParaRPr lang="en-US" altLang="zh-CN" sz="1600" dirty="0">
              <a:solidFill>
                <a:srgbClr val="00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20515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35914"/>
            <a:ext cx="8496944" cy="3416320"/>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问题与思考：</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a:lnSpc>
                <a:spcPct val="150000"/>
              </a:lnSpc>
            </a:pP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）论文的优点</a:t>
            </a:r>
            <a:r>
              <a:rPr lang="zh-CN" altLang="en-US" sz="1600" dirty="0" smtClean="0">
                <a:latin typeface="微软雅黑" panose="020B0503020204020204" pitchFamily="34" charset="-122"/>
                <a:ea typeface="微软雅黑" panose="020B0503020204020204" pitchFamily="34" charset="-122"/>
              </a:rPr>
              <a:t>：</a:t>
            </a:r>
            <a:r>
              <a:rPr lang="en-US" altLang="zh-CN" sz="1600" dirty="0">
                <a:solidFill>
                  <a:srgbClr val="000000"/>
                </a:solidFill>
                <a:latin typeface="微软雅黑" panose="020B0503020204020204" pitchFamily="34" charset="-122"/>
                <a:ea typeface="微软雅黑" panose="020B0503020204020204" pitchFamily="34" charset="-122"/>
              </a:rPr>
              <a:t> </a:t>
            </a:r>
            <a:r>
              <a:rPr lang="zh-CN" altLang="en-US" sz="1600" dirty="0" smtClean="0">
                <a:solidFill>
                  <a:srgbClr val="000000"/>
                </a:solidFill>
                <a:latin typeface="微软雅黑" panose="020B0503020204020204" pitchFamily="34" charset="-122"/>
                <a:ea typeface="微软雅黑" panose="020B0503020204020204" pitchFamily="34" charset="-122"/>
              </a:rPr>
              <a:t>文章提出的新防御措施</a:t>
            </a:r>
            <a:r>
              <a:rPr lang="en-US" altLang="zh-CN" sz="1600" dirty="0" err="1" smtClean="0">
                <a:solidFill>
                  <a:srgbClr val="000000"/>
                </a:solidFill>
                <a:latin typeface="微软雅黑" panose="020B0503020204020204" pitchFamily="34" charset="-122"/>
                <a:ea typeface="微软雅黑" panose="020B0503020204020204" pitchFamily="34" charset="-122"/>
              </a:rPr>
              <a:t>Tamaraw</a:t>
            </a:r>
            <a:r>
              <a:rPr lang="zh-CN" altLang="en-US" sz="1600" dirty="0" smtClean="0">
                <a:solidFill>
                  <a:srgbClr val="000000"/>
                </a:solidFill>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通过理论基础和大量实验数据与现有防御系统进行对比，在开销和安全性上做了权衡与优化。</a:t>
            </a:r>
            <a:r>
              <a:rPr lang="en-US" altLang="zh-CN" sz="1600" dirty="0" err="1" smtClean="0">
                <a:latin typeface="微软雅黑" panose="020B0503020204020204" pitchFamily="34" charset="-122"/>
                <a:ea typeface="微软雅黑" panose="020B0503020204020204" pitchFamily="34" charset="-122"/>
              </a:rPr>
              <a:t>Tamaraw</a:t>
            </a:r>
            <a:r>
              <a:rPr lang="zh-CN" altLang="en-US" sz="1600" dirty="0">
                <a:latin typeface="微软雅黑" panose="020B0503020204020204" pitchFamily="34" charset="-122"/>
                <a:ea typeface="微软雅黑" panose="020B0503020204020204" pitchFamily="34" charset="-122"/>
              </a:rPr>
              <a:t>提供了最大的攻击准确度</a:t>
            </a:r>
            <a:r>
              <a:rPr lang="zh-CN" altLang="en-US" sz="1600" dirty="0" smtClean="0">
                <a:latin typeface="微软雅黑" panose="020B0503020204020204" pitchFamily="34" charset="-122"/>
                <a:ea typeface="微软雅黑" panose="020B0503020204020204" pitchFamily="34" charset="-122"/>
              </a:rPr>
              <a:t>保证。</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）论文的不足：公布了总体攻击成功率，但没有调查攻击和防御成功或失败的</a:t>
            </a:r>
            <a:r>
              <a:rPr lang="zh-CN" altLang="en-US" sz="1600" dirty="0" smtClean="0">
                <a:latin typeface="微软雅黑" panose="020B0503020204020204" pitchFamily="34" charset="-122"/>
                <a:ea typeface="微软雅黑" panose="020B0503020204020204" pitchFamily="34" charset="-122"/>
              </a:rPr>
              <a:t>原因。</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）思考与借鉴：文章</a:t>
            </a:r>
            <a:r>
              <a:rPr lang="zh-CN" altLang="en-US" sz="1600" dirty="0" smtClean="0">
                <a:latin typeface="微软雅黑" panose="020B0503020204020204" pitchFamily="34" charset="-122"/>
                <a:ea typeface="微软雅黑" panose="020B0503020204020204" pitchFamily="34" charset="-122"/>
              </a:rPr>
              <a:t>提出根据</a:t>
            </a:r>
            <a:r>
              <a:rPr lang="zh-CN" altLang="en-US" sz="1600" dirty="0">
                <a:latin typeface="微软雅黑" panose="020B0503020204020204" pitchFamily="34" charset="-122"/>
                <a:ea typeface="微软雅黑" panose="020B0503020204020204" pitchFamily="34" charset="-122"/>
              </a:rPr>
              <a:t>攻击</a:t>
            </a:r>
            <a:r>
              <a:rPr lang="zh-CN" altLang="en-US" sz="1600" dirty="0" smtClean="0">
                <a:latin typeface="微软雅黑" panose="020B0503020204020204" pitchFamily="34" charset="-122"/>
                <a:ea typeface="微软雅黑" panose="020B0503020204020204" pitchFamily="34" charset="-122"/>
              </a:rPr>
              <a:t>在</a:t>
            </a:r>
            <a:r>
              <a:rPr lang="zh-CN" altLang="en-US" sz="1600" dirty="0" smtClean="0">
                <a:solidFill>
                  <a:srgbClr val="FF0000"/>
                </a:solidFill>
                <a:latin typeface="微软雅黑" panose="020B0503020204020204" pitchFamily="34" charset="-122"/>
                <a:ea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rPr>
              <a:t>封闭世界” 模型</a:t>
            </a:r>
            <a:r>
              <a:rPr lang="zh-CN" altLang="en-US" sz="1600" dirty="0">
                <a:latin typeface="微软雅黑" panose="020B0503020204020204" pitchFamily="34" charset="-122"/>
                <a:ea typeface="微软雅黑" panose="020B0503020204020204" pitchFamily="34" charset="-122"/>
              </a:rPr>
              <a:t>（即受害者统一随机选择</a:t>
            </a:r>
            <a:r>
              <a:rPr lang="en-US" altLang="zh-CN" sz="1600" dirty="0">
                <a:latin typeface="微软雅黑" panose="020B0503020204020204" pitchFamily="34" charset="-122"/>
                <a:ea typeface="微软雅黑" panose="020B0503020204020204" pitchFamily="34" charset="-122"/>
              </a:rPr>
              <a:t>n</a:t>
            </a:r>
            <a:r>
              <a:rPr lang="zh-CN" altLang="en-US" sz="1600" dirty="0">
                <a:latin typeface="微软雅黑" panose="020B0503020204020204" pitchFamily="34" charset="-122"/>
                <a:ea typeface="微软雅黑" panose="020B0503020204020204" pitchFamily="34" charset="-122"/>
              </a:rPr>
              <a:t>个网站中的一个，攻击者根据观察到的网络流量来猜测所选网站）中的表现来计算攻击</a:t>
            </a:r>
            <a:r>
              <a:rPr lang="zh-CN" altLang="en-US" sz="1600" dirty="0" smtClean="0">
                <a:latin typeface="微软雅黑" panose="020B0503020204020204" pitchFamily="34" charset="-122"/>
                <a:ea typeface="微软雅黑" panose="020B0503020204020204" pitchFamily="34" charset="-122"/>
              </a:rPr>
              <a:t>的</a:t>
            </a:r>
            <a:r>
              <a:rPr lang="zh-CN" altLang="en-US" sz="1600" dirty="0" smtClean="0">
                <a:solidFill>
                  <a:srgbClr val="FF0000"/>
                </a:solidFill>
                <a:latin typeface="微软雅黑" panose="020B0503020204020204" pitchFamily="34" charset="-122"/>
                <a:ea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rPr>
              <a:t>开放世界</a:t>
            </a:r>
            <a:r>
              <a:rPr lang="zh-CN" altLang="en-US" sz="1600" dirty="0" smtClean="0">
                <a:solidFill>
                  <a:srgbClr val="FF0000"/>
                </a:solidFill>
                <a:latin typeface="微软雅黑" panose="020B0503020204020204" pitchFamily="34" charset="-122"/>
                <a:ea typeface="微软雅黑" panose="020B0503020204020204" pitchFamily="34" charset="-122"/>
              </a:rPr>
              <a:t>” 模型</a:t>
            </a:r>
            <a:r>
              <a:rPr lang="zh-CN" altLang="en-US" sz="1600" dirty="0" smtClean="0">
                <a:latin typeface="微软雅黑" panose="020B0503020204020204" pitchFamily="34" charset="-122"/>
                <a:ea typeface="微软雅黑" panose="020B0503020204020204" pitchFamily="34" charset="-122"/>
              </a:rPr>
              <a:t>性能</a:t>
            </a:r>
            <a:r>
              <a:rPr lang="zh-CN" altLang="en-US" sz="1600" dirty="0">
                <a:latin typeface="微软雅黑" panose="020B0503020204020204" pitchFamily="34" charset="-122"/>
                <a:ea typeface="微软雅黑" panose="020B0503020204020204" pitchFamily="34" charset="-122"/>
              </a:rPr>
              <a:t>。这使得攻击和防御评估变得更简单：研究人员只需要进行“封闭世界”的实验来</a:t>
            </a:r>
            <a:r>
              <a:rPr lang="zh-CN" altLang="en-US" sz="1600" dirty="0" smtClean="0">
                <a:latin typeface="微软雅黑" panose="020B0503020204020204" pitchFamily="34" charset="-122"/>
                <a:ea typeface="微软雅黑" panose="020B0503020204020204" pitchFamily="34" charset="-122"/>
              </a:rPr>
              <a:t>预测</a:t>
            </a:r>
            <a:r>
              <a:rPr lang="zh-CN" altLang="en-US" sz="1600" dirty="0">
                <a:latin typeface="微软雅黑" panose="020B0503020204020204" pitchFamily="34" charset="-122"/>
                <a:ea typeface="微软雅黑" panose="020B0503020204020204" pitchFamily="34" charset="-122"/>
              </a:rPr>
              <a:t>“开放世界”</a:t>
            </a:r>
            <a:r>
              <a:rPr lang="zh-CN" altLang="en-US" sz="1600" dirty="0" smtClean="0">
                <a:latin typeface="微软雅黑" panose="020B0503020204020204" pitchFamily="34" charset="-122"/>
                <a:ea typeface="微软雅黑" panose="020B0503020204020204" pitchFamily="34" charset="-122"/>
              </a:rPr>
              <a:t>的</a:t>
            </a:r>
            <a:r>
              <a:rPr lang="zh-CN" altLang="en-US" sz="1600" dirty="0">
                <a:latin typeface="微软雅黑" panose="020B0503020204020204" pitchFamily="34" charset="-122"/>
                <a:ea typeface="微软雅黑" panose="020B0503020204020204" pitchFamily="34" charset="-122"/>
              </a:rPr>
              <a:t>表现</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04873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994658"/>
            <a:ext cx="8496944" cy="4708981"/>
          </a:xfrm>
          <a:prstGeom prst="rect">
            <a:avLst/>
          </a:prstGeom>
          <a:noFill/>
        </p:spPr>
        <p:txBody>
          <a:bodyPr wrap="square" rtlCol="0">
            <a:spAutoFit/>
          </a:bodyPr>
          <a:lstStyle/>
          <a:p>
            <a:pPr>
              <a:lnSpc>
                <a:spcPct val="150000"/>
              </a:lnSpc>
              <a:defRPr/>
            </a:pPr>
            <a:r>
              <a:rPr lang="en-US" altLang="zh-CN" sz="2000" dirty="0">
                <a:solidFill>
                  <a:srgbClr val="000000"/>
                </a:solidFill>
                <a:latin typeface="微软雅黑" panose="020B0503020204020204" pitchFamily="34" charset="-122"/>
                <a:ea typeface="微软雅黑" panose="020B0503020204020204" pitchFamily="34" charset="-122"/>
              </a:rPr>
              <a:t>4</a:t>
            </a: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、阅读</a:t>
            </a:r>
            <a:r>
              <a:rPr lang="en-US" altLang="zh-CN" sz="2000" dirty="0" smtClean="0">
                <a:solidFill>
                  <a:srgbClr val="000000"/>
                </a:solidFill>
                <a:latin typeface="微软雅黑" panose="020B0503020204020204" pitchFamily="34" charset="-122"/>
                <a:ea typeface="微软雅黑" panose="020B0503020204020204" pitchFamily="34" charset="-122"/>
              </a:rPr>
              <a:t>Identifying </a:t>
            </a:r>
            <a:r>
              <a:rPr lang="en-US" altLang="zh-CN" sz="2000" dirty="0">
                <a:solidFill>
                  <a:srgbClr val="000000"/>
                </a:solidFill>
                <a:latin typeface="微软雅黑" panose="020B0503020204020204" pitchFamily="34" charset="-122"/>
                <a:ea typeface="微软雅黑" panose="020B0503020204020204" pitchFamily="34" charset="-122"/>
              </a:rPr>
              <a:t>Encrypted Malware Traffic with Contextual Flow</a:t>
            </a:r>
          </a:p>
          <a:p>
            <a:pPr>
              <a:lnSpc>
                <a:spcPct val="150000"/>
              </a:lnSpc>
              <a:defRPr/>
            </a:pPr>
            <a:r>
              <a:rPr lang="en-US" altLang="zh-CN" sz="2000" dirty="0" smtClean="0">
                <a:solidFill>
                  <a:srgbClr val="000000"/>
                </a:solidFill>
                <a:latin typeface="微软雅黑" panose="020B0503020204020204" pitchFamily="34" charset="-122"/>
                <a:ea typeface="微软雅黑" panose="020B0503020204020204" pitchFamily="34" charset="-122"/>
              </a:rPr>
              <a:t>Data</a:t>
            </a:r>
          </a:p>
          <a:p>
            <a:pPr>
              <a:lnSpc>
                <a:spcPct val="150000"/>
              </a:lnSpc>
              <a:defRPr/>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作者</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与单位：</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a:lnSpc>
                <a:spcPct val="150000"/>
              </a:lnSpc>
              <a:defRPr/>
            </a:pPr>
            <a:r>
              <a:rPr lang="en-US" altLang="zh-CN" sz="2000" dirty="0">
                <a:solidFill>
                  <a:srgbClr val="000000"/>
                </a:solidFill>
                <a:latin typeface="微软雅黑" panose="020B0503020204020204" pitchFamily="34" charset="-122"/>
                <a:ea typeface="微软雅黑" panose="020B0503020204020204" pitchFamily="34" charset="-122"/>
              </a:rPr>
              <a:t>Blake Anderson(Cisco, San Jose, USA)</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David McGrew(Cisco, San Jose, USA</a:t>
            </a:r>
            <a:r>
              <a:rPr lang="en-US" altLang="zh-CN" sz="2000" dirty="0" smtClean="0">
                <a:solidFill>
                  <a:srgbClr val="000000"/>
                </a:solidFill>
                <a:latin typeface="微软雅黑" panose="020B0503020204020204" pitchFamily="34" charset="-122"/>
                <a:ea typeface="微软雅黑" panose="020B0503020204020204" pitchFamily="34" charset="-122"/>
              </a:rPr>
              <a:t>)</a:t>
            </a:r>
          </a:p>
          <a:p>
            <a:pPr>
              <a:lnSpc>
                <a:spcPct val="150000"/>
              </a:lnSpc>
              <a:defRPr/>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a:lnSpc>
                <a:spcPct val="150000"/>
              </a:lnSpc>
              <a:defRPr/>
            </a:pPr>
            <a:r>
              <a:rPr lang="en-US" altLang="zh-CN" sz="2000" dirty="0" err="1">
                <a:solidFill>
                  <a:srgbClr val="000000"/>
                </a:solidFill>
                <a:latin typeface="微软雅黑" panose="020B0503020204020204" pitchFamily="34" charset="-122"/>
                <a:ea typeface="微软雅黑" panose="020B0503020204020204" pitchFamily="34" charset="-122"/>
              </a:rPr>
              <a:t>AISec</a:t>
            </a:r>
            <a:r>
              <a:rPr lang="en-US" altLang="zh-CN" sz="2000" dirty="0">
                <a:solidFill>
                  <a:srgbClr val="000000"/>
                </a:solidFill>
                <a:latin typeface="微软雅黑" panose="020B0503020204020204" pitchFamily="34" charset="-122"/>
                <a:ea typeface="微软雅黑" panose="020B0503020204020204" pitchFamily="34" charset="-122"/>
              </a:rPr>
              <a:t> '16 Proceedings of the 2016 ACM Workshop on Artificial Intelligence and Security</a:t>
            </a:r>
          </a:p>
        </p:txBody>
      </p:sp>
      <p:sp>
        <p:nvSpPr>
          <p:cNvPr id="4" name="文本框 3">
            <a:extLst>
              <a:ext uri="{FF2B5EF4-FFF2-40B4-BE49-F238E27FC236}">
                <a16:creationId xmlns:a16="http://schemas.microsoft.com/office/drawing/2014/main" id="{D7B6B9E4-9B27-404F-A11E-D8E867D07B8D}"/>
              </a:ext>
            </a:extLst>
          </p:cNvPr>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83215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2677656"/>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研究动机（</a:t>
            </a:r>
            <a:r>
              <a:rPr kumimoji="0" lang="zh-CN"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针对的问题</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和意义）</a:t>
            </a: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defRPr/>
            </a:pPr>
            <a:r>
              <a:rPr lang="zh-CN" altLang="en-US" sz="1600" dirty="0">
                <a:solidFill>
                  <a:srgbClr val="000000"/>
                </a:solidFill>
                <a:latin typeface="微软雅黑" panose="020B0503020204020204" pitchFamily="34" charset="-122"/>
                <a:ea typeface="微软雅黑" panose="020B0503020204020204" pitchFamily="34" charset="-122"/>
              </a:rPr>
              <a:t>恶意通信流和良性通信流在使用</a:t>
            </a:r>
            <a:r>
              <a:rPr lang="en-US" altLang="zh-CN" sz="1600" dirty="0">
                <a:solidFill>
                  <a:srgbClr val="000000"/>
                </a:solidFill>
                <a:latin typeface="微软雅黑" panose="020B0503020204020204" pitchFamily="34" charset="-122"/>
                <a:ea typeface="微软雅黑" panose="020B0503020204020204" pitchFamily="34" charset="-122"/>
              </a:rPr>
              <a:t>TLS</a:t>
            </a:r>
            <a:r>
              <a:rPr lang="zh-CN" altLang="en-US" sz="1600" dirty="0">
                <a:solidFill>
                  <a:srgbClr val="000000"/>
                </a:solidFill>
                <a:latin typeface="微软雅黑" panose="020B0503020204020204" pitchFamily="34" charset="-122"/>
                <a:ea typeface="微软雅黑" panose="020B0503020204020204" pitchFamily="34" charset="-122"/>
              </a:rPr>
              <a:t>、</a:t>
            </a:r>
            <a:r>
              <a:rPr lang="en-US" altLang="zh-CN" sz="1600" dirty="0">
                <a:solidFill>
                  <a:srgbClr val="000000"/>
                </a:solidFill>
                <a:latin typeface="微软雅黑" panose="020B0503020204020204" pitchFamily="34" charset="-122"/>
                <a:ea typeface="微软雅黑" panose="020B0503020204020204" pitchFamily="34" charset="-122"/>
              </a:rPr>
              <a:t>DNS</a:t>
            </a:r>
            <a:r>
              <a:rPr lang="zh-CN" altLang="en-US" sz="1600" dirty="0">
                <a:solidFill>
                  <a:srgbClr val="000000"/>
                </a:solidFill>
                <a:latin typeface="微软雅黑" panose="020B0503020204020204" pitchFamily="34" charset="-122"/>
                <a:ea typeface="微软雅黑" panose="020B0503020204020204" pitchFamily="34" charset="-122"/>
              </a:rPr>
              <a:t>和</a:t>
            </a:r>
            <a:r>
              <a:rPr lang="en-US" altLang="zh-CN" sz="1600" dirty="0">
                <a:solidFill>
                  <a:srgbClr val="000000"/>
                </a:solidFill>
                <a:latin typeface="微软雅黑" panose="020B0503020204020204" pitchFamily="34" charset="-122"/>
                <a:ea typeface="微软雅黑" panose="020B0503020204020204" pitchFamily="34" charset="-122"/>
              </a:rPr>
              <a:t>HTTP</a:t>
            </a:r>
            <a:r>
              <a:rPr lang="zh-CN" altLang="en-US" sz="1600" dirty="0">
                <a:solidFill>
                  <a:srgbClr val="000000"/>
                </a:solidFill>
                <a:latin typeface="微软雅黑" panose="020B0503020204020204" pitchFamily="34" charset="-122"/>
                <a:ea typeface="微软雅黑" panose="020B0503020204020204" pitchFamily="34" charset="-122"/>
              </a:rPr>
              <a:t>时对数百万个独特</a:t>
            </a:r>
            <a:r>
              <a:rPr lang="zh-CN" altLang="en-US" sz="1600" dirty="0" smtClean="0">
                <a:solidFill>
                  <a:srgbClr val="000000"/>
                </a:solidFill>
                <a:latin typeface="微软雅黑" panose="020B0503020204020204" pitchFamily="34" charset="-122"/>
                <a:ea typeface="微软雅黑" panose="020B0503020204020204" pitchFamily="34" charset="-122"/>
              </a:rPr>
              <a:t>流存在区别</a:t>
            </a:r>
            <a:r>
              <a:rPr lang="zh-CN" altLang="en-US" sz="1600" dirty="0">
                <a:solidFill>
                  <a:srgbClr val="000000"/>
                </a:solidFill>
                <a:latin typeface="微软雅黑" panose="020B0503020204020204" pitchFamily="34" charset="-122"/>
                <a:ea typeface="微软雅黑" panose="020B0503020204020204" pitchFamily="34" charset="-122"/>
              </a:rPr>
              <a:t>。本研究的目的是设计具有最大识別能力的特征集。</a:t>
            </a:r>
            <a:r>
              <a:rPr lang="zh-CN" altLang="en-US" sz="1600" dirty="0" smtClean="0">
                <a:solidFill>
                  <a:srgbClr val="000000"/>
                </a:solidFill>
                <a:latin typeface="微软雅黑" panose="020B0503020204020204" pitchFamily="34" charset="-122"/>
                <a:ea typeface="微软雅黑" panose="020B0503020204020204" pitchFamily="34" charset="-122"/>
              </a:rPr>
              <a:t>然后，将</a:t>
            </a:r>
            <a:r>
              <a:rPr lang="zh-CN" altLang="en-US" sz="1600" dirty="0">
                <a:solidFill>
                  <a:srgbClr val="000000"/>
                </a:solidFill>
                <a:latin typeface="微软雅黑" panose="020B0503020204020204" pitchFamily="34" charset="-122"/>
                <a:ea typeface="微软雅黑" panose="020B0503020204020204" pitchFamily="34" charset="-122"/>
              </a:rPr>
              <a:t>这些上下文信息纳入一个监督学习系统可以显著提高对加密、恶意流分类问题的</a:t>
            </a:r>
            <a:r>
              <a:rPr lang="zh-CN" altLang="en-US" sz="1600" dirty="0" smtClean="0">
                <a:solidFill>
                  <a:srgbClr val="000000"/>
                </a:solidFill>
                <a:latin typeface="微软雅黑" panose="020B0503020204020204" pitchFamily="34" charset="-122"/>
                <a:ea typeface="微软雅黑" panose="020B0503020204020204" pitchFamily="34" charset="-122"/>
              </a:rPr>
              <a:t>性能。</a:t>
            </a: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lvl="0">
              <a:lnSpc>
                <a:spcPct val="150000"/>
              </a:lnSpc>
              <a:defRPr/>
            </a:pP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相关研究的不足：</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defRPr/>
            </a:pPr>
            <a:r>
              <a:rPr lang="zh-CN" altLang="en-US" sz="1600" dirty="0">
                <a:solidFill>
                  <a:srgbClr val="000000"/>
                </a:solidFill>
                <a:latin typeface="微软雅黑" panose="020B0503020204020204" pitchFamily="34" charset="-122"/>
                <a:ea typeface="微软雅黑" panose="020B0503020204020204" pitchFamily="34" charset="-122"/>
              </a:rPr>
              <a:t>传统的识别威胁的方法，不适用于加密流量，解密网络流量的解决方案会削弱用户的隐私，不适用于所有加密，而且计算量很大</a:t>
            </a:r>
            <a:r>
              <a:rPr lang="zh-CN" altLang="en-US" sz="1600" dirty="0" smtClean="0">
                <a:solidFill>
                  <a:srgbClr val="000000"/>
                </a:solidFill>
                <a:latin typeface="微软雅黑" panose="020B0503020204020204" pitchFamily="34" charset="-122"/>
                <a:ea typeface="微软雅黑" panose="020B0503020204020204" pitchFamily="34" charset="-122"/>
              </a:rPr>
              <a:t>。</a:t>
            </a:r>
            <a:endParaRPr lang="en-US" altLang="zh-CN" sz="1600" dirty="0" smtClean="0">
              <a:solidFill>
                <a:srgbClr val="00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29585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35914"/>
            <a:ext cx="8496944" cy="3785652"/>
          </a:xfrm>
          <a:prstGeom prst="rect">
            <a:avLst/>
          </a:prstGeom>
        </p:spPr>
        <p:txBody>
          <a:bodyPr wrap="square">
            <a:spAutoFit/>
          </a:bodyPr>
          <a:lstStyle/>
          <a:p>
            <a:pPr lvl="0">
              <a:lnSpc>
                <a:spcPct val="150000"/>
              </a:lnSpc>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思路与方案</a:t>
            </a: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lang="zh-CN" altLang="en-US" sz="1600" dirty="0">
                <a:latin typeface="微软雅黑" panose="020B0503020204020204" pitchFamily="34" charset="-122"/>
                <a:ea typeface="微软雅黑" panose="020B0503020204020204" pitchFamily="34" charset="-122"/>
              </a:rPr>
              <a:t>不对网络流量进行解密，而是专注于通过被动监控、提取相关数据特征以及基于大型企业网络收集的大量沙箱恶意软件样本和数据的监督机器学习来识别加密流量中的恶意通信</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lvl="0">
              <a:lnSpc>
                <a:spcPct val="150000"/>
              </a:lnSpc>
              <a:defRPr/>
            </a:pP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提供</a:t>
            </a:r>
            <a:r>
              <a:rPr lang="zh-CN" altLang="en-US" sz="1600" dirty="0">
                <a:latin typeface="微软雅黑" panose="020B0503020204020204" pitchFamily="34" charset="-122"/>
                <a:ea typeface="微软雅黑" panose="020B0503020204020204" pitchFamily="34" charset="-122"/>
              </a:rPr>
              <a:t>了利用上下文信息的第一个结果，即</a:t>
            </a:r>
            <a:r>
              <a:rPr lang="en-US" altLang="zh-CN" sz="1600" dirty="0">
                <a:latin typeface="微软雅黑" panose="020B0503020204020204" pitchFamily="34" charset="-122"/>
                <a:ea typeface="微软雅黑" panose="020B0503020204020204" pitchFamily="34" charset="-122"/>
              </a:rPr>
              <a:t>DNS</a:t>
            </a:r>
            <a:r>
              <a:rPr lang="zh-CN" altLang="en-US" sz="1600" dirty="0">
                <a:latin typeface="微软雅黑" panose="020B0503020204020204" pitchFamily="34" charset="-122"/>
                <a:ea typeface="微软雅黑" panose="020B0503020204020204" pitchFamily="34" charset="-122"/>
              </a:rPr>
              <a:t>响应和</a:t>
            </a:r>
            <a:r>
              <a:rPr lang="en-US" altLang="zh-CN" sz="1600" dirty="0">
                <a:latin typeface="微软雅黑" panose="020B0503020204020204" pitchFamily="34" charset="-122"/>
                <a:ea typeface="微软雅黑" panose="020B0503020204020204" pitchFamily="34" charset="-122"/>
              </a:rPr>
              <a:t>HTTP</a:t>
            </a:r>
            <a:r>
              <a:rPr lang="zh-CN" altLang="en-US" sz="1600" dirty="0" smtClean="0">
                <a:latin typeface="微软雅黑" panose="020B0503020204020204" pitchFamily="34" charset="-122"/>
                <a:ea typeface="微软雅黑" panose="020B0503020204020204" pitchFamily="34" charset="-122"/>
              </a:rPr>
              <a:t>头，以</a:t>
            </a:r>
            <a:r>
              <a:rPr lang="zh-CN" altLang="en-US" sz="1600" dirty="0">
                <a:latin typeface="微软雅黑" panose="020B0503020204020204" pitchFamily="34" charset="-122"/>
                <a:ea typeface="微软雅黑" panose="020B0503020204020204" pitchFamily="34" charset="-122"/>
              </a:rPr>
              <a:t>识别加密流量中的威胁；</a:t>
            </a:r>
          </a:p>
          <a:p>
            <a:pPr lvl="0">
              <a:lnSpc>
                <a:spcPct val="150000"/>
              </a:lnSpc>
              <a:defRPr/>
            </a:pPr>
            <a:r>
              <a:rPr lang="en-US" altLang="zh-CN" sz="1600" dirty="0">
                <a:latin typeface="微软雅黑" panose="020B0503020204020204" pitchFamily="34" charset="-122"/>
                <a:ea typeface="微软雅黑" panose="020B0503020204020204" pitchFamily="34" charset="-122"/>
              </a:rPr>
              <a:t>2</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展示了</a:t>
            </a:r>
            <a:r>
              <a:rPr lang="zh-CN" altLang="en-US" sz="1600" dirty="0">
                <a:latin typeface="微软雅黑" panose="020B0503020204020204" pitchFamily="34" charset="-122"/>
                <a:ea typeface="微软雅黑" panose="020B0503020204020204" pitchFamily="34" charset="-122"/>
              </a:rPr>
              <a:t>在此数据</a:t>
            </a:r>
            <a:r>
              <a:rPr lang="zh-CN" altLang="en-US" sz="1600" dirty="0" smtClean="0">
                <a:latin typeface="微软雅黑" panose="020B0503020204020204" pitchFamily="34" charset="-122"/>
                <a:ea typeface="微软雅黑" panose="020B0503020204020204" pitchFamily="34" charset="-122"/>
              </a:rPr>
              <a:t>上操作非常</a:t>
            </a:r>
            <a:r>
              <a:rPr lang="zh-CN" altLang="en-US" sz="1600" dirty="0">
                <a:latin typeface="微软雅黑" panose="020B0503020204020204" pitchFamily="34" charset="-122"/>
                <a:ea typeface="微软雅黑" panose="020B0503020204020204" pitchFamily="34" charset="-122"/>
              </a:rPr>
              <a:t>精确</a:t>
            </a:r>
            <a:r>
              <a:rPr lang="zh-CN" altLang="en-US" sz="1600" dirty="0" smtClean="0">
                <a:latin typeface="微软雅黑" panose="020B0503020204020204" pitchFamily="34" charset="-122"/>
                <a:ea typeface="微软雅黑" panose="020B0503020204020204" pitchFamily="34" charset="-122"/>
              </a:rPr>
              <a:t>的机器学习算法（</a:t>
            </a:r>
            <a:r>
              <a:rPr lang="zh-CN" altLang="en-US" sz="1600" dirty="0">
                <a:latin typeface="微软雅黑" panose="020B0503020204020204" pitchFamily="34" charset="-122"/>
                <a:ea typeface="微软雅黑" panose="020B0503020204020204" pitchFamily="34" charset="-122"/>
              </a:rPr>
              <a:t>相对于</a:t>
            </a:r>
            <a:r>
              <a:rPr lang="en-US" altLang="zh-CN" sz="1600" dirty="0">
                <a:latin typeface="微软雅黑" panose="020B0503020204020204" pitchFamily="34" charset="-122"/>
                <a:ea typeface="微软雅黑" panose="020B0503020204020204" pitchFamily="34" charset="-122"/>
              </a:rPr>
              <a:t>0.00%</a:t>
            </a:r>
            <a:r>
              <a:rPr lang="zh-CN" altLang="en-US" sz="1600" dirty="0">
                <a:latin typeface="微软雅黑" panose="020B0503020204020204" pitchFamily="34" charset="-122"/>
                <a:ea typeface="微软雅黑" panose="020B0503020204020204" pitchFamily="34" charset="-122"/>
              </a:rPr>
              <a:t>的错误发现率而言</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lvl="0">
              <a:lnSpc>
                <a:spcPct val="150000"/>
              </a:lnSpc>
              <a:defRPr/>
            </a:pP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提供</a:t>
            </a:r>
            <a:r>
              <a:rPr lang="zh-CN" altLang="en-US" sz="1600" dirty="0" smtClean="0">
                <a:latin typeface="微软雅黑" panose="020B0503020204020204" pitchFamily="34" charset="-122"/>
                <a:ea typeface="微软雅黑" panose="020B0503020204020204" pitchFamily="34" charset="-122"/>
              </a:rPr>
              <a:t>了所提出方法</a:t>
            </a:r>
            <a:r>
              <a:rPr lang="zh-CN" altLang="en-US" sz="1600" dirty="0">
                <a:latin typeface="微软雅黑" panose="020B0503020204020204" pitchFamily="34" charset="-122"/>
                <a:ea typeface="微软雅黑" panose="020B0503020204020204" pitchFamily="34" charset="-122"/>
              </a:rPr>
              <a:t>的</a:t>
            </a:r>
            <a:r>
              <a:rPr lang="zh-CN" altLang="en-US" sz="1600" dirty="0" smtClean="0">
                <a:latin typeface="微软雅黑" panose="020B0503020204020204" pitchFamily="34" charset="-122"/>
                <a:ea typeface="微软雅黑" panose="020B0503020204020204" pitchFamily="34" charset="-122"/>
              </a:rPr>
              <a:t>真实性验证，证明作者的</a:t>
            </a:r>
            <a:r>
              <a:rPr lang="zh-CN" altLang="en-US" sz="1600" dirty="0">
                <a:latin typeface="微软雅黑" panose="020B0503020204020204" pitchFamily="34" charset="-122"/>
                <a:ea typeface="微软雅黑" panose="020B0503020204020204" pitchFamily="34" charset="-122"/>
              </a:rPr>
              <a:t>结果不是简单的由于过度拟合。</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创新点</a:t>
            </a: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defRPr/>
            </a:pPr>
            <a:r>
              <a:rPr lang="zh-CN" altLang="en-US" sz="1600" dirty="0">
                <a:latin typeface="微软雅黑" panose="020B0503020204020204" pitchFamily="34" charset="-122"/>
                <a:ea typeface="微软雅黑" panose="020B0503020204020204" pitchFamily="34" charset="-122"/>
              </a:rPr>
              <a:t>将</a:t>
            </a:r>
            <a:r>
              <a:rPr lang="en-US" altLang="zh-CN" sz="1600" dirty="0">
                <a:latin typeface="微软雅黑" panose="020B0503020204020204" pitchFamily="34" charset="-122"/>
                <a:ea typeface="微软雅黑" panose="020B0503020204020204" pitchFamily="34" charset="-122"/>
              </a:rPr>
              <a:t>DNS</a:t>
            </a:r>
            <a:r>
              <a:rPr lang="zh-CN" altLang="en-US" sz="1600" dirty="0">
                <a:latin typeface="微软雅黑" panose="020B0503020204020204" pitchFamily="34" charset="-122"/>
                <a:ea typeface="微软雅黑" panose="020B0503020204020204" pitchFamily="34" charset="-122"/>
              </a:rPr>
              <a:t>上下文</a:t>
            </a:r>
            <a:r>
              <a:rPr lang="zh-CN" altLang="en-US" sz="1600" dirty="0" smtClean="0">
                <a:latin typeface="微软雅黑" panose="020B0503020204020204" pitchFamily="34" charset="-122"/>
                <a:ea typeface="微软雅黑" panose="020B0503020204020204" pitchFamily="34" charset="-122"/>
              </a:rPr>
              <a:t>流量定义</a:t>
            </a:r>
            <a:r>
              <a:rPr lang="zh-CN" altLang="en-US" sz="1600" dirty="0">
                <a:latin typeface="微软雅黑" panose="020B0503020204020204" pitchFamily="34" charset="-122"/>
                <a:ea typeface="微软雅黑" panose="020B0503020204020204" pitchFamily="34" charset="-122"/>
              </a:rPr>
              <a:t>为与基于目标</a:t>
            </a:r>
            <a:r>
              <a:rPr lang="en-US" altLang="zh-CN" sz="1600" dirty="0">
                <a:latin typeface="微软雅黑" panose="020B0503020204020204" pitchFamily="34" charset="-122"/>
                <a:ea typeface="微软雅黑" panose="020B0503020204020204" pitchFamily="34" charset="-122"/>
              </a:rPr>
              <a:t>IP</a:t>
            </a:r>
            <a:r>
              <a:rPr lang="zh-CN" altLang="en-US" sz="1600" dirty="0">
                <a:latin typeface="微软雅黑" panose="020B0503020204020204" pitchFamily="34" charset="-122"/>
                <a:ea typeface="微软雅黑" panose="020B0503020204020204" pitchFamily="34" charset="-122"/>
              </a:rPr>
              <a:t>地址的</a:t>
            </a:r>
            <a:r>
              <a:rPr lang="en-US" altLang="zh-CN" sz="1600" dirty="0">
                <a:latin typeface="微软雅黑" panose="020B0503020204020204" pitchFamily="34" charset="-122"/>
                <a:ea typeface="微软雅黑" panose="020B0503020204020204" pitchFamily="34" charset="-122"/>
              </a:rPr>
              <a:t>TLS</a:t>
            </a:r>
            <a:r>
              <a:rPr lang="zh-CN" altLang="en-US" sz="1600" dirty="0">
                <a:latin typeface="微软雅黑" panose="020B0503020204020204" pitchFamily="34" charset="-122"/>
                <a:ea typeface="微软雅黑" panose="020B0503020204020204" pitchFamily="34" charset="-122"/>
              </a:rPr>
              <a:t>流相关的</a:t>
            </a:r>
            <a:r>
              <a:rPr lang="en-US" altLang="zh-CN" sz="1600" dirty="0">
                <a:latin typeface="微软雅黑" panose="020B0503020204020204" pitchFamily="34" charset="-122"/>
                <a:ea typeface="微软雅黑" panose="020B0503020204020204" pitchFamily="34" charset="-122"/>
              </a:rPr>
              <a:t>DNS</a:t>
            </a:r>
            <a:r>
              <a:rPr lang="zh-CN" altLang="en-US" sz="1600" dirty="0" smtClean="0">
                <a:latin typeface="微软雅黑" panose="020B0503020204020204" pitchFamily="34" charset="-122"/>
                <a:ea typeface="微软雅黑" panose="020B0503020204020204" pitchFamily="34" charset="-122"/>
              </a:rPr>
              <a:t>响应，而</a:t>
            </a:r>
            <a:r>
              <a:rPr lang="en-US" altLang="zh-CN" sz="1600" dirty="0">
                <a:latin typeface="微软雅黑" panose="020B0503020204020204" pitchFamily="34" charset="-122"/>
                <a:ea typeface="微软雅黑" panose="020B0503020204020204" pitchFamily="34" charset="-122"/>
              </a:rPr>
              <a:t>HTTP</a:t>
            </a:r>
            <a:r>
              <a:rPr lang="zh-CN" altLang="en-US" sz="1600" dirty="0" smtClean="0">
                <a:latin typeface="微软雅黑" panose="020B0503020204020204" pitchFamily="34" charset="-122"/>
                <a:ea typeface="微软雅黑" panose="020B0503020204020204" pitchFamily="34" charset="-122"/>
              </a:rPr>
              <a:t>上下文流量定义</a:t>
            </a:r>
            <a:r>
              <a:rPr lang="zh-CN" altLang="en-US" sz="1600" dirty="0">
                <a:latin typeface="微软雅黑" panose="020B0503020204020204" pitchFamily="34" charset="-122"/>
                <a:ea typeface="微软雅黑" panose="020B0503020204020204" pitchFamily="34" charset="-122"/>
              </a:rPr>
              <a:t>为在</a:t>
            </a: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分钟窗口内来自同一源</a:t>
            </a:r>
            <a:r>
              <a:rPr lang="en-US" altLang="zh-CN" sz="1600" dirty="0">
                <a:latin typeface="微软雅黑" panose="020B0503020204020204" pitchFamily="34" charset="-122"/>
                <a:ea typeface="微软雅黑" panose="020B0503020204020204" pitchFamily="34" charset="-122"/>
              </a:rPr>
              <a:t>IP</a:t>
            </a:r>
            <a:r>
              <a:rPr lang="zh-CN" altLang="en-US" sz="1600" dirty="0">
                <a:latin typeface="微软雅黑" panose="020B0503020204020204" pitchFamily="34" charset="-122"/>
                <a:ea typeface="微软雅黑" panose="020B0503020204020204" pitchFamily="34" charset="-122"/>
              </a:rPr>
              <a:t>地址的</a:t>
            </a:r>
            <a:r>
              <a:rPr lang="en-US" altLang="zh-CN" sz="1600" dirty="0">
                <a:latin typeface="微软雅黑" panose="020B0503020204020204" pitchFamily="34" charset="-122"/>
                <a:ea typeface="微软雅黑" panose="020B0503020204020204" pitchFamily="34" charset="-122"/>
              </a:rPr>
              <a:t>HTTP</a:t>
            </a:r>
            <a:r>
              <a:rPr lang="zh-CN" altLang="en-US" sz="1600" dirty="0" smtClean="0">
                <a:latin typeface="微软雅黑" panose="020B0503020204020204" pitchFamily="34" charset="-122"/>
                <a:ea typeface="微软雅黑" panose="020B0503020204020204" pitchFamily="34" charset="-122"/>
              </a:rPr>
              <a:t>流量。</a:t>
            </a:r>
            <a:r>
              <a:rPr lang="zh-CN" altLang="en-US" sz="1600" dirty="0">
                <a:latin typeface="微软雅黑" panose="020B0503020204020204" pitchFamily="34" charset="-122"/>
                <a:ea typeface="微软雅黑" panose="020B0503020204020204" pitchFamily="34" charset="-122"/>
              </a:rPr>
              <a:t>此方法不同于现有的多</a:t>
            </a:r>
            <a:r>
              <a:rPr lang="zh-CN" altLang="en-US" sz="1600" dirty="0" smtClean="0">
                <a:latin typeface="微软雅黑" panose="020B0503020204020204" pitchFamily="34" charset="-122"/>
                <a:ea typeface="微软雅黑" panose="020B0503020204020204" pitchFamily="34" charset="-122"/>
              </a:rPr>
              <a:t>流量技术</a:t>
            </a:r>
            <a:r>
              <a:rPr lang="zh-CN" altLang="en-US" sz="1600" dirty="0">
                <a:latin typeface="微软雅黑" panose="020B0503020204020204" pitchFamily="34" charset="-122"/>
                <a:ea typeface="微软雅黑" panose="020B0503020204020204" pitchFamily="34" charset="-122"/>
              </a:rPr>
              <a:t>因为它使用关于</a:t>
            </a:r>
            <a:r>
              <a:rPr lang="zh-CN" altLang="en-US" sz="1600" dirty="0" smtClean="0">
                <a:latin typeface="微软雅黑" panose="020B0503020204020204" pitchFamily="34" charset="-122"/>
                <a:ea typeface="微软雅黑" panose="020B0503020204020204" pitchFamily="34" charset="-122"/>
              </a:rPr>
              <a:t>流和</a:t>
            </a:r>
            <a:r>
              <a:rPr lang="zh-CN" altLang="en-US" sz="1600" dirty="0">
                <a:latin typeface="微软雅黑" panose="020B0503020204020204" pitchFamily="34" charset="-122"/>
                <a:ea typeface="微软雅黑" panose="020B0503020204020204" pitchFamily="34" charset="-122"/>
              </a:rPr>
              <a:t>上下文流的详细</a:t>
            </a:r>
            <a:r>
              <a:rPr lang="zh-CN" altLang="en-US" sz="1600" dirty="0" smtClean="0">
                <a:latin typeface="微软雅黑" panose="020B0503020204020204" pitchFamily="34" charset="-122"/>
                <a:ea typeface="微软雅黑" panose="020B0503020204020204" pitchFamily="34" charset="-122"/>
              </a:rPr>
              <a:t>信息</a:t>
            </a:r>
            <a:r>
              <a:rPr lang="zh-CN" altLang="en-US" sz="1600" dirty="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而</a:t>
            </a:r>
            <a:r>
              <a:rPr lang="zh-CN" altLang="en-US" sz="1600" dirty="0">
                <a:latin typeface="微软雅黑" panose="020B0503020204020204" pitchFamily="34" charset="-122"/>
                <a:ea typeface="微软雅黑" panose="020B0503020204020204" pitchFamily="34" charset="-122"/>
              </a:rPr>
              <a:t>不仅仅是流元数据。</a:t>
            </a:r>
            <a:endParaRPr lang="en-US" altLang="zh-CN" sz="16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99456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994658"/>
            <a:ext cx="8496944" cy="3785652"/>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sz="2000" dirty="0">
                <a:solidFill>
                  <a:srgbClr val="000000"/>
                </a:solidFill>
                <a:latin typeface="微软雅黑" panose="020B0503020204020204" pitchFamily="34" charset="-122"/>
                <a:ea typeface="微软雅黑" panose="020B0503020204020204" pitchFamily="34" charset="-122"/>
              </a:rPr>
              <a:t>5</a:t>
            </a: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Tor</a:t>
            </a: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匿名</a:t>
            </a:r>
            <a:r>
              <a:rPr kumimoji="0" lang="zh-CN" altLang="en-US" sz="2000" b="0" i="0" u="none" strike="noStrike" kern="120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网络攻击技术综述</a:t>
            </a:r>
            <a:endParaRPr kumimoji="0" lang="en-US" altLang="zh-CN"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作者</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与单位：</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defRPr/>
            </a:pPr>
            <a:r>
              <a:rPr lang="zh-CN" altLang="en-US" sz="2000" dirty="0" smtClean="0">
                <a:solidFill>
                  <a:srgbClr val="000000"/>
                </a:solidFill>
                <a:latin typeface="微软雅黑" panose="020B0503020204020204" pitchFamily="34" charset="-122"/>
                <a:ea typeface="微软雅黑" panose="020B0503020204020204" pitchFamily="34" charset="-122"/>
              </a:rPr>
              <a:t>吕博</a:t>
            </a:r>
            <a:r>
              <a:rPr lang="zh-CN" altLang="en-US" sz="2000" dirty="0">
                <a:solidFill>
                  <a:srgbClr val="000000"/>
                </a:solidFill>
                <a:latin typeface="微软雅黑" panose="020B0503020204020204" pitchFamily="34" charset="-122"/>
                <a:ea typeface="微软雅黑" panose="020B0503020204020204" pitchFamily="34" charset="-122"/>
              </a:rPr>
              <a:t>，</a:t>
            </a:r>
            <a:r>
              <a:rPr lang="zh-CN" altLang="en-US" sz="2000" dirty="0" smtClean="0">
                <a:solidFill>
                  <a:srgbClr val="000000"/>
                </a:solidFill>
                <a:latin typeface="微软雅黑" panose="020B0503020204020204" pitchFamily="34" charset="-122"/>
                <a:ea typeface="微软雅黑" panose="020B0503020204020204" pitchFamily="34" charset="-122"/>
              </a:rPr>
              <a:t>廖勇，谢</a:t>
            </a:r>
            <a:r>
              <a:rPr lang="zh-CN" altLang="en-US" sz="2000" dirty="0">
                <a:solidFill>
                  <a:srgbClr val="000000"/>
                </a:solidFill>
                <a:latin typeface="微软雅黑" panose="020B0503020204020204" pitchFamily="34" charset="-122"/>
                <a:ea typeface="微软雅黑" panose="020B0503020204020204" pitchFamily="34" charset="-122"/>
              </a:rPr>
              <a:t>海</a:t>
            </a:r>
            <a:r>
              <a:rPr lang="zh-CN" altLang="en-US" sz="2000" dirty="0" smtClean="0">
                <a:solidFill>
                  <a:srgbClr val="000000"/>
                </a:solidFill>
                <a:latin typeface="微软雅黑" panose="020B0503020204020204" pitchFamily="34" charset="-122"/>
                <a:ea typeface="微软雅黑" panose="020B0503020204020204" pitchFamily="34" charset="-122"/>
              </a:rPr>
              <a:t>永</a:t>
            </a:r>
            <a:endParaRPr lang="en-US" altLang="zh-CN" sz="2000" dirty="0" smtClean="0">
              <a:solidFill>
                <a:srgbClr val="000000"/>
              </a:solidFill>
              <a:latin typeface="微软雅黑" panose="020B0503020204020204" pitchFamily="34" charset="-122"/>
              <a:ea typeface="微软雅黑" panose="020B0503020204020204" pitchFamily="34" charset="-122"/>
            </a:endParaRPr>
          </a:p>
          <a:p>
            <a:pPr lvl="0">
              <a:lnSpc>
                <a:spcPct val="150000"/>
              </a:lnSpc>
              <a:defRPr/>
            </a:pPr>
            <a:r>
              <a:rPr lang="en-US" altLang="zh-CN" sz="2000" dirty="0" smtClean="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中国电子科学研究</a:t>
            </a:r>
            <a:r>
              <a:rPr lang="zh-CN" altLang="en-US" sz="2000" dirty="0" smtClean="0">
                <a:solidFill>
                  <a:srgbClr val="000000"/>
                </a:solidFill>
                <a:latin typeface="微软雅黑" panose="020B0503020204020204" pitchFamily="34" charset="-122"/>
                <a:ea typeface="微软雅黑" panose="020B0503020204020204" pitchFamily="34" charset="-122"/>
              </a:rPr>
              <a:t>院，北京    </a:t>
            </a:r>
            <a:r>
              <a:rPr lang="en-US" altLang="zh-CN" sz="2000" dirty="0" smtClean="0">
                <a:solidFill>
                  <a:srgbClr val="000000"/>
                </a:solidFill>
                <a:latin typeface="微软雅黑" panose="020B0503020204020204" pitchFamily="34" charset="-122"/>
                <a:ea typeface="微软雅黑" panose="020B0503020204020204" pitchFamily="34" charset="-122"/>
              </a:rPr>
              <a:t>100041)</a:t>
            </a:r>
          </a:p>
          <a:p>
            <a:pPr lvl="0">
              <a:lnSpc>
                <a:spcPct val="150000"/>
              </a:lnSpc>
              <a:defRPr/>
            </a:pP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中国电子科学研究院报</a:t>
            </a:r>
            <a:r>
              <a:rPr kumimoji="0" lang="zh-CN" altLang="en-US" sz="2000" b="0" i="0" u="none" strike="noStrike" kern="1200" cap="none" spc="0" normalizeH="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Journal of CAEIT Vol</a:t>
            </a:r>
            <a:r>
              <a:rPr lang="en-US" altLang="zh-CN" sz="2000" dirty="0" smtClean="0">
                <a:solidFill>
                  <a:srgbClr val="000000"/>
                </a:solidFill>
                <a:latin typeface="微软雅黑" panose="020B0503020204020204" pitchFamily="34" charset="-122"/>
                <a:ea typeface="微软雅黑" panose="020B0503020204020204" pitchFamily="34" charset="-122"/>
              </a:rPr>
              <a:t>.12 No.1 Feb. 2017</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D7B6B9E4-9B27-404F-A11E-D8E867D07B8D}"/>
              </a:ext>
            </a:extLst>
          </p:cNvPr>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51325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4524315"/>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Tor</a:t>
            </a: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匿名网络攻击技术分类</a:t>
            </a: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defRPr/>
            </a:pPr>
            <a:r>
              <a:rPr lang="zh-CN" altLang="en-US" sz="1600" dirty="0">
                <a:solidFill>
                  <a:srgbClr val="000000"/>
                </a:solidFill>
                <a:latin typeface="微软雅黑" panose="020B0503020204020204" pitchFamily="34" charset="-122"/>
                <a:ea typeface="微软雅黑" panose="020B0503020204020204" pitchFamily="34" charset="-122"/>
              </a:rPr>
              <a:t>针对</a:t>
            </a:r>
            <a:r>
              <a:rPr lang="en-US" altLang="zh-CN" sz="1600" dirty="0">
                <a:solidFill>
                  <a:srgbClr val="000000"/>
                </a:solidFill>
                <a:latin typeface="微软雅黑" panose="020B0503020204020204" pitchFamily="34" charset="-122"/>
                <a:ea typeface="微软雅黑" panose="020B0503020204020204" pitchFamily="34" charset="-122"/>
              </a:rPr>
              <a:t>Tor</a:t>
            </a:r>
            <a:r>
              <a:rPr lang="zh-CN" altLang="en-US" sz="1600" dirty="0">
                <a:solidFill>
                  <a:srgbClr val="000000"/>
                </a:solidFill>
                <a:latin typeface="微软雅黑" panose="020B0503020204020204" pitchFamily="34" charset="-122"/>
                <a:ea typeface="微软雅黑" panose="020B0503020204020204" pitchFamily="34" charset="-122"/>
              </a:rPr>
              <a:t>匿名网络的攻击技术是否需要利用</a:t>
            </a:r>
            <a:r>
              <a:rPr lang="en-US" altLang="zh-CN" sz="1600" dirty="0">
                <a:solidFill>
                  <a:srgbClr val="000000"/>
                </a:solidFill>
                <a:latin typeface="微软雅黑" panose="020B0503020204020204" pitchFamily="34" charset="-122"/>
                <a:ea typeface="微软雅黑" panose="020B0503020204020204" pitchFamily="34" charset="-122"/>
              </a:rPr>
              <a:t>Tor</a:t>
            </a:r>
            <a:r>
              <a:rPr lang="zh-CN" altLang="en-US" sz="1600" dirty="0">
                <a:solidFill>
                  <a:srgbClr val="000000"/>
                </a:solidFill>
                <a:latin typeface="微软雅黑" panose="020B0503020204020204" pitchFamily="34" charset="-122"/>
                <a:ea typeface="微软雅黑" panose="020B0503020204020204" pitchFamily="34" charset="-122"/>
              </a:rPr>
              <a:t>网络协议内部的</a:t>
            </a:r>
            <a:r>
              <a:rPr lang="zh-CN" altLang="en-US" sz="1600" dirty="0" smtClean="0">
                <a:solidFill>
                  <a:srgbClr val="000000"/>
                </a:solidFill>
                <a:latin typeface="微软雅黑" panose="020B0503020204020204" pitchFamily="34" charset="-122"/>
                <a:ea typeface="微软雅黑" panose="020B0503020204020204" pitchFamily="34" charset="-122"/>
              </a:rPr>
              <a:t>脆弱性，将</a:t>
            </a:r>
            <a:r>
              <a:rPr lang="zh-CN" altLang="en-US" sz="1600" dirty="0">
                <a:solidFill>
                  <a:srgbClr val="000000"/>
                </a:solidFill>
                <a:latin typeface="微软雅黑" panose="020B0503020204020204" pitchFamily="34" charset="-122"/>
                <a:ea typeface="微软雅黑" panose="020B0503020204020204" pitchFamily="34" charset="-122"/>
              </a:rPr>
              <a:t>其分为基于流量分析的攻击技术和基于协议弱点的攻击技术两大</a:t>
            </a:r>
            <a:r>
              <a:rPr lang="zh-CN" altLang="en-US" sz="1600" dirty="0" smtClean="0">
                <a:solidFill>
                  <a:srgbClr val="000000"/>
                </a:solidFill>
                <a:latin typeface="微软雅黑" panose="020B0503020204020204" pitchFamily="34" charset="-122"/>
                <a:ea typeface="微软雅黑" panose="020B0503020204020204" pitchFamily="34" charset="-122"/>
              </a:rPr>
              <a:t>类。</a:t>
            </a: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lvl="0">
              <a:lnSpc>
                <a:spcPct val="150000"/>
              </a:lnSpc>
              <a:defRPr/>
            </a:pPr>
            <a:r>
              <a:rPr lang="en-US" altLang="zh-CN" sz="1600" dirty="0" smtClean="0">
                <a:solidFill>
                  <a:srgbClr val="000000"/>
                </a:solidFill>
                <a:latin typeface="微软雅黑" panose="020B0503020204020204" pitchFamily="34" charset="-122"/>
                <a:ea typeface="微软雅黑" panose="020B0503020204020204" pitchFamily="34" charset="-122"/>
              </a:rPr>
              <a:t>1</a:t>
            </a:r>
            <a:r>
              <a:rPr lang="zh-CN" altLang="en-US" sz="1600" dirty="0" smtClean="0">
                <a:solidFill>
                  <a:srgbClr val="000000"/>
                </a:solidFill>
                <a:latin typeface="微软雅黑" panose="020B0503020204020204" pitchFamily="34" charset="-122"/>
                <a:ea typeface="微软雅黑" panose="020B0503020204020204" pitchFamily="34" charset="-122"/>
              </a:rPr>
              <a:t>、基于</a:t>
            </a:r>
            <a:r>
              <a:rPr lang="zh-CN" altLang="en-US" sz="1600" dirty="0">
                <a:solidFill>
                  <a:srgbClr val="000000"/>
                </a:solidFill>
                <a:latin typeface="微软雅黑" panose="020B0503020204020204" pitchFamily="34" charset="-122"/>
                <a:ea typeface="微软雅黑" panose="020B0503020204020204" pitchFamily="34" charset="-122"/>
              </a:rPr>
              <a:t>流量分析的攻击</a:t>
            </a:r>
            <a:r>
              <a:rPr lang="zh-CN" altLang="en-US" sz="1600" dirty="0" smtClean="0">
                <a:solidFill>
                  <a:srgbClr val="000000"/>
                </a:solidFill>
                <a:latin typeface="微软雅黑" panose="020B0503020204020204" pitchFamily="34" charset="-122"/>
                <a:ea typeface="微软雅黑" panose="020B0503020204020204" pitchFamily="34" charset="-122"/>
              </a:rPr>
              <a:t>技术：将匿名网络看做黑盒</a:t>
            </a:r>
            <a:r>
              <a:rPr lang="zh-CN" altLang="en-US" sz="1600" dirty="0">
                <a:solidFill>
                  <a:srgbClr val="000000"/>
                </a:solidFill>
                <a:latin typeface="微软雅黑" panose="020B0503020204020204" pitchFamily="34" charset="-122"/>
                <a:ea typeface="微软雅黑" panose="020B0503020204020204" pitchFamily="34" charset="-122"/>
              </a:rPr>
              <a:t>，被动（包括揭露分析</a:t>
            </a:r>
            <a:r>
              <a:rPr lang="zh-CN" altLang="en-US" sz="1600" dirty="0" smtClean="0">
                <a:solidFill>
                  <a:srgbClr val="000000"/>
                </a:solidFill>
                <a:latin typeface="微软雅黑" panose="020B0503020204020204" pitchFamily="34" charset="-122"/>
                <a:ea typeface="微软雅黑" panose="020B0503020204020204" pitchFamily="34" charset="-122"/>
              </a:rPr>
              <a:t>攻击</a:t>
            </a:r>
            <a:r>
              <a:rPr lang="en-US" altLang="zh-CN" sz="1600" dirty="0" smtClean="0">
                <a:solidFill>
                  <a:srgbClr val="000000"/>
                </a:solidFill>
                <a:latin typeface="微软雅黑" panose="020B0503020204020204" pitchFamily="34" charset="-122"/>
                <a:ea typeface="微软雅黑" panose="020B0503020204020204" pitchFamily="34" charset="-122"/>
              </a:rPr>
              <a:t>Disclosure attack</a:t>
            </a:r>
            <a:r>
              <a:rPr lang="zh-CN" altLang="en-US" sz="1600" dirty="0" smtClean="0">
                <a:solidFill>
                  <a:srgbClr val="000000"/>
                </a:solidFill>
                <a:latin typeface="微软雅黑" panose="020B0503020204020204" pitchFamily="34" charset="-122"/>
                <a:ea typeface="微软雅黑" panose="020B0503020204020204" pitchFamily="34" charset="-122"/>
              </a:rPr>
              <a:t>、</a:t>
            </a:r>
            <a:r>
              <a:rPr lang="zh-CN" altLang="en-US" sz="1600" dirty="0">
                <a:solidFill>
                  <a:srgbClr val="000000"/>
                </a:solidFill>
                <a:latin typeface="微软雅黑" panose="020B0503020204020204" pitchFamily="34" charset="-122"/>
                <a:ea typeface="微软雅黑" panose="020B0503020204020204" pitchFamily="34" charset="-122"/>
              </a:rPr>
              <a:t>流量形状</a:t>
            </a:r>
            <a:r>
              <a:rPr lang="zh-CN" altLang="en-US" sz="1600" dirty="0" smtClean="0">
                <a:solidFill>
                  <a:srgbClr val="000000"/>
                </a:solidFill>
                <a:latin typeface="微软雅黑" panose="020B0503020204020204" pitchFamily="34" charset="-122"/>
                <a:ea typeface="微软雅黑" panose="020B0503020204020204" pitchFamily="34" charset="-122"/>
              </a:rPr>
              <a:t>攻击</a:t>
            </a:r>
            <a:r>
              <a:rPr lang="en-US" altLang="zh-CN" sz="1600" dirty="0" err="1" smtClean="0">
                <a:solidFill>
                  <a:srgbClr val="000000"/>
                </a:solidFill>
                <a:latin typeface="微软雅黑" panose="020B0503020204020204" pitchFamily="34" charset="-122"/>
                <a:ea typeface="微软雅黑" panose="020B0503020204020204" pitchFamily="34" charset="-122"/>
              </a:rPr>
              <a:t>TrafficSharp</a:t>
            </a:r>
            <a:r>
              <a:rPr lang="en-US" altLang="zh-CN" sz="1600" dirty="0" smtClean="0">
                <a:solidFill>
                  <a:srgbClr val="000000"/>
                </a:solidFill>
                <a:latin typeface="微软雅黑" panose="020B0503020204020204" pitchFamily="34" charset="-122"/>
                <a:ea typeface="微软雅黑" panose="020B0503020204020204" pitchFamily="34" charset="-122"/>
              </a:rPr>
              <a:t> Attack</a:t>
            </a:r>
            <a:r>
              <a:rPr lang="zh-CN" altLang="en-US" sz="1600" dirty="0" smtClean="0">
                <a:solidFill>
                  <a:srgbClr val="000000"/>
                </a:solidFill>
                <a:latin typeface="微软雅黑" panose="020B0503020204020204" pitchFamily="34" charset="-122"/>
                <a:ea typeface="微软雅黑" panose="020B0503020204020204" pitchFamily="34" charset="-122"/>
              </a:rPr>
              <a:t>以及</a:t>
            </a:r>
            <a:r>
              <a:rPr lang="zh-CN" altLang="en-US" sz="1600" dirty="0">
                <a:solidFill>
                  <a:srgbClr val="000000"/>
                </a:solidFill>
                <a:latin typeface="微软雅黑" panose="020B0503020204020204" pitchFamily="34" charset="-122"/>
                <a:ea typeface="微软雅黑" panose="020B0503020204020204" pitchFamily="34" charset="-122"/>
              </a:rPr>
              <a:t>指纹</a:t>
            </a:r>
            <a:r>
              <a:rPr lang="zh-CN" altLang="en-US" sz="1600" dirty="0" smtClean="0">
                <a:solidFill>
                  <a:srgbClr val="000000"/>
                </a:solidFill>
                <a:latin typeface="微软雅黑" panose="020B0503020204020204" pitchFamily="34" charset="-122"/>
                <a:ea typeface="微软雅黑" panose="020B0503020204020204" pitchFamily="34" charset="-122"/>
              </a:rPr>
              <a:t>攻击</a:t>
            </a:r>
            <a:r>
              <a:rPr lang="en-US" altLang="zh-CN" sz="1600" dirty="0" smtClean="0">
                <a:solidFill>
                  <a:srgbClr val="000000"/>
                </a:solidFill>
                <a:latin typeface="微软雅黑" panose="020B0503020204020204" pitchFamily="34" charset="-122"/>
                <a:ea typeface="微软雅黑" panose="020B0503020204020204" pitchFamily="34" charset="-122"/>
              </a:rPr>
              <a:t>Fingerprinting Attack</a:t>
            </a:r>
            <a:r>
              <a:rPr lang="zh-CN" altLang="en-US" sz="1600" dirty="0" smtClean="0">
                <a:solidFill>
                  <a:srgbClr val="000000"/>
                </a:solidFill>
                <a:latin typeface="微软雅黑" panose="020B0503020204020204" pitchFamily="34" charset="-122"/>
                <a:ea typeface="微软雅黑" panose="020B0503020204020204" pitchFamily="34" charset="-122"/>
              </a:rPr>
              <a:t>）监控和分析路由器的</a:t>
            </a:r>
            <a:r>
              <a:rPr lang="zh-CN" altLang="en-US" sz="1600" dirty="0">
                <a:solidFill>
                  <a:srgbClr val="000000"/>
                </a:solidFill>
                <a:latin typeface="微软雅黑" panose="020B0503020204020204" pitchFamily="34" charset="-122"/>
                <a:ea typeface="微软雅黑" panose="020B0503020204020204" pitchFamily="34" charset="-122"/>
              </a:rPr>
              <a:t>流量</a:t>
            </a:r>
            <a:r>
              <a:rPr lang="zh-CN" altLang="en-US" sz="1600" dirty="0" smtClean="0">
                <a:solidFill>
                  <a:srgbClr val="000000"/>
                </a:solidFill>
                <a:latin typeface="微软雅黑" panose="020B0503020204020204" pitchFamily="34" charset="-122"/>
                <a:ea typeface="微软雅黑" panose="020B0503020204020204" pitchFamily="34" charset="-122"/>
              </a:rPr>
              <a:t>信息或者主动在网络</a:t>
            </a:r>
            <a:r>
              <a:rPr lang="zh-CN" altLang="en-US" sz="1600" dirty="0">
                <a:solidFill>
                  <a:srgbClr val="000000"/>
                </a:solidFill>
                <a:latin typeface="微软雅黑" panose="020B0503020204020204" pitchFamily="34" charset="-122"/>
                <a:ea typeface="微软雅黑" panose="020B0503020204020204" pitchFamily="34" charset="-122"/>
              </a:rPr>
              <a:t>流量</a:t>
            </a:r>
            <a:r>
              <a:rPr lang="zh-CN" altLang="en-US" sz="1600" dirty="0" smtClean="0">
                <a:solidFill>
                  <a:srgbClr val="000000"/>
                </a:solidFill>
                <a:latin typeface="微软雅黑" panose="020B0503020204020204" pitchFamily="34" charset="-122"/>
                <a:ea typeface="微软雅黑" panose="020B0503020204020204" pitchFamily="34" charset="-122"/>
              </a:rPr>
              <a:t>流入匿名网络前</a:t>
            </a:r>
            <a:r>
              <a:rPr lang="zh-CN" altLang="en-US" sz="1600" dirty="0">
                <a:solidFill>
                  <a:srgbClr val="000000"/>
                </a:solidFill>
                <a:latin typeface="微软雅黑" panose="020B0503020204020204" pitchFamily="34" charset="-122"/>
                <a:ea typeface="微软雅黑" panose="020B0503020204020204" pitchFamily="34" charset="-122"/>
              </a:rPr>
              <a:t>加入水印（根据不同的水印载体</a:t>
            </a:r>
            <a:r>
              <a:rPr lang="en-US" altLang="zh-CN" sz="1600" dirty="0">
                <a:solidFill>
                  <a:srgbClr val="000000"/>
                </a:solidFill>
                <a:latin typeface="微软雅黑" panose="020B0503020204020204" pitchFamily="34" charset="-122"/>
                <a:ea typeface="微软雅黑" panose="020B0503020204020204" pitchFamily="34" charset="-122"/>
              </a:rPr>
              <a:t>,</a:t>
            </a:r>
            <a:r>
              <a:rPr lang="zh-CN" altLang="en-US" sz="1600" dirty="0">
                <a:solidFill>
                  <a:srgbClr val="000000"/>
                </a:solidFill>
                <a:latin typeface="微软雅黑" panose="020B0503020204020204" pitchFamily="34" charset="-122"/>
                <a:ea typeface="微软雅黑" panose="020B0503020204020204" pitchFamily="34" charset="-122"/>
              </a:rPr>
              <a:t>可以将现有的网络流水印攻击技术分为基于流速率特征、基于流内分组间隔特征、基于流时间时隙分割特征等几类。 ）等技术获取匿名通信双方的身份</a:t>
            </a:r>
            <a:r>
              <a:rPr lang="zh-CN" altLang="en-US" sz="1600" dirty="0" smtClean="0">
                <a:solidFill>
                  <a:srgbClr val="000000"/>
                </a:solidFill>
                <a:latin typeface="微软雅黑" panose="020B0503020204020204" pitchFamily="34" charset="-122"/>
                <a:ea typeface="微软雅黑" panose="020B0503020204020204" pitchFamily="34" charset="-122"/>
              </a:rPr>
              <a:t>、</a:t>
            </a:r>
            <a:r>
              <a:rPr lang="en-US" altLang="zh-CN" sz="1600" dirty="0" smtClean="0">
                <a:solidFill>
                  <a:srgbClr val="000000"/>
                </a:solidFill>
                <a:latin typeface="微软雅黑" panose="020B0503020204020204" pitchFamily="34" charset="-122"/>
                <a:ea typeface="微软雅黑" panose="020B0503020204020204" pitchFamily="34" charset="-122"/>
              </a:rPr>
              <a:t>IP</a:t>
            </a:r>
            <a:r>
              <a:rPr lang="zh-CN" altLang="en-US" sz="1600" dirty="0">
                <a:solidFill>
                  <a:srgbClr val="000000"/>
                </a:solidFill>
                <a:latin typeface="微软雅黑" panose="020B0503020204020204" pitchFamily="34" charset="-122"/>
                <a:ea typeface="微软雅黑" panose="020B0503020204020204" pitchFamily="34" charset="-122"/>
              </a:rPr>
              <a:t>地址和通信路径等</a:t>
            </a:r>
            <a:r>
              <a:rPr lang="zh-CN" altLang="en-US" sz="1600" dirty="0" smtClean="0">
                <a:solidFill>
                  <a:srgbClr val="000000"/>
                </a:solidFill>
                <a:latin typeface="微软雅黑" panose="020B0503020204020204" pitchFamily="34" charset="-122"/>
                <a:ea typeface="微软雅黑" panose="020B0503020204020204" pitchFamily="34" charset="-122"/>
              </a:rPr>
              <a:t>信息。</a:t>
            </a: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lvl="0">
              <a:lnSpc>
                <a:spcPct val="150000"/>
              </a:lnSpc>
              <a:defRPr/>
            </a:pPr>
            <a:endParaRPr lang="en-US" altLang="zh-CN" sz="1600" dirty="0">
              <a:solidFill>
                <a:srgbClr val="000000"/>
              </a:solidFill>
              <a:latin typeface="微软雅黑" panose="020B0503020204020204" pitchFamily="34" charset="-122"/>
              <a:ea typeface="微软雅黑" panose="020B0503020204020204" pitchFamily="34" charset="-122"/>
            </a:endParaRPr>
          </a:p>
          <a:p>
            <a:pPr lvl="0">
              <a:lnSpc>
                <a:spcPct val="150000"/>
              </a:lnSpc>
              <a:defRPr/>
            </a:pP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lvl="0">
              <a:lnSpc>
                <a:spcPct val="150000"/>
              </a:lnSpc>
              <a:defRPr/>
            </a:pPr>
            <a:endParaRPr lang="en-US" altLang="zh-CN" sz="1600" dirty="0">
              <a:solidFill>
                <a:srgbClr val="000000"/>
              </a:solidFill>
              <a:latin typeface="微软雅黑" panose="020B0503020204020204" pitchFamily="34" charset="-122"/>
              <a:ea typeface="微软雅黑" panose="020B0503020204020204" pitchFamily="34" charset="-122"/>
            </a:endParaRPr>
          </a:p>
          <a:p>
            <a:pPr lvl="0">
              <a:lnSpc>
                <a:spcPct val="150000"/>
              </a:lnSpc>
              <a:defRPr/>
            </a:pPr>
            <a:endParaRPr lang="en-US" altLang="zh-CN" sz="1600" dirty="0" smtClean="0">
              <a:solidFill>
                <a:srgbClr val="00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pic>
        <p:nvPicPr>
          <p:cNvPr id="4" name="图片 3"/>
          <p:cNvPicPr>
            <a:picLocks noChangeAspect="1"/>
          </p:cNvPicPr>
          <p:nvPr/>
        </p:nvPicPr>
        <p:blipFill>
          <a:blip r:embed="rId2"/>
          <a:stretch>
            <a:fillRect/>
          </a:stretch>
        </p:blipFill>
        <p:spPr>
          <a:xfrm>
            <a:off x="611560" y="4077072"/>
            <a:ext cx="2719361" cy="1296144"/>
          </a:xfrm>
          <a:prstGeom prst="rect">
            <a:avLst/>
          </a:prstGeom>
        </p:spPr>
      </p:pic>
    </p:spTree>
    <p:extLst>
      <p:ext uri="{BB962C8B-B14F-4D97-AF65-F5344CB8AC3E}">
        <p14:creationId xmlns:p14="http://schemas.microsoft.com/office/powerpoint/2010/main" val="753233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5262979"/>
          </a:xfrm>
          <a:prstGeom prst="rect">
            <a:avLst/>
          </a:prstGeom>
        </p:spPr>
        <p:txBody>
          <a:bodyPr wrap="square">
            <a:spAutoFit/>
          </a:bodyPr>
          <a:lstStyle/>
          <a:p>
            <a:pPr lvl="0">
              <a:lnSpc>
                <a:spcPct val="150000"/>
              </a:lnSpc>
              <a:defRPr/>
            </a:pPr>
            <a:r>
              <a:rPr kumimoji="0" lang="en-US" altLang="zh-CN"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lang="zh-CN" altLang="en-US" sz="1600" dirty="0">
                <a:solidFill>
                  <a:srgbClr val="000000"/>
                </a:solidFill>
                <a:latin typeface="微软雅黑" panose="020B0503020204020204" pitchFamily="34" charset="-122"/>
                <a:ea typeface="微软雅黑" panose="020B0503020204020204" pitchFamily="34" charset="-122"/>
              </a:rPr>
              <a:t>、</a:t>
            </a:r>
            <a:r>
              <a:rPr kumimoji="0" lang="zh-CN" altLang="en-US"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基于协议弱点的攻击技术：利用</a:t>
            </a:r>
            <a:r>
              <a:rPr kumimoji="0" lang="en-US" altLang="zh-CN"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Tor</a:t>
            </a:r>
            <a:r>
              <a:rPr kumimoji="0" lang="zh-CN" altLang="en-US"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协议本身的脆弱性</a:t>
            </a:r>
            <a:r>
              <a:rPr kumimoji="0" lang="en-US" altLang="zh-CN"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进行有针对性的攻击，以达到阻断匿名通信连接甚至攻击</a:t>
            </a:r>
            <a:r>
              <a:rPr kumimoji="0" lang="en-US" altLang="zh-CN"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Tor</a:t>
            </a:r>
            <a:r>
              <a:rPr kumimoji="0" lang="zh-CN" altLang="en-US"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匿名系统等</a:t>
            </a:r>
            <a:r>
              <a:rPr lang="zh-CN" altLang="en-US" sz="1600" dirty="0">
                <a:solidFill>
                  <a:srgbClr val="000000"/>
                </a:solidFill>
                <a:latin typeface="微软雅黑" panose="020B0503020204020204" pitchFamily="34" charset="-122"/>
                <a:ea typeface="微软雅黑" panose="020B0503020204020204" pitchFamily="34" charset="-122"/>
              </a:rPr>
              <a:t>目的。典型的攻击手段有：网桥发现</a:t>
            </a:r>
            <a:r>
              <a:rPr lang="zh-CN" altLang="en-US" sz="1600" dirty="0" smtClean="0">
                <a:solidFill>
                  <a:srgbClr val="000000"/>
                </a:solidFill>
                <a:latin typeface="微软雅黑" panose="020B0503020204020204" pitchFamily="34" charset="-122"/>
                <a:ea typeface="微软雅黑" panose="020B0503020204020204" pitchFamily="34" charset="-122"/>
              </a:rPr>
              <a:t>攻击（目标是</a:t>
            </a:r>
            <a:r>
              <a:rPr lang="en-US" altLang="zh-CN" sz="1600" dirty="0" smtClean="0">
                <a:solidFill>
                  <a:srgbClr val="000000"/>
                </a:solidFill>
                <a:latin typeface="微软雅黑" panose="020B0503020204020204" pitchFamily="34" charset="-122"/>
                <a:ea typeface="微软雅黑" panose="020B0503020204020204" pitchFamily="34" charset="-122"/>
              </a:rPr>
              <a:t>Tor</a:t>
            </a:r>
            <a:r>
              <a:rPr lang="zh-CN" altLang="en-US" sz="1600" dirty="0" smtClean="0">
                <a:solidFill>
                  <a:srgbClr val="000000"/>
                </a:solidFill>
                <a:latin typeface="微软雅黑" panose="020B0503020204020204" pitchFamily="34" charset="-122"/>
                <a:ea typeface="微软雅黑" panose="020B0503020204020204" pitchFamily="34" charset="-122"/>
              </a:rPr>
              <a:t>目录服务器和网桥节点）、</a:t>
            </a:r>
            <a:r>
              <a:rPr lang="zh-CN" altLang="en-US" sz="1600" dirty="0">
                <a:solidFill>
                  <a:srgbClr val="000000"/>
                </a:solidFill>
                <a:latin typeface="微软雅黑" panose="020B0503020204020204" pitchFamily="34" charset="-122"/>
                <a:ea typeface="微软雅黑" panose="020B0503020204020204" pitchFamily="34" charset="-122"/>
              </a:rPr>
              <a:t>重放</a:t>
            </a:r>
            <a:r>
              <a:rPr lang="zh-CN" altLang="en-US" sz="1600" dirty="0" smtClean="0">
                <a:solidFill>
                  <a:srgbClr val="000000"/>
                </a:solidFill>
                <a:latin typeface="微软雅黑" panose="020B0503020204020204" pitchFamily="34" charset="-122"/>
                <a:ea typeface="微软雅黑" panose="020B0503020204020204" pitchFamily="34" charset="-122"/>
              </a:rPr>
              <a:t>攻击（目标是加密机制）、</a:t>
            </a:r>
            <a:r>
              <a:rPr lang="zh-CN" altLang="en-US" sz="1600" dirty="0">
                <a:solidFill>
                  <a:srgbClr val="000000"/>
                </a:solidFill>
                <a:latin typeface="微软雅黑" panose="020B0503020204020204" pitchFamily="34" charset="-122"/>
                <a:ea typeface="微软雅黑" panose="020B0503020204020204" pitchFamily="34" charset="-122"/>
              </a:rPr>
              <a:t>中间人</a:t>
            </a:r>
            <a:r>
              <a:rPr lang="zh-CN" altLang="en-US" sz="1600" dirty="0" smtClean="0">
                <a:solidFill>
                  <a:srgbClr val="000000"/>
                </a:solidFill>
                <a:latin typeface="微软雅黑" panose="020B0503020204020204" pitchFamily="34" charset="-122"/>
                <a:ea typeface="微软雅黑" panose="020B0503020204020204" pitchFamily="34" charset="-122"/>
              </a:rPr>
              <a:t>攻击（目标是出口节点与</a:t>
            </a:r>
            <a:r>
              <a:rPr lang="en-US" altLang="zh-CN" sz="1600" dirty="0" smtClean="0">
                <a:solidFill>
                  <a:srgbClr val="000000"/>
                </a:solidFill>
                <a:latin typeface="微软雅黑" panose="020B0503020204020204" pitchFamily="34" charset="-122"/>
                <a:ea typeface="微软雅黑" panose="020B0503020204020204" pitchFamily="34" charset="-122"/>
              </a:rPr>
              <a:t>Web</a:t>
            </a:r>
            <a:r>
              <a:rPr lang="zh-CN" altLang="en-US" sz="1600" dirty="0">
                <a:solidFill>
                  <a:srgbClr val="000000"/>
                </a:solidFill>
                <a:latin typeface="微软雅黑" panose="020B0503020204020204" pitchFamily="34" charset="-122"/>
                <a:ea typeface="微软雅黑" panose="020B0503020204020204" pitchFamily="34" charset="-122"/>
              </a:rPr>
              <a:t>服务器</a:t>
            </a:r>
            <a:r>
              <a:rPr lang="zh-CN" altLang="en-US" sz="1600" dirty="0" smtClean="0">
                <a:solidFill>
                  <a:srgbClr val="000000"/>
                </a:solidFill>
                <a:latin typeface="微软雅黑" panose="020B0503020204020204" pitchFamily="34" charset="-122"/>
                <a:ea typeface="微软雅黑" panose="020B0503020204020204" pitchFamily="34" charset="-122"/>
              </a:rPr>
              <a:t>的关联）等。</a:t>
            </a: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lvl="0">
              <a:lnSpc>
                <a:spcPct val="150000"/>
              </a:lnSpc>
              <a:defRPr/>
            </a:pPr>
            <a:endParaRPr lang="en-US" altLang="zh-CN" sz="1600" dirty="0">
              <a:solidFill>
                <a:srgbClr val="000000"/>
              </a:solidFill>
              <a:latin typeface="微软雅黑" panose="020B0503020204020204" pitchFamily="34" charset="-122"/>
              <a:ea typeface="微软雅黑" panose="020B0503020204020204" pitchFamily="34" charset="-122"/>
            </a:endParaRPr>
          </a:p>
          <a:p>
            <a:pPr lvl="0">
              <a:lnSpc>
                <a:spcPct val="150000"/>
              </a:lnSpc>
              <a:defRPr/>
            </a:pP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lvl="0">
              <a:lnSpc>
                <a:spcPct val="150000"/>
              </a:lnSpc>
              <a:defRPr/>
            </a:pPr>
            <a:endParaRPr lang="en-US" altLang="zh-CN" sz="1600" dirty="0">
              <a:solidFill>
                <a:srgbClr val="000000"/>
              </a:solidFill>
              <a:latin typeface="微软雅黑" panose="020B0503020204020204" pitchFamily="34" charset="-122"/>
              <a:ea typeface="微软雅黑" panose="020B0503020204020204" pitchFamily="34" charset="-122"/>
            </a:endParaRPr>
          </a:p>
          <a:p>
            <a:pPr lvl="0">
              <a:lnSpc>
                <a:spcPct val="150000"/>
              </a:lnSpc>
              <a:defRPr/>
            </a:pP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lvl="0">
              <a:lnSpc>
                <a:spcPct val="150000"/>
              </a:lnSpc>
              <a:defRPr/>
            </a:pPr>
            <a:r>
              <a:rPr lang="en-US" altLang="zh-CN" sz="1600" b="1" dirty="0">
                <a:solidFill>
                  <a:srgbClr val="000000"/>
                </a:solidFill>
                <a:latin typeface="微软雅黑" panose="020B0503020204020204" pitchFamily="34" charset="-122"/>
                <a:ea typeface="微软雅黑" panose="020B0503020204020204" pitchFamily="34" charset="-122"/>
              </a:rPr>
              <a:t>Tor</a:t>
            </a:r>
            <a:r>
              <a:rPr lang="zh-CN" altLang="en-US" sz="1600" b="1" dirty="0">
                <a:solidFill>
                  <a:srgbClr val="000000"/>
                </a:solidFill>
                <a:latin typeface="微软雅黑" panose="020B0503020204020204" pitchFamily="34" charset="-122"/>
                <a:ea typeface="微软雅黑" panose="020B0503020204020204" pitchFamily="34" charset="-122"/>
              </a:rPr>
              <a:t>网络的相关</a:t>
            </a:r>
            <a:r>
              <a:rPr lang="zh-CN" altLang="en-US" sz="1600" b="1" dirty="0" smtClean="0">
                <a:solidFill>
                  <a:srgbClr val="000000"/>
                </a:solidFill>
                <a:latin typeface="微软雅黑" panose="020B0503020204020204" pitchFamily="34" charset="-122"/>
                <a:ea typeface="微软雅黑" panose="020B0503020204020204" pitchFamily="34" charset="-122"/>
              </a:rPr>
              <a:t>研究：</a:t>
            </a:r>
            <a:endParaRPr lang="en-US" altLang="zh-CN" sz="1600" b="1" dirty="0">
              <a:solidFill>
                <a:srgbClr val="000000"/>
              </a:solidFill>
              <a:latin typeface="微软雅黑" panose="020B0503020204020204" pitchFamily="34" charset="-122"/>
              <a:ea typeface="微软雅黑" panose="020B0503020204020204" pitchFamily="34" charset="-122"/>
            </a:endParaRPr>
          </a:p>
          <a:p>
            <a:pPr lvl="0">
              <a:lnSpc>
                <a:spcPct val="150000"/>
              </a:lnSpc>
              <a:defRPr/>
            </a:pPr>
            <a:r>
              <a:rPr lang="en-US" altLang="zh-CN" sz="1600" dirty="0" smtClean="0">
                <a:solidFill>
                  <a:srgbClr val="000000"/>
                </a:solidFill>
                <a:latin typeface="微软雅黑" panose="020B0503020204020204" pitchFamily="34" charset="-122"/>
                <a:ea typeface="微软雅黑" panose="020B0503020204020204" pitchFamily="34" charset="-122"/>
              </a:rPr>
              <a:t>Tor</a:t>
            </a:r>
            <a:r>
              <a:rPr lang="zh-CN" altLang="en-US" sz="1600" dirty="0">
                <a:solidFill>
                  <a:srgbClr val="000000"/>
                </a:solidFill>
                <a:latin typeface="微软雅黑" panose="020B0503020204020204" pitchFamily="34" charset="-122"/>
                <a:ea typeface="微软雅黑" panose="020B0503020204020204" pitchFamily="34" charset="-122"/>
              </a:rPr>
              <a:t>网络具有较弱的威胁</a:t>
            </a:r>
            <a:r>
              <a:rPr lang="zh-CN" altLang="en-US" sz="1600" dirty="0" smtClean="0">
                <a:solidFill>
                  <a:srgbClr val="000000"/>
                </a:solidFill>
                <a:latin typeface="微软雅黑" panose="020B0503020204020204" pitchFamily="34" charset="-122"/>
                <a:ea typeface="微软雅黑" panose="020B0503020204020204" pitchFamily="34" charset="-122"/>
              </a:rPr>
              <a:t>模型，目前</a:t>
            </a:r>
            <a:r>
              <a:rPr lang="zh-CN" altLang="en-US" sz="1600" dirty="0">
                <a:solidFill>
                  <a:srgbClr val="000000"/>
                </a:solidFill>
                <a:latin typeface="微软雅黑" panose="020B0503020204020204" pitchFamily="34" charset="-122"/>
                <a:ea typeface="微软雅黑" panose="020B0503020204020204" pitchFamily="34" charset="-122"/>
              </a:rPr>
              <a:t>对于</a:t>
            </a:r>
            <a:r>
              <a:rPr lang="en-US" altLang="zh-CN" sz="1600" dirty="0">
                <a:solidFill>
                  <a:srgbClr val="000000"/>
                </a:solidFill>
                <a:latin typeface="微软雅黑" panose="020B0503020204020204" pitchFamily="34" charset="-122"/>
                <a:ea typeface="微软雅黑" panose="020B0503020204020204" pitchFamily="34" charset="-122"/>
              </a:rPr>
              <a:t>Tor</a:t>
            </a:r>
            <a:r>
              <a:rPr lang="zh-CN" altLang="en-US" sz="1600" dirty="0">
                <a:solidFill>
                  <a:srgbClr val="000000"/>
                </a:solidFill>
                <a:latin typeface="微软雅黑" panose="020B0503020204020204" pitchFamily="34" charset="-122"/>
                <a:ea typeface="微软雅黑" panose="020B0503020204020204" pitchFamily="34" charset="-122"/>
              </a:rPr>
              <a:t>网络的研究可以归纳为两</a:t>
            </a:r>
            <a:r>
              <a:rPr lang="zh-CN" altLang="en-US" sz="1600" dirty="0" smtClean="0">
                <a:solidFill>
                  <a:srgbClr val="000000"/>
                </a:solidFill>
                <a:latin typeface="微软雅黑" panose="020B0503020204020204" pitchFamily="34" charset="-122"/>
                <a:ea typeface="微软雅黑" panose="020B0503020204020204" pitchFamily="34" charset="-122"/>
              </a:rPr>
              <a:t>方面：</a:t>
            </a: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lvl="0">
              <a:lnSpc>
                <a:spcPct val="150000"/>
              </a:lnSpc>
              <a:defRPr/>
            </a:pPr>
            <a:r>
              <a:rPr lang="zh-CN" altLang="en-US" sz="1600" dirty="0" smtClean="0">
                <a:solidFill>
                  <a:srgbClr val="FF0000"/>
                </a:solidFill>
                <a:latin typeface="微软雅黑" panose="020B0503020204020204" pitchFamily="34" charset="-122"/>
                <a:ea typeface="微软雅黑" panose="020B0503020204020204" pitchFamily="34" charset="-122"/>
              </a:rPr>
              <a:t>一</a:t>
            </a:r>
            <a:r>
              <a:rPr lang="zh-CN" altLang="en-US" sz="1600" dirty="0">
                <a:solidFill>
                  <a:srgbClr val="FF0000"/>
                </a:solidFill>
                <a:latin typeface="微软雅黑" panose="020B0503020204020204" pitchFamily="34" charset="-122"/>
                <a:ea typeface="微软雅黑" panose="020B0503020204020204" pitchFamily="34" charset="-122"/>
              </a:rPr>
              <a:t>是对性能的</a:t>
            </a:r>
            <a:r>
              <a:rPr lang="zh-CN" altLang="en-US" sz="1600" dirty="0" smtClean="0">
                <a:solidFill>
                  <a:srgbClr val="FF0000"/>
                </a:solidFill>
                <a:latin typeface="微软雅黑" panose="020B0503020204020204" pitchFamily="34" charset="-122"/>
                <a:ea typeface="微软雅黑" panose="020B0503020204020204" pitchFamily="34" charset="-122"/>
              </a:rPr>
              <a:t>提升</a:t>
            </a:r>
            <a:r>
              <a:rPr lang="zh-CN" altLang="en-US" sz="1600" dirty="0" smtClean="0">
                <a:solidFill>
                  <a:srgbClr val="000000"/>
                </a:solidFill>
                <a:latin typeface="微软雅黑" panose="020B0503020204020204" pitchFamily="34" charset="-122"/>
                <a:ea typeface="微软雅黑" panose="020B0503020204020204" pitchFamily="34" charset="-122"/>
              </a:rPr>
              <a:t>，如</a:t>
            </a:r>
            <a:r>
              <a:rPr lang="zh-CN" altLang="en-US" sz="1600" dirty="0">
                <a:solidFill>
                  <a:srgbClr val="000000"/>
                </a:solidFill>
                <a:latin typeface="微软雅黑" panose="020B0503020204020204" pitchFamily="34" charset="-122"/>
                <a:ea typeface="微软雅黑" panose="020B0503020204020204" pitchFamily="34" charset="-122"/>
              </a:rPr>
              <a:t>改进路由机制</a:t>
            </a:r>
            <a:r>
              <a:rPr lang="en-US" altLang="zh-CN" sz="1600" dirty="0">
                <a:solidFill>
                  <a:srgbClr val="000000"/>
                </a:solidFill>
                <a:latin typeface="微软雅黑" panose="020B0503020204020204" pitchFamily="34" charset="-122"/>
                <a:ea typeface="微软雅黑" panose="020B0503020204020204" pitchFamily="34" charset="-122"/>
              </a:rPr>
              <a:t>(</a:t>
            </a:r>
            <a:r>
              <a:rPr lang="zh-CN" altLang="en-US" sz="1600" dirty="0">
                <a:solidFill>
                  <a:srgbClr val="000000"/>
                </a:solidFill>
                <a:latin typeface="微软雅黑" panose="020B0503020204020204" pitchFamily="34" charset="-122"/>
                <a:ea typeface="微软雅黑" panose="020B0503020204020204" pitchFamily="34" charset="-122"/>
              </a:rPr>
              <a:t>中继节点选择优化、转发机制优化等</a:t>
            </a:r>
            <a:r>
              <a:rPr lang="en-US" altLang="zh-CN" sz="1600" dirty="0">
                <a:solidFill>
                  <a:srgbClr val="000000"/>
                </a:solidFill>
                <a:latin typeface="微软雅黑" panose="020B0503020204020204" pitchFamily="34" charset="-122"/>
                <a:ea typeface="微软雅黑" panose="020B0503020204020204" pitchFamily="34" charset="-122"/>
              </a:rPr>
              <a:t>)</a:t>
            </a:r>
            <a:r>
              <a:rPr lang="zh-CN" altLang="en-US" sz="1600" dirty="0">
                <a:solidFill>
                  <a:srgbClr val="000000"/>
                </a:solidFill>
                <a:latin typeface="微软雅黑" panose="020B0503020204020204" pitchFamily="34" charset="-122"/>
                <a:ea typeface="微软雅黑" panose="020B0503020204020204" pitchFamily="34" charset="-122"/>
              </a:rPr>
              <a:t>、目录服务器保护、加密技术、匿名控制技术</a:t>
            </a:r>
            <a:r>
              <a:rPr lang="zh-CN" altLang="en-US" sz="1600" dirty="0" smtClean="0">
                <a:solidFill>
                  <a:srgbClr val="000000"/>
                </a:solidFill>
                <a:latin typeface="微软雅黑" panose="020B0503020204020204" pitchFamily="34" charset="-122"/>
                <a:ea typeface="微软雅黑" panose="020B0503020204020204" pitchFamily="34" charset="-122"/>
              </a:rPr>
              <a:t>等；</a:t>
            </a: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lvl="0">
              <a:lnSpc>
                <a:spcPct val="150000"/>
              </a:lnSpc>
              <a:defRPr/>
            </a:pPr>
            <a:r>
              <a:rPr lang="zh-CN" altLang="en-US" sz="1600" dirty="0" smtClean="0">
                <a:solidFill>
                  <a:srgbClr val="FF0000"/>
                </a:solidFill>
                <a:latin typeface="微软雅黑" panose="020B0503020204020204" pitchFamily="34" charset="-122"/>
                <a:ea typeface="微软雅黑" panose="020B0503020204020204" pitchFamily="34" charset="-122"/>
              </a:rPr>
              <a:t>二</a:t>
            </a:r>
            <a:r>
              <a:rPr lang="zh-CN" altLang="en-US" sz="1600" dirty="0">
                <a:solidFill>
                  <a:srgbClr val="FF0000"/>
                </a:solidFill>
                <a:latin typeface="微软雅黑" panose="020B0503020204020204" pitchFamily="34" charset="-122"/>
                <a:ea typeface="微软雅黑" panose="020B0503020204020204" pitchFamily="34" charset="-122"/>
              </a:rPr>
              <a:t>是对应用领域的</a:t>
            </a:r>
            <a:r>
              <a:rPr lang="zh-CN" altLang="en-US" sz="1600" dirty="0" smtClean="0">
                <a:solidFill>
                  <a:srgbClr val="FF0000"/>
                </a:solidFill>
                <a:latin typeface="微软雅黑" panose="020B0503020204020204" pitchFamily="34" charset="-122"/>
                <a:ea typeface="微软雅黑" panose="020B0503020204020204" pitchFamily="34" charset="-122"/>
              </a:rPr>
              <a:t>扩展</a:t>
            </a:r>
            <a:r>
              <a:rPr lang="zh-CN" altLang="en-US" sz="1600" dirty="0" smtClean="0">
                <a:solidFill>
                  <a:srgbClr val="000000"/>
                </a:solidFill>
                <a:latin typeface="微软雅黑" panose="020B0503020204020204" pitchFamily="34" charset="-122"/>
                <a:ea typeface="微软雅黑" panose="020B0503020204020204" pitchFamily="34" charset="-122"/>
              </a:rPr>
              <a:t>，如</a:t>
            </a:r>
            <a:r>
              <a:rPr lang="zh-CN" altLang="en-US" sz="1600" dirty="0">
                <a:solidFill>
                  <a:srgbClr val="000000"/>
                </a:solidFill>
                <a:latin typeface="微软雅黑" panose="020B0503020204020204" pitchFamily="34" charset="-122"/>
                <a:ea typeface="微软雅黑" panose="020B0503020204020204" pitchFamily="34" charset="-122"/>
              </a:rPr>
              <a:t>无线</a:t>
            </a:r>
            <a:r>
              <a:rPr lang="en-US" altLang="zh-CN" sz="1600" dirty="0">
                <a:solidFill>
                  <a:srgbClr val="000000"/>
                </a:solidFill>
                <a:latin typeface="微软雅黑" panose="020B0503020204020204" pitchFamily="34" charset="-122"/>
                <a:ea typeface="微软雅黑" panose="020B0503020204020204" pitchFamily="34" charset="-122"/>
              </a:rPr>
              <a:t>Tor</a:t>
            </a:r>
            <a:r>
              <a:rPr lang="zh-CN" altLang="en-US" sz="1600" dirty="0">
                <a:solidFill>
                  <a:srgbClr val="000000"/>
                </a:solidFill>
                <a:latin typeface="微软雅黑" panose="020B0503020204020204" pitchFamily="34" charset="-122"/>
                <a:ea typeface="微软雅黑" panose="020B0503020204020204" pitchFamily="34" charset="-122"/>
              </a:rPr>
              <a:t>匿名通信网络、分布式</a:t>
            </a:r>
            <a:r>
              <a:rPr lang="en-US" altLang="zh-CN" sz="1600" dirty="0">
                <a:solidFill>
                  <a:srgbClr val="000000"/>
                </a:solidFill>
                <a:latin typeface="微软雅黑" panose="020B0503020204020204" pitchFamily="34" charset="-122"/>
                <a:ea typeface="微软雅黑" panose="020B0503020204020204" pitchFamily="34" charset="-122"/>
              </a:rPr>
              <a:t>Tor</a:t>
            </a:r>
            <a:r>
              <a:rPr lang="zh-CN" altLang="en-US" sz="1600" dirty="0">
                <a:solidFill>
                  <a:srgbClr val="000000"/>
                </a:solidFill>
                <a:latin typeface="微软雅黑" panose="020B0503020204020204" pitchFamily="34" charset="-122"/>
                <a:ea typeface="微软雅黑" panose="020B0503020204020204" pitchFamily="34" charset="-122"/>
              </a:rPr>
              <a:t>匿名通信网络等</a:t>
            </a:r>
            <a:r>
              <a:rPr lang="zh-CN" altLang="en-US" sz="1600" dirty="0" smtClean="0">
                <a:solidFill>
                  <a:srgbClr val="000000"/>
                </a:solidFill>
                <a:latin typeface="微软雅黑" panose="020B0503020204020204" pitchFamily="34" charset="-122"/>
                <a:ea typeface="微软雅黑" panose="020B0503020204020204" pitchFamily="34" charset="-122"/>
              </a:rPr>
              <a:t>。</a:t>
            </a: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lvl="0">
              <a:lnSpc>
                <a:spcPct val="150000"/>
              </a:lnSpc>
              <a:defRPr/>
            </a:pPr>
            <a:endPar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pic>
        <p:nvPicPr>
          <p:cNvPr id="6" name="图片 5"/>
          <p:cNvPicPr>
            <a:picLocks noChangeAspect="1"/>
          </p:cNvPicPr>
          <p:nvPr/>
        </p:nvPicPr>
        <p:blipFill>
          <a:blip r:embed="rId2"/>
          <a:stretch>
            <a:fillRect/>
          </a:stretch>
        </p:blipFill>
        <p:spPr>
          <a:xfrm>
            <a:off x="2843808" y="2348880"/>
            <a:ext cx="2648072" cy="1431220"/>
          </a:xfrm>
          <a:prstGeom prst="rect">
            <a:avLst/>
          </a:prstGeom>
        </p:spPr>
      </p:pic>
    </p:spTree>
    <p:extLst>
      <p:ext uri="{BB962C8B-B14F-4D97-AF65-F5344CB8AC3E}">
        <p14:creationId xmlns:p14="http://schemas.microsoft.com/office/powerpoint/2010/main" val="3854422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2677656"/>
          </a:xfrm>
          <a:prstGeom prst="rect">
            <a:avLst/>
          </a:prstGeom>
        </p:spPr>
        <p:txBody>
          <a:bodyPr wrap="square">
            <a:spAutoFit/>
          </a:bodyPr>
          <a:lstStyle/>
          <a:p>
            <a:pPr lvl="0">
              <a:lnSpc>
                <a:spcPct val="150000"/>
              </a:lnSpc>
              <a:defRPr/>
            </a:pPr>
            <a:r>
              <a:rPr lang="zh-CN" altLang="en-US" sz="1600" b="1" u="sng" dirty="0" smtClean="0">
                <a:solidFill>
                  <a:srgbClr val="FF0000"/>
                </a:solidFill>
                <a:latin typeface="微软雅黑" panose="020B0503020204020204" pitchFamily="34" charset="-122"/>
                <a:ea typeface="微软雅黑" panose="020B0503020204020204" pitchFamily="34" charset="-122"/>
              </a:rPr>
              <a:t>新研究热点：（备选课题）</a:t>
            </a:r>
            <a:endParaRPr lang="en-US" altLang="zh-CN" sz="1600" b="1" u="sng" dirty="0" smtClean="0">
              <a:solidFill>
                <a:srgbClr val="FF0000"/>
              </a:solidFill>
              <a:latin typeface="微软雅黑" panose="020B0503020204020204" pitchFamily="34" charset="-122"/>
              <a:ea typeface="微软雅黑" panose="020B0503020204020204" pitchFamily="34" charset="-122"/>
            </a:endParaRPr>
          </a:p>
          <a:p>
            <a:pPr lvl="0">
              <a:lnSpc>
                <a:spcPct val="150000"/>
              </a:lnSpc>
              <a:defRPr/>
            </a:pPr>
            <a:r>
              <a:rPr lang="zh-CN" altLang="en-US" sz="1600" dirty="0" smtClean="0">
                <a:solidFill>
                  <a:srgbClr val="000000"/>
                </a:solidFill>
                <a:latin typeface="微软雅黑" panose="020B0503020204020204" pitchFamily="34" charset="-122"/>
                <a:ea typeface="微软雅黑" panose="020B0503020204020204" pitchFamily="34" charset="-122"/>
              </a:rPr>
              <a:t>除了匿名</a:t>
            </a:r>
            <a:r>
              <a:rPr lang="zh-CN" altLang="en-US" sz="1600" dirty="0">
                <a:solidFill>
                  <a:srgbClr val="000000"/>
                </a:solidFill>
                <a:latin typeface="微软雅黑" panose="020B0503020204020204" pitchFamily="34" charset="-122"/>
                <a:ea typeface="微软雅黑" panose="020B0503020204020204" pitchFamily="34" charset="-122"/>
              </a:rPr>
              <a:t>网络攻防技术的不断演进</a:t>
            </a:r>
            <a:r>
              <a:rPr lang="zh-CN" altLang="en-US" sz="1600" dirty="0" smtClean="0">
                <a:solidFill>
                  <a:srgbClr val="000000"/>
                </a:solidFill>
                <a:latin typeface="微软雅黑" panose="020B0503020204020204" pitchFamily="34" charset="-122"/>
                <a:ea typeface="微软雅黑" panose="020B0503020204020204" pitchFamily="34" charset="-122"/>
              </a:rPr>
              <a:t>之外，构建</a:t>
            </a:r>
            <a:r>
              <a:rPr lang="zh-CN" altLang="en-US" sz="1600" b="1" u="sng" dirty="0">
                <a:solidFill>
                  <a:srgbClr val="FF0000"/>
                </a:solidFill>
                <a:latin typeface="微软雅黑" panose="020B0503020204020204" pitchFamily="34" charset="-122"/>
                <a:ea typeface="微软雅黑" panose="020B0503020204020204" pitchFamily="34" charset="-122"/>
              </a:rPr>
              <a:t>可控的匿名网络</a:t>
            </a:r>
            <a:r>
              <a:rPr lang="zh-CN" altLang="en-US" sz="1600" dirty="0">
                <a:solidFill>
                  <a:srgbClr val="000000"/>
                </a:solidFill>
                <a:latin typeface="微软雅黑" panose="020B0503020204020204" pitchFamily="34" charset="-122"/>
                <a:ea typeface="微软雅黑" panose="020B0503020204020204" pitchFamily="34" charset="-122"/>
              </a:rPr>
              <a:t>将逐渐成为研究</a:t>
            </a:r>
            <a:r>
              <a:rPr lang="zh-CN" altLang="en-US" sz="1600" dirty="0" smtClean="0">
                <a:solidFill>
                  <a:srgbClr val="000000"/>
                </a:solidFill>
                <a:latin typeface="微软雅黑" panose="020B0503020204020204" pitchFamily="34" charset="-122"/>
                <a:ea typeface="微软雅黑" panose="020B0503020204020204" pitchFamily="34" charset="-122"/>
              </a:rPr>
              <a:t>热点，可</a:t>
            </a:r>
            <a:r>
              <a:rPr lang="zh-CN" altLang="en-US" sz="1600" dirty="0">
                <a:solidFill>
                  <a:srgbClr val="000000"/>
                </a:solidFill>
                <a:latin typeface="微软雅黑" panose="020B0503020204020204" pitchFamily="34" charset="-122"/>
                <a:ea typeface="微软雅黑" panose="020B0503020204020204" pitchFamily="34" charset="-122"/>
              </a:rPr>
              <a:t>撤销匿名技术就是其中之一</a:t>
            </a:r>
            <a:r>
              <a:rPr lang="zh-CN" altLang="en-US" sz="1600" dirty="0" smtClean="0">
                <a:solidFill>
                  <a:srgbClr val="000000"/>
                </a:solidFill>
                <a:latin typeface="微软雅黑" panose="020B0503020204020204" pitchFamily="34" charset="-122"/>
                <a:ea typeface="微软雅黑" panose="020B0503020204020204" pitchFamily="34" charset="-122"/>
              </a:rPr>
              <a:t>。</a:t>
            </a: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lvl="0">
              <a:lnSpc>
                <a:spcPct val="150000"/>
              </a:lnSpc>
              <a:defRPr/>
            </a:pPr>
            <a:r>
              <a:rPr lang="zh-CN" altLang="en-US" sz="1600" dirty="0" smtClean="0">
                <a:solidFill>
                  <a:srgbClr val="000000"/>
                </a:solidFill>
                <a:latin typeface="微软雅黑" panose="020B0503020204020204" pitchFamily="34" charset="-122"/>
                <a:ea typeface="微软雅黑" panose="020B0503020204020204" pitchFamily="34" charset="-122"/>
              </a:rPr>
              <a:t>该</a:t>
            </a:r>
            <a:r>
              <a:rPr lang="zh-CN" altLang="en-US" sz="1600" dirty="0">
                <a:solidFill>
                  <a:srgbClr val="000000"/>
                </a:solidFill>
                <a:latin typeface="微软雅黑" panose="020B0503020204020204" pitchFamily="34" charset="-122"/>
                <a:ea typeface="微软雅黑" panose="020B0503020204020204" pitchFamily="34" charset="-122"/>
              </a:rPr>
              <a:t>技术是一种有条件的受控匿名</a:t>
            </a:r>
            <a:r>
              <a:rPr lang="zh-CN" altLang="en-US" sz="1600" dirty="0" smtClean="0">
                <a:solidFill>
                  <a:srgbClr val="000000"/>
                </a:solidFill>
                <a:latin typeface="微软雅黑" panose="020B0503020204020204" pitchFamily="34" charset="-122"/>
                <a:ea typeface="微软雅黑" panose="020B0503020204020204" pitchFamily="34" charset="-122"/>
              </a:rPr>
              <a:t>技术，基于</a:t>
            </a:r>
            <a:r>
              <a:rPr lang="zh-CN" altLang="en-US" sz="1600" dirty="0">
                <a:solidFill>
                  <a:srgbClr val="000000"/>
                </a:solidFill>
                <a:latin typeface="微软雅黑" panose="020B0503020204020204" pitchFamily="34" charset="-122"/>
                <a:ea typeface="微软雅黑" panose="020B0503020204020204" pitchFamily="34" charset="-122"/>
              </a:rPr>
              <a:t>“认证签名”和“可信第三方”机制实现对匿名网络的合理管控。当某用户滥用匿名</a:t>
            </a:r>
            <a:r>
              <a:rPr lang="zh-CN" altLang="en-US" sz="1600" dirty="0" smtClean="0">
                <a:solidFill>
                  <a:srgbClr val="000000"/>
                </a:solidFill>
                <a:latin typeface="微软雅黑" panose="020B0503020204020204" pitchFamily="34" charset="-122"/>
                <a:ea typeface="微软雅黑" panose="020B0503020204020204" pitchFamily="34" charset="-122"/>
              </a:rPr>
              <a:t>时，通过</a:t>
            </a:r>
            <a:r>
              <a:rPr lang="zh-CN" altLang="en-US" sz="1600" dirty="0">
                <a:solidFill>
                  <a:srgbClr val="000000"/>
                </a:solidFill>
                <a:latin typeface="微软雅黑" panose="020B0503020204020204" pitchFamily="34" charset="-122"/>
                <a:ea typeface="微软雅黑" panose="020B0503020204020204" pitchFamily="34" charset="-122"/>
              </a:rPr>
              <a:t>技术手段找到匿名通信连接的</a:t>
            </a:r>
            <a:r>
              <a:rPr lang="zh-CN" altLang="en-US" sz="1600" dirty="0" smtClean="0">
                <a:solidFill>
                  <a:srgbClr val="000000"/>
                </a:solidFill>
                <a:latin typeface="微软雅黑" panose="020B0503020204020204" pitchFamily="34" charset="-122"/>
                <a:ea typeface="微软雅黑" panose="020B0503020204020204" pitchFamily="34" charset="-122"/>
              </a:rPr>
              <a:t>源地址，从而</a:t>
            </a:r>
            <a:r>
              <a:rPr lang="zh-CN" altLang="en-US" sz="1600" dirty="0">
                <a:solidFill>
                  <a:srgbClr val="000000"/>
                </a:solidFill>
                <a:latin typeface="微软雅黑" panose="020B0503020204020204" pitchFamily="34" charset="-122"/>
                <a:ea typeface="微软雅黑" panose="020B0503020204020204" pitchFamily="34" charset="-122"/>
              </a:rPr>
              <a:t>撤销发送者的匿名</a:t>
            </a:r>
            <a:r>
              <a:rPr lang="zh-CN" altLang="en-US" sz="1600" dirty="0" smtClean="0">
                <a:solidFill>
                  <a:srgbClr val="000000"/>
                </a:solidFill>
                <a:latin typeface="微软雅黑" panose="020B0503020204020204" pitchFamily="34" charset="-122"/>
                <a:ea typeface="微软雅黑" panose="020B0503020204020204" pitchFamily="34" charset="-122"/>
              </a:rPr>
              <a:t>性，揭露</a:t>
            </a:r>
            <a:r>
              <a:rPr lang="zh-CN" altLang="en-US" sz="1600" dirty="0">
                <a:solidFill>
                  <a:srgbClr val="000000"/>
                </a:solidFill>
                <a:latin typeface="微软雅黑" panose="020B0503020204020204" pitchFamily="34" charset="-122"/>
                <a:ea typeface="微软雅黑" panose="020B0503020204020204" pitchFamily="34" charset="-122"/>
              </a:rPr>
              <a:t>被隐藏的信息。</a:t>
            </a:r>
            <a:endParaRPr lang="en-US" altLang="zh-CN" sz="1600"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44868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994658"/>
            <a:ext cx="8496944" cy="3785652"/>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Application of Machine Learning in Cyberspace Security Research  </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sym typeface="+mn-ea"/>
              </a:rPr>
              <a:t>机器学习在网络空间安全研究中的</a:t>
            </a:r>
            <a:r>
              <a:rPr lang="zh-CN" altLang="en-US" sz="2000" dirty="0" smtClean="0">
                <a:latin typeface="微软雅黑" panose="020B0503020204020204" pitchFamily="34" charset="-122"/>
                <a:ea typeface="微软雅黑" panose="020B0503020204020204" pitchFamily="34" charset="-122"/>
                <a:sym typeface="+mn-ea"/>
              </a:rPr>
              <a:t>应用</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b="1" dirty="0" smtClean="0">
                <a:latin typeface="微软雅黑" panose="020B0503020204020204" pitchFamily="34" charset="-122"/>
                <a:ea typeface="微软雅黑" panose="020B0503020204020204" pitchFamily="34" charset="-122"/>
              </a:rPr>
              <a:t>作者</a:t>
            </a:r>
            <a:r>
              <a:rPr lang="zh-CN" altLang="en-US" sz="2000" b="1" dirty="0">
                <a:latin typeface="微软雅黑" panose="020B0503020204020204" pitchFamily="34" charset="-122"/>
                <a:ea typeface="微软雅黑" panose="020B0503020204020204" pitchFamily="34" charset="-122"/>
              </a:rPr>
              <a:t>与单位：</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en-US" altLang="zh-CN" sz="2000" dirty="0" smtClean="0">
                <a:latin typeface="微软雅黑" panose="020B0503020204020204" pitchFamily="34" charset="-122"/>
                <a:ea typeface="微软雅黑" panose="020B0503020204020204" pitchFamily="34" charset="-122"/>
              </a:rPr>
              <a:t>ZHANG Lei</a:t>
            </a:r>
            <a:r>
              <a:rPr lang="en-US" altLang="zh-CN" sz="1400" baseline="70000" dirty="0" smtClean="0">
                <a:latin typeface="微软雅黑" panose="020B0503020204020204" pitchFamily="34" charset="-122"/>
                <a:ea typeface="微软雅黑" panose="020B0503020204020204" pitchFamily="34" charset="-122"/>
              </a:rPr>
              <a:t>1</a:t>
            </a:r>
            <a:r>
              <a:rPr lang="zh-CN" altLang="en-US" sz="1400" baseline="70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  CUI Yong</a:t>
            </a:r>
            <a:r>
              <a:rPr lang="en-US" altLang="zh-CN" sz="1400" baseline="70000" dirty="0" smtClean="0">
                <a:latin typeface="微软雅黑" panose="020B0503020204020204" pitchFamily="34" charset="-122"/>
                <a:ea typeface="微软雅黑" panose="020B0503020204020204" pitchFamily="34" charset="-122"/>
              </a:rPr>
              <a:t>1</a:t>
            </a:r>
            <a:r>
              <a:rPr lang="zh-CN" altLang="en-US" sz="1400" baseline="70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LIU Jing</a:t>
            </a:r>
            <a:r>
              <a:rPr lang="en-US" altLang="zh-CN" sz="1400" baseline="70000" dirty="0" smtClean="0">
                <a:latin typeface="微软雅黑" panose="020B0503020204020204" pitchFamily="34" charset="-122"/>
                <a:ea typeface="微软雅黑" panose="020B0503020204020204" pitchFamily="34" charset="-122"/>
              </a:rPr>
              <a:t>2</a:t>
            </a:r>
            <a:r>
              <a:rPr lang="zh-CN" altLang="en-US" sz="1400" baseline="70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JIANG Yong</a:t>
            </a:r>
            <a:r>
              <a:rPr lang="en-US" altLang="zh-CN" sz="1400" baseline="70000" dirty="0" smtClean="0">
                <a:latin typeface="微软雅黑" panose="020B0503020204020204" pitchFamily="34" charset="-122"/>
                <a:ea typeface="微软雅黑" panose="020B0503020204020204" pitchFamily="34" charset="-122"/>
              </a:rPr>
              <a:t>1</a:t>
            </a:r>
            <a:r>
              <a:rPr lang="zh-CN" altLang="en-US" sz="1400" baseline="70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WU Jian-Ping</a:t>
            </a:r>
            <a:r>
              <a:rPr lang="en-US" altLang="zh-CN" sz="1400" baseline="70000" dirty="0" smtClean="0">
                <a:latin typeface="微软雅黑" panose="020B0503020204020204" pitchFamily="34" charset="-122"/>
                <a:ea typeface="微软雅黑" panose="020B0503020204020204" pitchFamily="34" charset="-122"/>
              </a:rPr>
              <a:t>1</a:t>
            </a:r>
            <a:r>
              <a:rPr lang="zh-CN" altLang="en-US" sz="1400" baseline="70000" dirty="0" smtClean="0">
                <a:latin typeface="微软雅黑" panose="020B0503020204020204" pitchFamily="34" charset="-122"/>
                <a:ea typeface="微软雅黑" panose="020B0503020204020204" pitchFamily="34" charset="-122"/>
              </a:rPr>
              <a:t>）</a:t>
            </a:r>
            <a:endParaRPr lang="en-US" altLang="zh-CN" sz="1400" baseline="70000" dirty="0">
              <a:latin typeface="微软雅黑" panose="020B0503020204020204" pitchFamily="34" charset="-122"/>
              <a:ea typeface="微软雅黑" panose="020B0503020204020204" pitchFamily="34" charset="-122"/>
            </a:endParaRPr>
          </a:p>
          <a:p>
            <a:pPr>
              <a:lnSpc>
                <a:spcPct val="150000"/>
              </a:lnSpc>
            </a:pPr>
            <a:r>
              <a:rPr lang="en-US" altLang="zh-CN" sz="1400" baseline="70000" dirty="0">
                <a:latin typeface="微软雅黑" panose="020B0503020204020204" pitchFamily="34" charset="-122"/>
                <a:ea typeface="微软雅黑" panose="020B0503020204020204" pitchFamily="34" charset="-122"/>
              </a:rPr>
              <a:t>1</a:t>
            </a:r>
            <a:r>
              <a:rPr lang="zh-CN" altLang="en-US" sz="1400" baseline="70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（清华大学 计算机科学与技术系 北京 </a:t>
            </a:r>
            <a:r>
              <a:rPr lang="en-US" altLang="zh-CN" sz="2000" dirty="0" smtClean="0">
                <a:latin typeface="微软雅黑" panose="020B0503020204020204" pitchFamily="34" charset="-122"/>
                <a:ea typeface="微软雅黑" panose="020B0503020204020204" pitchFamily="34" charset="-122"/>
              </a:rPr>
              <a:t>100084</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en-US" altLang="zh-CN" sz="1400" baseline="70000" dirty="0">
                <a:latin typeface="微软雅黑" panose="020B0503020204020204" pitchFamily="34" charset="-122"/>
                <a:ea typeface="微软雅黑" panose="020B0503020204020204" pitchFamily="34" charset="-122"/>
              </a:rPr>
              <a:t>2</a:t>
            </a:r>
            <a:r>
              <a:rPr lang="zh-CN" altLang="en-US" sz="1400" baseline="70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（北京邮电大学 网络与交换技术国家重点实验室 北京 </a:t>
            </a:r>
            <a:r>
              <a:rPr lang="en-US" altLang="zh-CN" sz="2000" dirty="0" smtClean="0">
                <a:latin typeface="微软雅黑" panose="020B0503020204020204" pitchFamily="34" charset="-122"/>
                <a:ea typeface="微软雅黑" panose="020B0503020204020204" pitchFamily="34" charset="-122"/>
              </a:rPr>
              <a:t>100876</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b="1" dirty="0" smtClean="0">
                <a:latin typeface="微软雅黑" panose="020B0503020204020204" pitchFamily="34" charset="-122"/>
                <a:ea typeface="微软雅黑" panose="020B0503020204020204" pitchFamily="34" charset="-122"/>
              </a:rPr>
              <a:t>出处</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en-US" altLang="zh-CN" sz="2000" dirty="0" smtClean="0">
                <a:latin typeface="微软雅黑" panose="020B0503020204020204" pitchFamily="34" charset="-122"/>
                <a:ea typeface="微软雅黑" panose="020B0503020204020204" pitchFamily="34" charset="-122"/>
              </a:rPr>
              <a:t>2017.12</a:t>
            </a:r>
            <a:r>
              <a:rPr lang="zh-CN" altLang="en-US"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Oline</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计算机学报</a:t>
            </a:r>
            <a:r>
              <a:rPr lang="en-US" altLang="zh-CN" sz="2000" dirty="0" smtClean="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会议写时间、期刊写时间</a:t>
            </a:r>
            <a:r>
              <a:rPr lang="en-US" altLang="zh-CN" sz="2000" dirty="0">
                <a:solidFill>
                  <a:srgbClr val="FF0000"/>
                </a:solidFill>
                <a:latin typeface="微软雅黑" panose="020B0503020204020204" pitchFamily="34" charset="-122"/>
                <a:ea typeface="微软雅黑" panose="020B0503020204020204" pitchFamily="34" charset="-122"/>
              </a:rPr>
              <a:t>or</a:t>
            </a:r>
            <a:r>
              <a:rPr lang="zh-CN" altLang="en-US" sz="2000" dirty="0">
                <a:solidFill>
                  <a:srgbClr val="FF0000"/>
                </a:solidFill>
                <a:latin typeface="微软雅黑" panose="020B0503020204020204" pitchFamily="34" charset="-122"/>
                <a:ea typeface="微软雅黑" panose="020B0503020204020204" pitchFamily="34" charset="-122"/>
              </a:rPr>
              <a:t>卷期</a:t>
            </a:r>
            <a:r>
              <a:rPr lang="en-US" altLang="zh-CN" sz="2000" dirty="0">
                <a:solidFill>
                  <a:srgbClr val="FF0000"/>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D7B6B9E4-9B27-404F-A11E-D8E867D07B8D}"/>
              </a:ext>
            </a:extLst>
          </p:cNvPr>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994658"/>
            <a:ext cx="8496944" cy="2862322"/>
          </a:xfrm>
          <a:prstGeom prst="rect">
            <a:avLst/>
          </a:prstGeom>
          <a:noFill/>
        </p:spPr>
        <p:txBody>
          <a:bodyPr wrap="square" rtlCol="0">
            <a:spAutoFit/>
          </a:bodyPr>
          <a:lstStyle/>
          <a:p>
            <a:pPr lvl="0">
              <a:lnSpc>
                <a:spcPct val="150000"/>
              </a:lnSpc>
              <a:defRPr/>
            </a:pPr>
            <a:r>
              <a:rPr lang="en-US" altLang="zh-CN" sz="2000" dirty="0">
                <a:solidFill>
                  <a:srgbClr val="000000"/>
                </a:solidFill>
                <a:latin typeface="微软雅黑" panose="020B0503020204020204" pitchFamily="34" charset="-122"/>
                <a:ea typeface="微软雅黑" panose="020B0503020204020204" pitchFamily="34" charset="-122"/>
              </a:rPr>
              <a:t>6</a:t>
            </a: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、阅读</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可控制匿名理论与技术的研究</a:t>
            </a:r>
            <a:r>
              <a:rPr lang="en-US" altLang="zh-CN" sz="2000" dirty="0">
                <a:solidFill>
                  <a:srgbClr val="000000"/>
                </a:solidFill>
                <a:latin typeface="微软雅黑" panose="020B0503020204020204" pitchFamily="34" charset="-122"/>
                <a:ea typeface="微软雅黑" panose="020B0503020204020204" pitchFamily="34" charset="-122"/>
              </a:rPr>
              <a:t>》</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作者</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与单位：</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周章雄</a:t>
            </a:r>
            <a:endParaRPr kumimoji="0" lang="en-US" altLang="zh-CN"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西安电子科技大学 </a:t>
            </a:r>
            <a:r>
              <a:rPr kumimoji="0" lang="en-US" altLang="zh-CN"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2009</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D7B6B9E4-9B27-404F-A11E-D8E867D07B8D}"/>
              </a:ext>
            </a:extLst>
          </p:cNvPr>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51864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4154984"/>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研究动机（</a:t>
            </a:r>
            <a:r>
              <a:rPr kumimoji="0" lang="zh-CN"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针对的问题</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和意义）</a:t>
            </a: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pPr>
            <a:r>
              <a:rPr lang="zh-CN" altLang="en-US" sz="1600" dirty="0" smtClean="0">
                <a:solidFill>
                  <a:srgbClr val="000000"/>
                </a:solidFill>
                <a:latin typeface="微软雅黑" panose="020B0503020204020204" pitchFamily="34" charset="-122"/>
                <a:ea typeface="微软雅黑" panose="020B0503020204020204" pitchFamily="34" charset="-122"/>
              </a:rPr>
              <a:t>匿名</a:t>
            </a:r>
            <a:r>
              <a:rPr lang="zh-CN" altLang="en-US" sz="1600" dirty="0">
                <a:solidFill>
                  <a:srgbClr val="000000"/>
                </a:solidFill>
                <a:latin typeface="微软雅黑" panose="020B0503020204020204" pitchFamily="34" charset="-122"/>
                <a:ea typeface="微软雅黑" panose="020B0503020204020204" pitchFamily="34" charset="-122"/>
              </a:rPr>
              <a:t>技术是保护用户隐私的一种有效</a:t>
            </a:r>
            <a:r>
              <a:rPr lang="zh-CN" altLang="en-US" sz="1600" dirty="0" smtClean="0">
                <a:solidFill>
                  <a:srgbClr val="000000"/>
                </a:solidFill>
                <a:latin typeface="微软雅黑" panose="020B0503020204020204" pitchFamily="34" charset="-122"/>
                <a:ea typeface="微软雅黑" panose="020B0503020204020204" pitchFamily="34" charset="-122"/>
              </a:rPr>
              <a:t>手段，但</a:t>
            </a:r>
            <a:r>
              <a:rPr lang="zh-CN" altLang="en-US" sz="1600" dirty="0">
                <a:solidFill>
                  <a:srgbClr val="000000"/>
                </a:solidFill>
                <a:latin typeface="微软雅黑" panose="020B0503020204020204" pitchFamily="34" charset="-122"/>
                <a:ea typeface="微软雅黑" panose="020B0503020204020204" pitchFamily="34" charset="-122"/>
              </a:rPr>
              <a:t>匿名系统在给人们提供保护隐私信息的</a:t>
            </a:r>
            <a:r>
              <a:rPr lang="zh-CN" altLang="en-US" sz="1600" dirty="0" smtClean="0">
                <a:solidFill>
                  <a:srgbClr val="000000"/>
                </a:solidFill>
                <a:latin typeface="微软雅黑" panose="020B0503020204020204" pitchFamily="34" charset="-122"/>
                <a:ea typeface="微软雅黑" panose="020B0503020204020204" pitchFamily="34" charset="-122"/>
              </a:rPr>
              <a:t>同时，也</a:t>
            </a:r>
            <a:r>
              <a:rPr lang="zh-CN" altLang="en-US" sz="1600" dirty="0">
                <a:solidFill>
                  <a:srgbClr val="000000"/>
                </a:solidFill>
                <a:latin typeface="微软雅黑" panose="020B0503020204020204" pitchFamily="34" charset="-122"/>
                <a:ea typeface="微软雅黑" panose="020B0503020204020204" pitchFamily="34" charset="-122"/>
              </a:rPr>
              <a:t>给一些恶意用户提供利用匿名技术进行破坏活动的</a:t>
            </a:r>
            <a:r>
              <a:rPr lang="zh-CN" altLang="en-US" sz="1600" dirty="0" smtClean="0">
                <a:solidFill>
                  <a:srgbClr val="000000"/>
                </a:solidFill>
                <a:latin typeface="微软雅黑" panose="020B0503020204020204" pitchFamily="34" charset="-122"/>
                <a:ea typeface="微软雅黑" panose="020B0503020204020204" pitchFamily="34" charset="-122"/>
              </a:rPr>
              <a:t>机会。本文主要研究</a:t>
            </a:r>
            <a:r>
              <a:rPr lang="zh-CN" altLang="en-US" sz="1600" dirty="0">
                <a:solidFill>
                  <a:srgbClr val="000000"/>
                </a:solidFill>
                <a:latin typeface="微软雅黑" panose="020B0503020204020204" pitchFamily="34" charset="-122"/>
                <a:ea typeface="微软雅黑" panose="020B0503020204020204" pitchFamily="34" charset="-122"/>
              </a:rPr>
              <a:t>可控制匿名理论与技术</a:t>
            </a:r>
            <a:r>
              <a:rPr lang="zh-CN" altLang="en-US" sz="1600" dirty="0" smtClean="0">
                <a:solidFill>
                  <a:srgbClr val="000000"/>
                </a:solidFill>
                <a:latin typeface="微软雅黑" panose="020B0503020204020204" pitchFamily="34" charset="-122"/>
                <a:ea typeface="微软雅黑" panose="020B0503020204020204" pitchFamily="34" charset="-122"/>
              </a:rPr>
              <a:t>。</a:t>
            </a: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sz="1600" b="1" dirty="0">
                <a:solidFill>
                  <a:srgbClr val="000000"/>
                </a:solidFill>
                <a:latin typeface="微软雅黑" panose="020B0503020204020204" pitchFamily="34" charset="-122"/>
                <a:ea typeface="微软雅黑" panose="020B0503020204020204" pitchFamily="34" charset="-122"/>
              </a:rPr>
              <a:t>相关研究的不足</a:t>
            </a:r>
            <a:r>
              <a:rPr lang="zh-CN" altLang="en-US" sz="1600" b="1" dirty="0" smtClean="0">
                <a:solidFill>
                  <a:srgbClr val="000000"/>
                </a:solidFill>
                <a:latin typeface="微软雅黑" panose="020B0503020204020204" pitchFamily="34" charset="-122"/>
                <a:ea typeface="微软雅黑" panose="020B0503020204020204" pitchFamily="34" charset="-122"/>
              </a:rPr>
              <a:t>：</a:t>
            </a: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lvl="0">
              <a:lnSpc>
                <a:spcPct val="150000"/>
              </a:lnSpc>
            </a:pPr>
            <a:r>
              <a:rPr lang="zh-CN" altLang="en-US" sz="1600" dirty="0" smtClean="0">
                <a:solidFill>
                  <a:srgbClr val="000000"/>
                </a:solidFill>
                <a:latin typeface="微软雅黑" panose="020B0503020204020204" pitchFamily="34" charset="-122"/>
                <a:ea typeface="微软雅黑" panose="020B0503020204020204" pitchFamily="34" charset="-122"/>
              </a:rPr>
              <a:t>匿名</a:t>
            </a:r>
            <a:r>
              <a:rPr lang="zh-CN" altLang="en-US" sz="1600" dirty="0">
                <a:solidFill>
                  <a:srgbClr val="000000"/>
                </a:solidFill>
                <a:latin typeface="微软雅黑" panose="020B0503020204020204" pitchFamily="34" charset="-122"/>
                <a:ea typeface="微软雅黑" panose="020B0503020204020204" pitchFamily="34" charset="-122"/>
              </a:rPr>
              <a:t>技术发展到</a:t>
            </a:r>
            <a:r>
              <a:rPr lang="zh-CN" altLang="en-US" sz="1600" dirty="0" smtClean="0">
                <a:solidFill>
                  <a:srgbClr val="000000"/>
                </a:solidFill>
                <a:latin typeface="微软雅黑" panose="020B0503020204020204" pitchFamily="34" charset="-122"/>
                <a:ea typeface="微软雅黑" panose="020B0503020204020204" pitchFamily="34" charset="-122"/>
              </a:rPr>
              <a:t>今天，虽然</a:t>
            </a:r>
            <a:r>
              <a:rPr lang="zh-CN" altLang="en-US" sz="1600" dirty="0">
                <a:solidFill>
                  <a:srgbClr val="000000"/>
                </a:solidFill>
                <a:latin typeface="微软雅黑" panose="020B0503020204020204" pitchFamily="34" charset="-122"/>
                <a:ea typeface="微软雅黑" panose="020B0503020204020204" pitchFamily="34" charset="-122"/>
              </a:rPr>
              <a:t>取得了一定的</a:t>
            </a:r>
            <a:r>
              <a:rPr lang="zh-CN" altLang="en-US" sz="1600" dirty="0" smtClean="0">
                <a:solidFill>
                  <a:srgbClr val="000000"/>
                </a:solidFill>
                <a:latin typeface="微软雅黑" panose="020B0503020204020204" pitchFamily="34" charset="-122"/>
                <a:ea typeface="微软雅黑" panose="020B0503020204020204" pitchFamily="34" charset="-122"/>
              </a:rPr>
              <a:t>成就，但</a:t>
            </a:r>
            <a:r>
              <a:rPr lang="zh-CN" altLang="en-US" sz="1600" dirty="0">
                <a:solidFill>
                  <a:srgbClr val="000000"/>
                </a:solidFill>
                <a:latin typeface="微软雅黑" panose="020B0503020204020204" pitchFamily="34" charset="-122"/>
                <a:ea typeface="微软雅黑" panose="020B0503020204020204" pitchFamily="34" charset="-122"/>
              </a:rPr>
              <a:t>还有很多问题有待解决。首先是如何发现一些新的攻击</a:t>
            </a:r>
            <a:r>
              <a:rPr lang="zh-CN" altLang="en-US" sz="1600" dirty="0" smtClean="0">
                <a:solidFill>
                  <a:srgbClr val="000000"/>
                </a:solidFill>
                <a:latin typeface="微软雅黑" panose="020B0503020204020204" pitchFamily="34" charset="-122"/>
                <a:ea typeface="微软雅黑" panose="020B0503020204020204" pitchFamily="34" charset="-122"/>
              </a:rPr>
              <a:t>手段，以</a:t>
            </a:r>
            <a:r>
              <a:rPr lang="zh-CN" altLang="en-US" sz="1600" dirty="0">
                <a:solidFill>
                  <a:srgbClr val="000000"/>
                </a:solidFill>
                <a:latin typeface="微软雅黑" panose="020B0503020204020204" pitchFamily="34" charset="-122"/>
                <a:ea typeface="微软雅黑" panose="020B0503020204020204" pitchFamily="34" charset="-122"/>
              </a:rPr>
              <a:t>进一步验证现有的匿名协议的</a:t>
            </a:r>
            <a:r>
              <a:rPr lang="zh-CN" altLang="en-US" sz="1600" dirty="0" smtClean="0">
                <a:solidFill>
                  <a:srgbClr val="000000"/>
                </a:solidFill>
                <a:latin typeface="微软雅黑" panose="020B0503020204020204" pitchFamily="34" charset="-122"/>
                <a:ea typeface="微软雅黑" panose="020B0503020204020204" pitchFamily="34" charset="-122"/>
              </a:rPr>
              <a:t>安全性；第二</a:t>
            </a:r>
            <a:r>
              <a:rPr lang="zh-CN" altLang="en-US" sz="1600" dirty="0">
                <a:solidFill>
                  <a:srgbClr val="000000"/>
                </a:solidFill>
                <a:latin typeface="微软雅黑" panose="020B0503020204020204" pitchFamily="34" charset="-122"/>
                <a:ea typeface="微软雅黑" panose="020B0503020204020204" pitchFamily="34" charset="-122"/>
              </a:rPr>
              <a:t>是如何形式化的描述攻击</a:t>
            </a:r>
            <a:r>
              <a:rPr lang="zh-CN" altLang="en-US" sz="1600" dirty="0" smtClean="0">
                <a:solidFill>
                  <a:srgbClr val="000000"/>
                </a:solidFill>
                <a:latin typeface="微软雅黑" panose="020B0503020204020204" pitchFamily="34" charset="-122"/>
                <a:ea typeface="微软雅黑" panose="020B0503020204020204" pitchFamily="34" charset="-122"/>
              </a:rPr>
              <a:t>者，对</a:t>
            </a:r>
            <a:r>
              <a:rPr lang="zh-CN" altLang="en-US" sz="1600" dirty="0">
                <a:solidFill>
                  <a:srgbClr val="000000"/>
                </a:solidFill>
                <a:latin typeface="微软雅黑" panose="020B0503020204020204" pitchFamily="34" charset="-122"/>
                <a:ea typeface="微软雅黑" panose="020B0503020204020204" pitchFamily="34" charset="-122"/>
              </a:rPr>
              <a:t>攻击者能力的描述将直接影响到协议的安全性。现有的形式化方法并不能很好的描述针对匿名协议的攻击</a:t>
            </a:r>
            <a:r>
              <a:rPr lang="zh-CN" altLang="en-US" sz="1600" dirty="0" smtClean="0">
                <a:solidFill>
                  <a:srgbClr val="000000"/>
                </a:solidFill>
                <a:latin typeface="微软雅黑" panose="020B0503020204020204" pitchFamily="34" charset="-122"/>
                <a:ea typeface="微软雅黑" panose="020B0503020204020204" pitchFamily="34" charset="-122"/>
              </a:rPr>
              <a:t>者；第三</a:t>
            </a:r>
            <a:r>
              <a:rPr lang="zh-CN" altLang="en-US" sz="1600" dirty="0">
                <a:solidFill>
                  <a:srgbClr val="000000"/>
                </a:solidFill>
                <a:latin typeface="微软雅黑" panose="020B0503020204020204" pitchFamily="34" charset="-122"/>
                <a:ea typeface="微软雅黑" panose="020B0503020204020204" pitchFamily="34" charset="-122"/>
              </a:rPr>
              <a:t>是如何评估匿名系统的匿名性。至今</a:t>
            </a:r>
            <a:r>
              <a:rPr lang="zh-CN" altLang="en-US" sz="1600" dirty="0" smtClean="0">
                <a:solidFill>
                  <a:srgbClr val="000000"/>
                </a:solidFill>
                <a:latin typeface="微软雅黑" panose="020B0503020204020204" pitchFamily="34" charset="-122"/>
                <a:ea typeface="微软雅黑" panose="020B0503020204020204" pitchFamily="34" charset="-122"/>
              </a:rPr>
              <a:t>为止，还</a:t>
            </a:r>
            <a:r>
              <a:rPr lang="zh-CN" altLang="en-US" sz="1600" dirty="0">
                <a:solidFill>
                  <a:srgbClr val="000000"/>
                </a:solidFill>
                <a:latin typeface="微软雅黑" panose="020B0503020204020204" pitchFamily="34" charset="-122"/>
                <a:ea typeface="微软雅黑" panose="020B0503020204020204" pitchFamily="34" charset="-122"/>
              </a:rPr>
              <a:t>没有一种合适的统一的评估匿名系统的</a:t>
            </a:r>
            <a:r>
              <a:rPr lang="zh-CN" altLang="en-US" sz="1600" dirty="0" smtClean="0">
                <a:solidFill>
                  <a:srgbClr val="000000"/>
                </a:solidFill>
                <a:latin typeface="微软雅黑" panose="020B0503020204020204" pitchFamily="34" charset="-122"/>
                <a:ea typeface="微软雅黑" panose="020B0503020204020204" pitchFamily="34" charset="-122"/>
              </a:rPr>
              <a:t>方法，因此现有</a:t>
            </a:r>
            <a:r>
              <a:rPr lang="zh-CN" altLang="en-US" sz="1600" dirty="0">
                <a:solidFill>
                  <a:srgbClr val="000000"/>
                </a:solidFill>
                <a:latin typeface="微软雅黑" panose="020B0503020204020204" pitchFamily="34" charset="-122"/>
                <a:ea typeface="微软雅黑" panose="020B0503020204020204" pitchFamily="34" charset="-122"/>
              </a:rPr>
              <a:t>的对匿名系统的比较都有很大的局限性。</a:t>
            </a: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lvl="0">
              <a:lnSpc>
                <a:spcPct val="150000"/>
              </a:lnSpc>
            </a:pPr>
            <a:endParaRPr lang="en-US" altLang="zh-CN" sz="1600" dirty="0">
              <a:solidFill>
                <a:srgbClr val="00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603951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124744"/>
            <a:ext cx="8280920" cy="3785652"/>
          </a:xfrm>
          <a:prstGeom prst="rect">
            <a:avLst/>
          </a:prstGeom>
        </p:spPr>
        <p:txBody>
          <a:bodyPr wrap="square">
            <a:spAutoFit/>
          </a:bodyPr>
          <a:lstStyle/>
          <a:p>
            <a:pPr lvl="0">
              <a:lnSpc>
                <a:spcPct val="150000"/>
              </a:lnSpc>
            </a:pPr>
            <a:r>
              <a:rPr lang="zh-CN" altLang="en-US" sz="1600" b="1" dirty="0">
                <a:solidFill>
                  <a:srgbClr val="000000"/>
                </a:solidFill>
                <a:latin typeface="微软雅黑" panose="020B0503020204020204" pitchFamily="34" charset="-122"/>
                <a:ea typeface="微软雅黑" panose="020B0503020204020204" pitchFamily="34" charset="-122"/>
              </a:rPr>
              <a:t>思路与方案：</a:t>
            </a:r>
            <a:endParaRPr lang="en-US" altLang="zh-CN" sz="1600" b="1" dirty="0">
              <a:solidFill>
                <a:srgbClr val="000000"/>
              </a:solidFill>
              <a:latin typeface="微软雅黑" panose="020B0503020204020204" pitchFamily="34" charset="-122"/>
              <a:ea typeface="微软雅黑" panose="020B0503020204020204" pitchFamily="34" charset="-122"/>
            </a:endParaRPr>
          </a:p>
          <a:p>
            <a:pPr lvl="0">
              <a:lnSpc>
                <a:spcPct val="150000"/>
              </a:lnSpc>
            </a:pPr>
            <a:r>
              <a:rPr lang="zh-CN" altLang="en-US" sz="1600" dirty="0">
                <a:solidFill>
                  <a:srgbClr val="000000"/>
                </a:solidFill>
                <a:latin typeface="微软雅黑" panose="020B0503020204020204" pitchFamily="34" charset="-122"/>
                <a:ea typeface="微软雅黑" panose="020B0503020204020204" pitchFamily="34" charset="-122"/>
              </a:rPr>
              <a:t>本文首先介绍了可控制匿名的相关概念以及国内外研究现状。其次列举了匿名相关的理论基础如基本数论与代数知识、哈希函数、困难性问题、公钥密码体制、数字签名。</a:t>
            </a:r>
            <a:endParaRPr lang="en-US" altLang="zh-CN" sz="1600" dirty="0">
              <a:solidFill>
                <a:srgbClr val="000000"/>
              </a:solidFill>
              <a:latin typeface="微软雅黑" panose="020B0503020204020204" pitchFamily="34" charset="-122"/>
              <a:ea typeface="微软雅黑" panose="020B0503020204020204" pitchFamily="34" charset="-122"/>
            </a:endParaRPr>
          </a:p>
          <a:p>
            <a:pPr lvl="0">
              <a:lnSpc>
                <a:spcPct val="150000"/>
              </a:lnSpc>
            </a:pPr>
            <a:r>
              <a:rPr lang="zh-CN" altLang="en-US" sz="1600" dirty="0">
                <a:solidFill>
                  <a:srgbClr val="000000"/>
                </a:solidFill>
                <a:latin typeface="微软雅黑" panose="020B0503020204020204" pitchFamily="34" charset="-122"/>
                <a:ea typeface="微软雅黑" panose="020B0503020204020204" pitchFamily="34" charset="-122"/>
              </a:rPr>
              <a:t>然后：</a:t>
            </a:r>
            <a:endParaRPr lang="en-US" altLang="zh-CN" sz="1600" dirty="0">
              <a:solidFill>
                <a:srgbClr val="000000"/>
              </a:solidFill>
              <a:latin typeface="微软雅黑" panose="020B0503020204020204" pitchFamily="34" charset="-122"/>
              <a:ea typeface="微软雅黑" panose="020B0503020204020204" pitchFamily="34" charset="-122"/>
            </a:endParaRPr>
          </a:p>
          <a:p>
            <a:pPr lvl="0">
              <a:lnSpc>
                <a:spcPct val="150000"/>
              </a:lnSpc>
            </a:pPr>
            <a:r>
              <a:rPr lang="en-US" altLang="zh-CN" sz="1600" dirty="0">
                <a:solidFill>
                  <a:srgbClr val="000000"/>
                </a:solidFill>
                <a:latin typeface="微软雅黑" panose="020B0503020204020204" pitchFamily="34" charset="-122"/>
                <a:ea typeface="微软雅黑" panose="020B0503020204020204" pitchFamily="34" charset="-122"/>
              </a:rPr>
              <a:t>1</a:t>
            </a:r>
            <a:r>
              <a:rPr lang="zh-CN" altLang="en-US" sz="1600" dirty="0">
                <a:solidFill>
                  <a:srgbClr val="000000"/>
                </a:solidFill>
                <a:latin typeface="微软雅黑" panose="020B0503020204020204" pitchFamily="34" charset="-122"/>
                <a:ea typeface="微软雅黑" panose="020B0503020204020204" pitchFamily="34" charset="-122"/>
              </a:rPr>
              <a:t>、提出一种指定验证者的环签名方案；</a:t>
            </a:r>
          </a:p>
          <a:p>
            <a:pPr lvl="0">
              <a:lnSpc>
                <a:spcPct val="150000"/>
              </a:lnSpc>
            </a:pPr>
            <a:r>
              <a:rPr lang="en-US" altLang="zh-CN" sz="1600" dirty="0">
                <a:solidFill>
                  <a:srgbClr val="000000"/>
                </a:solidFill>
                <a:latin typeface="微软雅黑" panose="020B0503020204020204" pitchFamily="34" charset="-122"/>
                <a:ea typeface="微软雅黑" panose="020B0503020204020204" pitchFamily="34" charset="-122"/>
              </a:rPr>
              <a:t>2</a:t>
            </a:r>
            <a:r>
              <a:rPr lang="zh-CN" altLang="en-US" sz="1600" dirty="0">
                <a:solidFill>
                  <a:srgbClr val="000000"/>
                </a:solidFill>
                <a:latin typeface="微软雅黑" panose="020B0503020204020204" pitchFamily="34" charset="-122"/>
                <a:ea typeface="微软雅黑" panose="020B0503020204020204" pitchFamily="34" charset="-122"/>
              </a:rPr>
              <a:t>、提出一种必须由管理员和验证者合作方可撇消签名者匿名的签名方案；（为解决群签名中群管理员权限过大的问题）</a:t>
            </a:r>
          </a:p>
          <a:p>
            <a:pPr lvl="0">
              <a:lnSpc>
                <a:spcPct val="150000"/>
              </a:lnSpc>
            </a:pPr>
            <a:r>
              <a:rPr lang="en-US" altLang="zh-CN" sz="1600" dirty="0">
                <a:solidFill>
                  <a:srgbClr val="000000"/>
                </a:solidFill>
                <a:latin typeface="微软雅黑" panose="020B0503020204020204" pitchFamily="34" charset="-122"/>
                <a:ea typeface="微软雅黑" panose="020B0503020204020204" pitchFamily="34" charset="-122"/>
              </a:rPr>
              <a:t>3</a:t>
            </a:r>
            <a:r>
              <a:rPr lang="zh-CN" altLang="en-US" sz="1600" dirty="0">
                <a:solidFill>
                  <a:srgbClr val="000000"/>
                </a:solidFill>
                <a:latin typeface="微软雅黑" panose="020B0503020204020204" pitchFamily="34" charset="-122"/>
                <a:ea typeface="微软雅黑" panose="020B0503020204020204" pitchFamily="34" charset="-122"/>
              </a:rPr>
              <a:t>、基于</a:t>
            </a:r>
            <a:r>
              <a:rPr lang="en-US" altLang="zh-CN" sz="1600" dirty="0">
                <a:solidFill>
                  <a:srgbClr val="000000"/>
                </a:solidFill>
                <a:latin typeface="微软雅黑" panose="020B0503020204020204" pitchFamily="34" charset="-122"/>
                <a:ea typeface="微软雅黑" panose="020B0503020204020204" pitchFamily="34" charset="-122"/>
              </a:rPr>
              <a:t>RBAC</a:t>
            </a:r>
            <a:r>
              <a:rPr lang="zh-CN" altLang="en-US" sz="1600" dirty="0">
                <a:solidFill>
                  <a:srgbClr val="000000"/>
                </a:solidFill>
                <a:latin typeface="微软雅黑" panose="020B0503020204020204" pitchFamily="34" charset="-122"/>
                <a:ea typeface="微软雅黑" panose="020B0503020204020204" pitchFamily="34" charset="-122"/>
              </a:rPr>
              <a:t>思想，提出可撤消强匿名性概念，给出了一种可撤消强匿名性实现方案。（对可信第三方的权限进行划分给各个可信第三方分配不同权限，减弱单个可信第三方的权利）</a:t>
            </a:r>
            <a:endParaRPr lang="en-US" altLang="zh-CN" sz="16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8737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35914"/>
            <a:ext cx="8496944" cy="1569660"/>
          </a:xfrm>
          <a:prstGeom prst="rect">
            <a:avLst/>
          </a:prstGeom>
        </p:spPr>
        <p:txBody>
          <a:bodyPr wrap="square">
            <a:spAutoFit/>
          </a:bodyPr>
          <a:lstStyle/>
          <a:p>
            <a:pPr lvl="0">
              <a:lnSpc>
                <a:spcPct val="150000"/>
              </a:lnSpc>
              <a:defRPr/>
            </a:pPr>
            <a:r>
              <a:rPr lang="zh-CN" altLang="en-US" sz="1600" b="1" dirty="0">
                <a:solidFill>
                  <a:srgbClr val="000000"/>
                </a:solidFill>
                <a:latin typeface="微软雅黑" panose="020B0503020204020204" pitchFamily="34" charset="-122"/>
                <a:ea typeface="微软雅黑" panose="020B0503020204020204" pitchFamily="34" charset="-122"/>
              </a:rPr>
              <a:t>问题与思考</a:t>
            </a:r>
            <a:r>
              <a:rPr lang="zh-CN" altLang="en-US" sz="1600" b="1" dirty="0" smtClean="0">
                <a:solidFill>
                  <a:srgbClr val="000000"/>
                </a:solidFill>
                <a:latin typeface="微软雅黑" panose="020B0503020204020204" pitchFamily="34" charset="-122"/>
                <a:ea typeface="微软雅黑" panose="020B0503020204020204" pitchFamily="34" charset="-122"/>
              </a:rPr>
              <a:t>：</a:t>
            </a:r>
            <a:endParaRPr lang="en-US" altLang="zh-CN" sz="1600" b="1" dirty="0" smtClean="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rgbClr val="000000"/>
                </a:solidFill>
                <a:latin typeface="微软雅黑" panose="020B0503020204020204" pitchFamily="34" charset="-122"/>
                <a:ea typeface="微软雅黑" panose="020B0503020204020204" pitchFamily="34" charset="-122"/>
              </a:rPr>
              <a:t>理想的匿名控制技术是对匿名系统内的非法行为集合进行建模，当且仅当用户表现出非法行为时，用户的匿名性才会得到撤销</a:t>
            </a:r>
            <a:r>
              <a:rPr lang="zh-CN" altLang="en-US" sz="1600" dirty="0" smtClean="0">
                <a:solidFill>
                  <a:srgbClr val="000000"/>
                </a:solidFill>
                <a:latin typeface="微软雅黑" panose="020B0503020204020204" pitchFamily="34" charset="-122"/>
                <a:ea typeface="微软雅黑" panose="020B0503020204020204" pitchFamily="34" charset="-122"/>
              </a:rPr>
              <a:t>。</a:t>
            </a:r>
            <a:endParaRPr lang="en-US" altLang="zh-CN" sz="16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rgbClr val="000000"/>
                </a:solidFill>
                <a:latin typeface="微软雅黑" panose="020B0503020204020204" pitchFamily="34" charset="-122"/>
                <a:ea typeface="微软雅黑" panose="020B0503020204020204" pitchFamily="34" charset="-122"/>
              </a:rPr>
              <a:t>如何</a:t>
            </a:r>
            <a:r>
              <a:rPr lang="zh-CN" altLang="en-US" sz="1600" dirty="0">
                <a:solidFill>
                  <a:srgbClr val="000000"/>
                </a:solidFill>
                <a:latin typeface="微软雅黑" panose="020B0503020204020204" pitchFamily="34" charset="-122"/>
                <a:ea typeface="微软雅黑" panose="020B0503020204020204" pitchFamily="34" charset="-122"/>
              </a:rPr>
              <a:t>构建这样一个模型，是个富有挑战性的难题。</a:t>
            </a:r>
            <a:endParaRPr lang="en-US" altLang="zh-CN" sz="1600" dirty="0">
              <a:solidFill>
                <a:srgbClr val="00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69321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994658"/>
            <a:ext cx="8496944" cy="3323987"/>
          </a:xfrm>
          <a:prstGeom prst="rect">
            <a:avLst/>
          </a:prstGeom>
          <a:noFill/>
        </p:spPr>
        <p:txBody>
          <a:bodyPr wrap="square" rtlCol="0">
            <a:spAutoFit/>
          </a:bodyPr>
          <a:lstStyle/>
          <a:p>
            <a:pPr lvl="0">
              <a:lnSpc>
                <a:spcPct val="150000"/>
              </a:lnSpc>
              <a:defRPr/>
            </a:pPr>
            <a:r>
              <a:rPr lang="en-US" altLang="zh-CN" sz="2000" dirty="0">
                <a:solidFill>
                  <a:srgbClr val="000000"/>
                </a:solidFill>
                <a:latin typeface="微软雅黑" panose="020B0503020204020204" pitchFamily="34" charset="-122"/>
                <a:ea typeface="微软雅黑" panose="020B0503020204020204" pitchFamily="34" charset="-122"/>
              </a:rPr>
              <a:t>7</a:t>
            </a: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lang="zh-CN" altLang="en-US" sz="2000" dirty="0" smtClean="0">
                <a:solidFill>
                  <a:srgbClr val="000000"/>
                </a:solidFill>
                <a:latin typeface="微软雅黑" panose="020B0503020204020204" pitchFamily="34" charset="-122"/>
                <a:ea typeface="微软雅黑" panose="020B0503020204020204" pitchFamily="34" charset="-122"/>
              </a:rPr>
              <a:t>阅读</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匿名通信与暗网研究综述</a:t>
            </a:r>
            <a:r>
              <a:rPr lang="en-US" altLang="zh-CN" sz="2000" dirty="0">
                <a:solidFill>
                  <a:srgbClr val="000000"/>
                </a:solidFill>
                <a:latin typeface="微软雅黑" panose="020B0503020204020204" pitchFamily="34" charset="-122"/>
                <a:ea typeface="微软雅黑" panose="020B0503020204020204" pitchFamily="34" charset="-122"/>
              </a:rPr>
              <a:t>》</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作者</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与单位：</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defRPr/>
            </a:pPr>
            <a:r>
              <a:rPr lang="zh-CN" altLang="en-US" sz="2000" dirty="0">
                <a:latin typeface="微软雅黑" panose="020B0503020204020204" pitchFamily="34" charset="-122"/>
                <a:ea typeface="微软雅黑" panose="020B0503020204020204" pitchFamily="34" charset="-122"/>
              </a:rPr>
              <a:t>罗军</a:t>
            </a:r>
            <a:r>
              <a:rPr lang="zh-CN" altLang="en-US" sz="2000" dirty="0" smtClean="0">
                <a:latin typeface="微软雅黑" panose="020B0503020204020204" pitchFamily="34" charset="-122"/>
                <a:ea typeface="微软雅黑" panose="020B0503020204020204" pitchFamily="34" charset="-122"/>
              </a:rPr>
              <a:t>舟，杨 明，凌 振，吴文甲，顾晓丹</a:t>
            </a:r>
            <a:endParaRPr lang="en-US" altLang="zh-CN" sz="2000" dirty="0">
              <a:latin typeface="微软雅黑" panose="020B0503020204020204" pitchFamily="34" charset="-122"/>
              <a:ea typeface="微软雅黑" panose="020B0503020204020204" pitchFamily="34" charset="-122"/>
            </a:endParaRPr>
          </a:p>
          <a:p>
            <a:pPr lvl="0">
              <a:lnSpc>
                <a:spcPct val="150000"/>
              </a:lnSpc>
              <a:defRPr/>
            </a:pPr>
            <a:r>
              <a:rPr lang="zh-CN" altLang="en-US" sz="2000" dirty="0" smtClean="0">
                <a:latin typeface="微软雅黑" panose="020B0503020204020204" pitchFamily="34" charset="-122"/>
                <a:ea typeface="微软雅黑" panose="020B0503020204020204" pitchFamily="34" charset="-122"/>
              </a:rPr>
              <a:t>（东南</a:t>
            </a:r>
            <a:r>
              <a:rPr lang="zh-CN" altLang="en-US" sz="2000" dirty="0">
                <a:latin typeface="微软雅黑" panose="020B0503020204020204" pitchFamily="34" charset="-122"/>
                <a:ea typeface="微软雅黑" panose="020B0503020204020204" pitchFamily="34" charset="-122"/>
              </a:rPr>
              <a:t>大学计算机科学与</a:t>
            </a:r>
            <a:r>
              <a:rPr lang="zh-CN" altLang="en-US" sz="2000">
                <a:latin typeface="微软雅黑" panose="020B0503020204020204" pitchFamily="34" charset="-122"/>
                <a:ea typeface="微软雅黑" panose="020B0503020204020204" pitchFamily="34" charset="-122"/>
              </a:rPr>
              <a:t>工程</a:t>
            </a:r>
            <a:r>
              <a:rPr lang="zh-CN" altLang="en-US" sz="2000" smtClean="0">
                <a:latin typeface="微软雅黑" panose="020B0503020204020204" pitchFamily="34" charset="-122"/>
                <a:ea typeface="微软雅黑" panose="020B0503020204020204" pitchFamily="34" charset="-122"/>
              </a:rPr>
              <a:t>学院  </a:t>
            </a:r>
            <a:r>
              <a:rPr lang="zh-CN" altLang="en-US" sz="2000" dirty="0">
                <a:latin typeface="微软雅黑" panose="020B0503020204020204" pitchFamily="34" charset="-122"/>
                <a:ea typeface="微软雅黑" panose="020B0503020204020204" pitchFamily="34" charset="-122"/>
              </a:rPr>
              <a:t>南京</a:t>
            </a:r>
            <a:r>
              <a:rPr kumimoji="0" lang="en-US" altLang="zh-CN"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a:lnSpc>
                <a:spcPct val="150000"/>
              </a:lnSpc>
            </a:pPr>
            <a:r>
              <a:rPr lang="zh-CN" altLang="en-US" sz="2000" dirty="0">
                <a:latin typeface="微软雅黑" panose="020B0503020204020204" pitchFamily="34" charset="-122"/>
                <a:ea typeface="微软雅黑" panose="020B0503020204020204" pitchFamily="34" charset="-122"/>
              </a:rPr>
              <a:t>计算机研究与发展</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中文核心 </a:t>
            </a:r>
            <a:r>
              <a:rPr lang="en-US" altLang="zh-CN" sz="2000" dirty="0">
                <a:latin typeface="微软雅黑" panose="020B0503020204020204" pitchFamily="34" charset="-122"/>
                <a:ea typeface="微软雅黑" panose="020B0503020204020204" pitchFamily="34" charset="-122"/>
              </a:rPr>
              <a:t>2019.1)</a:t>
            </a:r>
            <a:endParaRPr lang="zh-CN" altLang="en-US" sz="2000" dirty="0">
              <a:latin typeface="微软雅黑" panose="020B0503020204020204" pitchFamily="34" charset="-122"/>
              <a:ea typeface="微软雅黑" panose="020B0503020204020204" pitchFamily="34" charset="-122"/>
              <a:sym typeface="+mn-ea"/>
            </a:endParaRPr>
          </a:p>
        </p:txBody>
      </p:sp>
      <p:sp>
        <p:nvSpPr>
          <p:cNvPr id="4" name="文本框 3">
            <a:extLst>
              <a:ext uri="{FF2B5EF4-FFF2-40B4-BE49-F238E27FC236}">
                <a16:creationId xmlns:a16="http://schemas.microsoft.com/office/drawing/2014/main" id="{D7B6B9E4-9B27-404F-A11E-D8E867D07B8D}"/>
              </a:ext>
            </a:extLst>
          </p:cNvPr>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258504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3046988"/>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研究动机（</a:t>
            </a:r>
            <a:r>
              <a:rPr kumimoji="0" lang="zh-CN"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针对的问题</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和意义）</a:t>
            </a: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a:lnSpc>
                <a:spcPct val="150000"/>
              </a:lnSpc>
            </a:pPr>
            <a:r>
              <a:rPr lang="zh-CN" altLang="en-US" sz="1600" dirty="0">
                <a:latin typeface="微软雅黑" panose="020B0503020204020204" pitchFamily="34" charset="-122"/>
                <a:ea typeface="微软雅黑" panose="020B0503020204020204" pitchFamily="34" charset="-122"/>
              </a:rPr>
              <a:t>匿名通信系统是一种建立在</a:t>
            </a:r>
            <a:r>
              <a:rPr lang="en-US" altLang="zh-CN" sz="1600" dirty="0">
                <a:latin typeface="微软雅黑" panose="020B0503020204020204" pitchFamily="34" charset="-122"/>
                <a:ea typeface="微软雅黑" panose="020B0503020204020204" pitchFamily="34" charset="-122"/>
              </a:rPr>
              <a:t>Internet</a:t>
            </a:r>
            <a:r>
              <a:rPr lang="zh-CN" altLang="en-US" sz="1600" dirty="0">
                <a:latin typeface="微软雅黑" panose="020B0503020204020204" pitchFamily="34" charset="-122"/>
                <a:ea typeface="微软雅黑" panose="020B0503020204020204" pitchFamily="34" charset="-122"/>
              </a:rPr>
              <a:t>之上综合利用数据转发、内容加密、流量混淆等多种技术 隐藏通信实体关系和内容的覆盖网络．由于匿名通信主体难以被追踪定位，匿名通信网络中各类匿名滥用问题层出不穷，而其中隐藏服务机制更是被用于构建充斥着各种非法活动的暗网，给社会和人们带来了巨大的危害和影响。</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鉴于匿名通信与暗网对网络空间安全及治理的重要性，以及在研究领域尚缺乏完整、全面评估的现状，本文针对匿名通信与暗网的基本概念及相互关系、关键技术和攻防研究以及暗网治理方面的研究工作进行综述</a:t>
            </a:r>
            <a:r>
              <a:rPr lang="zh-CN" altLang="en-US" sz="1600" dirty="0" smtClean="0">
                <a:latin typeface="微软雅黑" panose="020B0503020204020204" pitchFamily="34" charset="-122"/>
                <a:ea typeface="微软雅黑" panose="020B0503020204020204" pitchFamily="34" charset="-122"/>
              </a:rPr>
              <a:t>。</a:t>
            </a:r>
            <a:endPar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816254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124744"/>
            <a:ext cx="8280920" cy="3416320"/>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思路与方案：</a:t>
            </a:r>
            <a:endPar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a:lnSpc>
                <a:spcPct val="150000"/>
              </a:lnSpc>
            </a:pPr>
            <a:r>
              <a:rPr lang="zh-CN" altLang="en-US" sz="1600" dirty="0">
                <a:solidFill>
                  <a:srgbClr val="000000"/>
                </a:solidFill>
                <a:latin typeface="微软雅黑" panose="020B0503020204020204" pitchFamily="34" charset="-122"/>
                <a:ea typeface="微软雅黑" panose="020B0503020204020204" pitchFamily="34" charset="-122"/>
                <a:sym typeface="+mn-ea"/>
              </a:rPr>
              <a:t>鉴于匿名通信与暗网对网络空间安全及治理的重要性，以及在研究领域尚缺乏完整、全面评估的现状，文章针对匿名通信与暗网的基本概念及相互关系、关键技术和攻防研究以及暗网治理方面的研究工作进行综述。文章首先介绍了典型匿名通信系统 的基本工作原理，涵盖了</a:t>
            </a:r>
            <a:r>
              <a:rPr lang="en-US" altLang="zh-CN" sz="1600" dirty="0">
                <a:solidFill>
                  <a:srgbClr val="000000"/>
                </a:solidFill>
                <a:latin typeface="微软雅黑" panose="020B0503020204020204" pitchFamily="34" charset="-122"/>
                <a:ea typeface="微软雅黑" panose="020B0503020204020204" pitchFamily="34" charset="-122"/>
                <a:sym typeface="+mn-ea"/>
              </a:rPr>
              <a:t>Tor</a:t>
            </a:r>
            <a:r>
              <a:rPr lang="zh-CN" altLang="en-US" sz="1600" dirty="0">
                <a:solidFill>
                  <a:srgbClr val="000000"/>
                </a:solidFill>
                <a:latin typeface="微软雅黑" panose="020B0503020204020204" pitchFamily="34" charset="-122"/>
                <a:ea typeface="微软雅黑" panose="020B0503020204020204" pitchFamily="34" charset="-122"/>
                <a:sym typeface="+mn-ea"/>
              </a:rPr>
              <a:t>，</a:t>
            </a:r>
            <a:r>
              <a:rPr lang="en-US" altLang="zh-CN" sz="1600" dirty="0">
                <a:solidFill>
                  <a:srgbClr val="000000"/>
                </a:solidFill>
                <a:latin typeface="微软雅黑" panose="020B0503020204020204" pitchFamily="34" charset="-122"/>
                <a:ea typeface="微软雅黑" panose="020B0503020204020204" pitchFamily="34" charset="-122"/>
                <a:sym typeface="+mn-ea"/>
              </a:rPr>
              <a:t>I2P</a:t>
            </a:r>
            <a:r>
              <a:rPr lang="zh-CN" altLang="en-US" sz="1600" dirty="0">
                <a:solidFill>
                  <a:srgbClr val="000000"/>
                </a:solidFill>
                <a:latin typeface="微软雅黑" panose="020B0503020204020204" pitchFamily="34" charset="-122"/>
                <a:ea typeface="微软雅黑" panose="020B0503020204020204" pitchFamily="34" charset="-122"/>
                <a:sym typeface="+mn-ea"/>
              </a:rPr>
              <a:t>，</a:t>
            </a:r>
            <a:r>
              <a:rPr lang="en-US" altLang="zh-CN" sz="1600" dirty="0">
                <a:solidFill>
                  <a:srgbClr val="000000"/>
                </a:solidFill>
                <a:latin typeface="微软雅黑" panose="020B0503020204020204" pitchFamily="34" charset="-122"/>
                <a:ea typeface="微软雅黑" panose="020B0503020204020204" pitchFamily="34" charset="-122"/>
                <a:sym typeface="+mn-ea"/>
              </a:rPr>
              <a:t>Freenet</a:t>
            </a:r>
            <a:r>
              <a:rPr lang="zh-CN" altLang="en-US" sz="1600" dirty="0">
                <a:solidFill>
                  <a:srgbClr val="000000"/>
                </a:solidFill>
                <a:latin typeface="微软雅黑" panose="020B0503020204020204" pitchFamily="34" charset="-122"/>
                <a:ea typeface="微软雅黑" panose="020B0503020204020204" pitchFamily="34" charset="-122"/>
                <a:sym typeface="+mn-ea"/>
              </a:rPr>
              <a:t>和</a:t>
            </a:r>
            <a:r>
              <a:rPr lang="en-US" altLang="zh-CN" sz="1600" dirty="0" err="1">
                <a:solidFill>
                  <a:srgbClr val="000000"/>
                </a:solidFill>
                <a:latin typeface="微软雅黑" panose="020B0503020204020204" pitchFamily="34" charset="-122"/>
                <a:ea typeface="微软雅黑" panose="020B0503020204020204" pitchFamily="34" charset="-122"/>
                <a:sym typeface="+mn-ea"/>
              </a:rPr>
              <a:t>ZeroNet</a:t>
            </a:r>
            <a:r>
              <a:rPr lang="zh-CN" altLang="en-US" sz="1600" dirty="0">
                <a:solidFill>
                  <a:srgbClr val="000000"/>
                </a:solidFill>
                <a:latin typeface="微软雅黑" panose="020B0503020204020204" pitchFamily="34" charset="-122"/>
                <a:ea typeface="微软雅黑" panose="020B0503020204020204" pitchFamily="34" charset="-122"/>
                <a:sym typeface="+mn-ea"/>
              </a:rPr>
              <a:t>这４种主流暗网形态。其次，分别从匿名接入、匿名路由、暗网服务这３项关键技术的角度阐述了各系统的特点。在此基础上，分析了针对匿名通信的各类攻击与防御技术的研究现状，并介绍了暗网治理方面的相关研究工作。文章的最后对下一代匿名通信系统的发展趋势进行了展望，并初步探讨了我国在暗网治理中面临的挑战和可采取的治理措施。</a:t>
            </a:r>
          </a:p>
        </p:txBody>
      </p:sp>
    </p:spTree>
    <p:extLst>
      <p:ext uri="{BB962C8B-B14F-4D97-AF65-F5344CB8AC3E}">
        <p14:creationId xmlns:p14="http://schemas.microsoft.com/office/powerpoint/2010/main" val="1669234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994658"/>
            <a:ext cx="8496944" cy="2862322"/>
          </a:xfrm>
          <a:prstGeom prst="rect">
            <a:avLst/>
          </a:prstGeom>
          <a:noFill/>
        </p:spPr>
        <p:txBody>
          <a:bodyPr wrap="square" rtlCol="0">
            <a:spAutoFit/>
          </a:bodyPr>
          <a:lstStyle/>
          <a:p>
            <a:pPr lvl="0">
              <a:lnSpc>
                <a:spcPct val="150000"/>
              </a:lnSpc>
            </a:pPr>
            <a:r>
              <a:rPr lang="en-US" altLang="zh-CN" sz="2000" dirty="0">
                <a:solidFill>
                  <a:srgbClr val="000000"/>
                </a:solidFill>
                <a:latin typeface="微软雅黑" panose="020B0503020204020204" pitchFamily="34" charset="-122"/>
                <a:ea typeface="微软雅黑" panose="020B0503020204020204" pitchFamily="34" charset="-122"/>
              </a:rPr>
              <a:t>8</a:t>
            </a: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lang="zh-CN" altLang="en-US" sz="2000" dirty="0">
                <a:solidFill>
                  <a:srgbClr val="000000"/>
                </a:solidFill>
                <a:latin typeface="微软雅黑" panose="020B0503020204020204" pitchFamily="34" charset="-122"/>
                <a:ea typeface="微软雅黑" panose="020B0503020204020204" pitchFamily="34" charset="-122"/>
              </a:rPr>
              <a:t>一种基于洋葱路由的可撤销匿名通信方案</a:t>
            </a:r>
            <a:endParaRPr lang="en-US" altLang="zh-CN" sz="2000"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作者</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与单位：</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r>
              <a:rPr lang="zh-CN" altLang="en-US" sz="2000" dirty="0" smtClean="0">
                <a:solidFill>
                  <a:srgbClr val="000000"/>
                </a:solidFill>
                <a:latin typeface="微软雅黑" panose="020B0503020204020204" pitchFamily="34" charset="-122"/>
                <a:ea typeface="微软雅黑" panose="020B0503020204020204" pitchFamily="34" charset="-122"/>
              </a:rPr>
              <a:t>段桂华</a:t>
            </a:r>
            <a:r>
              <a:rPr lang="zh-CN" altLang="en-US" sz="2000" dirty="0">
                <a:solidFill>
                  <a:srgbClr val="000000"/>
                </a:solidFill>
                <a:latin typeface="微软雅黑" panose="020B0503020204020204" pitchFamily="34" charset="-122"/>
                <a:ea typeface="微软雅黑" panose="020B0503020204020204" pitchFamily="34" charset="-122"/>
              </a:rPr>
              <a:t>，杨路明，王伟平，宋</a:t>
            </a:r>
            <a:r>
              <a:rPr lang="zh-CN" altLang="en-US" sz="2000" dirty="0" smtClean="0">
                <a:solidFill>
                  <a:srgbClr val="000000"/>
                </a:solidFill>
                <a:latin typeface="微软雅黑" panose="020B0503020204020204" pitchFamily="34" charset="-122"/>
                <a:ea typeface="微软雅黑" panose="020B0503020204020204" pitchFamily="34" charset="-122"/>
              </a:rPr>
              <a:t>虹</a:t>
            </a:r>
            <a:endParaRPr lang="en-US" altLang="zh-CN" sz="2000" dirty="0" smtClean="0">
              <a:solidFill>
                <a:srgbClr val="000000"/>
              </a:solidFill>
              <a:latin typeface="微软雅黑" panose="020B0503020204020204" pitchFamily="34" charset="-122"/>
              <a:ea typeface="微软雅黑" panose="020B0503020204020204" pitchFamily="34" charset="-122"/>
            </a:endParaRPr>
          </a:p>
          <a:p>
            <a:endParaRPr lang="zh-CN" altLang="en-US" sz="2000" dirty="0">
              <a:solidFill>
                <a:srgbClr val="000000"/>
              </a:solidFill>
              <a:latin typeface="微软雅黑" panose="020B0503020204020204" pitchFamily="34" charset="-122"/>
              <a:ea typeface="微软雅黑" panose="020B0503020204020204" pitchFamily="34" charset="-122"/>
            </a:endParaRPr>
          </a:p>
          <a:p>
            <a:r>
              <a:rPr lang="zh-CN" altLang="en-US" sz="2000" dirty="0" smtClean="0">
                <a:solidFill>
                  <a:srgbClr val="000000"/>
                </a:solidFill>
                <a:latin typeface="微软雅黑" panose="020B0503020204020204" pitchFamily="34" charset="-122"/>
                <a:ea typeface="微软雅黑" panose="020B0503020204020204" pitchFamily="34" charset="-122"/>
              </a:rPr>
              <a:t>中南</a:t>
            </a:r>
            <a:r>
              <a:rPr lang="zh-CN" altLang="en-US" sz="2000" dirty="0">
                <a:solidFill>
                  <a:srgbClr val="000000"/>
                </a:solidFill>
                <a:latin typeface="微软雅黑" panose="020B0503020204020204" pitchFamily="34" charset="-122"/>
                <a:ea typeface="微软雅黑" panose="020B0503020204020204" pitchFamily="34" charset="-122"/>
              </a:rPr>
              <a:t>大学信息科学与工程学院，</a:t>
            </a:r>
            <a:r>
              <a:rPr lang="zh-CN" altLang="en-US" sz="2000" dirty="0" smtClean="0">
                <a:solidFill>
                  <a:srgbClr val="000000"/>
                </a:solidFill>
                <a:latin typeface="微软雅黑" panose="020B0503020204020204" pitchFamily="34" charset="-122"/>
                <a:ea typeface="微软雅黑" panose="020B0503020204020204" pitchFamily="34" charset="-122"/>
              </a:rPr>
              <a:t>长沙 </a:t>
            </a:r>
            <a:r>
              <a:rPr lang="en-US" altLang="zh-CN" sz="2000" dirty="0" smtClean="0">
                <a:solidFill>
                  <a:srgbClr val="000000"/>
                </a:solidFill>
                <a:latin typeface="微软雅黑" panose="020B0503020204020204" pitchFamily="34" charset="-122"/>
                <a:ea typeface="微软雅黑" panose="020B0503020204020204" pitchFamily="34" charset="-122"/>
              </a:rPr>
              <a:t>410083</a:t>
            </a:r>
            <a:endParaRPr lang="en-US" altLang="zh-CN" sz="2000"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zh-CN" altLang="en-US" sz="2000" dirty="0">
                <a:solidFill>
                  <a:srgbClr val="000000"/>
                </a:solidFill>
                <a:latin typeface="微软雅黑" panose="020B0503020204020204" pitchFamily="34" charset="-122"/>
                <a:ea typeface="微软雅黑" panose="020B0503020204020204" pitchFamily="34" charset="-122"/>
              </a:rPr>
              <a:t>计算机工程与应用  </a:t>
            </a:r>
            <a:r>
              <a:rPr lang="en-US" altLang="zh-CN" sz="2000" dirty="0">
                <a:solidFill>
                  <a:srgbClr val="000000"/>
                </a:solidFill>
                <a:latin typeface="微软雅黑" panose="020B0503020204020204" pitchFamily="34" charset="-122"/>
                <a:ea typeface="微软雅黑" panose="020B0503020204020204" pitchFamily="34" charset="-122"/>
              </a:rPr>
              <a:t>2005.13</a:t>
            </a:r>
          </a:p>
        </p:txBody>
      </p:sp>
      <p:sp>
        <p:nvSpPr>
          <p:cNvPr id="4" name="文本框 3">
            <a:extLst>
              <a:ext uri="{FF2B5EF4-FFF2-40B4-BE49-F238E27FC236}">
                <a16:creationId xmlns:a16="http://schemas.microsoft.com/office/drawing/2014/main" id="{D7B6B9E4-9B27-404F-A11E-D8E867D07B8D}"/>
              </a:ext>
            </a:extLst>
          </p:cNvPr>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77694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5632311"/>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研究动机（</a:t>
            </a:r>
            <a:r>
              <a:rPr kumimoji="0" lang="zh-CN"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针对的问题</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和意义）</a:t>
            </a: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defRPr/>
            </a:pPr>
            <a:r>
              <a:rPr lang="zh-CN" altLang="en-US" sz="1600" dirty="0" smtClean="0">
                <a:solidFill>
                  <a:srgbClr val="000000"/>
                </a:solidFill>
                <a:latin typeface="微软雅黑" panose="020B0503020204020204" pitchFamily="34" charset="-122"/>
                <a:ea typeface="微软雅黑" panose="020B0503020204020204" pitchFamily="34" charset="-122"/>
              </a:rPr>
              <a:t>论文</a:t>
            </a:r>
            <a:r>
              <a:rPr lang="zh-CN" altLang="en-US" sz="1600" dirty="0">
                <a:solidFill>
                  <a:srgbClr val="000000"/>
                </a:solidFill>
                <a:latin typeface="微软雅黑" panose="020B0503020204020204" pitchFamily="34" charset="-122"/>
                <a:ea typeface="微软雅黑" panose="020B0503020204020204" pitchFamily="34" charset="-122"/>
              </a:rPr>
              <a:t>在洋葱路由技术的基础上，提出一种支持可撤销的洋葱路由匿名通信模型。并</a:t>
            </a:r>
            <a:r>
              <a:rPr lang="zh-CN" altLang="en-US" sz="1600" dirty="0" smtClean="0">
                <a:solidFill>
                  <a:srgbClr val="000000"/>
                </a:solidFill>
                <a:latin typeface="微软雅黑" panose="020B0503020204020204" pitchFamily="34" charset="-122"/>
                <a:ea typeface="微软雅黑" panose="020B0503020204020204" pitchFamily="34" charset="-122"/>
              </a:rPr>
              <a:t>通过地址</a:t>
            </a:r>
            <a:r>
              <a:rPr lang="zh-CN" altLang="en-US" sz="1600" dirty="0">
                <a:solidFill>
                  <a:srgbClr val="000000"/>
                </a:solidFill>
                <a:latin typeface="微软雅黑" panose="020B0503020204020204" pitchFamily="34" charset="-122"/>
                <a:ea typeface="微软雅黑" panose="020B0503020204020204" pitchFamily="34" charset="-122"/>
              </a:rPr>
              <a:t>分割技术</a:t>
            </a:r>
            <a:r>
              <a:rPr lang="zh-CN" altLang="en-US" sz="1600" dirty="0" smtClean="0">
                <a:solidFill>
                  <a:srgbClr val="000000"/>
                </a:solidFill>
                <a:latin typeface="微软雅黑" panose="020B0503020204020204" pitchFamily="34" charset="-122"/>
                <a:ea typeface="微软雅黑" panose="020B0503020204020204" pitchFamily="34" charset="-122"/>
              </a:rPr>
              <a:t>、签名</a:t>
            </a:r>
            <a:r>
              <a:rPr lang="zh-CN" altLang="en-US" sz="1600" dirty="0">
                <a:solidFill>
                  <a:srgbClr val="000000"/>
                </a:solidFill>
                <a:latin typeface="微软雅黑" panose="020B0503020204020204" pitchFamily="34" charset="-122"/>
                <a:ea typeface="微软雅黑" panose="020B0503020204020204" pitchFamily="34" charset="-122"/>
              </a:rPr>
              <a:t>技术</a:t>
            </a:r>
            <a:r>
              <a:rPr lang="zh-CN" altLang="en-US" sz="1600" dirty="0" smtClean="0">
                <a:solidFill>
                  <a:srgbClr val="000000"/>
                </a:solidFill>
                <a:latin typeface="微软雅黑" panose="020B0503020204020204" pitchFamily="34" charset="-122"/>
                <a:ea typeface="微软雅黑" panose="020B0503020204020204" pitchFamily="34" charset="-122"/>
              </a:rPr>
              <a:t>和分组</a:t>
            </a:r>
            <a:r>
              <a:rPr lang="zh-CN" altLang="en-US" sz="1600" dirty="0">
                <a:solidFill>
                  <a:srgbClr val="000000"/>
                </a:solidFill>
                <a:latin typeface="微软雅黑" panose="020B0503020204020204" pitchFamily="34" charset="-122"/>
                <a:ea typeface="微软雅黑" panose="020B0503020204020204" pitchFamily="34" charset="-122"/>
              </a:rPr>
              <a:t>管理机制来防止洋葱包的伪造，可以及时发现和丢弃恶意用户伪造的洋葱包，并且能有效追踪匿名滥用者的源</a:t>
            </a:r>
            <a:r>
              <a:rPr lang="en-US" altLang="zh-CN" sz="1600" dirty="0">
                <a:solidFill>
                  <a:srgbClr val="000000"/>
                </a:solidFill>
                <a:latin typeface="微软雅黑" panose="020B0503020204020204" pitchFamily="34" charset="-122"/>
                <a:ea typeface="微软雅黑" panose="020B0503020204020204" pitchFamily="34" charset="-122"/>
              </a:rPr>
              <a:t>IP</a:t>
            </a:r>
            <a:r>
              <a:rPr lang="zh-CN" altLang="en-US" sz="1600" dirty="0">
                <a:solidFill>
                  <a:srgbClr val="000000"/>
                </a:solidFill>
                <a:latin typeface="微软雅黑" panose="020B0503020204020204" pitchFamily="34" charset="-122"/>
                <a:ea typeface="微软雅黑" panose="020B0503020204020204" pitchFamily="34" charset="-122"/>
              </a:rPr>
              <a:t>地址</a:t>
            </a:r>
            <a:r>
              <a:rPr lang="zh-CN" altLang="en-US" sz="1600" dirty="0" smtClean="0">
                <a:solidFill>
                  <a:srgbClr val="000000"/>
                </a:solidFill>
                <a:latin typeface="微软雅黑" panose="020B0503020204020204" pitchFamily="34" charset="-122"/>
                <a:ea typeface="微软雅黑" panose="020B0503020204020204" pitchFamily="34" charset="-122"/>
              </a:rPr>
              <a:t>。</a:t>
            </a: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lvl="0">
              <a:lnSpc>
                <a:spcPct val="150000"/>
              </a:lnSpc>
              <a:defRPr/>
            </a:pPr>
            <a:r>
              <a:rPr lang="zh-CN" altLang="en-US" sz="1600" dirty="0" smtClean="0">
                <a:solidFill>
                  <a:srgbClr val="000000"/>
                </a:solidFill>
                <a:latin typeface="微软雅黑" panose="020B0503020204020204" pitchFamily="34" charset="-122"/>
                <a:ea typeface="微软雅黑" panose="020B0503020204020204" pitchFamily="34" charset="-122"/>
              </a:rPr>
              <a:t>文章</a:t>
            </a:r>
            <a:r>
              <a:rPr lang="zh-CN" altLang="en-US" sz="1600" dirty="0">
                <a:solidFill>
                  <a:srgbClr val="000000"/>
                </a:solidFill>
                <a:latin typeface="微软雅黑" panose="020B0503020204020204" pitchFamily="34" charset="-122"/>
                <a:ea typeface="微软雅黑" panose="020B0503020204020204" pitchFamily="34" charset="-122"/>
              </a:rPr>
              <a:t>于</a:t>
            </a:r>
            <a:r>
              <a:rPr lang="en-US" altLang="zh-CN" sz="1600" dirty="0">
                <a:solidFill>
                  <a:srgbClr val="000000"/>
                </a:solidFill>
                <a:latin typeface="微软雅黑" panose="020B0503020204020204" pitchFamily="34" charset="-122"/>
                <a:ea typeface="微软雅黑" panose="020B0503020204020204" pitchFamily="34" charset="-122"/>
              </a:rPr>
              <a:t>2005</a:t>
            </a:r>
            <a:r>
              <a:rPr lang="zh-CN" altLang="en-US" sz="1600" dirty="0">
                <a:solidFill>
                  <a:srgbClr val="000000"/>
                </a:solidFill>
                <a:latin typeface="微软雅黑" panose="020B0503020204020204" pitchFamily="34" charset="-122"/>
                <a:ea typeface="微软雅黑" panose="020B0503020204020204" pitchFamily="34" charset="-122"/>
              </a:rPr>
              <a:t>年发表距今较远，但有一定借鉴意义</a:t>
            </a:r>
            <a:r>
              <a:rPr lang="zh-CN" altLang="en-US" sz="1600" dirty="0" smtClean="0">
                <a:solidFill>
                  <a:srgbClr val="000000"/>
                </a:solidFill>
                <a:latin typeface="微软雅黑" panose="020B0503020204020204" pitchFamily="34" charset="-122"/>
                <a:ea typeface="微软雅黑" panose="020B0503020204020204" pitchFamily="34" charset="-122"/>
              </a:rPr>
              <a:t>。</a:t>
            </a: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lvl="0">
              <a:lnSpc>
                <a:spcPct val="150000"/>
              </a:lnSpc>
              <a:defRPr/>
            </a:pPr>
            <a:endParaRPr lang="en-US" altLang="zh-CN" sz="1600" dirty="0">
              <a:solidFill>
                <a:srgbClr val="000000"/>
              </a:solidFill>
              <a:latin typeface="微软雅黑" panose="020B0503020204020204" pitchFamily="34" charset="-122"/>
              <a:ea typeface="微软雅黑" panose="020B0503020204020204" pitchFamily="34" charset="-122"/>
            </a:endParaRPr>
          </a:p>
          <a:p>
            <a:pPr lvl="0">
              <a:lnSpc>
                <a:spcPct val="150000"/>
              </a:lnSpc>
              <a:defRPr/>
            </a:pPr>
            <a:r>
              <a:rPr lang="zh-CN" altLang="en-US" sz="1600" b="1" dirty="0">
                <a:solidFill>
                  <a:srgbClr val="000000"/>
                </a:solidFill>
                <a:latin typeface="微软雅黑" panose="020B0503020204020204" pitchFamily="34" charset="-122"/>
                <a:ea typeface="微软雅黑" panose="020B0503020204020204" pitchFamily="34" charset="-122"/>
              </a:rPr>
              <a:t>思路与方案与创新点：</a:t>
            </a:r>
            <a:endParaRPr lang="en-US" altLang="zh-CN" sz="1600" b="1" dirty="0">
              <a:solidFill>
                <a:srgbClr val="000000"/>
              </a:solidFill>
              <a:latin typeface="微软雅黑" panose="020B0503020204020204" pitchFamily="34" charset="-122"/>
              <a:ea typeface="微软雅黑" panose="020B0503020204020204" pitchFamily="34" charset="-122"/>
            </a:endParaRPr>
          </a:p>
          <a:p>
            <a:pPr lvl="0">
              <a:lnSpc>
                <a:spcPct val="150000"/>
              </a:lnSpc>
            </a:pPr>
            <a:r>
              <a:rPr lang="zh-CN" altLang="en-US" sz="1600" dirty="0">
                <a:solidFill>
                  <a:srgbClr val="000000"/>
                </a:solidFill>
                <a:latin typeface="微软雅黑" panose="020B0503020204020204" pitchFamily="34" charset="-122"/>
                <a:ea typeface="微软雅黑" panose="020B0503020204020204" pitchFamily="34" charset="-122"/>
              </a:rPr>
              <a:t>论文在洋葱路由技术的基础上，提出一种新的可撤销洋葱路由匿名通信模型</a:t>
            </a:r>
            <a:r>
              <a:rPr lang="en-US" altLang="zh-CN" sz="1600" dirty="0">
                <a:solidFill>
                  <a:srgbClr val="000000"/>
                </a:solidFill>
                <a:latin typeface="微软雅黑" panose="020B0503020204020204" pitchFamily="34" charset="-122"/>
                <a:ea typeface="微软雅黑" panose="020B0503020204020204" pitchFamily="34" charset="-122"/>
              </a:rPr>
              <a:t>(Revocable Onion Routing</a:t>
            </a:r>
            <a:r>
              <a:rPr lang="zh-CN" altLang="en-US" sz="1600" dirty="0">
                <a:solidFill>
                  <a:srgbClr val="000000"/>
                </a:solidFill>
                <a:latin typeface="微软雅黑" panose="020B0503020204020204" pitchFamily="34" charset="-122"/>
                <a:ea typeface="微软雅黑" panose="020B0503020204020204" pitchFamily="34" charset="-122"/>
              </a:rPr>
              <a:t>，简称</a:t>
            </a:r>
            <a:r>
              <a:rPr lang="en-US" altLang="zh-CN" sz="1600" dirty="0">
                <a:solidFill>
                  <a:srgbClr val="000000"/>
                </a:solidFill>
                <a:latin typeface="微软雅黑" panose="020B0503020204020204" pitchFamily="34" charset="-122"/>
                <a:ea typeface="微软雅黑" panose="020B0503020204020204" pitchFamily="34" charset="-122"/>
              </a:rPr>
              <a:t>ROR)</a:t>
            </a:r>
            <a:r>
              <a:rPr lang="zh-CN" altLang="en-US" sz="1600" dirty="0">
                <a:solidFill>
                  <a:srgbClr val="000000"/>
                </a:solidFill>
                <a:latin typeface="微软雅黑" panose="020B0503020204020204" pitchFamily="34" charset="-122"/>
                <a:ea typeface="微软雅黑" panose="020B0503020204020204" pitchFamily="34" charset="-122"/>
              </a:rPr>
              <a:t>。首先对洋葱路由匿名通信方案进行了分析，在此技术的基础上引入可信任实体</a:t>
            </a:r>
            <a:r>
              <a:rPr lang="en-US" altLang="zh-CN" sz="1600" dirty="0">
                <a:solidFill>
                  <a:srgbClr val="000000"/>
                </a:solidFill>
                <a:latin typeface="微软雅黑" panose="020B0503020204020204" pitchFamily="34" charset="-122"/>
                <a:ea typeface="微软雅黑" panose="020B0503020204020204" pitchFamily="34" charset="-122"/>
              </a:rPr>
              <a:t>Trustee</a:t>
            </a:r>
            <a:r>
              <a:rPr lang="zh-CN" altLang="en-US" sz="1600" dirty="0">
                <a:solidFill>
                  <a:srgbClr val="000000"/>
                </a:solidFill>
                <a:latin typeface="微软雅黑" panose="020B0503020204020204" pitchFamily="34" charset="-122"/>
                <a:ea typeface="微软雅黑" panose="020B0503020204020204" pitchFamily="34" charset="-122"/>
              </a:rPr>
              <a:t>和若干个组管理实体</a:t>
            </a:r>
            <a:r>
              <a:rPr lang="en-US" altLang="zh-CN" sz="1600" dirty="0">
                <a:solidFill>
                  <a:srgbClr val="000000"/>
                </a:solidFill>
                <a:latin typeface="微软雅黑" panose="020B0503020204020204" pitchFamily="34" charset="-122"/>
                <a:ea typeface="微软雅黑" panose="020B0503020204020204" pitchFamily="34" charset="-122"/>
              </a:rPr>
              <a:t>(Manage Entity</a:t>
            </a:r>
            <a:r>
              <a:rPr lang="zh-CN" altLang="en-US" sz="1600" dirty="0">
                <a:solidFill>
                  <a:srgbClr val="000000"/>
                </a:solidFill>
                <a:latin typeface="微软雅黑" panose="020B0503020204020204" pitchFamily="34" charset="-122"/>
                <a:ea typeface="微软雅黑" panose="020B0503020204020204" pitchFamily="34" charset="-122"/>
              </a:rPr>
              <a:t>，简称</a:t>
            </a:r>
            <a:r>
              <a:rPr lang="en-US" altLang="zh-CN" sz="1600" dirty="0">
                <a:solidFill>
                  <a:srgbClr val="000000"/>
                </a:solidFill>
                <a:latin typeface="微软雅黑" panose="020B0503020204020204" pitchFamily="34" charset="-122"/>
                <a:ea typeface="微软雅黑" panose="020B0503020204020204" pitchFamily="34" charset="-122"/>
              </a:rPr>
              <a:t>ME)</a:t>
            </a:r>
            <a:r>
              <a:rPr lang="zh-CN" altLang="en-US" sz="1600" dirty="0">
                <a:solidFill>
                  <a:srgbClr val="000000"/>
                </a:solidFill>
                <a:latin typeface="微软雅黑" panose="020B0503020204020204" pitchFamily="34" charset="-122"/>
                <a:ea typeface="微软雅黑" panose="020B0503020204020204" pitchFamily="34" charset="-122"/>
              </a:rPr>
              <a:t>。该模型采用简单的地址分割技术、签名技术和分组管理机制来防止洋葱包的伪造，及时发现和丢弃恶意用户伪造的洋葱包，可以在保证合法用户匿名性的同时追踪出匿名滥用者的源</a:t>
            </a:r>
            <a:r>
              <a:rPr lang="en-US" altLang="zh-CN" sz="1600" dirty="0">
                <a:solidFill>
                  <a:srgbClr val="000000"/>
                </a:solidFill>
                <a:latin typeface="微软雅黑" panose="020B0503020204020204" pitchFamily="34" charset="-122"/>
                <a:ea typeface="微软雅黑" panose="020B0503020204020204" pitchFamily="34" charset="-122"/>
              </a:rPr>
              <a:t>IP</a:t>
            </a:r>
            <a:r>
              <a:rPr lang="zh-CN" altLang="en-US" sz="1600" dirty="0">
                <a:solidFill>
                  <a:srgbClr val="000000"/>
                </a:solidFill>
                <a:latin typeface="微软雅黑" panose="020B0503020204020204" pitchFamily="34" charset="-122"/>
                <a:ea typeface="微软雅黑" panose="020B0503020204020204" pitchFamily="34" charset="-122"/>
              </a:rPr>
              <a:t>地址。与其他可撤销方案相比，具有系统附加管理开销小，方案简单，易于实现的特点。</a:t>
            </a:r>
            <a:r>
              <a:rPr lang="zh-CN" altLang="en-US" sz="1600" b="1" dirty="0">
                <a:solidFill>
                  <a:srgbClr val="FF0000"/>
                </a:solidFill>
                <a:latin typeface="微软雅黑" panose="020B0503020204020204" pitchFamily="34" charset="-122"/>
                <a:ea typeface="微软雅黑" panose="020B0503020204020204" pitchFamily="34" charset="-122"/>
              </a:rPr>
              <a:t>（文章发表</a:t>
            </a:r>
            <a:r>
              <a:rPr lang="en-US" altLang="zh-CN" sz="1600" b="1" dirty="0">
                <a:solidFill>
                  <a:srgbClr val="FF0000"/>
                </a:solidFill>
                <a:latin typeface="微软雅黑" panose="020B0503020204020204" pitchFamily="34" charset="-122"/>
                <a:ea typeface="微软雅黑" panose="020B0503020204020204" pitchFamily="34" charset="-122"/>
              </a:rPr>
              <a:t>2005</a:t>
            </a:r>
            <a:r>
              <a:rPr lang="zh-CN" altLang="en-US" sz="1600" b="1" dirty="0">
                <a:solidFill>
                  <a:srgbClr val="FF0000"/>
                </a:solidFill>
                <a:latin typeface="微软雅黑" panose="020B0503020204020204" pitchFamily="34" charset="-122"/>
                <a:ea typeface="微软雅黑" panose="020B0503020204020204" pitchFamily="34" charset="-122"/>
              </a:rPr>
              <a:t>年，现在其具有的上述特点不具备较强参考性</a:t>
            </a:r>
            <a:r>
              <a:rPr lang="zh-CN" altLang="en-US" sz="1600" b="1" dirty="0" smtClean="0">
                <a:solidFill>
                  <a:srgbClr val="FF0000"/>
                </a:solidFill>
                <a:latin typeface="微软雅黑" panose="020B0503020204020204" pitchFamily="34" charset="-122"/>
                <a:ea typeface="微软雅黑" panose="020B0503020204020204" pitchFamily="34" charset="-122"/>
              </a:rPr>
              <a:t>）</a:t>
            </a:r>
            <a:endParaRPr lang="en-US" altLang="zh-CN" sz="1600"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73870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35914"/>
            <a:ext cx="8496944" cy="3416320"/>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问题与思考：</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pP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）论文的优点</a:t>
            </a:r>
            <a:r>
              <a:rPr lang="zh-CN" altLang="en-US" sz="1600" dirty="0">
                <a:solidFill>
                  <a:srgbClr val="000000"/>
                </a:solidFill>
                <a:latin typeface="微软雅黑" panose="020B0503020204020204" pitchFamily="34" charset="-122"/>
                <a:ea typeface="微软雅黑" panose="020B0503020204020204" pitchFamily="34" charset="-122"/>
              </a:rPr>
              <a:t>：在可撤销洋葱路由匿名通信模型中，</a:t>
            </a:r>
            <a:r>
              <a:rPr lang="en-US" altLang="zh-CN" sz="1600" dirty="0">
                <a:solidFill>
                  <a:srgbClr val="000000"/>
                </a:solidFill>
                <a:latin typeface="微软雅黑" panose="020B0503020204020204" pitchFamily="34" charset="-122"/>
                <a:ea typeface="微软雅黑" panose="020B0503020204020204" pitchFamily="34" charset="-122"/>
              </a:rPr>
              <a:t>Trustee</a:t>
            </a:r>
            <a:r>
              <a:rPr lang="zh-CN" altLang="en-US" sz="1600" dirty="0">
                <a:solidFill>
                  <a:srgbClr val="000000"/>
                </a:solidFill>
                <a:latin typeface="微软雅黑" panose="020B0503020204020204" pitchFamily="34" charset="-122"/>
                <a:ea typeface="微软雅黑" panose="020B0503020204020204" pitchFamily="34" charset="-122"/>
              </a:rPr>
              <a:t>是一个可信任的第三方实体，只是对发送者</a:t>
            </a:r>
            <a:r>
              <a:rPr lang="en-US" altLang="zh-CN" sz="1600" dirty="0">
                <a:solidFill>
                  <a:srgbClr val="000000"/>
                </a:solidFill>
                <a:latin typeface="微软雅黑" panose="020B0503020204020204" pitchFamily="34" charset="-122"/>
                <a:ea typeface="微软雅黑" panose="020B0503020204020204" pitchFamily="34" charset="-122"/>
              </a:rPr>
              <a:t>A</a:t>
            </a:r>
            <a:r>
              <a:rPr lang="zh-CN" altLang="en-US" sz="1600" dirty="0">
                <a:solidFill>
                  <a:srgbClr val="000000"/>
                </a:solidFill>
                <a:latin typeface="微软雅黑" panose="020B0503020204020204" pitchFamily="34" charset="-122"/>
                <a:ea typeface="微软雅黑" panose="020B0503020204020204" pitchFamily="34" charset="-122"/>
              </a:rPr>
              <a:t>的源地址进行分割变换和</a:t>
            </a:r>
            <a:r>
              <a:rPr lang="en-US" altLang="zh-CN" sz="1600" dirty="0">
                <a:solidFill>
                  <a:srgbClr val="000000"/>
                </a:solidFill>
                <a:latin typeface="微软雅黑" panose="020B0503020204020204" pitchFamily="34" charset="-122"/>
                <a:ea typeface="微软雅黑" panose="020B0503020204020204" pitchFamily="34" charset="-122"/>
              </a:rPr>
              <a:t>IP</a:t>
            </a:r>
            <a:r>
              <a:rPr lang="zh-CN" altLang="en-US" sz="1600" dirty="0">
                <a:solidFill>
                  <a:srgbClr val="000000"/>
                </a:solidFill>
                <a:latin typeface="微软雅黑" panose="020B0503020204020204" pitchFamily="34" charset="-122"/>
                <a:ea typeface="微软雅黑" panose="020B0503020204020204" pitchFamily="34" charset="-122"/>
              </a:rPr>
              <a:t>恢复，并不保存发送楮</a:t>
            </a:r>
            <a:r>
              <a:rPr lang="en-US" altLang="zh-CN" sz="1600" dirty="0">
                <a:solidFill>
                  <a:srgbClr val="000000"/>
                </a:solidFill>
                <a:latin typeface="微软雅黑" panose="020B0503020204020204" pitchFamily="34" charset="-122"/>
                <a:ea typeface="微软雅黑" panose="020B0503020204020204" pitchFamily="34" charset="-122"/>
              </a:rPr>
              <a:t>A</a:t>
            </a:r>
            <a:r>
              <a:rPr lang="zh-CN" altLang="en-US" sz="1600" dirty="0">
                <a:solidFill>
                  <a:srgbClr val="000000"/>
                </a:solidFill>
                <a:latin typeface="微软雅黑" panose="020B0503020204020204" pitchFamily="34" charset="-122"/>
                <a:ea typeface="微软雅黑" panose="020B0503020204020204" pitchFamily="34" charset="-122"/>
              </a:rPr>
              <a:t>的任何信息；每个组管理实体</a:t>
            </a:r>
            <a:r>
              <a:rPr lang="en-US" altLang="zh-CN" sz="1600" dirty="0" err="1">
                <a:solidFill>
                  <a:srgbClr val="000000"/>
                </a:solidFill>
                <a:latin typeface="微软雅黑" panose="020B0503020204020204" pitchFamily="34" charset="-122"/>
                <a:ea typeface="微软雅黑" panose="020B0503020204020204" pitchFamily="34" charset="-122"/>
              </a:rPr>
              <a:t>MEj</a:t>
            </a:r>
            <a:r>
              <a:rPr lang="zh-CN" altLang="en-US" sz="1600" dirty="0">
                <a:solidFill>
                  <a:srgbClr val="000000"/>
                </a:solidFill>
                <a:latin typeface="微软雅黑" panose="020B0503020204020204" pitchFamily="34" charset="-122"/>
                <a:ea typeface="微软雅黑" panose="020B0503020204020204" pitchFamily="34" charset="-122"/>
              </a:rPr>
              <a:t>负责对</a:t>
            </a:r>
            <a:r>
              <a:rPr lang="en-US" altLang="zh-CN" sz="1600" dirty="0">
                <a:solidFill>
                  <a:srgbClr val="000000"/>
                </a:solidFill>
                <a:latin typeface="微软雅黑" panose="020B0503020204020204" pitchFamily="34" charset="-122"/>
                <a:ea typeface="微软雅黑" panose="020B0503020204020204" pitchFamily="34" charset="-122"/>
              </a:rPr>
              <a:t>Trustee</a:t>
            </a:r>
            <a:r>
              <a:rPr lang="zh-CN" altLang="en-US" sz="1600" dirty="0">
                <a:solidFill>
                  <a:srgbClr val="000000"/>
                </a:solidFill>
                <a:latin typeface="微软雅黑" panose="020B0503020204020204" pitchFamily="34" charset="-122"/>
                <a:ea typeface="微软雅黑" panose="020B0503020204020204" pitchFamily="34" charset="-122"/>
              </a:rPr>
              <a:t>送来的</a:t>
            </a:r>
            <a:r>
              <a:rPr lang="en-US" altLang="zh-CN" sz="1600" dirty="0" err="1">
                <a:solidFill>
                  <a:srgbClr val="000000"/>
                </a:solidFill>
                <a:latin typeface="微软雅黑" panose="020B0503020204020204" pitchFamily="34" charset="-122"/>
                <a:ea typeface="微软雅黑" panose="020B0503020204020204" pitchFamily="34" charset="-122"/>
              </a:rPr>
              <a:t>IPj</a:t>
            </a:r>
            <a:r>
              <a:rPr lang="zh-CN" altLang="en-US" sz="1600" dirty="0">
                <a:solidFill>
                  <a:srgbClr val="000000"/>
                </a:solidFill>
                <a:latin typeface="微软雅黑" panose="020B0503020204020204" pitchFamily="34" charset="-122"/>
                <a:ea typeface="微软雅黑" panose="020B0503020204020204" pitchFamily="34" charset="-122"/>
              </a:rPr>
              <a:t>进行签名，仅仅保存发送者的假名</a:t>
            </a:r>
            <a:r>
              <a:rPr lang="en-US" altLang="zh-CN" sz="1600" dirty="0">
                <a:solidFill>
                  <a:srgbClr val="000000"/>
                </a:solidFill>
                <a:latin typeface="微软雅黑" panose="020B0503020204020204" pitchFamily="34" charset="-122"/>
                <a:ea typeface="微软雅黑" panose="020B0503020204020204" pitchFamily="34" charset="-122"/>
              </a:rPr>
              <a:t>PA</a:t>
            </a:r>
            <a:r>
              <a:rPr lang="zh-CN" altLang="en-US" sz="1600" dirty="0">
                <a:solidFill>
                  <a:srgbClr val="000000"/>
                </a:solidFill>
                <a:latin typeface="微软雅黑" panose="020B0503020204020204" pitchFamily="34" charset="-122"/>
                <a:ea typeface="微软雅黑" panose="020B0503020204020204" pitchFamily="34" charset="-122"/>
              </a:rPr>
              <a:t>和一份</a:t>
            </a:r>
            <a:r>
              <a:rPr lang="en-US" altLang="zh-CN" sz="1600" dirty="0" err="1">
                <a:solidFill>
                  <a:srgbClr val="000000"/>
                </a:solidFill>
                <a:latin typeface="微软雅黑" panose="020B0503020204020204" pitchFamily="34" charset="-122"/>
                <a:ea typeface="微软雅黑" panose="020B0503020204020204" pitchFamily="34" charset="-122"/>
              </a:rPr>
              <a:t>IPj</a:t>
            </a:r>
            <a:r>
              <a:rPr lang="zh-CN" altLang="en-US" sz="1600" dirty="0">
                <a:solidFill>
                  <a:srgbClr val="000000"/>
                </a:solidFill>
                <a:latin typeface="微软雅黑" panose="020B0503020204020204" pitchFamily="34" charset="-122"/>
                <a:ea typeface="微软雅黑" panose="020B0503020204020204" pitchFamily="34" charset="-122"/>
              </a:rPr>
              <a:t>。由于</a:t>
            </a:r>
            <a:r>
              <a:rPr lang="en-US" altLang="zh-CN" sz="1600" dirty="0">
                <a:solidFill>
                  <a:srgbClr val="000000"/>
                </a:solidFill>
                <a:latin typeface="微软雅黑" panose="020B0503020204020204" pitchFamily="34" charset="-122"/>
                <a:ea typeface="微软雅黑" panose="020B0503020204020204" pitchFamily="34" charset="-122"/>
              </a:rPr>
              <a:t>IP</a:t>
            </a:r>
            <a:r>
              <a:rPr lang="zh-CN" altLang="en-US" sz="1600" dirty="0">
                <a:solidFill>
                  <a:srgbClr val="000000"/>
                </a:solidFill>
                <a:latin typeface="微软雅黑" panose="020B0503020204020204" pitchFamily="34" charset="-122"/>
                <a:ea typeface="微软雅黑" panose="020B0503020204020204" pitchFamily="34" charset="-122"/>
              </a:rPr>
              <a:t>的恢复需要获得</a:t>
            </a:r>
            <a:r>
              <a:rPr lang="en-US" altLang="zh-CN" sz="1600" dirty="0">
                <a:solidFill>
                  <a:srgbClr val="000000"/>
                </a:solidFill>
                <a:latin typeface="微软雅黑" panose="020B0503020204020204" pitchFamily="34" charset="-122"/>
                <a:ea typeface="微软雅黑" panose="020B0503020204020204" pitchFamily="34" charset="-122"/>
              </a:rPr>
              <a:t>IP</a:t>
            </a:r>
            <a:r>
              <a:rPr lang="zh-CN" altLang="en-US" sz="1600" dirty="0">
                <a:solidFill>
                  <a:srgbClr val="000000"/>
                </a:solidFill>
                <a:latin typeface="微软雅黑" panose="020B0503020204020204" pitchFamily="34" charset="-122"/>
                <a:ea typeface="微软雅黑" panose="020B0503020204020204" pitchFamily="34" charset="-122"/>
              </a:rPr>
              <a:t>对应的所有的</a:t>
            </a:r>
            <a:r>
              <a:rPr lang="en-US" altLang="zh-CN" sz="1600" dirty="0" err="1">
                <a:solidFill>
                  <a:srgbClr val="000000"/>
                </a:solidFill>
                <a:latin typeface="微软雅黑" panose="020B0503020204020204" pitchFamily="34" charset="-122"/>
                <a:ea typeface="微软雅黑" panose="020B0503020204020204" pitchFamily="34" charset="-122"/>
              </a:rPr>
              <a:t>IPj</a:t>
            </a:r>
            <a:r>
              <a:rPr lang="zh-CN" altLang="en-US" sz="1600" dirty="0">
                <a:solidFill>
                  <a:srgbClr val="000000"/>
                </a:solidFill>
                <a:latin typeface="微软雅黑" panose="020B0503020204020204" pitchFamily="34" charset="-122"/>
                <a:ea typeface="微软雅黑" panose="020B0503020204020204" pitchFamily="34" charset="-122"/>
              </a:rPr>
              <a:t>信息，因此，只有在所有的</a:t>
            </a:r>
            <a:r>
              <a:rPr lang="en-US" altLang="zh-CN" sz="1600" dirty="0">
                <a:solidFill>
                  <a:srgbClr val="000000"/>
                </a:solidFill>
                <a:latin typeface="微软雅黑" panose="020B0503020204020204" pitchFamily="34" charset="-122"/>
                <a:ea typeface="微软雅黑" panose="020B0503020204020204" pitchFamily="34" charset="-122"/>
              </a:rPr>
              <a:t>ME</a:t>
            </a:r>
            <a:r>
              <a:rPr lang="zh-CN" altLang="en-US" sz="1600" dirty="0">
                <a:solidFill>
                  <a:srgbClr val="000000"/>
                </a:solidFill>
                <a:latin typeface="微软雅黑" panose="020B0503020204020204" pitchFamily="34" charset="-122"/>
                <a:ea typeface="微软雅黑" panose="020B0503020204020204" pitchFamily="34" charset="-122"/>
              </a:rPr>
              <a:t>全被攻破的情况下才会影响匿名性能</a:t>
            </a:r>
            <a:r>
              <a:rPr lang="zh-CN" altLang="en-US" sz="1600" dirty="0" smtClean="0">
                <a:solidFill>
                  <a:srgbClr val="000000"/>
                </a:solidFill>
                <a:latin typeface="微软雅黑" panose="020B0503020204020204" pitchFamily="34" charset="-122"/>
                <a:ea typeface="微软雅黑" panose="020B0503020204020204" pitchFamily="34" charset="-122"/>
              </a:rPr>
              <a:t>。</a:t>
            </a: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lvl="0">
              <a:lnSpc>
                <a:spcPct val="150000"/>
              </a:lnSpc>
            </a:pPr>
            <a:r>
              <a:rPr lang="en-US" altLang="zh-CN" sz="1600" noProof="0" dirty="0" smtClean="0">
                <a:solidFill>
                  <a:srgbClr val="000000"/>
                </a:solidFill>
                <a:latin typeface="微软雅黑" panose="020B0503020204020204" pitchFamily="34" charset="-122"/>
                <a:ea typeface="微软雅黑" panose="020B0503020204020204" pitchFamily="34" charset="-122"/>
              </a:rPr>
              <a:t>2</a:t>
            </a:r>
            <a:r>
              <a:rPr kumimoji="0" lang="zh-CN" altLang="en-US"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思考与借鉴：</a:t>
            </a:r>
            <a:r>
              <a:rPr kumimoji="0" lang="zh-CN" altLang="en-US"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文章引用了</a:t>
            </a:r>
            <a:r>
              <a:rPr kumimoji="0" lang="en-US" altLang="zh-CN"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a:t>
            </a:r>
            <a:r>
              <a:rPr lang="en-US" altLang="zh-CN" sz="1600" dirty="0" smtClean="0">
                <a:solidFill>
                  <a:srgbClr val="000000"/>
                </a:solidFill>
                <a:latin typeface="微软雅黑" panose="020B0503020204020204" pitchFamily="34" charset="-122"/>
                <a:ea typeface="微软雅黑" panose="020B0503020204020204" pitchFamily="34" charset="-122"/>
              </a:rPr>
              <a:t>.Shamir</a:t>
            </a:r>
            <a:r>
              <a:rPr lang="zh-CN" altLang="en-US" sz="1600" dirty="0" smtClean="0">
                <a:solidFill>
                  <a:srgbClr val="000000"/>
                </a:solidFill>
                <a:latin typeface="微软雅黑" panose="020B0503020204020204" pitchFamily="34" charset="-122"/>
                <a:ea typeface="微软雅黑" panose="020B0503020204020204" pitchFamily="34" charset="-122"/>
              </a:rPr>
              <a:t>的</a:t>
            </a:r>
            <a:r>
              <a:rPr lang="en-US" altLang="zh-CN" sz="1600" i="1" dirty="0" smtClean="0">
                <a:solidFill>
                  <a:srgbClr val="000000"/>
                </a:solidFill>
                <a:latin typeface="微软雅黑" panose="020B0503020204020204" pitchFamily="34" charset="-122"/>
                <a:ea typeface="微软雅黑" panose="020B0503020204020204" pitchFamily="34" charset="-122"/>
              </a:rPr>
              <a:t>How to share</a:t>
            </a:r>
            <a:r>
              <a:rPr lang="en-US" altLang="zh-CN" sz="1600" i="1" dirty="0">
                <a:solidFill>
                  <a:srgbClr val="000000"/>
                </a:solidFill>
                <a:latin typeface="微软雅黑" panose="020B0503020204020204" pitchFamily="34" charset="-122"/>
                <a:ea typeface="微软雅黑" panose="020B0503020204020204" pitchFamily="34" charset="-122"/>
              </a:rPr>
              <a:t> </a:t>
            </a:r>
            <a:r>
              <a:rPr lang="en-US" altLang="zh-CN" sz="1600" i="1" dirty="0" smtClean="0">
                <a:solidFill>
                  <a:srgbClr val="000000"/>
                </a:solidFill>
                <a:latin typeface="微软雅黑" panose="020B0503020204020204" pitchFamily="34" charset="-122"/>
                <a:ea typeface="微软雅黑" panose="020B0503020204020204" pitchFamily="34" charset="-122"/>
              </a:rPr>
              <a:t>a secret</a:t>
            </a:r>
            <a:r>
              <a:rPr lang="zh-CN" altLang="en-US" sz="1600" i="1" dirty="0">
                <a:solidFill>
                  <a:srgbClr val="000000"/>
                </a:solidFill>
                <a:latin typeface="微软雅黑" panose="020B0503020204020204" pitchFamily="34" charset="-122"/>
                <a:ea typeface="微软雅黑" panose="020B0503020204020204" pitchFamily="34" charset="-122"/>
              </a:rPr>
              <a:t> </a:t>
            </a:r>
            <a:r>
              <a:rPr lang="zh-CN" altLang="en-US" sz="1600" dirty="0" smtClean="0">
                <a:solidFill>
                  <a:srgbClr val="000000"/>
                </a:solidFill>
                <a:latin typeface="微软雅黑" panose="020B0503020204020204" pitchFamily="34" charset="-122"/>
                <a:ea typeface="微软雅黑" panose="020B0503020204020204" pitchFamily="34" charset="-122"/>
              </a:rPr>
              <a:t>提到的基于拉格朗日插值多项式的（</a:t>
            </a:r>
            <a:r>
              <a:rPr lang="en-US" altLang="zh-CN" sz="1600" dirty="0" smtClean="0">
                <a:solidFill>
                  <a:srgbClr val="000000"/>
                </a:solidFill>
                <a:latin typeface="微软雅黑" panose="020B0503020204020204" pitchFamily="34" charset="-122"/>
                <a:ea typeface="微软雅黑" panose="020B0503020204020204" pitchFamily="34" charset="-122"/>
              </a:rPr>
              <a:t>n</a:t>
            </a:r>
            <a:r>
              <a:rPr lang="zh-CN" altLang="en-US" sz="1600" dirty="0" smtClean="0">
                <a:solidFill>
                  <a:srgbClr val="000000"/>
                </a:solidFill>
                <a:latin typeface="微软雅黑" panose="020B0503020204020204" pitchFamily="34" charset="-122"/>
                <a:ea typeface="微软雅黑" panose="020B0503020204020204" pitchFamily="34" charset="-122"/>
              </a:rPr>
              <a:t>，</a:t>
            </a:r>
            <a:r>
              <a:rPr lang="en-US" altLang="zh-CN" sz="1600" dirty="0" smtClean="0">
                <a:solidFill>
                  <a:srgbClr val="000000"/>
                </a:solidFill>
                <a:latin typeface="微软雅黑" panose="020B0503020204020204" pitchFamily="34" charset="-122"/>
                <a:ea typeface="微软雅黑" panose="020B0503020204020204" pitchFamily="34" charset="-122"/>
              </a:rPr>
              <a:t>n</a:t>
            </a:r>
            <a:r>
              <a:rPr lang="zh-CN" altLang="en-US" sz="1600" dirty="0" smtClean="0">
                <a:solidFill>
                  <a:srgbClr val="000000"/>
                </a:solidFill>
                <a:latin typeface="微软雅黑" panose="020B0503020204020204" pitchFamily="34" charset="-122"/>
                <a:ea typeface="微软雅黑" panose="020B0503020204020204" pitchFamily="34" charset="-122"/>
              </a:rPr>
              <a:t>）阈值方案。这篇文章本身值得学习借鉴。</a:t>
            </a: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lang="en-US" altLang="zh-CN" sz="1600" dirty="0" smtClean="0">
              <a:solidFill>
                <a:srgbClr val="00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pic>
        <p:nvPicPr>
          <p:cNvPr id="4" name="图片 3"/>
          <p:cNvPicPr>
            <a:picLocks noChangeAspect="1"/>
          </p:cNvPicPr>
          <p:nvPr/>
        </p:nvPicPr>
        <p:blipFill>
          <a:blip r:embed="rId2"/>
          <a:stretch>
            <a:fillRect/>
          </a:stretch>
        </p:blipFill>
        <p:spPr>
          <a:xfrm>
            <a:off x="4296908" y="4120863"/>
            <a:ext cx="4176464" cy="2286437"/>
          </a:xfrm>
          <a:prstGeom prst="rect">
            <a:avLst/>
          </a:prstGeom>
        </p:spPr>
      </p:pic>
      <p:pic>
        <p:nvPicPr>
          <p:cNvPr id="5" name="图片 4"/>
          <p:cNvPicPr>
            <a:picLocks noChangeAspect="1"/>
          </p:cNvPicPr>
          <p:nvPr/>
        </p:nvPicPr>
        <p:blipFill>
          <a:blip r:embed="rId3"/>
          <a:stretch>
            <a:fillRect/>
          </a:stretch>
        </p:blipFill>
        <p:spPr>
          <a:xfrm>
            <a:off x="251520" y="4221088"/>
            <a:ext cx="3816424" cy="2085989"/>
          </a:xfrm>
          <a:prstGeom prst="rect">
            <a:avLst/>
          </a:prstGeom>
        </p:spPr>
      </p:pic>
    </p:spTree>
    <p:extLst>
      <p:ext uri="{BB962C8B-B14F-4D97-AF65-F5344CB8AC3E}">
        <p14:creationId xmlns:p14="http://schemas.microsoft.com/office/powerpoint/2010/main" val="3252199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4893647"/>
          </a:xfrm>
          <a:prstGeom prst="rect">
            <a:avLst/>
          </a:prstGeom>
        </p:spPr>
        <p:txBody>
          <a:bodyPr wrap="square">
            <a:spAutoFit/>
          </a:bodyPr>
          <a:lstStyle/>
          <a:p>
            <a:pPr>
              <a:lnSpc>
                <a:spcPct val="150000"/>
              </a:lnSpc>
            </a:pPr>
            <a:r>
              <a:rPr lang="zh-CN" altLang="en-US" sz="1600" b="1" dirty="0" smtClean="0">
                <a:latin typeface="微软雅黑" panose="020B0503020204020204" pitchFamily="34" charset="-122"/>
                <a:ea typeface="微软雅黑" panose="020B0503020204020204" pitchFamily="34" charset="-122"/>
              </a:rPr>
              <a:t>研究动机（</a:t>
            </a:r>
            <a:r>
              <a:rPr lang="zh-CN" altLang="zh-CN" sz="1600" b="1" dirty="0">
                <a:latin typeface="微软雅黑" panose="020B0503020204020204" pitchFamily="34" charset="-122"/>
                <a:ea typeface="微软雅黑" panose="020B0503020204020204" pitchFamily="34" charset="-122"/>
              </a:rPr>
              <a:t>针对的问题</a:t>
            </a:r>
            <a:r>
              <a:rPr lang="zh-CN" altLang="en-US" sz="1600" b="1" dirty="0">
                <a:latin typeface="微软雅黑" panose="020B0503020204020204" pitchFamily="34" charset="-122"/>
                <a:ea typeface="微软雅黑" panose="020B0503020204020204" pitchFamily="34" charset="-122"/>
              </a:rPr>
              <a:t>和意义）</a:t>
            </a:r>
            <a:r>
              <a:rPr lang="zh-CN" altLang="zh-CN" sz="1600" b="1" dirty="0" smtClean="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随着云计算、物联网、大数据等新兴技术猛发展</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数以亿计的网络接入点、联网设备以及网络应用产生的海量数据</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给网络空间安全带来了巨大的困难和挑战</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传统的安全问题解诀方案面对海量数据变得效率低下。机器学习以其强大的自适应性、自学习能力为安全领域提供了一系列有效的分析决策工具</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近年来引起了学术界与工业界的广泛关注和深入研究</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b="1" dirty="0">
                <a:latin typeface="微软雅黑" panose="020B0503020204020204" pitchFamily="34" charset="-122"/>
                <a:ea typeface="微软雅黑" panose="020B0503020204020204" pitchFamily="34" charset="-122"/>
              </a:rPr>
              <a:t>相关研究的不足：</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zh-CN" altLang="en-US" sz="1600" dirty="0" smtClean="0">
                <a:latin typeface="微软雅黑" panose="020B0503020204020204" pitchFamily="34" charset="-122"/>
                <a:ea typeface="微软雅黑" panose="020B0503020204020204" pitchFamily="34" charset="-122"/>
              </a:rPr>
              <a:t>机器学习技术本身存在一定研究难点，且无论是模型的泛化能力，还是检测准确度、实时性等问题，目前的技术解决方案均不能完全满足网络空间安全的应用需求，并存在一些目前难以解决的问题以及可进一步研究的方向。如：</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大多机器学习算法可能公开透明，但其产生的模型不可解释；</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采用</a:t>
            </a:r>
            <a:r>
              <a:rPr lang="zh-CN" altLang="en-US" sz="1600" dirty="0" smtClean="0">
                <a:latin typeface="微软雅黑" panose="020B0503020204020204" pitchFamily="34" charset="-122"/>
                <a:ea typeface="微软雅黑" panose="020B0503020204020204" pitchFamily="34" charset="-122"/>
              </a:rPr>
              <a:t>机器学习技术作为攻击技术，增加了检测及防御的难度，目前解决方案较少；</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3.</a:t>
            </a:r>
            <a:r>
              <a:rPr lang="zh-CN" altLang="en-US" sz="1600" dirty="0" smtClean="0">
                <a:latin typeface="微软雅黑" panose="020B0503020204020204" pitchFamily="34" charset="-122"/>
                <a:ea typeface="微软雅黑" panose="020B0503020204020204" pitchFamily="34" charset="-122"/>
              </a:rPr>
              <a:t>机器学习构建的模型自身并非</a:t>
            </a:r>
            <a:r>
              <a:rPr lang="zh-CN" altLang="en-US" sz="1600" dirty="0">
                <a:latin typeface="微软雅黑" panose="020B0503020204020204" pitchFamily="34" charset="-122"/>
                <a:ea typeface="微软雅黑" panose="020B0503020204020204" pitchFamily="34" charset="-122"/>
              </a:rPr>
              <a:t>一定</a:t>
            </a:r>
            <a:r>
              <a:rPr lang="zh-CN" altLang="en-US" sz="1600" dirty="0" smtClean="0">
                <a:latin typeface="微软雅黑" panose="020B0503020204020204" pitchFamily="34" charset="-122"/>
                <a:ea typeface="微软雅黑" panose="020B0503020204020204" pitchFamily="34" charset="-122"/>
              </a:rPr>
              <a:t>安全，敏感数据泄露、系统性能下降也是常见问题。</a:t>
            </a:r>
            <a:endParaRPr lang="en-US" altLang="zh-CN" sz="1600" dirty="0" smtClean="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994658"/>
            <a:ext cx="8496944" cy="3539430"/>
          </a:xfrm>
          <a:prstGeom prst="rect">
            <a:avLst/>
          </a:prstGeom>
          <a:noFill/>
        </p:spPr>
        <p:txBody>
          <a:bodyPr wrap="square" rtlCol="0">
            <a:spAutoFit/>
          </a:bodyPr>
          <a:lstStyle/>
          <a:p>
            <a:pPr lvl="0">
              <a:lnSpc>
                <a:spcPct val="150000"/>
              </a:lnSpc>
              <a:defRPr/>
            </a:pPr>
            <a:r>
              <a:rPr lang="en-US" altLang="zh-CN" sz="2000" dirty="0">
                <a:solidFill>
                  <a:srgbClr val="000000"/>
                </a:solidFill>
                <a:latin typeface="微软雅黑" panose="020B0503020204020204" pitchFamily="34" charset="-122"/>
                <a:ea typeface="微软雅黑" panose="020B0503020204020204" pitchFamily="34" charset="-122"/>
              </a:rPr>
              <a:t>9</a:t>
            </a: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lang="en-US" altLang="zh-CN" sz="2000" dirty="0" smtClean="0">
                <a:solidFill>
                  <a:srgbClr val="000000"/>
                </a:solidFill>
                <a:latin typeface="Times New Roman" panose="02020603050405020304" pitchFamily="18" charset="0"/>
                <a:ea typeface="宋体"/>
                <a:cs typeface="Times New Roman" panose="02020603050405020304" pitchFamily="18" charset="0"/>
              </a:rPr>
              <a:t>《</a:t>
            </a:r>
            <a:r>
              <a:rPr lang="en-US" altLang="zh-CN" sz="2000" dirty="0"/>
              <a:t>Safely Measuring Tor</a:t>
            </a:r>
            <a:r>
              <a:rPr lang="en-US" altLang="zh-CN" sz="2000" dirty="0">
                <a:solidFill>
                  <a:srgbClr val="000000"/>
                </a:solidFill>
                <a:latin typeface="Times New Roman" panose="02020603050405020304" pitchFamily="18" charset="0"/>
                <a:ea typeface="宋体"/>
                <a:cs typeface="Times New Roman" panose="02020603050405020304" pitchFamily="18" charset="0"/>
              </a:rPr>
              <a:t>》</a:t>
            </a:r>
            <a:endParaRPr lang="en-US" altLang="zh-CN" sz="2000" b="1" dirty="0">
              <a:solidFill>
                <a:srgbClr val="000000"/>
              </a:solidFill>
              <a:latin typeface="Times New Roman" panose="02020603050405020304" pitchFamily="18" charset="0"/>
              <a:ea typeface="宋体"/>
              <a:cs typeface="Times New Roman" panose="02020603050405020304" pitchFamily="18" charset="0"/>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作者</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与单位：</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r>
              <a:rPr lang="en-US" altLang="zh-CN" dirty="0"/>
              <a:t>Rob Jansen </a:t>
            </a:r>
            <a:r>
              <a:rPr lang="en-US" altLang="zh-CN" dirty="0" smtClean="0"/>
              <a:t>and </a:t>
            </a:r>
            <a:r>
              <a:rPr lang="en-US" altLang="zh-CN" dirty="0"/>
              <a:t>Aaron Johnson</a:t>
            </a:r>
          </a:p>
          <a:p>
            <a:endParaRPr lang="en-US" altLang="zh-CN" dirty="0" smtClean="0"/>
          </a:p>
          <a:p>
            <a:r>
              <a:rPr lang="en-US" altLang="zh-CN" dirty="0" smtClean="0"/>
              <a:t>U.S</a:t>
            </a:r>
            <a:r>
              <a:rPr lang="en-US" altLang="zh-CN" dirty="0"/>
              <a:t>. Naval Research Laboratory</a:t>
            </a:r>
          </a:p>
          <a:p>
            <a:r>
              <a:rPr lang="en-US" altLang="zh-CN" dirty="0"/>
              <a:t>Washington, D.C.</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defRPr/>
            </a:pPr>
            <a:r>
              <a:rPr lang="en-US" altLang="zh-CN" dirty="0">
                <a:hlinkClick r:id="rId2" tooltip="CCS '16: Proceedings of the 2016 ACM SIGSAC Conference on Computer and Communications Security"/>
              </a:rPr>
              <a:t>CCS '16: Proceedings of the 2016 ACM SIGSAC Conference on Computer and </a:t>
            </a:r>
            <a:r>
              <a:rPr lang="en-US" altLang="zh-CN" dirty="0" smtClean="0">
                <a:hlinkClick r:id="rId2" tooltip="CCS '16: Proceedings of the 2016 ACM SIGSAC Conference on Computer and Communications Security"/>
              </a:rPr>
              <a:t>Communications </a:t>
            </a:r>
            <a:r>
              <a:rPr lang="en-US" altLang="zh-CN" dirty="0">
                <a:hlinkClick r:id="rId2" tooltip="CCS '16: Proceedings of the 2016 ACM SIGSAC Conference on Computer and Communications Security"/>
              </a:rPr>
              <a:t>Security</a:t>
            </a:r>
            <a:r>
              <a:rPr lang="en-US" altLang="zh-CN" dirty="0"/>
              <a:t> October 2016</a:t>
            </a:r>
            <a:r>
              <a:rPr lang="en-US" altLang="zh-CN" sz="2000" dirty="0"/>
              <a:t> </a:t>
            </a:r>
            <a:endParaRPr kumimoji="0" lang="en-US" altLang="zh-CN" sz="2000" i="0"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D7B6B9E4-9B27-404F-A11E-D8E867D07B8D}"/>
              </a:ext>
            </a:extLst>
          </p:cNvPr>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74295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5863144"/>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研究动机（</a:t>
            </a:r>
            <a:r>
              <a:rPr kumimoji="0" lang="zh-CN"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针对的问题</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和意义）</a:t>
            </a: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defRPr/>
            </a:pPr>
            <a:r>
              <a:rPr lang="en-US" altLang="zh-CN" sz="1100" dirty="0"/>
              <a:t>Tor</a:t>
            </a:r>
            <a:r>
              <a:rPr lang="zh-CN" altLang="en-US" sz="1100" dirty="0"/>
              <a:t>网络是数字隐私最流行的工具之一。各种不同的用户使用其洋葱路由协议来保护他们在互联网上产生的隐私信息。截至</a:t>
            </a:r>
            <a:r>
              <a:rPr lang="en-US" altLang="zh-CN" sz="1100" dirty="0"/>
              <a:t>2016</a:t>
            </a:r>
            <a:r>
              <a:rPr lang="zh-CN" altLang="en-US" sz="1100" dirty="0"/>
              <a:t>年</a:t>
            </a:r>
            <a:r>
              <a:rPr lang="en-US" altLang="zh-CN" sz="1100" dirty="0"/>
              <a:t>5</a:t>
            </a:r>
            <a:r>
              <a:rPr lang="zh-CN" altLang="en-US" sz="1100" dirty="0"/>
              <a:t>月，该网络包括</a:t>
            </a:r>
            <a:r>
              <a:rPr lang="en-US" altLang="zh-CN" sz="1100" dirty="0"/>
              <a:t>7000</a:t>
            </a:r>
            <a:r>
              <a:rPr lang="zh-CN" altLang="en-US" sz="1100" dirty="0"/>
              <a:t>个自愿运行的中继向用户目的地转发流量，网络共同转发近</a:t>
            </a:r>
            <a:r>
              <a:rPr lang="en-US" altLang="zh-CN" sz="1100" dirty="0"/>
              <a:t>75Gbps</a:t>
            </a:r>
            <a:r>
              <a:rPr lang="zh-CN" altLang="en-US" sz="1100" dirty="0"/>
              <a:t>的流量，并且估计每天有</a:t>
            </a:r>
            <a:r>
              <a:rPr lang="en-US" altLang="zh-CN" sz="1100" dirty="0"/>
              <a:t>175</a:t>
            </a:r>
            <a:r>
              <a:rPr lang="zh-CN" altLang="en-US" sz="1100" dirty="0"/>
              <a:t>万用户连接。</a:t>
            </a:r>
            <a:br>
              <a:rPr lang="zh-CN" altLang="en-US" sz="1100" dirty="0"/>
            </a:br>
            <a:r>
              <a:rPr lang="zh-CN" altLang="en-US" sz="1100" dirty="0"/>
              <a:t>统计数据对于了解</a:t>
            </a:r>
            <a:r>
              <a:rPr lang="en-US" altLang="zh-CN" sz="1100" dirty="0"/>
              <a:t>Tor</a:t>
            </a:r>
            <a:r>
              <a:rPr lang="zh-CN" altLang="en-US" sz="1100" dirty="0"/>
              <a:t>目前的影响力以及如何改进服务至关重要。然而，由于其保护隐私，典型的网络监控方法不能直接应用于</a:t>
            </a:r>
            <a:r>
              <a:rPr lang="en-US" altLang="zh-CN" sz="1100" dirty="0"/>
              <a:t>Tor</a:t>
            </a:r>
            <a:r>
              <a:rPr lang="zh-CN" altLang="en-US" sz="1100" dirty="0"/>
              <a:t>。例如，简单地衡量用户数量是非常困难的，因为</a:t>
            </a:r>
            <a:r>
              <a:rPr lang="en-US" altLang="zh-CN" sz="1100" dirty="0"/>
              <a:t>Tor</a:t>
            </a:r>
            <a:r>
              <a:rPr lang="zh-CN" altLang="en-US" sz="1100" dirty="0"/>
              <a:t>旨在让用户保持匿名，并且也不应收集有关用户身份的信息。</a:t>
            </a:r>
            <a:r>
              <a:rPr lang="en-US" altLang="zh-CN" sz="1100" dirty="0"/>
              <a:t>Tor</a:t>
            </a:r>
            <a:r>
              <a:rPr lang="zh-CN" altLang="en-US" sz="1100" dirty="0"/>
              <a:t>目前收集了很少的测量数据，其中许多使用了未知精度的启发式技术。</a:t>
            </a:r>
            <a:br>
              <a:rPr lang="zh-CN" altLang="en-US" sz="1100" dirty="0"/>
            </a:br>
            <a:r>
              <a:rPr lang="zh-CN" altLang="en-US" sz="1100" dirty="0"/>
              <a:t>在差分隐私保护和实用隐私保护聚合的基础上开发了</a:t>
            </a:r>
            <a:r>
              <a:rPr lang="en-US" altLang="zh-CN" sz="1100" dirty="0" err="1"/>
              <a:t>PrivCount</a:t>
            </a:r>
            <a:r>
              <a:rPr lang="zh-CN" altLang="en-US" sz="1100" dirty="0"/>
              <a:t>，一种高效，灵活的系统，用于在隐私保护下的</a:t>
            </a:r>
            <a:r>
              <a:rPr lang="en-US" altLang="zh-CN" sz="1100" dirty="0"/>
              <a:t>Tor</a:t>
            </a:r>
            <a:r>
              <a:rPr lang="zh-CN" altLang="en-US" sz="1100" dirty="0"/>
              <a:t>测量。</a:t>
            </a:r>
            <a:r>
              <a:rPr lang="en-US" altLang="zh-CN" sz="1100" dirty="0" err="1"/>
              <a:t>PrivCount</a:t>
            </a:r>
            <a:r>
              <a:rPr lang="zh-CN" altLang="en-US" sz="1100" dirty="0"/>
              <a:t>增加了可重复的测量阶段，以便进行迭代测量。它还提供了一个综合的方法来应用差分隐私多元化和多样化的</a:t>
            </a:r>
            <a:r>
              <a:rPr lang="en-US" altLang="zh-CN" sz="1100" dirty="0"/>
              <a:t>Tor</a:t>
            </a:r>
            <a:r>
              <a:rPr lang="zh-CN" altLang="en-US" sz="1100" dirty="0"/>
              <a:t>统计，同时保持了高精度。开发了一个实现</a:t>
            </a:r>
            <a:r>
              <a:rPr lang="en-US" altLang="zh-CN" sz="1100" dirty="0" err="1"/>
              <a:t>PrivCount</a:t>
            </a:r>
            <a:r>
              <a:rPr lang="zh-CN" altLang="en-US" sz="1100" dirty="0"/>
              <a:t>的开源工具，该工具强大，安全，特别适用于</a:t>
            </a:r>
            <a:r>
              <a:rPr lang="en-US" altLang="zh-CN" sz="1100" dirty="0"/>
              <a:t>Tor</a:t>
            </a:r>
            <a:r>
              <a:rPr lang="zh-CN" altLang="en-US" sz="1100" dirty="0"/>
              <a:t>的研究。</a:t>
            </a:r>
            <a:br>
              <a:rPr lang="zh-CN" altLang="en-US" sz="1100" dirty="0"/>
            </a:br>
            <a:r>
              <a:rPr lang="zh-CN" altLang="en-US" sz="1100" dirty="0"/>
              <a:t>用</a:t>
            </a:r>
            <a:r>
              <a:rPr lang="en-US" altLang="zh-CN" sz="1100" dirty="0" err="1"/>
              <a:t>PrivCount</a:t>
            </a:r>
            <a:r>
              <a:rPr lang="zh-CN" altLang="en-US" sz="1100" dirty="0"/>
              <a:t>工具对</a:t>
            </a:r>
            <a:r>
              <a:rPr lang="en-US" altLang="zh-CN" sz="1100" dirty="0"/>
              <a:t>Tor</a:t>
            </a:r>
            <a:r>
              <a:rPr lang="zh-CN" altLang="en-US" sz="1100" dirty="0"/>
              <a:t>用户和流量进行测量研究，对</a:t>
            </a:r>
            <a:r>
              <a:rPr lang="en-US" altLang="zh-CN" sz="1100" dirty="0" err="1"/>
              <a:t>PrivCount</a:t>
            </a:r>
            <a:r>
              <a:rPr lang="zh-CN" altLang="en-US" sz="1100" dirty="0"/>
              <a:t>的研究部署涉及到</a:t>
            </a:r>
            <a:r>
              <a:rPr lang="en-US" altLang="zh-CN" sz="1100" dirty="0"/>
              <a:t>4</a:t>
            </a:r>
            <a:r>
              <a:rPr lang="zh-CN" altLang="en-US" sz="1100" dirty="0"/>
              <a:t>个不同国家的</a:t>
            </a:r>
            <a:r>
              <a:rPr lang="en-US" altLang="zh-CN" sz="1100" dirty="0"/>
              <a:t>6</a:t>
            </a:r>
            <a:r>
              <a:rPr lang="zh-CN" altLang="en-US" sz="1100" dirty="0"/>
              <a:t>个独立参与者，想要破坏系统的安全属性，需要让所有参与者都妥协。测量汇总在</a:t>
            </a:r>
            <a:r>
              <a:rPr lang="en-US" altLang="zh-CN" sz="1100" dirty="0"/>
              <a:t>7</a:t>
            </a:r>
            <a:r>
              <a:rPr lang="zh-CN" altLang="en-US" sz="1100" dirty="0"/>
              <a:t>个</a:t>
            </a:r>
            <a:r>
              <a:rPr lang="en-US" altLang="zh-CN" sz="1100" dirty="0"/>
              <a:t>Tor</a:t>
            </a:r>
            <a:r>
              <a:rPr lang="zh-CN" altLang="en-US" sz="1100" dirty="0"/>
              <a:t>中继上进行，这可以防止根据流量特征来识别来源。</a:t>
            </a:r>
            <a:br>
              <a:rPr lang="zh-CN" altLang="en-US" sz="1100" dirty="0"/>
            </a:br>
            <a:r>
              <a:rPr lang="zh-CN" altLang="en-US" sz="1100" dirty="0"/>
              <a:t>收集了客户端和目的地的统计数据，目标是为将来的</a:t>
            </a:r>
            <a:r>
              <a:rPr lang="en-US" altLang="zh-CN" sz="1100" dirty="0"/>
              <a:t>Tor</a:t>
            </a:r>
            <a:r>
              <a:rPr lang="zh-CN" altLang="en-US" sz="1100" dirty="0"/>
              <a:t>业务模型做参考和网络改进。在出口流量方面的结果表明，</a:t>
            </a:r>
            <a:r>
              <a:rPr lang="en-US" altLang="zh-CN" sz="1100" dirty="0"/>
              <a:t>Web</a:t>
            </a:r>
            <a:r>
              <a:rPr lang="zh-CN" altLang="en-US" sz="1100" dirty="0"/>
              <a:t>端口的流量现在占</a:t>
            </a:r>
            <a:r>
              <a:rPr lang="en-US" altLang="zh-CN" sz="1100" dirty="0"/>
              <a:t>Tor</a:t>
            </a:r>
            <a:r>
              <a:rPr lang="zh-CN" altLang="en-US" sz="1100" dirty="0"/>
              <a:t>的数据字节的</a:t>
            </a:r>
            <a:r>
              <a:rPr lang="en-US" altLang="zh-CN" sz="1100" dirty="0"/>
              <a:t>91</a:t>
            </a:r>
            <a:r>
              <a:rPr lang="zh-CN" altLang="en-US" sz="1100" dirty="0"/>
              <a:t>％，高于</a:t>
            </a:r>
            <a:r>
              <a:rPr lang="en-US" altLang="zh-CN" sz="1100" dirty="0"/>
              <a:t>2010</a:t>
            </a:r>
            <a:r>
              <a:rPr lang="zh-CN" altLang="en-US" sz="1100" dirty="0"/>
              <a:t>年的</a:t>
            </a:r>
            <a:r>
              <a:rPr lang="en-US" altLang="zh-CN" sz="1100" dirty="0"/>
              <a:t>42</a:t>
            </a:r>
            <a:r>
              <a:rPr lang="zh-CN" altLang="en-US" sz="1100" dirty="0"/>
              <a:t>％。还使用完全不同于</a:t>
            </a:r>
            <a:r>
              <a:rPr lang="en-US" altLang="zh-CN" sz="1100" dirty="0"/>
              <a:t>Tor</a:t>
            </a:r>
            <a:r>
              <a:rPr lang="zh-CN" altLang="en-US" sz="1100" dirty="0"/>
              <a:t>自测量的的方法第一次提供了</a:t>
            </a:r>
            <a:r>
              <a:rPr lang="en-US" altLang="zh-CN" sz="1100" dirty="0"/>
              <a:t>Tor</a:t>
            </a:r>
            <a:r>
              <a:rPr lang="zh-CN" altLang="en-US" sz="1100" dirty="0"/>
              <a:t>用户数量的估计。数据表明，在任何给定的</a:t>
            </a:r>
            <a:r>
              <a:rPr lang="en-US" altLang="zh-CN" sz="1100" dirty="0"/>
              <a:t>10</a:t>
            </a:r>
            <a:r>
              <a:rPr lang="zh-CN" altLang="en-US" sz="1100" dirty="0"/>
              <a:t>分钟内，平均有</a:t>
            </a:r>
            <a:r>
              <a:rPr lang="en-US" altLang="zh-CN" sz="1100" dirty="0"/>
              <a:t>71</a:t>
            </a:r>
            <a:r>
              <a:rPr lang="zh-CN" altLang="en-US" sz="1100" dirty="0"/>
              <a:t>万用户连接到</a:t>
            </a:r>
            <a:r>
              <a:rPr lang="en-US" altLang="zh-CN" sz="1100" dirty="0"/>
              <a:t>Tor</a:t>
            </a:r>
            <a:r>
              <a:rPr lang="zh-CN" altLang="en-US" sz="1100" dirty="0"/>
              <a:t>，其中超过</a:t>
            </a:r>
            <a:r>
              <a:rPr lang="en-US" altLang="zh-CN" sz="1100" dirty="0"/>
              <a:t>55</a:t>
            </a:r>
            <a:r>
              <a:rPr lang="zh-CN" altLang="en-US" sz="1100" dirty="0"/>
              <a:t>万（</a:t>
            </a:r>
            <a:r>
              <a:rPr lang="en-US" altLang="zh-CN" sz="1100" dirty="0"/>
              <a:t>77</a:t>
            </a:r>
            <a:r>
              <a:rPr lang="zh-CN" altLang="en-US" sz="1100" dirty="0"/>
              <a:t>％）是活跃的。也看到了出口策略的效果，这些策略会被传递以限制将连接到哪些端口和</a:t>
            </a:r>
            <a:r>
              <a:rPr lang="en-US" altLang="zh-CN" sz="1100" dirty="0"/>
              <a:t>IP</a:t>
            </a:r>
            <a:r>
              <a:rPr lang="zh-CN" altLang="en-US" sz="1100" dirty="0"/>
              <a:t>，并且证据表明出口策略会显着影响出口中继的流量类型，这是以前的研究没有考虑的</a:t>
            </a:r>
            <a:r>
              <a:rPr lang="zh-CN" altLang="en-US" sz="1100" dirty="0" smtClean="0"/>
              <a:t>因素</a:t>
            </a:r>
            <a:endParaRPr kumimoji="0" lang="en-US" altLang="zh-CN" sz="11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a:p>
            <a:pPr lvl="0">
              <a:lnSpc>
                <a:spcPct val="150000"/>
              </a:lnSpc>
              <a:defRPr/>
            </a:pPr>
            <a:r>
              <a:rPr lang="en-US" altLang="zh-CN" sz="1600" dirty="0" err="1" smtClean="0"/>
              <a:t>PrivCount</a:t>
            </a:r>
            <a:r>
              <a:rPr lang="zh-CN" altLang="en-US" sz="1600" dirty="0" smtClean="0"/>
              <a:t>：</a:t>
            </a:r>
            <a:endParaRPr lang="en-US" altLang="zh-CN" sz="1600" dirty="0" smtClean="0"/>
          </a:p>
          <a:p>
            <a:pPr lvl="0">
              <a:lnSpc>
                <a:spcPct val="150000"/>
              </a:lnSpc>
              <a:defRPr/>
            </a:pPr>
            <a:r>
              <a:rPr lang="zh-CN" altLang="en-US" sz="1600" dirty="0" smtClean="0">
                <a:solidFill>
                  <a:srgbClr val="FF0000"/>
                </a:solidFill>
              </a:rPr>
              <a:t>这</a:t>
            </a:r>
            <a:r>
              <a:rPr lang="zh-CN" altLang="en-US" sz="1600" dirty="0">
                <a:solidFill>
                  <a:srgbClr val="FF0000"/>
                </a:solidFill>
              </a:rPr>
              <a:t>是一个以用户隐私为主要目标而设计的用于测量</a:t>
            </a:r>
            <a:r>
              <a:rPr lang="en-US" altLang="zh-CN" sz="1600" dirty="0">
                <a:solidFill>
                  <a:srgbClr val="FF0000"/>
                </a:solidFill>
              </a:rPr>
              <a:t>Tor</a:t>
            </a:r>
            <a:r>
              <a:rPr lang="zh-CN" altLang="en-US" sz="1600" dirty="0">
                <a:solidFill>
                  <a:srgbClr val="FF0000"/>
                </a:solidFill>
              </a:rPr>
              <a:t>网络的系统</a:t>
            </a:r>
            <a:r>
              <a:rPr lang="zh-CN" altLang="en-US" sz="1600" dirty="0"/>
              <a:t>。使用</a:t>
            </a:r>
            <a:r>
              <a:rPr lang="en-US" altLang="zh-CN" sz="1600" dirty="0" err="1"/>
              <a:t>PrivCount</a:t>
            </a:r>
            <a:r>
              <a:rPr lang="zh-CN" altLang="en-US" sz="1600" dirty="0"/>
              <a:t>对</a:t>
            </a:r>
            <a:r>
              <a:rPr lang="en-US" altLang="zh-CN" sz="1600" dirty="0"/>
              <a:t>Tor</a:t>
            </a:r>
            <a:r>
              <a:rPr lang="zh-CN" altLang="en-US" sz="1600" dirty="0"/>
              <a:t>进行足够广度和深度的测量研究，得出</a:t>
            </a:r>
            <a:r>
              <a:rPr lang="en-US" altLang="zh-CN" sz="1600" dirty="0"/>
              <a:t>Tor</a:t>
            </a:r>
            <a:r>
              <a:rPr lang="zh-CN" altLang="en-US" sz="1600" dirty="0"/>
              <a:t>用户和流量的准确模型，目标是为将来的</a:t>
            </a:r>
            <a:r>
              <a:rPr lang="en-US" altLang="zh-CN" sz="1600" dirty="0"/>
              <a:t>Tor</a:t>
            </a:r>
            <a:r>
              <a:rPr lang="zh-CN" altLang="en-US" sz="1600" dirty="0"/>
              <a:t>业务模型做参考和网络改进。</a:t>
            </a:r>
            <a:endPar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639972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994658"/>
            <a:ext cx="8496944" cy="3493264"/>
          </a:xfrm>
          <a:prstGeom prst="rect">
            <a:avLst/>
          </a:prstGeom>
          <a:noFill/>
        </p:spPr>
        <p:txBody>
          <a:bodyPr wrap="square" rtlCol="0">
            <a:spAutoFit/>
          </a:bodyPr>
          <a:lstStyle/>
          <a:p>
            <a:pPr lvl="0">
              <a:defRPr/>
            </a:pPr>
            <a:r>
              <a:rPr lang="en-US" altLang="zh-CN" sz="2000" dirty="0" smtClean="0">
                <a:solidFill>
                  <a:srgbClr val="000000"/>
                </a:solidFill>
                <a:latin typeface="微软雅黑" panose="020B0503020204020204" pitchFamily="34" charset="-122"/>
                <a:ea typeface="微软雅黑" panose="020B0503020204020204" pitchFamily="34" charset="-122"/>
              </a:rPr>
              <a:t>10</a:t>
            </a: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r>
              <a:rPr lang="en-US" altLang="zh-CN" sz="2000" dirty="0" smtClean="0"/>
              <a:t>Understanding</a:t>
            </a:r>
            <a:r>
              <a:rPr lang="en-US" altLang="zh-CN" sz="2000" dirty="0"/>
              <a:t> Tor Usage with Privacy-Preserving Measurement》</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作者</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与单位：</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r>
              <a:rPr lang="en-US" altLang="zh-CN" dirty="0" err="1"/>
              <a:t>Akshaya</a:t>
            </a:r>
            <a:r>
              <a:rPr lang="en-US" altLang="zh-CN" dirty="0"/>
              <a:t> Mani</a:t>
            </a:r>
            <a:r>
              <a:rPr lang="en-US" altLang="zh-CN" dirty="0" smtClean="0"/>
              <a:t>∗</a:t>
            </a:r>
            <a:r>
              <a:rPr lang="zh-CN" altLang="en-US" dirty="0" smtClean="0"/>
              <a:t>（</a:t>
            </a:r>
            <a:r>
              <a:rPr lang="en-US" altLang="zh-CN" dirty="0"/>
              <a:t>Georgetown University</a:t>
            </a:r>
            <a:r>
              <a:rPr lang="zh-CN" altLang="en-US" dirty="0" smtClean="0"/>
              <a:t>）、</a:t>
            </a:r>
            <a:r>
              <a:rPr lang="en-US" altLang="zh-CN" dirty="0"/>
              <a:t>T Wilson-Brown</a:t>
            </a:r>
            <a:r>
              <a:rPr lang="en-US" altLang="zh-CN" dirty="0" smtClean="0"/>
              <a:t>∗</a:t>
            </a:r>
            <a:r>
              <a:rPr lang="zh-CN" altLang="en-US" dirty="0" smtClean="0"/>
              <a:t>（</a:t>
            </a:r>
            <a:r>
              <a:rPr lang="en-US" altLang="zh-CN" dirty="0"/>
              <a:t>UNSW Canberra Cyber</a:t>
            </a:r>
            <a:r>
              <a:rPr lang="zh-CN" altLang="en-US" dirty="0" smtClean="0"/>
              <a:t>）、</a:t>
            </a:r>
            <a:r>
              <a:rPr lang="en-US" altLang="zh-CN" dirty="0"/>
              <a:t>Rob </a:t>
            </a:r>
            <a:r>
              <a:rPr lang="en-US" altLang="zh-CN" dirty="0" smtClean="0"/>
              <a:t>Jansen</a:t>
            </a:r>
            <a:r>
              <a:rPr lang="zh-CN" altLang="en-US" dirty="0" smtClean="0"/>
              <a:t>（</a:t>
            </a:r>
            <a:r>
              <a:rPr lang="en-US" altLang="zh-CN" dirty="0"/>
              <a:t>U.S. Naval Research Laboratory</a:t>
            </a:r>
            <a:r>
              <a:rPr lang="zh-CN" altLang="en-US" dirty="0" smtClean="0"/>
              <a:t>）、</a:t>
            </a:r>
            <a:r>
              <a:rPr lang="en-US" altLang="zh-CN" dirty="0"/>
              <a:t>Aaron </a:t>
            </a:r>
            <a:r>
              <a:rPr lang="en-US" altLang="zh-CN" dirty="0" smtClean="0"/>
              <a:t>Johnson</a:t>
            </a:r>
            <a:r>
              <a:rPr lang="zh-CN" altLang="en-US" dirty="0" smtClean="0"/>
              <a:t>（</a:t>
            </a:r>
            <a:r>
              <a:rPr lang="en-US" altLang="zh-CN" dirty="0"/>
              <a:t>U.S. Naval Research Laboratory</a:t>
            </a:r>
            <a:r>
              <a:rPr lang="zh-CN" altLang="en-US" dirty="0" smtClean="0"/>
              <a:t>）、</a:t>
            </a:r>
            <a:r>
              <a:rPr lang="en-US" altLang="zh-CN" dirty="0"/>
              <a:t>Micah </a:t>
            </a:r>
            <a:r>
              <a:rPr lang="en-US" altLang="zh-CN" dirty="0" err="1" smtClean="0"/>
              <a:t>Sherr</a:t>
            </a:r>
            <a:r>
              <a:rPr lang="zh-CN" altLang="en-US" dirty="0" smtClean="0"/>
              <a:t>（</a:t>
            </a:r>
            <a:r>
              <a:rPr lang="en-US" altLang="zh-CN" dirty="0"/>
              <a:t>Georgetown University</a:t>
            </a:r>
            <a:r>
              <a:rPr lang="zh-CN" altLang="en-US" dirty="0" smtClean="0"/>
              <a:t>）</a:t>
            </a:r>
            <a:endPar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defRPr/>
            </a:pPr>
            <a:r>
              <a:rPr lang="en-US" altLang="zh-CN" dirty="0"/>
              <a:t>IMC </a:t>
            </a:r>
            <a:r>
              <a:rPr lang="en-US" altLang="zh-CN" dirty="0" smtClean="0"/>
              <a:t>’18</a:t>
            </a:r>
            <a:r>
              <a:rPr lang="zh-CN" altLang="en-US" dirty="0"/>
              <a:t>：</a:t>
            </a:r>
            <a:r>
              <a:rPr lang="en-US" altLang="zh-CN" dirty="0" smtClean="0">
                <a:hlinkClick r:id="rId2" tooltip="IMC '18: Proceedings of the Internet Measurement Conference 2018"/>
              </a:rPr>
              <a:t> </a:t>
            </a:r>
            <a:r>
              <a:rPr lang="en-US" altLang="zh-CN" dirty="0">
                <a:hlinkClick r:id="rId2" tooltip="IMC '18: Proceedings of the Internet Measurement Conference 2018"/>
              </a:rPr>
              <a:t>Proceedings of the Internet Measurement </a:t>
            </a:r>
            <a:r>
              <a:rPr lang="en-US" altLang="zh-CN" dirty="0" smtClean="0">
                <a:hlinkClick r:id="rId2" tooltip="IMC '18: Proceedings of the Internet Measurement Conference 2018"/>
              </a:rPr>
              <a:t>Conference</a:t>
            </a:r>
            <a:endParaRPr lang="en-US" altLang="zh-CN" dirty="0" smtClean="0"/>
          </a:p>
          <a:p>
            <a:pPr lvl="0">
              <a:lnSpc>
                <a:spcPct val="150000"/>
              </a:lnSpc>
              <a:defRPr/>
            </a:pPr>
            <a:r>
              <a:rPr lang="en-US" altLang="zh-CN" dirty="0" smtClean="0"/>
              <a:t>October </a:t>
            </a:r>
            <a:r>
              <a:rPr lang="en-US" altLang="zh-CN" dirty="0"/>
              <a:t>31-November 2, 2018, Boston, MA, USA</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D7B6B9E4-9B27-404F-A11E-D8E867D07B8D}"/>
              </a:ext>
            </a:extLst>
          </p:cNvPr>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915736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4524315"/>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研究动机（</a:t>
            </a:r>
            <a:r>
              <a:rPr kumimoji="0" lang="zh-CN"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针对的问题</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和意义）</a:t>
            </a: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defRPr/>
            </a:pPr>
            <a:r>
              <a:rPr lang="en-US" altLang="zh-CN" sz="1600" dirty="0"/>
              <a:t>Tor</a:t>
            </a:r>
            <a:r>
              <a:rPr lang="zh-CN" altLang="en-US" sz="1600" dirty="0"/>
              <a:t>匿名网络很难测量，因为如果不仔细进行测量，则测量可能会冒着网络用户隐私（以及潜在的安全性）的风险。最近的工作提出了使用差分隐私和安全聚合技术来安全地测量</a:t>
            </a:r>
            <a:r>
              <a:rPr lang="en-US" altLang="zh-CN" sz="1600" dirty="0"/>
              <a:t>Tor</a:t>
            </a:r>
            <a:r>
              <a:rPr lang="zh-CN" altLang="en-US" sz="1600" dirty="0"/>
              <a:t>，并且已经开发了初步的概念验证原型工具以证明这些技术的实用性</a:t>
            </a:r>
            <a:r>
              <a:rPr lang="zh-CN" altLang="en-US" sz="1600" dirty="0" smtClean="0"/>
              <a:t>。</a:t>
            </a:r>
            <a:endParaRPr lang="en-US" altLang="zh-CN" sz="1600" dirty="0" smtClean="0"/>
          </a:p>
          <a:p>
            <a:pPr lvl="0">
              <a:lnSpc>
                <a:spcPct val="150000"/>
              </a:lnSpc>
              <a:defRPr/>
            </a:pPr>
            <a:endPar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思路与方案与创新点</a:t>
            </a: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defRPr/>
            </a:pPr>
            <a:r>
              <a:rPr lang="zh-CN" altLang="en-US" sz="1600" dirty="0"/>
              <a:t>介绍了</a:t>
            </a:r>
            <a:r>
              <a:rPr lang="en-US" altLang="zh-CN" sz="1600" dirty="0"/>
              <a:t>Tor</a:t>
            </a:r>
            <a:r>
              <a:rPr lang="zh-CN" altLang="en-US" sz="1600" dirty="0"/>
              <a:t>的隐私保护措施，并使用</a:t>
            </a:r>
            <a:r>
              <a:rPr lang="en-US" altLang="zh-CN" sz="1600" dirty="0" err="1"/>
              <a:t>PrivCount</a:t>
            </a:r>
            <a:r>
              <a:rPr lang="zh-CN" altLang="en-US" sz="1600" dirty="0"/>
              <a:t>和</a:t>
            </a:r>
            <a:r>
              <a:rPr lang="en-US" altLang="zh-CN" sz="1600" dirty="0"/>
              <a:t>Private Set-Union</a:t>
            </a:r>
            <a:r>
              <a:rPr lang="zh-CN" altLang="en-US" sz="1600" dirty="0"/>
              <a:t>两个工具对</a:t>
            </a:r>
            <a:r>
              <a:rPr lang="en-US" altLang="zh-CN" sz="1600" dirty="0"/>
              <a:t>Tor</a:t>
            </a:r>
            <a:r>
              <a:rPr lang="zh-CN" altLang="en-US" sz="1600" dirty="0"/>
              <a:t>网络进行了详细的测量研究：包括有多少用户连接</a:t>
            </a:r>
            <a:r>
              <a:rPr lang="en-US" altLang="zh-CN" sz="1600" dirty="0"/>
              <a:t>Tor</a:t>
            </a:r>
            <a:r>
              <a:rPr lang="zh-CN" altLang="en-US" sz="1600" dirty="0"/>
              <a:t>、从哪里连接、用户最频繁的与哪些目的地通信、存在多少洋葱服务以及如何使用</a:t>
            </a:r>
            <a:r>
              <a:rPr lang="zh-CN" altLang="en-US" sz="1600" dirty="0" smtClean="0"/>
              <a:t>。同时分析</a:t>
            </a:r>
            <a:r>
              <a:rPr lang="zh-CN" altLang="en-US" sz="1600" dirty="0"/>
              <a:t>了在</a:t>
            </a:r>
            <a:r>
              <a:rPr lang="en-US" altLang="zh-CN" sz="1600" dirty="0"/>
              <a:t>Tor</a:t>
            </a:r>
            <a:r>
              <a:rPr lang="zh-CN" altLang="en-US" sz="1600" dirty="0"/>
              <a:t>网络上进行测量的主要挑战</a:t>
            </a:r>
            <a:r>
              <a:rPr lang="zh-CN" altLang="en-US" sz="1600" dirty="0" smtClean="0"/>
              <a:t>。</a:t>
            </a:r>
            <a:endParaRPr lang="en-US" altLang="zh-CN" sz="1600" dirty="0" smtClean="0"/>
          </a:p>
          <a:p>
            <a:pPr lvl="0">
              <a:lnSpc>
                <a:spcPct val="150000"/>
              </a:lnSpc>
              <a:defRPr/>
            </a:pPr>
            <a:endPar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defRPr/>
            </a:pPr>
            <a:endPar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2252541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35914"/>
            <a:ext cx="8496944" cy="5632311"/>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问题与思考：</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）论文</a:t>
            </a:r>
            <a:r>
              <a:rPr kumimoji="0" lang="zh-CN" altLang="en-US"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的</a:t>
            </a:r>
            <a:r>
              <a:rPr lang="zh-CN" altLang="en-US" sz="1600" dirty="0">
                <a:solidFill>
                  <a:srgbClr val="000000"/>
                </a:solidFill>
                <a:latin typeface="微软雅黑" panose="020B0503020204020204" pitchFamily="34" charset="-122"/>
                <a:ea typeface="微软雅黑" panose="020B0503020204020204" pitchFamily="34" charset="-122"/>
              </a:rPr>
              <a:t>研究结果</a:t>
            </a:r>
            <a:r>
              <a:rPr kumimoji="0" lang="zh-CN" altLang="en-US"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pPr>
            <a:r>
              <a:rPr lang="zh-CN" altLang="en-US" sz="1600" dirty="0"/>
              <a:t>本文介绍了迄今为止最全面的</a:t>
            </a:r>
            <a:r>
              <a:rPr lang="en-US" altLang="zh-CN" sz="1600" dirty="0"/>
              <a:t>Tor</a:t>
            </a:r>
            <a:r>
              <a:rPr lang="zh-CN" altLang="en-US" sz="1600" dirty="0"/>
              <a:t>网络隐私保护测量研究</a:t>
            </a:r>
            <a:r>
              <a:rPr lang="zh-CN" altLang="en-US" sz="1600" dirty="0" smtClean="0"/>
              <a:t>。研究</a:t>
            </a:r>
            <a:r>
              <a:rPr lang="zh-CN" altLang="en-US" sz="1600" dirty="0"/>
              <a:t>结果证实，</a:t>
            </a:r>
            <a:r>
              <a:rPr lang="en-US" altLang="zh-CN" sz="1600" dirty="0"/>
              <a:t>Tor</a:t>
            </a:r>
            <a:r>
              <a:rPr lang="zh-CN" altLang="en-US" sz="1600" dirty="0"/>
              <a:t>主要用于网页浏览，而</a:t>
            </a:r>
            <a:r>
              <a:rPr lang="en-US" altLang="zh-CN" sz="1600" dirty="0"/>
              <a:t>Tor</a:t>
            </a:r>
            <a:r>
              <a:rPr lang="zh-CN" altLang="en-US" sz="1600" dirty="0"/>
              <a:t>用户与普通</a:t>
            </a:r>
            <a:r>
              <a:rPr lang="en-US" altLang="zh-CN" sz="1600" dirty="0"/>
              <a:t>(</a:t>
            </a:r>
            <a:r>
              <a:rPr lang="zh-CN" altLang="en-US" sz="1600" dirty="0"/>
              <a:t>非匿名</a:t>
            </a:r>
            <a:r>
              <a:rPr lang="en-US" altLang="zh-CN" sz="1600" dirty="0"/>
              <a:t>)</a:t>
            </a:r>
            <a:r>
              <a:rPr lang="zh-CN" altLang="en-US" sz="1600" dirty="0"/>
              <a:t>互联网用户一样，倾向于访问相同的热门</a:t>
            </a:r>
            <a:r>
              <a:rPr lang="en-US" altLang="zh-CN" sz="1600" dirty="0"/>
              <a:t>(</a:t>
            </a:r>
            <a:r>
              <a:rPr lang="zh-CN" altLang="en-US" sz="1600" dirty="0"/>
              <a:t>即顶级</a:t>
            </a:r>
            <a:r>
              <a:rPr lang="en-US" altLang="zh-CN" sz="1600" dirty="0"/>
              <a:t>Alexa)</a:t>
            </a:r>
            <a:r>
              <a:rPr lang="zh-CN" altLang="en-US" sz="1600" dirty="0"/>
              <a:t>网站</a:t>
            </a:r>
            <a:r>
              <a:rPr lang="zh-CN" altLang="en-US" sz="1600" dirty="0" smtClean="0"/>
              <a:t>。作者研究观察</a:t>
            </a:r>
            <a:r>
              <a:rPr lang="zh-CN" altLang="en-US" sz="1600" dirty="0"/>
              <a:t>到大量的</a:t>
            </a:r>
            <a:r>
              <a:rPr lang="en-US" altLang="zh-CN" sz="1600" dirty="0"/>
              <a:t>Tor</a:t>
            </a:r>
            <a:r>
              <a:rPr lang="zh-CN" altLang="en-US" sz="1600" dirty="0"/>
              <a:t>连接和唯一的客户端</a:t>
            </a:r>
            <a:r>
              <a:rPr lang="en-US" altLang="zh-CN" sz="1600" dirty="0"/>
              <a:t>IP</a:t>
            </a:r>
            <a:r>
              <a:rPr lang="zh-CN" altLang="en-US" sz="1600" dirty="0"/>
              <a:t>地址，这表明从</a:t>
            </a:r>
            <a:r>
              <a:rPr lang="en-US" altLang="zh-CN" sz="1600" dirty="0"/>
              <a:t>Tor</a:t>
            </a:r>
            <a:r>
              <a:rPr lang="zh-CN" altLang="en-US" sz="1600" dirty="0"/>
              <a:t>度量门户获得的启发式估计严重低估了</a:t>
            </a:r>
            <a:r>
              <a:rPr lang="en-US" altLang="zh-CN" sz="1600" dirty="0"/>
              <a:t>Tor</a:t>
            </a:r>
            <a:r>
              <a:rPr lang="zh-CN" altLang="en-US" sz="1600" dirty="0"/>
              <a:t>的用户基础</a:t>
            </a:r>
            <a:r>
              <a:rPr lang="zh-CN" altLang="en-US" sz="1600" dirty="0" smtClean="0"/>
              <a:t>。</a:t>
            </a:r>
            <a:r>
              <a:rPr lang="zh-CN" altLang="en-US" sz="1600" dirty="0"/>
              <a:t>同时</a:t>
            </a:r>
            <a:r>
              <a:rPr lang="zh-CN" altLang="en-US" sz="1600" dirty="0" smtClean="0"/>
              <a:t>发现</a:t>
            </a:r>
            <a:r>
              <a:rPr lang="zh-CN" altLang="en-US" sz="1600" dirty="0"/>
              <a:t>，该网络的客户高度分布，连接来自</a:t>
            </a:r>
            <a:r>
              <a:rPr lang="en-US" altLang="zh-CN" sz="1600" dirty="0"/>
              <a:t>200</a:t>
            </a:r>
            <a:r>
              <a:rPr lang="zh-CN" altLang="en-US" sz="1600" dirty="0"/>
              <a:t>多个国家和近</a:t>
            </a:r>
            <a:r>
              <a:rPr lang="en-US" altLang="zh-CN" sz="1600" dirty="0"/>
              <a:t>12,000</a:t>
            </a:r>
            <a:r>
              <a:rPr lang="zh-CN" altLang="en-US" sz="1600" dirty="0" smtClean="0"/>
              <a:t>个地区。</a:t>
            </a:r>
            <a:r>
              <a:rPr lang="zh-CN" altLang="en-US" sz="1600" dirty="0"/>
              <a:t>这些客户每天建造超过</a:t>
            </a:r>
            <a:r>
              <a:rPr lang="en-US" altLang="zh-CN" sz="1600" dirty="0"/>
              <a:t>12</a:t>
            </a:r>
            <a:r>
              <a:rPr lang="zh-CN" altLang="en-US" sz="1600" dirty="0"/>
              <a:t>亿个匿名电路，携带大约</a:t>
            </a:r>
            <a:r>
              <a:rPr lang="en-US" altLang="zh-CN" sz="1600" dirty="0"/>
              <a:t>517 </a:t>
            </a:r>
            <a:r>
              <a:rPr lang="en-US" altLang="zh-CN" sz="1600" dirty="0" err="1"/>
              <a:t>TiB</a:t>
            </a:r>
            <a:r>
              <a:rPr lang="zh-CN" altLang="en-US" sz="1600" dirty="0"/>
              <a:t>数据</a:t>
            </a:r>
            <a:r>
              <a:rPr lang="en-US" altLang="zh-CN" sz="1600" dirty="0"/>
              <a:t>(6.1GiB/s)</a:t>
            </a:r>
            <a:r>
              <a:rPr lang="zh-CN" altLang="en-US" sz="1600" dirty="0"/>
              <a:t>。出乎意料的是</a:t>
            </a:r>
            <a:r>
              <a:rPr lang="zh-CN" altLang="en-US" sz="1600" dirty="0" smtClean="0"/>
              <a:t>，测量</a:t>
            </a:r>
            <a:r>
              <a:rPr lang="zh-CN" altLang="en-US" sz="1600" dirty="0"/>
              <a:t>结果显示，超过</a:t>
            </a:r>
            <a:r>
              <a:rPr lang="en-US" altLang="zh-CN" sz="1600" dirty="0"/>
              <a:t>90%</a:t>
            </a:r>
            <a:r>
              <a:rPr lang="zh-CN" altLang="en-US" sz="1600" dirty="0"/>
              <a:t>的洋葱服务描述符获取失败，这表明</a:t>
            </a:r>
            <a:r>
              <a:rPr lang="en-US" altLang="zh-CN" sz="1600" dirty="0"/>
              <a:t>Tor</a:t>
            </a:r>
            <a:r>
              <a:rPr lang="zh-CN" altLang="en-US" sz="1600" dirty="0"/>
              <a:t>上存在僵尸网络，或者具有过时地址列表的侵略性洋葱网站爬虫</a:t>
            </a:r>
            <a:r>
              <a:rPr lang="zh-CN" altLang="en-US" sz="1600" dirty="0" smtClean="0"/>
              <a:t>。</a:t>
            </a:r>
            <a:endPar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lang="en-US" altLang="zh-CN" sz="1600"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zh-CN" altLang="en-US" sz="1600" dirty="0" smtClean="0"/>
              <a:t>本文的</a:t>
            </a:r>
            <a:r>
              <a:rPr lang="zh-CN" altLang="en-US" sz="1600" dirty="0"/>
              <a:t>发现</a:t>
            </a:r>
            <a:r>
              <a:rPr lang="zh-CN" altLang="en-US" sz="1600" dirty="0" smtClean="0"/>
              <a:t>包括（</a:t>
            </a:r>
            <a:r>
              <a:rPr lang="en-US" altLang="zh-CN" sz="1600" dirty="0" smtClean="0">
                <a:solidFill>
                  <a:srgbClr val="FF0000"/>
                </a:solidFill>
              </a:rPr>
              <a:t>2018</a:t>
            </a:r>
            <a:r>
              <a:rPr lang="zh-CN" altLang="en-US" sz="1600" dirty="0" smtClean="0">
                <a:solidFill>
                  <a:srgbClr val="FF0000"/>
                </a:solidFill>
              </a:rPr>
              <a:t>年</a:t>
            </a:r>
            <a:r>
              <a:rPr lang="zh-CN" altLang="en-US" sz="1600" dirty="0" smtClean="0"/>
              <a:t>）：</a:t>
            </a:r>
            <a:endParaRPr lang="en-US" altLang="zh-CN" sz="1600" dirty="0" smtClean="0"/>
          </a:p>
          <a:p>
            <a:pPr lvl="0">
              <a:lnSpc>
                <a:spcPct val="150000"/>
              </a:lnSpc>
            </a:pPr>
            <a:r>
              <a:rPr lang="en-US" altLang="zh-CN" sz="1600" dirty="0" smtClean="0"/>
              <a:t>1</a:t>
            </a:r>
            <a:r>
              <a:rPr lang="zh-CN" altLang="en-US" sz="1600" dirty="0" smtClean="0"/>
              <a:t>、</a:t>
            </a:r>
            <a:r>
              <a:rPr lang="en-US" altLang="zh-CN" sz="1600" dirty="0" smtClean="0"/>
              <a:t>Tor</a:t>
            </a:r>
            <a:r>
              <a:rPr lang="zh-CN" altLang="en-US" sz="1600" dirty="0"/>
              <a:t>每天有约</a:t>
            </a:r>
            <a:r>
              <a:rPr lang="en-US" altLang="zh-CN" sz="1600" dirty="0"/>
              <a:t>800</a:t>
            </a:r>
            <a:r>
              <a:rPr lang="zh-CN" altLang="en-US" sz="1600" dirty="0"/>
              <a:t>万用户，比以前认为的多</a:t>
            </a:r>
            <a:r>
              <a:rPr lang="zh-CN" altLang="en-US" sz="1600" dirty="0" smtClean="0"/>
              <a:t>四倍；</a:t>
            </a:r>
            <a:endParaRPr lang="en-US" altLang="zh-CN" sz="1600" dirty="0"/>
          </a:p>
          <a:p>
            <a:pPr lvl="0">
              <a:lnSpc>
                <a:spcPct val="150000"/>
              </a:lnSpc>
            </a:pPr>
            <a:r>
              <a:rPr lang="en-US" altLang="zh-CN" sz="1600" dirty="0" smtClean="0"/>
              <a:t>2</a:t>
            </a:r>
            <a:r>
              <a:rPr lang="zh-CN" altLang="en-US" sz="1600" dirty="0" smtClean="0"/>
              <a:t>、通过</a:t>
            </a:r>
            <a:r>
              <a:rPr lang="en-US" altLang="zh-CN" sz="1600" dirty="0"/>
              <a:t>Tor</a:t>
            </a:r>
            <a:r>
              <a:rPr lang="zh-CN" altLang="en-US" sz="1600" dirty="0"/>
              <a:t>访问的网站中，约有</a:t>
            </a:r>
            <a:r>
              <a:rPr lang="en-US" altLang="zh-CN" sz="1600" dirty="0"/>
              <a:t>40</a:t>
            </a:r>
            <a:r>
              <a:rPr lang="zh-CN" altLang="en-US" sz="1600" dirty="0"/>
              <a:t>％具有</a:t>
            </a:r>
            <a:r>
              <a:rPr lang="en-US" altLang="zh-CN" sz="1600" dirty="0"/>
              <a:t>torproject.org</a:t>
            </a:r>
            <a:r>
              <a:rPr lang="zh-CN" altLang="en-US" sz="1600" dirty="0"/>
              <a:t>域名，约有</a:t>
            </a:r>
            <a:r>
              <a:rPr lang="en-US" altLang="zh-CN" sz="1600" dirty="0"/>
              <a:t>10</a:t>
            </a:r>
            <a:r>
              <a:rPr lang="zh-CN" altLang="en-US" sz="1600" dirty="0"/>
              <a:t>％的站点具有</a:t>
            </a:r>
            <a:r>
              <a:rPr lang="en-US" altLang="zh-CN" sz="1600" dirty="0"/>
              <a:t>amazon.com</a:t>
            </a:r>
            <a:r>
              <a:rPr lang="zh-CN" altLang="en-US" sz="1600" dirty="0"/>
              <a:t>域名，约</a:t>
            </a:r>
            <a:r>
              <a:rPr lang="en-US" altLang="zh-CN" sz="1600" dirty="0"/>
              <a:t>80</a:t>
            </a:r>
            <a:r>
              <a:rPr lang="zh-CN" altLang="en-US" sz="1600" dirty="0"/>
              <a:t>％的站点具有包含在其中的域名</a:t>
            </a:r>
            <a:r>
              <a:rPr lang="en-US" altLang="zh-CN" sz="1600" dirty="0"/>
              <a:t>Alexa</a:t>
            </a:r>
            <a:r>
              <a:rPr lang="zh-CN" altLang="en-US" sz="1600" dirty="0"/>
              <a:t>排名前</a:t>
            </a:r>
            <a:r>
              <a:rPr lang="en-US" altLang="zh-CN" sz="1600" dirty="0"/>
              <a:t>100</a:t>
            </a:r>
            <a:r>
              <a:rPr lang="zh-CN" altLang="en-US" sz="1600" dirty="0"/>
              <a:t>万的</a:t>
            </a:r>
            <a:r>
              <a:rPr lang="zh-CN" altLang="en-US" sz="1600" dirty="0" smtClean="0"/>
              <a:t>网站；</a:t>
            </a:r>
            <a:endParaRPr lang="en-US" altLang="zh-CN" sz="1600" dirty="0" smtClean="0"/>
          </a:p>
          <a:p>
            <a:pPr lvl="0">
              <a:lnSpc>
                <a:spcPct val="150000"/>
              </a:lnSpc>
            </a:pPr>
            <a:r>
              <a:rPr lang="en-US" altLang="zh-CN" sz="1600" dirty="0" smtClean="0"/>
              <a:t>3</a:t>
            </a:r>
            <a:r>
              <a:rPr lang="zh-CN" altLang="en-US" sz="1600" dirty="0" smtClean="0"/>
              <a:t>、大约</a:t>
            </a:r>
            <a:r>
              <a:rPr lang="en-US" altLang="zh-CN" sz="1600" dirty="0"/>
              <a:t>90</a:t>
            </a:r>
            <a:r>
              <a:rPr lang="zh-CN" altLang="en-US" sz="1600" dirty="0"/>
              <a:t>％的洋葱地址查找无效，并且超过</a:t>
            </a:r>
            <a:r>
              <a:rPr lang="en-US" altLang="zh-CN" sz="1600" dirty="0"/>
              <a:t>90</a:t>
            </a:r>
            <a:r>
              <a:rPr lang="zh-CN" altLang="en-US" sz="1600" dirty="0"/>
              <a:t>％的尝试连接洋葱服务失败</a:t>
            </a:r>
            <a:r>
              <a:rPr lang="zh-CN" altLang="en-US" sz="1600" dirty="0" smtClean="0"/>
              <a:t>。</a:t>
            </a:r>
            <a:endParaRPr kumimoji="0" lang="en-US" altLang="zh-CN"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28200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994658"/>
            <a:ext cx="8496944" cy="3477875"/>
          </a:xfrm>
          <a:prstGeom prst="rect">
            <a:avLst/>
          </a:prstGeom>
          <a:noFill/>
        </p:spPr>
        <p:txBody>
          <a:bodyPr wrap="square" rtlCol="0">
            <a:spAutoFit/>
          </a:bodyPr>
          <a:lstStyle/>
          <a:p>
            <a:pPr lvl="0">
              <a:defRPr/>
            </a:pPr>
            <a:r>
              <a:rPr kumimoji="0" lang="en-US" altLang="zh-CN"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11</a:t>
            </a: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r>
              <a:rPr lang="en-US" altLang="zh-CN" sz="2000" dirty="0" smtClean="0"/>
              <a:t>Critical</a:t>
            </a:r>
            <a:r>
              <a:rPr lang="en-US" altLang="zh-CN" sz="2000" dirty="0"/>
              <a:t> traffic analysis on the tor </a:t>
            </a:r>
            <a:r>
              <a:rPr lang="en-US" altLang="zh-CN" sz="2000" dirty="0" smtClean="0"/>
              <a:t>network</a:t>
            </a:r>
            <a:r>
              <a:rPr kumimoji="0" lang="en-US" altLang="zh-CN" sz="20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r>
              <a:rPr kumimoji="0" lang="zh-CN" alt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（未读完）</a:t>
            </a:r>
            <a:endPar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作者</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与单位：</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r>
              <a:rPr lang="en-US" altLang="zh-CN" dirty="0" smtClean="0"/>
              <a:t>Florian </a:t>
            </a:r>
            <a:r>
              <a:rPr lang="en-US" altLang="zh-CN" dirty="0" err="1" smtClean="0"/>
              <a:t>Platzer</a:t>
            </a:r>
            <a:r>
              <a:rPr lang="zh-CN" altLang="en-US" dirty="0" smtClean="0"/>
              <a:t>（</a:t>
            </a:r>
            <a:r>
              <a:rPr lang="en-US" altLang="zh-CN" dirty="0" err="1"/>
              <a:t>Fraunhofer</a:t>
            </a:r>
            <a:r>
              <a:rPr lang="en-US" altLang="zh-CN" dirty="0"/>
              <a:t> </a:t>
            </a:r>
            <a:r>
              <a:rPr lang="en-US" altLang="zh-CN" dirty="0" smtClean="0"/>
              <a:t>SIT Darmstadt</a:t>
            </a:r>
            <a:r>
              <a:rPr lang="en-US" altLang="zh-CN" dirty="0"/>
              <a:t>, Germany</a:t>
            </a:r>
            <a:r>
              <a:rPr lang="zh-CN" altLang="en-US" dirty="0" smtClean="0"/>
              <a:t>）</a:t>
            </a:r>
            <a:endParaRPr lang="en-US" altLang="zh-CN" dirty="0" smtClean="0"/>
          </a:p>
          <a:p>
            <a:r>
              <a:rPr lang="en-US" altLang="zh-CN" dirty="0" smtClean="0"/>
              <a:t>Marcel </a:t>
            </a:r>
            <a:r>
              <a:rPr lang="en-US" altLang="zh-CN" dirty="0" err="1" smtClean="0"/>
              <a:t>Schaer</a:t>
            </a:r>
            <a:r>
              <a:rPr lang="zh-CN" altLang="en-US" dirty="0" smtClean="0"/>
              <a:t>（</a:t>
            </a:r>
            <a:r>
              <a:rPr lang="en-US" altLang="zh-CN" dirty="0" err="1"/>
              <a:t>Fraunhofer</a:t>
            </a:r>
            <a:r>
              <a:rPr lang="en-US" altLang="zh-CN" dirty="0"/>
              <a:t> USA </a:t>
            </a:r>
            <a:r>
              <a:rPr lang="en-US" altLang="zh-CN" dirty="0" smtClean="0"/>
              <a:t>CESE Riverdale</a:t>
            </a:r>
            <a:r>
              <a:rPr lang="en-US" altLang="zh-CN" dirty="0"/>
              <a:t>, Maryland</a:t>
            </a:r>
            <a:r>
              <a:rPr lang="zh-CN" altLang="en-US" dirty="0" smtClean="0"/>
              <a:t>）</a:t>
            </a:r>
            <a:endParaRPr lang="en-US" altLang="zh-CN" dirty="0" smtClean="0"/>
          </a:p>
          <a:p>
            <a:r>
              <a:rPr lang="en-US" altLang="zh-CN" dirty="0" smtClean="0"/>
              <a:t>Martin </a:t>
            </a:r>
            <a:r>
              <a:rPr lang="en-US" altLang="zh-CN" dirty="0" err="1" smtClean="0"/>
              <a:t>Steinebach</a:t>
            </a:r>
            <a:r>
              <a:rPr lang="zh-CN" altLang="en-US" dirty="0" smtClean="0"/>
              <a:t>（</a:t>
            </a:r>
            <a:r>
              <a:rPr lang="en-US" altLang="zh-CN" dirty="0" err="1"/>
              <a:t>Fraunhofer</a:t>
            </a:r>
            <a:r>
              <a:rPr lang="en-US" altLang="zh-CN" dirty="0"/>
              <a:t> </a:t>
            </a:r>
            <a:r>
              <a:rPr lang="en-US" altLang="zh-CN" dirty="0" smtClean="0"/>
              <a:t>SIT Darmstadt</a:t>
            </a:r>
            <a:r>
              <a:rPr lang="en-US" altLang="zh-CN" dirty="0"/>
              <a:t>, Germany</a:t>
            </a:r>
            <a:r>
              <a:rPr lang="zh-CN" altLang="en-US" dirty="0" smtClean="0"/>
              <a:t>）</a:t>
            </a:r>
            <a:endParaRPr kumimoji="0" lang="en-US" altLang="zh-CN"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defRPr/>
            </a:pPr>
            <a:r>
              <a:rPr lang="en-US" altLang="zh-CN" dirty="0">
                <a:hlinkClick r:id="rId2" tooltip="ARES '20: Proceedings of the 15th International Conference on Availability, Reliability and Security"/>
              </a:rPr>
              <a:t>ARES '20: Proceedings of the 15th International Conference on Availability, Reliability and Security </a:t>
            </a:r>
            <a:endParaRPr lang="en-US" altLang="zh-CN" dirty="0" smtClean="0"/>
          </a:p>
          <a:p>
            <a:pPr lvl="0">
              <a:lnSpc>
                <a:spcPct val="150000"/>
              </a:lnSpc>
              <a:defRPr/>
            </a:pPr>
            <a:r>
              <a:rPr lang="en-US" altLang="zh-CN" dirty="0" smtClean="0"/>
              <a:t>August </a:t>
            </a:r>
            <a:r>
              <a:rPr lang="en-US" altLang="zh-CN" dirty="0"/>
              <a:t>25–28, 2020, Virtual Event, Ireland</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D7B6B9E4-9B27-404F-A11E-D8E867D07B8D}"/>
              </a:ext>
            </a:extLst>
          </p:cNvPr>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35605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994658"/>
            <a:ext cx="8496944" cy="2923877"/>
          </a:xfrm>
          <a:prstGeom prst="rect">
            <a:avLst/>
          </a:prstGeom>
          <a:noFill/>
        </p:spPr>
        <p:txBody>
          <a:bodyPr wrap="square" rtlCol="0">
            <a:spAutoFit/>
          </a:bodyPr>
          <a:lstStyle/>
          <a:p>
            <a:pPr lvl="0">
              <a:defRPr/>
            </a:pPr>
            <a:r>
              <a:rPr kumimoji="0" lang="en-US" altLang="zh-CN"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10</a:t>
            </a: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r>
              <a:rPr lang="en-US" altLang="zh-CN" sz="2000" dirty="0" err="1"/>
              <a:t>Selfrando</a:t>
            </a:r>
            <a:r>
              <a:rPr lang="en-US" altLang="zh-CN" sz="2000" dirty="0"/>
              <a:t>: Securing the Tor Browser against</a:t>
            </a:r>
            <a:br>
              <a:rPr lang="en-US" altLang="zh-CN" sz="2000" dirty="0"/>
            </a:br>
            <a:r>
              <a:rPr lang="en-US" altLang="zh-CN" sz="2000" dirty="0"/>
              <a:t>De-anonymization Exploits</a:t>
            </a:r>
            <a:r>
              <a:rPr kumimoji="0" lang="en-US" altLang="zh-CN" sz="20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作者</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与单位：</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r>
              <a:rPr lang="en-US" altLang="zh-CN" dirty="0"/>
              <a:t>Mauro Conti, Stephen Crane, </a:t>
            </a:r>
            <a:r>
              <a:rPr lang="en-US" altLang="zh-CN" dirty="0" err="1"/>
              <a:t>Tommaso</a:t>
            </a:r>
            <a:r>
              <a:rPr lang="en-US" altLang="zh-CN" dirty="0"/>
              <a:t> </a:t>
            </a:r>
            <a:r>
              <a:rPr lang="en-US" altLang="zh-CN" dirty="0" err="1"/>
              <a:t>Frassetto</a:t>
            </a:r>
            <a:r>
              <a:rPr lang="en-US" altLang="zh-CN" dirty="0"/>
              <a:t>, Andrei </a:t>
            </a:r>
            <a:r>
              <a:rPr lang="en-US" altLang="zh-CN" dirty="0" err="1"/>
              <a:t>Homescu</a:t>
            </a:r>
            <a:r>
              <a:rPr lang="en-US" altLang="zh-CN" dirty="0"/>
              <a:t>, Georg </a:t>
            </a:r>
            <a:r>
              <a:rPr lang="en-US" altLang="zh-CN" dirty="0" err="1"/>
              <a:t>Koppen</a:t>
            </a:r>
            <a:r>
              <a:rPr lang="en-US" altLang="zh-CN" dirty="0"/>
              <a:t>, Per </a:t>
            </a:r>
            <a:r>
              <a:rPr lang="en-US" altLang="zh-CN" dirty="0" err="1" smtClean="0"/>
              <a:t>Larsen,Christopher</a:t>
            </a:r>
            <a:r>
              <a:rPr lang="en-US" altLang="zh-CN" dirty="0" smtClean="0"/>
              <a:t> </a:t>
            </a:r>
            <a:r>
              <a:rPr lang="en-US" altLang="zh-CN" dirty="0" err="1"/>
              <a:t>Liebchen</a:t>
            </a:r>
            <a:r>
              <a:rPr lang="en-US" altLang="zh-CN" dirty="0"/>
              <a:t>, Mike Perry, and Ahmad-Reza </a:t>
            </a:r>
            <a:r>
              <a:rPr lang="en-US" altLang="zh-CN" dirty="0" err="1"/>
              <a:t>Sadeghi</a:t>
            </a:r>
            <a:endParaRPr lang="zh-CN" altLang="zh-CN" dirty="0"/>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r>
              <a:rPr lang="zh-CN" altLang="en-US" dirty="0"/>
              <a:t>（</a:t>
            </a:r>
            <a:r>
              <a:rPr lang="en-US" altLang="zh-CN" dirty="0" err="1"/>
              <a:t>PoPETs</a:t>
            </a:r>
            <a:r>
              <a:rPr lang="zh-CN" altLang="en-US" dirty="0"/>
              <a:t>） </a:t>
            </a:r>
            <a:r>
              <a:rPr lang="en-US" altLang="zh-CN" dirty="0" smtClean="0"/>
              <a:t>Proceedings </a:t>
            </a:r>
            <a:r>
              <a:rPr lang="en-US" altLang="zh-CN" dirty="0"/>
              <a:t>on Privacy Enhancing Technologies ; 2016 (4):454–469</a:t>
            </a:r>
            <a:endParaRPr lang="zh-CN" altLang="zh-CN" dirty="0"/>
          </a:p>
        </p:txBody>
      </p:sp>
      <p:sp>
        <p:nvSpPr>
          <p:cNvPr id="4" name="文本框 3">
            <a:extLst>
              <a:ext uri="{FF2B5EF4-FFF2-40B4-BE49-F238E27FC236}">
                <a16:creationId xmlns:a16="http://schemas.microsoft.com/office/drawing/2014/main" id="{D7B6B9E4-9B27-404F-A11E-D8E867D07B8D}"/>
              </a:ext>
            </a:extLst>
          </p:cNvPr>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742951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4647426"/>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研究动机（</a:t>
            </a:r>
            <a:r>
              <a:rPr kumimoji="0" lang="zh-CN"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针对的问题</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和意义）</a:t>
            </a: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r>
              <a:rPr lang="en-US" altLang="zh-CN" sz="1600" dirty="0">
                <a:latin typeface="Times New Roman" panose="02020603050405020304" pitchFamily="18" charset="0"/>
                <a:ea typeface="+mn-ea"/>
                <a:cs typeface="Times New Roman" panose="02020603050405020304" pitchFamily="18" charset="0"/>
              </a:rPr>
              <a:t>Tor</a:t>
            </a:r>
            <a:r>
              <a:rPr lang="zh-CN" altLang="zh-CN" sz="1600" dirty="0">
                <a:latin typeface="Times New Roman" panose="02020603050405020304" pitchFamily="18" charset="0"/>
                <a:ea typeface="+mn-ea"/>
                <a:cs typeface="Times New Roman" panose="02020603050405020304" pitchFamily="18" charset="0"/>
              </a:rPr>
              <a:t>项目提供了一套免费软件和全球性的网络，其设计初衷是为了促进匿名信息交换，并防止对这些交互性行为进行监视和指纹识别。</a:t>
            </a:r>
          </a:p>
          <a:p>
            <a:r>
              <a:rPr lang="en-US" altLang="zh-CN" sz="1600" dirty="0">
                <a:latin typeface="Times New Roman" panose="02020603050405020304" pitchFamily="18" charset="0"/>
                <a:ea typeface="+mn-ea"/>
                <a:cs typeface="Times New Roman" panose="02020603050405020304" pitchFamily="18" charset="0"/>
              </a:rPr>
              <a:t>2016</a:t>
            </a:r>
            <a:r>
              <a:rPr lang="zh-CN" altLang="zh-CN" sz="1600" dirty="0">
                <a:latin typeface="Times New Roman" panose="02020603050405020304" pitchFamily="18" charset="0"/>
                <a:ea typeface="+mn-ea"/>
                <a:cs typeface="Times New Roman" panose="02020603050405020304" pitchFamily="18" charset="0"/>
              </a:rPr>
              <a:t>年</a:t>
            </a:r>
            <a:r>
              <a:rPr lang="en-US" altLang="zh-CN" sz="1600" dirty="0">
                <a:latin typeface="Times New Roman" panose="02020603050405020304" pitchFamily="18" charset="0"/>
                <a:ea typeface="+mn-ea"/>
                <a:cs typeface="Times New Roman" panose="02020603050405020304" pitchFamily="18" charset="0"/>
              </a:rPr>
              <a:t>Tor</a:t>
            </a:r>
            <a:r>
              <a:rPr lang="zh-CN" altLang="zh-CN" sz="1600" dirty="0">
                <a:latin typeface="Times New Roman" panose="02020603050405020304" pitchFamily="18" charset="0"/>
                <a:ea typeface="+mn-ea"/>
                <a:cs typeface="Times New Roman" panose="02020603050405020304" pitchFamily="18" charset="0"/>
              </a:rPr>
              <a:t>加强版中添加了新随机算法</a:t>
            </a:r>
            <a:r>
              <a:rPr lang="en-US" altLang="zh-CN" sz="1600" dirty="0">
                <a:latin typeface="Times New Roman" panose="02020603050405020304" pitchFamily="18" charset="0"/>
                <a:ea typeface="+mn-ea"/>
                <a:cs typeface="Times New Roman" panose="02020603050405020304" pitchFamily="18" charset="0"/>
              </a:rPr>
              <a:t>——</a:t>
            </a:r>
            <a:r>
              <a:rPr lang="en-US" altLang="zh-CN" sz="1600" dirty="0" err="1">
                <a:latin typeface="Times New Roman" panose="02020603050405020304" pitchFamily="18" charset="0"/>
                <a:ea typeface="+mn-ea"/>
                <a:cs typeface="Times New Roman" panose="02020603050405020304" pitchFamily="18" charset="0"/>
              </a:rPr>
              <a:t>Selfrando</a:t>
            </a:r>
            <a:r>
              <a:rPr lang="zh-CN" altLang="zh-CN" sz="1600" dirty="0">
                <a:latin typeface="Times New Roman" panose="02020603050405020304" pitchFamily="18" charset="0"/>
                <a:ea typeface="+mn-ea"/>
                <a:cs typeface="Times New Roman" panose="02020603050405020304" pitchFamily="18" charset="0"/>
              </a:rPr>
              <a:t>：一种被增强的、具有实用性的加载时间随机化技术（</a:t>
            </a:r>
            <a:r>
              <a:rPr lang="en-US" altLang="zh-CN" sz="1600" dirty="0">
                <a:latin typeface="Times New Roman" panose="02020603050405020304" pitchFamily="18" charset="0"/>
                <a:ea typeface="+mn-ea"/>
                <a:cs typeface="Times New Roman" panose="02020603050405020304" pitchFamily="18" charset="0"/>
              </a:rPr>
              <a:t>an enhanced and practical load-time randomization technique.</a:t>
            </a:r>
            <a:r>
              <a:rPr lang="zh-CN" altLang="zh-CN" sz="1600" dirty="0">
                <a:latin typeface="Times New Roman" panose="02020603050405020304" pitchFamily="18" charset="0"/>
                <a:ea typeface="+mn-ea"/>
                <a:cs typeface="Times New Roman" panose="02020603050405020304" pitchFamily="18" charset="0"/>
              </a:rPr>
              <a:t>），用来替代传统的</a:t>
            </a:r>
            <a:r>
              <a:rPr lang="en-US" altLang="zh-CN" sz="1600" dirty="0">
                <a:latin typeface="Times New Roman" panose="02020603050405020304" pitchFamily="18" charset="0"/>
                <a:ea typeface="+mn-ea"/>
                <a:cs typeface="Times New Roman" panose="02020603050405020304" pitchFamily="18" charset="0"/>
              </a:rPr>
              <a:t>ASLR——</a:t>
            </a:r>
            <a:r>
              <a:rPr lang="zh-CN" altLang="zh-CN" sz="1600" dirty="0">
                <a:latin typeface="Times New Roman" panose="02020603050405020304" pitchFamily="18" charset="0"/>
                <a:ea typeface="+mn-ea"/>
                <a:cs typeface="Times New Roman" panose="02020603050405020304" pitchFamily="18" charset="0"/>
              </a:rPr>
              <a:t>地址空间随机加载技术</a:t>
            </a:r>
            <a:r>
              <a:rPr lang="zh-CN" altLang="zh-CN" sz="1600" dirty="0" smtClean="0">
                <a:latin typeface="Times New Roman" panose="02020603050405020304" pitchFamily="18" charset="0"/>
                <a:ea typeface="+mn-ea"/>
                <a:cs typeface="Times New Roman" panose="02020603050405020304" pitchFamily="18" charset="0"/>
              </a:rPr>
              <a:t>。</a:t>
            </a:r>
            <a:endParaRPr lang="en-US" altLang="zh-CN" sz="1600" dirty="0" smtClean="0">
              <a:latin typeface="Times New Roman" panose="02020603050405020304" pitchFamily="18" charset="0"/>
              <a:ea typeface="+mn-ea"/>
              <a:cs typeface="Times New Roman" panose="02020603050405020304" pitchFamily="18" charset="0"/>
            </a:endParaRPr>
          </a:p>
          <a:p>
            <a:endPar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思路与方案与创新点</a:t>
            </a: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r>
              <a:rPr lang="zh-CN" altLang="zh-CN" sz="1600" dirty="0">
                <a:latin typeface="Times New Roman" panose="02020603050405020304" pitchFamily="18" charset="0"/>
                <a:ea typeface="+mn-ea"/>
                <a:cs typeface="Times New Roman" panose="02020603050405020304" pitchFamily="18" charset="0"/>
              </a:rPr>
              <a:t>地址空间随机加载技术是让代码在其运行的内存中进行转换，而</a:t>
            </a:r>
            <a:r>
              <a:rPr lang="en-US" altLang="zh-CN" sz="1600" dirty="0" err="1">
                <a:latin typeface="Times New Roman" panose="02020603050405020304" pitchFamily="18" charset="0"/>
                <a:ea typeface="+mn-ea"/>
                <a:cs typeface="Times New Roman" panose="02020603050405020304" pitchFamily="18" charset="0"/>
              </a:rPr>
              <a:t>Selfrando</a:t>
            </a:r>
            <a:r>
              <a:rPr lang="zh-CN" altLang="zh-CN" sz="1600" dirty="0">
                <a:latin typeface="Times New Roman" panose="02020603050405020304" pitchFamily="18" charset="0"/>
                <a:ea typeface="+mn-ea"/>
                <a:cs typeface="Times New Roman" panose="02020603050405020304" pitchFamily="18" charset="0"/>
              </a:rPr>
              <a:t>的工作方式是将不同功能的代码分开，并将它们所运行的内存地址进行随机分布。这种技术可以用来更好的防止黑客对</a:t>
            </a:r>
            <a:r>
              <a:rPr lang="en-US" altLang="zh-CN" sz="1600" dirty="0">
                <a:latin typeface="Times New Roman" panose="02020603050405020304" pitchFamily="18" charset="0"/>
                <a:ea typeface="+mn-ea"/>
                <a:cs typeface="Times New Roman" panose="02020603050405020304" pitchFamily="18" charset="0"/>
              </a:rPr>
              <a:t>Tor</a:t>
            </a:r>
            <a:r>
              <a:rPr lang="zh-CN" altLang="zh-CN" sz="1600" dirty="0">
                <a:latin typeface="Times New Roman" panose="02020603050405020304" pitchFamily="18" charset="0"/>
                <a:ea typeface="+mn-ea"/>
                <a:cs typeface="Times New Roman" panose="02020603050405020304" pitchFamily="18" charset="0"/>
              </a:rPr>
              <a:t>用户去匿名化的攻击，如果攻击者不能准确猜到每个代码执行所在的内存地址，那他就不能触发到内存中所存在的漏洞，也就不能让</a:t>
            </a:r>
            <a:r>
              <a:rPr lang="en-US" altLang="zh-CN" sz="1600" dirty="0">
                <a:latin typeface="Times New Roman" panose="02020603050405020304" pitchFamily="18" charset="0"/>
                <a:ea typeface="+mn-ea"/>
                <a:cs typeface="Times New Roman" panose="02020603050405020304" pitchFamily="18" charset="0"/>
              </a:rPr>
              <a:t>Tor</a:t>
            </a:r>
            <a:r>
              <a:rPr lang="zh-CN" altLang="zh-CN" sz="1600" dirty="0">
                <a:latin typeface="Times New Roman" panose="02020603050405020304" pitchFamily="18" charset="0"/>
                <a:ea typeface="+mn-ea"/>
                <a:cs typeface="Times New Roman" panose="02020603050405020304" pitchFamily="18" charset="0"/>
              </a:rPr>
              <a:t>浏览器运行他们的恶意代码，从而更好地保护了用户的个人信息。</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56187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35914"/>
            <a:ext cx="8496944" cy="3231654"/>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思路与方案</a:t>
            </a: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1600" b="1"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Selfrando</a:t>
            </a: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设计原理</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r>
              <a:rPr lang="en-US" altLang="zh-CN" dirty="0"/>
              <a:t>Tor</a:t>
            </a:r>
            <a:r>
              <a:rPr lang="zh-CN" altLang="zh-CN" dirty="0"/>
              <a:t>加强版没有修改编译器或链接器，而是开发了一个小工具来包装系统链接器，从用于构建二进制文件的对象文件中提取所有函数边界，然后将必要的</a:t>
            </a:r>
            <a:r>
              <a:rPr lang="en-US" altLang="zh-CN" dirty="0" err="1"/>
              <a:t>TraP</a:t>
            </a:r>
            <a:r>
              <a:rPr lang="en-US" altLang="zh-CN" dirty="0"/>
              <a:t> info</a:t>
            </a:r>
            <a:r>
              <a:rPr lang="zh-CN" altLang="zh-CN" dirty="0"/>
              <a:t>附加到二进制文件本身。</a:t>
            </a:r>
            <a:r>
              <a:rPr lang="en-US" altLang="zh-CN" dirty="0"/>
              <a:t>Linker wrapper</a:t>
            </a:r>
            <a:r>
              <a:rPr lang="zh-CN" altLang="zh-CN" dirty="0"/>
              <a:t>与</a:t>
            </a:r>
            <a:r>
              <a:rPr lang="en-US" altLang="zh-CN" dirty="0"/>
              <a:t>Linux</a:t>
            </a:r>
            <a:r>
              <a:rPr lang="zh-CN" altLang="zh-CN" dirty="0"/>
              <a:t>和</a:t>
            </a:r>
            <a:r>
              <a:rPr lang="en-US" altLang="zh-CN" dirty="0"/>
              <a:t>Windows</a:t>
            </a:r>
            <a:r>
              <a:rPr lang="zh-CN" altLang="zh-CN" dirty="0"/>
              <a:t>上的标准编译器工具链一起工作，只需要对构建脚本进行一些更改即可用于</a:t>
            </a:r>
            <a:r>
              <a:rPr lang="en-US" altLang="zh-CN" dirty="0"/>
              <a:t>TB</a:t>
            </a:r>
            <a:r>
              <a:rPr lang="zh-CN" altLang="zh-CN" dirty="0"/>
              <a:t>（</a:t>
            </a:r>
            <a:r>
              <a:rPr lang="en-US" altLang="zh-CN" dirty="0"/>
              <a:t>Tor Browser</a:t>
            </a:r>
            <a:r>
              <a:rPr lang="zh-CN" altLang="zh-CN" dirty="0"/>
              <a:t>）。</a:t>
            </a:r>
          </a:p>
          <a:p>
            <a:r>
              <a:rPr lang="zh-CN" altLang="zh-CN" dirty="0"/>
              <a:t>图</a:t>
            </a:r>
            <a:r>
              <a:rPr lang="en-US" altLang="zh-CN" dirty="0"/>
              <a:t>1</a:t>
            </a:r>
            <a:r>
              <a:rPr lang="zh-CN" altLang="zh-CN" dirty="0"/>
              <a:t>（</a:t>
            </a:r>
            <a:r>
              <a:rPr lang="en-US" altLang="zh-CN" dirty="0"/>
              <a:t>a</a:t>
            </a:r>
            <a:r>
              <a:rPr lang="zh-CN" altLang="zh-CN" dirty="0"/>
              <a:t>）表示从</a:t>
            </a:r>
            <a:r>
              <a:rPr lang="en-US" altLang="zh-CN" dirty="0"/>
              <a:t>C/C++</a:t>
            </a:r>
            <a:r>
              <a:rPr lang="zh-CN" altLang="zh-CN" dirty="0"/>
              <a:t>源代码到运行程序的通常工作流。图</a:t>
            </a:r>
            <a:r>
              <a:rPr lang="en-US" altLang="zh-CN" dirty="0"/>
              <a:t>1</a:t>
            </a:r>
            <a:r>
              <a:rPr lang="zh-CN" altLang="zh-CN" dirty="0"/>
              <a:t>（</a:t>
            </a:r>
            <a:r>
              <a:rPr lang="en-US" altLang="zh-CN" dirty="0"/>
              <a:t>b</a:t>
            </a:r>
            <a:r>
              <a:rPr lang="zh-CN" altLang="zh-CN" dirty="0"/>
              <a:t>）显示了使用</a:t>
            </a:r>
            <a:r>
              <a:rPr lang="en-US" altLang="zh-CN" dirty="0" err="1"/>
              <a:t>Selfrando</a:t>
            </a:r>
            <a:r>
              <a:rPr lang="zh-CN" altLang="zh-CN" dirty="0"/>
              <a:t>修改的工作流。</a:t>
            </a:r>
            <a:r>
              <a:rPr lang="en-US" altLang="zh-CN" dirty="0"/>
              <a:t>Linker wrapper</a:t>
            </a:r>
            <a:r>
              <a:rPr lang="zh-CN" altLang="zh-CN" dirty="0"/>
              <a:t>拦截对链接器的调用并调用</a:t>
            </a:r>
            <a:r>
              <a:rPr lang="en-US" altLang="zh-CN" dirty="0" err="1"/>
              <a:t>Selfrando</a:t>
            </a:r>
            <a:r>
              <a:rPr lang="zh-CN" altLang="zh-CN" dirty="0"/>
              <a:t>来收集可执行文件（</a:t>
            </a:r>
            <a:r>
              <a:rPr lang="en-US" altLang="zh-CN" dirty="0">
                <a:sym typeface="宋体" panose="02010600030101010101" pitchFamily="2" charset="-122"/>
              </a:rPr>
              <a:t>①</a:t>
            </a:r>
            <a:r>
              <a:rPr lang="zh-CN" altLang="zh-CN" dirty="0"/>
              <a:t>）的信息。然后，它将</a:t>
            </a:r>
            <a:r>
              <a:rPr lang="en-US" altLang="zh-CN" dirty="0" err="1"/>
              <a:t>TRaP</a:t>
            </a:r>
            <a:r>
              <a:rPr lang="en-US" altLang="zh-CN" dirty="0"/>
              <a:t> info</a:t>
            </a:r>
            <a:r>
              <a:rPr lang="zh-CN" altLang="zh-CN" dirty="0"/>
              <a:t>和加载时间随机化库</a:t>
            </a:r>
            <a:r>
              <a:rPr lang="en-US" altLang="zh-CN" dirty="0" err="1"/>
              <a:t>RandoLib</a:t>
            </a:r>
            <a:r>
              <a:rPr lang="zh-CN" altLang="zh-CN" dirty="0"/>
              <a:t>嵌入到二进制文件中</a:t>
            </a:r>
            <a:r>
              <a:rPr lang="en-US" altLang="zh-CN" dirty="0"/>
              <a:t>(</a:t>
            </a:r>
            <a:r>
              <a:rPr lang="en-US" altLang="zh-CN" dirty="0">
                <a:sym typeface="宋体" panose="02010600030101010101" pitchFamily="2" charset="-122"/>
              </a:rPr>
              <a:t>②</a:t>
            </a:r>
            <a:r>
              <a:rPr lang="en-US" altLang="zh-CN" dirty="0"/>
              <a:t>)</a:t>
            </a:r>
            <a:r>
              <a:rPr lang="zh-CN" altLang="zh-CN" dirty="0"/>
              <a:t>。当加载程序</a:t>
            </a:r>
            <a:r>
              <a:rPr lang="en-US" altLang="zh-CN" dirty="0"/>
              <a:t>Loader</a:t>
            </a:r>
            <a:r>
              <a:rPr lang="zh-CN" altLang="zh-CN" dirty="0"/>
              <a:t>加载应用程序时，它将调用</a:t>
            </a:r>
            <a:r>
              <a:rPr lang="en-US" altLang="zh-CN" dirty="0" err="1"/>
              <a:t>RandoLib</a:t>
            </a:r>
            <a:r>
              <a:rPr lang="zh-CN" altLang="zh-CN" dirty="0"/>
              <a:t>，而不是应用程序的入口点。</a:t>
            </a:r>
            <a:r>
              <a:rPr lang="en-US" altLang="zh-CN" dirty="0" err="1"/>
              <a:t>RandoLib</a:t>
            </a:r>
            <a:r>
              <a:rPr lang="zh-CN" altLang="zh-CN" dirty="0"/>
              <a:t>将随机分配内存中函数的顺序，然后将控制权转移到原始程序入口点。</a:t>
            </a:r>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pic>
        <p:nvPicPr>
          <p:cNvPr id="4" name="Picture 47671"/>
          <p:cNvPicPr/>
          <p:nvPr/>
        </p:nvPicPr>
        <p:blipFill>
          <a:blip r:embed="rId2"/>
          <a:stretch>
            <a:fillRect/>
          </a:stretch>
        </p:blipFill>
        <p:spPr>
          <a:xfrm>
            <a:off x="3347864" y="4149080"/>
            <a:ext cx="2376264" cy="2382397"/>
          </a:xfrm>
          <a:prstGeom prst="rect">
            <a:avLst/>
          </a:prstGeom>
        </p:spPr>
      </p:pic>
    </p:spTree>
    <p:extLst>
      <p:ext uri="{BB962C8B-B14F-4D97-AF65-F5344CB8AC3E}">
        <p14:creationId xmlns:p14="http://schemas.microsoft.com/office/powerpoint/2010/main" val="25563122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994658"/>
            <a:ext cx="8496944" cy="3447098"/>
          </a:xfrm>
          <a:prstGeom prst="rect">
            <a:avLst/>
          </a:prstGeom>
          <a:noFill/>
        </p:spPr>
        <p:txBody>
          <a:bodyPr wrap="square" rtlCol="0">
            <a:spAutoFit/>
          </a:bodyPr>
          <a:lstStyle/>
          <a:p>
            <a:pPr>
              <a:defRPr/>
            </a:pPr>
            <a:r>
              <a:rPr kumimoji="0" lang="en-US" altLang="zh-CN"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11</a:t>
            </a: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r>
              <a:rPr lang="zh-CN" altLang="zh-CN" b="1" dirty="0"/>
              <a:t>互联网加密流量检测、分类与识别研究</a:t>
            </a:r>
            <a:r>
              <a:rPr lang="zh-CN" altLang="zh-CN" b="1" dirty="0" smtClean="0"/>
              <a:t>综述</a:t>
            </a:r>
            <a:r>
              <a:rPr kumimoji="0" lang="en-US" altLang="zh-CN" sz="20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作者</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与单位：</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hangingPunct="0"/>
            <a:r>
              <a:rPr lang="zh-CN" altLang="zh-CN" dirty="0"/>
              <a:t>陈子涵</a:t>
            </a:r>
            <a:r>
              <a:rPr lang="en-US" altLang="zh-CN" baseline="30000" dirty="0"/>
              <a:t>1),2),3)</a:t>
            </a:r>
            <a:r>
              <a:rPr lang="en-US" altLang="zh-CN" dirty="0"/>
              <a:t>  </a:t>
            </a:r>
            <a:r>
              <a:rPr lang="zh-CN" altLang="zh-CN" dirty="0"/>
              <a:t>程 光</a:t>
            </a:r>
            <a:r>
              <a:rPr lang="en-US" altLang="zh-CN" baseline="30000" dirty="0"/>
              <a:t>1),2),3)</a:t>
            </a:r>
            <a:r>
              <a:rPr lang="en-US" altLang="zh-CN" dirty="0"/>
              <a:t>  </a:t>
            </a:r>
            <a:r>
              <a:rPr lang="zh-CN" altLang="zh-CN" dirty="0"/>
              <a:t>唐舒烨</a:t>
            </a:r>
            <a:r>
              <a:rPr lang="en-US" altLang="zh-CN" baseline="30000" dirty="0"/>
              <a:t>1),2),3)</a:t>
            </a:r>
            <a:r>
              <a:rPr lang="en-US" altLang="zh-CN" dirty="0"/>
              <a:t>  </a:t>
            </a:r>
            <a:r>
              <a:rPr lang="zh-CN" altLang="zh-CN" dirty="0"/>
              <a:t>郭树一</a:t>
            </a:r>
            <a:r>
              <a:rPr lang="en-US" altLang="zh-CN" baseline="30000" dirty="0"/>
              <a:t>1),2),3)</a:t>
            </a:r>
            <a:r>
              <a:rPr lang="en-US" altLang="zh-CN" dirty="0"/>
              <a:t>  </a:t>
            </a:r>
            <a:r>
              <a:rPr lang="zh-CN" altLang="zh-CN" dirty="0"/>
              <a:t>蒋泊淼</a:t>
            </a:r>
            <a:r>
              <a:rPr lang="en-US" altLang="zh-CN" baseline="30000" dirty="0"/>
              <a:t>1),2),3</a:t>
            </a:r>
            <a:r>
              <a:rPr lang="en-US" altLang="zh-CN" baseline="30000" dirty="0" smtClean="0"/>
              <a:t>)</a:t>
            </a:r>
          </a:p>
          <a:p>
            <a:pPr hangingPunct="0"/>
            <a:endParaRPr lang="zh-CN" altLang="zh-CN" dirty="0"/>
          </a:p>
          <a:p>
            <a:r>
              <a:rPr lang="en-US" altLang="zh-CN" baseline="30000" dirty="0"/>
              <a:t>1)</a:t>
            </a:r>
            <a:r>
              <a:rPr lang="en-US" altLang="zh-CN" dirty="0"/>
              <a:t>(</a:t>
            </a:r>
            <a:r>
              <a:rPr lang="zh-CN" altLang="zh-CN" dirty="0"/>
              <a:t>东南大学 网络空间安全学院</a:t>
            </a:r>
            <a:r>
              <a:rPr lang="en-US" altLang="zh-CN" dirty="0"/>
              <a:t>, </a:t>
            </a:r>
            <a:r>
              <a:rPr lang="zh-CN" altLang="zh-CN" dirty="0"/>
              <a:t>南京</a:t>
            </a:r>
            <a:r>
              <a:rPr lang="en-US" altLang="zh-CN" dirty="0"/>
              <a:t> 211189)</a:t>
            </a:r>
            <a:endParaRPr lang="zh-CN" altLang="zh-CN" dirty="0"/>
          </a:p>
          <a:p>
            <a:r>
              <a:rPr lang="en-US" altLang="zh-CN" baseline="30000" dirty="0"/>
              <a:t>2)</a:t>
            </a:r>
            <a:r>
              <a:rPr lang="en-US" altLang="zh-CN" dirty="0"/>
              <a:t>(</a:t>
            </a:r>
            <a:r>
              <a:rPr lang="zh-CN" altLang="zh-CN" dirty="0"/>
              <a:t>教育部计算机网络和信息集成重点实验室</a:t>
            </a:r>
            <a:r>
              <a:rPr lang="en-US" altLang="zh-CN" dirty="0"/>
              <a:t>(</a:t>
            </a:r>
            <a:r>
              <a:rPr lang="zh-CN" altLang="zh-CN" dirty="0"/>
              <a:t>东南大学</a:t>
            </a:r>
            <a:r>
              <a:rPr lang="en-US" altLang="zh-CN" dirty="0"/>
              <a:t>), </a:t>
            </a:r>
            <a:r>
              <a:rPr lang="zh-CN" altLang="zh-CN" dirty="0"/>
              <a:t>南京 </a:t>
            </a:r>
            <a:r>
              <a:rPr lang="en-US" altLang="zh-CN" dirty="0"/>
              <a:t>211189)</a:t>
            </a:r>
            <a:endParaRPr lang="zh-CN" altLang="zh-CN" dirty="0"/>
          </a:p>
          <a:p>
            <a:r>
              <a:rPr lang="en-US" altLang="zh-CN" baseline="30000" dirty="0"/>
              <a:t>3)</a:t>
            </a:r>
            <a:r>
              <a:rPr lang="en-US" altLang="zh-CN" dirty="0"/>
              <a:t>(</a:t>
            </a:r>
            <a:r>
              <a:rPr lang="zh-CN" altLang="zh-CN" dirty="0"/>
              <a:t>网络空间国际治理研究基地</a:t>
            </a:r>
            <a:r>
              <a:rPr lang="en-US" altLang="zh-CN" dirty="0"/>
              <a:t>(</a:t>
            </a:r>
            <a:r>
              <a:rPr lang="zh-CN" altLang="zh-CN" dirty="0"/>
              <a:t>东南大学</a:t>
            </a:r>
            <a:r>
              <a:rPr lang="en-US" altLang="zh-CN" dirty="0"/>
              <a:t>), </a:t>
            </a:r>
            <a:r>
              <a:rPr lang="zh-CN" altLang="zh-CN" dirty="0"/>
              <a:t>南京 </a:t>
            </a:r>
            <a:r>
              <a:rPr lang="en-US" altLang="zh-CN" dirty="0"/>
              <a:t>211189)</a:t>
            </a:r>
            <a:endParaRPr lang="zh-CN" altLang="zh-CN" dirty="0"/>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r>
              <a:rPr lang="zh-CN" altLang="en-US" dirty="0">
                <a:solidFill>
                  <a:srgbClr val="000000"/>
                </a:solidFill>
              </a:rPr>
              <a:t>计算机</a:t>
            </a:r>
            <a:r>
              <a:rPr lang="zh-CN" altLang="en-US" dirty="0" smtClean="0">
                <a:solidFill>
                  <a:srgbClr val="000000"/>
                </a:solidFill>
              </a:rPr>
              <a:t>学报</a:t>
            </a:r>
            <a:r>
              <a:rPr lang="en-US" altLang="zh-CN" dirty="0"/>
              <a:t>CHINESE JOURNAL OF COMPUTERS</a:t>
            </a:r>
            <a:endParaRPr kumimoji="0" lang="zh-CN"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文本框 3">
            <a:extLst>
              <a:ext uri="{FF2B5EF4-FFF2-40B4-BE49-F238E27FC236}">
                <a16:creationId xmlns:a16="http://schemas.microsoft.com/office/drawing/2014/main" id="{D7B6B9E4-9B27-404F-A11E-D8E867D07B8D}"/>
              </a:ext>
            </a:extLst>
          </p:cNvPr>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2319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35914"/>
            <a:ext cx="8496944" cy="4893647"/>
          </a:xfrm>
          <a:prstGeom prst="rect">
            <a:avLst/>
          </a:prstGeom>
        </p:spPr>
        <p:txBody>
          <a:bodyPr wrap="square">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思路与方案：</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zh-CN" altLang="en-US" sz="1600" dirty="0" smtClean="0">
                <a:latin typeface="微软雅黑" panose="020B0503020204020204" pitchFamily="34" charset="-122"/>
                <a:ea typeface="微软雅黑" panose="020B0503020204020204" pitchFamily="34" charset="-122"/>
              </a:rPr>
              <a:t>本文是一片综述论文，作者对近年来机器学习在网络空间安全研究中的应用成果进行归类和梳理，形成一套研究体系。针对网络空间安全一级学科的五个研究方向进行调研，分小节对机器学习在网络空间安全中的应用、机器学习在系统安全、网络安全和应用安全中的研究进行总结，展望未来发展的同时点明机器学习在网络空间安全中应用所面临的挑战。</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b="1" dirty="0" smtClean="0">
                <a:latin typeface="微软雅黑" panose="020B0503020204020204" pitchFamily="34" charset="-122"/>
                <a:ea typeface="微软雅黑" panose="020B0503020204020204" pitchFamily="34" charset="-122"/>
              </a:rPr>
              <a:t>问题</a:t>
            </a:r>
            <a:r>
              <a:rPr lang="zh-CN" altLang="en-US" sz="1600" b="1" dirty="0">
                <a:latin typeface="微软雅黑" panose="020B0503020204020204" pitchFamily="34" charset="-122"/>
                <a:ea typeface="微软雅黑" panose="020B0503020204020204" pitchFamily="34" charset="-122"/>
              </a:rPr>
              <a:t>与思考：</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论文的优点：逻辑关系分明，条理清楚地指出机器学习在网络空间安全各主要研究场景的应用，用表格结尾进行总结，作为一篇综述论文让读者更直观地了解相关研究成果的出处和所涉及的各种算法。并提出自己的意见和建议，有一定指导性。</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2</a:t>
            </a:r>
            <a:r>
              <a:rPr lang="zh-CN" altLang="en-US" sz="1600" dirty="0" smtClean="0">
                <a:latin typeface="微软雅黑" panose="020B0503020204020204" pitchFamily="34" charset="-122"/>
                <a:ea typeface="微软雅黑" panose="020B0503020204020204" pitchFamily="34" charset="-122"/>
              </a:rPr>
              <a:t>）论文的不足：暂无</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3</a:t>
            </a:r>
            <a:r>
              <a:rPr lang="zh-CN" altLang="en-US" sz="1600" dirty="0" smtClean="0">
                <a:latin typeface="微软雅黑" panose="020B0503020204020204" pitchFamily="34" charset="-122"/>
                <a:ea typeface="微软雅黑" panose="020B0503020204020204" pitchFamily="34" charset="-122"/>
              </a:rPr>
              <a:t>）思考</a:t>
            </a:r>
            <a:r>
              <a:rPr lang="zh-CN" altLang="en-US" sz="1600" dirty="0">
                <a:latin typeface="微软雅黑" panose="020B0503020204020204" pitchFamily="34" charset="-122"/>
                <a:ea typeface="微软雅黑" panose="020B0503020204020204" pitchFamily="34" charset="-122"/>
              </a:rPr>
              <a:t>与借鉴</a:t>
            </a:r>
            <a:r>
              <a:rPr lang="zh-CN" altLang="en-US" sz="1600" dirty="0" smtClean="0">
                <a:latin typeface="微软雅黑" panose="020B0503020204020204" pitchFamily="34" charset="-122"/>
                <a:ea typeface="微软雅黑" panose="020B0503020204020204" pitchFamily="34" charset="-122"/>
              </a:rPr>
              <a:t>：逻辑结构由传统问题引出理论或技术性不足，指明仍待解决的问题并道出创新点面临的挑战。（传统方法</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面临的问题</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如何创新</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是否可行）</a:t>
            </a:r>
            <a:endParaRPr lang="en-US" altLang="zh-CN" sz="16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16022159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4708981"/>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研究动机（</a:t>
            </a:r>
            <a:r>
              <a:rPr kumimoji="0" lang="zh-CN"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针对的问题</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和意义）</a:t>
            </a: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defRPr/>
            </a:pPr>
            <a:r>
              <a:rPr lang="zh-CN" altLang="zh-CN" sz="1600" dirty="0" smtClean="0">
                <a:solidFill>
                  <a:srgbClr val="000000"/>
                </a:solidFill>
              </a:rPr>
              <a:t>现有</a:t>
            </a:r>
            <a:r>
              <a:rPr lang="zh-CN" altLang="zh-CN" sz="1600" dirty="0">
                <a:solidFill>
                  <a:srgbClr val="000000"/>
                </a:solidFill>
              </a:rPr>
              <a:t>互联网加密流量分析方法总体上混淆了不同的分析目标需求、忽略分析目标需求内在的逻辑性与层次性、淡化了分析方的特异性并且缺乏对加密流量本质特征的研究，导致目前研究成果体系化不足。因此，本文面向网络管理与安全监管的实际需求，将互联网加密流量分析按照目标需求定义为检测、分类、识别三个阶段</a:t>
            </a:r>
            <a:r>
              <a:rPr lang="zh-CN" altLang="en-US" dirty="0" smtClean="0"/>
              <a:t>。</a:t>
            </a:r>
            <a:endPar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思路与方案与创新点</a:t>
            </a: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a:lnSpc>
                <a:spcPct val="150000"/>
              </a:lnSpc>
              <a:defRPr/>
            </a:pPr>
            <a:r>
              <a:rPr lang="zh-CN" altLang="zh-CN" sz="1600" dirty="0"/>
              <a:t>将互联网加密流量分析按照目标需求定义为检测、分类、识别三个</a:t>
            </a:r>
            <a:r>
              <a:rPr lang="zh-CN" altLang="zh-CN" sz="1600" dirty="0" smtClean="0"/>
              <a:t>阶段</a:t>
            </a:r>
            <a:r>
              <a:rPr lang="zh-CN" altLang="en-US" sz="1600" dirty="0" smtClean="0"/>
              <a:t>；</a:t>
            </a:r>
            <a:r>
              <a:rPr lang="zh-CN" altLang="zh-CN" sz="1600" dirty="0"/>
              <a:t>从加密流量样本分布不平衡问题、新型加密协议或应用协议的加密流量问题、基于应用应用分类问题、高速网络加密流量内容识别四个方面分析与展望</a:t>
            </a:r>
            <a:r>
              <a:rPr lang="zh-CN" altLang="zh-CN" sz="1600" dirty="0" smtClean="0"/>
              <a:t>未来</a:t>
            </a:r>
            <a:r>
              <a:rPr lang="zh-CN" altLang="en-US" sz="1600" dirty="0" smtClean="0"/>
              <a:t>。</a:t>
            </a:r>
            <a:endParaRPr lang="zh-CN" altLang="zh-CN" sz="1600" dirty="0"/>
          </a:p>
          <a:p>
            <a:pPr lvl="0">
              <a:lnSpc>
                <a:spcPct val="150000"/>
              </a:lnSpc>
              <a:defRPr/>
            </a:pPr>
            <a:endPar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9725029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 name="Rectangle 2"/>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4033058203"/>
              </p:ext>
            </p:extLst>
          </p:nvPr>
        </p:nvGraphicFramePr>
        <p:xfrm>
          <a:off x="1403648" y="836712"/>
          <a:ext cx="6210300" cy="5505450"/>
        </p:xfrm>
        <a:graphic>
          <a:graphicData uri="http://schemas.openxmlformats.org/presentationml/2006/ole">
            <mc:AlternateContent xmlns:mc="http://schemas.openxmlformats.org/markup-compatibility/2006">
              <mc:Choice xmlns:v="urn:schemas-microsoft-com:vml" Requires="v">
                <p:oleObj spid="_x0000_s1503" r:id="rId3" imgW="9798966" imgH="10401276" progId="Visio.Drawing.15">
                  <p:embed/>
                </p:oleObj>
              </mc:Choice>
              <mc:Fallback>
                <p:oleObj r:id="rId3" imgW="9798966" imgH="1040127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836712"/>
                        <a:ext cx="6210300" cy="550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418205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35914"/>
            <a:ext cx="8496944" cy="4385816"/>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问题与思考：</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）论文</a:t>
            </a:r>
            <a:r>
              <a:rPr kumimoji="0" lang="zh-CN" altLang="en-US"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的</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研究结果</a:t>
            </a:r>
            <a:r>
              <a:rPr kumimoji="0" lang="zh-CN" altLang="en-US"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a:lnSpc>
                <a:spcPct val="150000"/>
              </a:lnSpc>
              <a:defRPr/>
            </a:pPr>
            <a:r>
              <a:rPr lang="zh-CN" altLang="zh-CN" b="1" dirty="0"/>
              <a:t>互联网机密流量检测</a:t>
            </a:r>
            <a:endParaRPr lang="zh-CN" altLang="zh-CN" dirty="0"/>
          </a:p>
          <a:p>
            <a:r>
              <a:rPr lang="en-US" altLang="zh-CN" dirty="0"/>
              <a:t>1.</a:t>
            </a:r>
            <a:r>
              <a:rPr lang="zh-CN" altLang="zh-CN" dirty="0"/>
              <a:t>监管部门或</a:t>
            </a:r>
            <a:r>
              <a:rPr lang="en-US" altLang="zh-CN" dirty="0" smtClean="0"/>
              <a:t>ISP</a:t>
            </a:r>
            <a:r>
              <a:rPr lang="zh-CN" altLang="en-US" dirty="0" smtClean="0"/>
              <a:t>（</a:t>
            </a:r>
            <a:r>
              <a:rPr lang="zh-CN" altLang="zh-CN" dirty="0"/>
              <a:t>互联网服务提供</a:t>
            </a:r>
            <a:r>
              <a:rPr lang="zh-CN" altLang="zh-CN" dirty="0" smtClean="0"/>
              <a:t>商</a:t>
            </a:r>
            <a:r>
              <a:rPr lang="en-US" altLang="zh-CN" dirty="0" smtClean="0"/>
              <a:t>Internet </a:t>
            </a:r>
            <a:r>
              <a:rPr lang="en-US" altLang="zh-CN" dirty="0"/>
              <a:t>Service </a:t>
            </a:r>
            <a:r>
              <a:rPr lang="en-US" altLang="zh-CN" dirty="0" smtClean="0"/>
              <a:t>Provider</a:t>
            </a:r>
            <a:r>
              <a:rPr lang="zh-CN" altLang="zh-CN" dirty="0" smtClean="0"/>
              <a:t>）若</a:t>
            </a:r>
            <a:r>
              <a:rPr lang="zh-CN" altLang="zh-CN" dirty="0"/>
              <a:t>想要实现有效而科学的网络流量分析与管理，则首先需要将网络流量中的加密流量与非加密流量进行分离，即判断一个流是否是加密</a:t>
            </a:r>
            <a:r>
              <a:rPr lang="zh-CN" altLang="zh-CN" dirty="0" smtClean="0"/>
              <a:t>流，</a:t>
            </a:r>
            <a:r>
              <a:rPr lang="zh-CN" altLang="zh-CN" dirty="0"/>
              <a:t>也就是对互联网加密流量进行检测。</a:t>
            </a:r>
          </a:p>
          <a:p>
            <a:r>
              <a:rPr lang="en-US" altLang="zh-CN" dirty="0"/>
              <a:t>2. </a:t>
            </a:r>
            <a:r>
              <a:rPr lang="zh-CN" altLang="zh-CN" dirty="0"/>
              <a:t>按照加密流量检测的不同粒度，可以将加密流量检测按照其实际应用需求分为以下</a:t>
            </a:r>
            <a:r>
              <a:rPr lang="en-US" altLang="zh-CN" dirty="0"/>
              <a:t>4</a:t>
            </a:r>
            <a:r>
              <a:rPr lang="zh-CN" altLang="zh-CN" dirty="0"/>
              <a:t>种类别，分别为：</a:t>
            </a:r>
          </a:p>
          <a:p>
            <a:r>
              <a:rPr lang="zh-CN" altLang="zh-CN" dirty="0"/>
              <a:t>（</a:t>
            </a:r>
            <a:r>
              <a:rPr lang="en-US" altLang="zh-CN" dirty="0"/>
              <a:t>1</a:t>
            </a:r>
            <a:r>
              <a:rPr lang="zh-CN" altLang="zh-CN" dirty="0"/>
              <a:t>）加密流量直接检测，即从网络流量中直接检测出所有的加密流量；</a:t>
            </a:r>
          </a:p>
          <a:p>
            <a:r>
              <a:rPr lang="zh-CN" altLang="zh-CN" dirty="0"/>
              <a:t>（</a:t>
            </a:r>
            <a:r>
              <a:rPr lang="en-US" altLang="zh-CN" dirty="0"/>
              <a:t>2</a:t>
            </a:r>
            <a:r>
              <a:rPr lang="zh-CN" altLang="zh-CN" dirty="0"/>
              <a:t>）常规加密协议检测，对已知（公开）加密网络传输协议的流量进行检测；</a:t>
            </a:r>
          </a:p>
          <a:p>
            <a:r>
              <a:rPr lang="zh-CN" altLang="zh-CN" dirty="0"/>
              <a:t>（</a:t>
            </a:r>
            <a:r>
              <a:rPr lang="en-US" altLang="zh-CN" dirty="0"/>
              <a:t>3</a:t>
            </a:r>
            <a:r>
              <a:rPr lang="zh-CN" altLang="zh-CN" dirty="0"/>
              <a:t>）加密恶意流量检测，对恶意应用产生的流量与正常流量间进行二分类区分；</a:t>
            </a:r>
          </a:p>
          <a:p>
            <a:r>
              <a:rPr lang="zh-CN" altLang="zh-CN" dirty="0"/>
              <a:t>（</a:t>
            </a:r>
            <a:r>
              <a:rPr lang="en-US" altLang="zh-CN" dirty="0"/>
              <a:t>4</a:t>
            </a:r>
            <a:r>
              <a:rPr lang="zh-CN" altLang="zh-CN" dirty="0"/>
              <a:t>）特殊嵌套加密流量检测，对</a:t>
            </a:r>
            <a:r>
              <a:rPr lang="en-US" altLang="zh-CN" dirty="0"/>
              <a:t>VPN</a:t>
            </a:r>
            <a:r>
              <a:rPr lang="zh-CN" altLang="zh-CN" dirty="0"/>
              <a:t>、</a:t>
            </a:r>
            <a:r>
              <a:rPr lang="en-US" altLang="zh-CN" dirty="0"/>
              <a:t>Tor</a:t>
            </a:r>
            <a:r>
              <a:rPr lang="zh-CN" altLang="zh-CN" dirty="0"/>
              <a:t>等的复合技术、嵌套加密的复杂型加密网络传输协议进行检测。</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01433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475656" y="9087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200467651"/>
              </p:ext>
            </p:extLst>
          </p:nvPr>
        </p:nvGraphicFramePr>
        <p:xfrm>
          <a:off x="1475656" y="908720"/>
          <a:ext cx="6105525" cy="3800475"/>
        </p:xfrm>
        <a:graphic>
          <a:graphicData uri="http://schemas.openxmlformats.org/presentationml/2006/ole">
            <mc:AlternateContent xmlns:mc="http://schemas.openxmlformats.org/markup-compatibility/2006">
              <mc:Choice xmlns:v="urn:schemas-microsoft-com:vml" Requires="v">
                <p:oleObj spid="_x0000_s2503" r:id="rId3" imgW="10888590" imgH="5524492" progId="Visio.Drawing.15">
                  <p:embed/>
                </p:oleObj>
              </mc:Choice>
              <mc:Fallback>
                <p:oleObj r:id="rId3" imgW="10888590" imgH="5524492"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908720"/>
                        <a:ext cx="6105525" cy="3800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11788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35914"/>
            <a:ext cx="8496944" cy="5632311"/>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问题与思考：</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r>
              <a:rPr lang="zh-CN" altLang="en-US" b="1" dirty="0" smtClean="0"/>
              <a:t>（</a:t>
            </a:r>
            <a:r>
              <a:rPr lang="en-US" altLang="zh-CN" b="1" dirty="0" smtClean="0"/>
              <a:t>1</a:t>
            </a:r>
            <a:r>
              <a:rPr lang="zh-CN" altLang="en-US" b="1" dirty="0" smtClean="0"/>
              <a:t>）</a:t>
            </a:r>
            <a:r>
              <a:rPr lang="zh-CN" altLang="zh-CN" b="1" dirty="0" smtClean="0"/>
              <a:t>加密</a:t>
            </a:r>
            <a:r>
              <a:rPr lang="zh-CN" altLang="zh-CN" b="1" dirty="0"/>
              <a:t>流量直接检测方法</a:t>
            </a:r>
            <a:r>
              <a:rPr lang="zh-CN" altLang="zh-CN" dirty="0"/>
              <a:t>：可以将网络流量分为加密流量与非加密流量</a:t>
            </a:r>
          </a:p>
          <a:p>
            <a:r>
              <a:rPr lang="en-US" altLang="zh-CN" dirty="0" smtClean="0"/>
              <a:t>      </a:t>
            </a:r>
            <a:r>
              <a:rPr lang="zh-CN" altLang="zh-CN" sz="1200" dirty="0" smtClean="0"/>
              <a:t>目前</a:t>
            </a:r>
            <a:r>
              <a:rPr lang="zh-CN" altLang="zh-CN" sz="1200" dirty="0"/>
              <a:t>学术界主要利用</a:t>
            </a:r>
            <a:r>
              <a:rPr lang="zh-CN" altLang="zh-CN" sz="1200" b="1" dirty="0">
                <a:solidFill>
                  <a:srgbClr val="FF0000"/>
                </a:solidFill>
              </a:rPr>
              <a:t>加密与非加密流量间的数据随机性表征差异</a:t>
            </a:r>
            <a:r>
              <a:rPr lang="zh-CN" altLang="zh-CN" sz="1200" dirty="0"/>
              <a:t>对加密流量进行直接检测。</a:t>
            </a:r>
          </a:p>
          <a:p>
            <a:r>
              <a:rPr lang="en-US" altLang="zh-CN" sz="1200" dirty="0" smtClean="0"/>
              <a:t>1.1 </a:t>
            </a:r>
            <a:r>
              <a:rPr lang="zh-CN" altLang="zh-CN" sz="1200" dirty="0" smtClean="0"/>
              <a:t>基于</a:t>
            </a:r>
            <a:r>
              <a:rPr lang="zh-CN" altLang="zh-CN" sz="1200" dirty="0"/>
              <a:t>随机性度量的加密流量检测</a:t>
            </a:r>
            <a:r>
              <a:rPr lang="zh-CN" altLang="zh-CN" sz="1200" dirty="0" smtClean="0"/>
              <a:t>方法</a:t>
            </a:r>
            <a:r>
              <a:rPr lang="zh-CN" altLang="en-US" sz="1200" dirty="0" smtClean="0"/>
              <a:t>：</a:t>
            </a:r>
            <a:endParaRPr lang="zh-CN" altLang="zh-CN" sz="1200" dirty="0"/>
          </a:p>
          <a:p>
            <a:r>
              <a:rPr lang="en-US" altLang="zh-CN" sz="1200" dirty="0" smtClean="0"/>
              <a:t>        </a:t>
            </a:r>
            <a:r>
              <a:rPr lang="zh-CN" altLang="zh-CN" sz="1200" dirty="0" smtClean="0"/>
              <a:t>在</a:t>
            </a:r>
            <a:r>
              <a:rPr lang="zh-CN" altLang="zh-CN" sz="1200" dirty="0"/>
              <a:t>统计学中，某一数据随机性的增加首先将体现为其信息熵（用于描述信源不确定度的概念）的增加。实验表明，加密流量的高随机性特征使加密流量的熵高于文本明文流量和二进制明文流量</a:t>
            </a:r>
            <a:r>
              <a:rPr lang="zh-CN" altLang="zh-CN" sz="1200" dirty="0" smtClean="0"/>
              <a:t>。</a:t>
            </a:r>
            <a:r>
              <a:rPr lang="zh-CN" altLang="zh-CN" sz="1200" b="1" u="sng" dirty="0">
                <a:solidFill>
                  <a:srgbClr val="FF0000"/>
                </a:solidFill>
              </a:rPr>
              <a:t>要考虑实时</a:t>
            </a:r>
            <a:r>
              <a:rPr lang="zh-CN" altLang="zh-CN" sz="1200" b="1" u="sng" dirty="0" smtClean="0">
                <a:solidFill>
                  <a:srgbClr val="FF0000"/>
                </a:solidFill>
              </a:rPr>
              <a:t>检测</a:t>
            </a:r>
            <a:endParaRPr lang="en-US" altLang="zh-CN" sz="1200" b="1" u="sng" dirty="0" smtClean="0">
              <a:solidFill>
                <a:srgbClr val="FF0000"/>
              </a:solidFill>
            </a:endParaRPr>
          </a:p>
          <a:p>
            <a:r>
              <a:rPr lang="en-US" altLang="zh-CN" sz="1200" dirty="0" smtClean="0"/>
              <a:t>        </a:t>
            </a:r>
            <a:r>
              <a:rPr lang="zh-CN" altLang="zh-CN" sz="1200" dirty="0" smtClean="0"/>
              <a:t>基于</a:t>
            </a:r>
            <a:r>
              <a:rPr lang="zh-CN" altLang="zh-CN" sz="1200" dirty="0"/>
              <a:t>熵变化趋势的加密流量检测方法。加密协议远程访问的流量的熵将随着流量的持续而逐渐增加，因此加密流量的检测可以通过持续统计流量的熵来实现</a:t>
            </a:r>
            <a:r>
              <a:rPr lang="zh-CN" altLang="zh-CN" sz="1200" dirty="0" smtClean="0"/>
              <a:t>。</a:t>
            </a:r>
            <a:endParaRPr lang="en-US" altLang="zh-CN" sz="1200" dirty="0" smtClean="0"/>
          </a:p>
          <a:p>
            <a:r>
              <a:rPr lang="en-US" altLang="zh-CN" sz="1200" dirty="0" smtClean="0"/>
              <a:t>        </a:t>
            </a:r>
            <a:r>
              <a:rPr lang="zh-CN" altLang="zh-CN" sz="1200" dirty="0" smtClean="0"/>
              <a:t>综上所述</a:t>
            </a:r>
            <a:r>
              <a:rPr lang="zh-CN" altLang="zh-CN" sz="1200" dirty="0"/>
              <a:t>，目前基于随机性度量的加密流量检测方法主要探索如何更好地选择随机性测度或结合加密流量特性对随机性测度进行扩展。</a:t>
            </a:r>
          </a:p>
          <a:p>
            <a:r>
              <a:rPr kumimoji="0" lang="en-US" altLang="zh-CN" sz="1200" b="0" i="0"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rPr>
              <a:t>1.2</a:t>
            </a:r>
            <a:r>
              <a:rPr lang="zh-CN" altLang="zh-CN" sz="1200" dirty="0"/>
              <a:t>压缩流量干扰下的加密流量检测</a:t>
            </a:r>
            <a:r>
              <a:rPr lang="zh-CN" altLang="zh-CN" sz="1200" dirty="0" smtClean="0"/>
              <a:t>方法</a:t>
            </a:r>
            <a:r>
              <a:rPr lang="zh-CN" altLang="en-US" sz="1200" dirty="0" smtClean="0"/>
              <a:t>：</a:t>
            </a:r>
            <a:endParaRPr lang="en-US" altLang="zh-CN" sz="1200" dirty="0" smtClean="0"/>
          </a:p>
          <a:p>
            <a:r>
              <a:rPr lang="en-US" altLang="zh-CN" dirty="0"/>
              <a:t> </a:t>
            </a:r>
            <a:r>
              <a:rPr lang="en-US" altLang="zh-CN" dirty="0" smtClean="0"/>
              <a:t>    </a:t>
            </a:r>
            <a:r>
              <a:rPr lang="zh-CN" altLang="zh-CN" sz="1200" dirty="0" smtClean="0"/>
              <a:t>实际</a:t>
            </a:r>
            <a:r>
              <a:rPr lang="zh-CN" altLang="zh-CN" sz="1200" dirty="0"/>
              <a:t>的数据处理过程中，数据的压缩和加密都会导致源数据的信息熵的增加</a:t>
            </a:r>
            <a:r>
              <a:rPr lang="zh-CN" altLang="zh-CN" sz="1200" dirty="0" smtClean="0"/>
              <a:t>。压缩</a:t>
            </a:r>
            <a:r>
              <a:rPr lang="zh-CN" altLang="zh-CN" sz="1200" dirty="0"/>
              <a:t>的目的是让数据表示所需要的比特数量最小化，在总体信息容量不变的情况下，信息长度的缩短必然导致信息熵的增加；而加密的目的是移除源数据中可用的任何可预测行为，以提高数据的随机性和不可预测性，同样也会导致熵的增加。如果不考虑压缩流量的存在直接通过随机性测度对加密流量进行检测，则结果有可能受到高熵压缩流量的干扰，误报率较高。</a:t>
            </a:r>
          </a:p>
          <a:p>
            <a:r>
              <a:rPr lang="zh-CN" altLang="en-US" sz="1200" dirty="0" smtClean="0"/>
              <a:t>       分</a:t>
            </a:r>
            <a:r>
              <a:rPr lang="zh-CN" altLang="zh-CN" sz="1200" dirty="0" smtClean="0"/>
              <a:t>别利用流</a:t>
            </a:r>
            <a:r>
              <a:rPr lang="zh-CN" altLang="zh-CN" sz="1200" dirty="0"/>
              <a:t>粒度熵和报文粒度熵对加密流量检测的过程中，通过对压缩文件与加密文件生成的网络流量进行研究</a:t>
            </a:r>
            <a:r>
              <a:rPr lang="zh-CN" altLang="zh-CN" sz="1200" dirty="0" smtClean="0"/>
              <a:t>，</a:t>
            </a:r>
            <a:r>
              <a:rPr lang="zh-CN" altLang="zh-CN" sz="1200" b="1" dirty="0" smtClean="0">
                <a:solidFill>
                  <a:srgbClr val="FF0000"/>
                </a:solidFill>
              </a:rPr>
              <a:t>发现各种类型加密文件的熵，无论在报文粒度下还是流粒度下，其熵值都很高</a:t>
            </a:r>
            <a:r>
              <a:rPr lang="zh-CN" altLang="zh-CN" sz="1200" dirty="0" smtClean="0"/>
              <a:t>；</a:t>
            </a:r>
            <a:r>
              <a:rPr lang="zh-CN" altLang="zh-CN" sz="1200" dirty="0"/>
              <a:t>但是对于压缩文件，如果使用流粒度计算其熵值则很少被判定为高熵，使用报文粒度则较多被判定为高熵，比例略少于加密文件。</a:t>
            </a:r>
            <a:r>
              <a:rPr lang="zh-CN" altLang="zh-CN" sz="1200" b="1" dirty="0">
                <a:solidFill>
                  <a:srgbClr val="FF0000"/>
                </a:solidFill>
              </a:rPr>
              <a:t>各类压缩文件中</a:t>
            </a:r>
            <a:r>
              <a:rPr lang="zh-CN" altLang="zh-CN" sz="1200" dirty="0"/>
              <a:t>即便存在压缩算法的差异性，但其</a:t>
            </a:r>
            <a:r>
              <a:rPr lang="zh-CN" altLang="zh-CN" sz="1200" b="1" dirty="0">
                <a:solidFill>
                  <a:srgbClr val="FF0000"/>
                </a:solidFill>
              </a:rPr>
              <a:t>仍旧会保留非压缩的低熵明文头部和可能存在 的明文低熵压缩字典</a:t>
            </a:r>
            <a:r>
              <a:rPr lang="zh-CN" altLang="zh-CN" sz="1200" dirty="0"/>
              <a:t>，所以对压缩流量和加密流量通过随机性度量进行分离是可行</a:t>
            </a:r>
            <a:r>
              <a:rPr lang="zh-CN" altLang="zh-CN" sz="1200" dirty="0" smtClean="0"/>
              <a:t>的</a:t>
            </a:r>
            <a:r>
              <a:rPr lang="zh-CN" altLang="en-US" sz="1200" dirty="0" smtClean="0"/>
              <a:t>。</a:t>
            </a:r>
            <a:endParaRPr lang="en-US" altLang="zh-CN" sz="1200" dirty="0" smtClean="0"/>
          </a:p>
          <a:p>
            <a:r>
              <a:rPr lang="en-US" altLang="zh-CN" sz="1200" dirty="0" smtClean="0"/>
              <a:t>       </a:t>
            </a:r>
            <a:r>
              <a:rPr lang="zh-CN" altLang="zh-CN" sz="1200" dirty="0" smtClean="0"/>
              <a:t>针对</a:t>
            </a:r>
            <a:r>
              <a:rPr lang="zh-CN" altLang="zh-CN" sz="1200" dirty="0"/>
              <a:t>高熵压缩流量的干扰性问题，提出了一种基于多随机性测度的加密流量与压缩流量分离的方法</a:t>
            </a:r>
            <a:r>
              <a:rPr lang="en-US" altLang="zh-CN" sz="1200" dirty="0"/>
              <a:t>HEDGE</a:t>
            </a:r>
            <a:r>
              <a:rPr lang="zh-CN" altLang="zh-CN" sz="1200" dirty="0"/>
              <a:t>。该方法对</a:t>
            </a:r>
            <a:r>
              <a:rPr lang="en-US" altLang="zh-CN" sz="1200" dirty="0"/>
              <a:t>NIST SP 800-22</a:t>
            </a:r>
            <a:r>
              <a:rPr lang="zh-CN" altLang="zh-CN" sz="1200" dirty="0"/>
              <a:t>标准中规定的多种随机性测度检测方法进行了实验，最终选择块内频率检验（</a:t>
            </a:r>
            <a:r>
              <a:rPr lang="en-US" altLang="zh-CN" sz="1200" dirty="0"/>
              <a:t>frequency within block test</a:t>
            </a:r>
            <a:r>
              <a:rPr lang="zh-CN" altLang="zh-CN" sz="1200" dirty="0"/>
              <a:t>）、累加和检验和近似熵检验（</a:t>
            </a:r>
            <a:r>
              <a:rPr lang="en-US" altLang="zh-CN" sz="1200" dirty="0"/>
              <a:t>approximate entropy test</a:t>
            </a:r>
            <a:r>
              <a:rPr lang="zh-CN" altLang="zh-CN" sz="1200" dirty="0"/>
              <a:t>）三种随机性测度作为加密流量与压缩流量分离的指标，有效的实现了针对二进制、图片、</a:t>
            </a:r>
            <a:r>
              <a:rPr lang="en-US" altLang="zh-CN" sz="1200" dirty="0"/>
              <a:t>MP3</a:t>
            </a:r>
            <a:r>
              <a:rPr lang="zh-CN" altLang="zh-CN" sz="1200" dirty="0"/>
              <a:t>、</a:t>
            </a:r>
            <a:r>
              <a:rPr lang="en-US" altLang="zh-CN" sz="1200" dirty="0"/>
              <a:t>PDF</a:t>
            </a:r>
            <a:r>
              <a:rPr lang="zh-CN" altLang="zh-CN" sz="1200" dirty="0"/>
              <a:t>、文本和视频等多种数据混合下的压缩流量与加密流量的分离。但是该研究并未分析这三种随机性测度更加适用的原因，后续的研究应该着眼于这两类流量本质差距的研究，以提高准确率</a:t>
            </a:r>
            <a:r>
              <a:rPr lang="zh-CN" altLang="zh-CN" sz="1200" dirty="0" smtClean="0"/>
              <a:t>。</a:t>
            </a:r>
            <a:endParaRPr lang="en-US" altLang="zh-CN" sz="1200" dirty="0" smtClean="0"/>
          </a:p>
          <a:p>
            <a:r>
              <a:rPr lang="en-US" altLang="zh-CN" sz="1200" dirty="0" smtClean="0"/>
              <a:t>                   </a:t>
            </a:r>
            <a:r>
              <a:rPr lang="zh-CN" altLang="zh-CN" sz="1200" b="1" u="sng" dirty="0">
                <a:solidFill>
                  <a:srgbClr val="FF0000"/>
                </a:solidFill>
              </a:rPr>
              <a:t>压缩流量和加密流量的本质区别？</a:t>
            </a:r>
          </a:p>
          <a:p>
            <a:endParaRPr lang="en-US" altLang="zh-CN" sz="1200" dirty="0"/>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683566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35914"/>
            <a:ext cx="8496944" cy="4154984"/>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问题与思考：</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zh-CN" altLang="en-US" sz="1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r>
              <a:rPr kumimoji="0" lang="zh-CN"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加密</a:t>
            </a:r>
            <a:r>
              <a:rPr kumimoji="0" lang="zh-CN"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流量直接检测方法</a:t>
            </a:r>
            <a:r>
              <a:rPr kumimoji="0" lang="zh-CN"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：可以将网络流量分为加密流量与非加密流量</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zh-CN" sz="12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目前</a:t>
            </a:r>
            <a:r>
              <a:rPr kumimoji="0" lang="zh-CN"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学术界主要利用</a:t>
            </a:r>
            <a:r>
              <a:rPr kumimoji="0" lang="zh-CN" altLang="zh-CN" sz="12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加密与非加密流量间的数据随机性表征差异</a:t>
            </a:r>
            <a:r>
              <a:rPr kumimoji="0" lang="zh-CN"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对加密流量进行直接检测。</a:t>
            </a:r>
          </a:p>
          <a:p>
            <a:r>
              <a:rPr kumimoji="0" lang="en-US" altLang="zh-CN" sz="12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1.3 </a:t>
            </a:r>
            <a:r>
              <a:rPr lang="zh-CN" altLang="zh-CN" sz="1200" dirty="0" smtClean="0"/>
              <a:t>基于</a:t>
            </a:r>
            <a:r>
              <a:rPr lang="zh-CN" altLang="zh-CN" sz="1200" dirty="0"/>
              <a:t>机器学习的加密流量检测方法</a:t>
            </a:r>
          </a:p>
          <a:p>
            <a:r>
              <a:rPr lang="en-US" altLang="zh-CN" sz="1200" dirty="0" smtClean="0"/>
              <a:t>       </a:t>
            </a:r>
            <a:r>
              <a:rPr lang="zh-CN" altLang="zh-CN" sz="1200" dirty="0" smtClean="0"/>
              <a:t>学术界</a:t>
            </a:r>
            <a:r>
              <a:rPr lang="zh-CN" altLang="zh-CN" sz="1200" dirty="0"/>
              <a:t>产生了利用机器学习进行加密流量检测的方法和机器学习与随机性度量结合的混合方法。</a:t>
            </a:r>
          </a:p>
          <a:p>
            <a:r>
              <a:rPr lang="en-US" altLang="zh-CN" sz="1200" dirty="0"/>
              <a:t> </a:t>
            </a:r>
            <a:r>
              <a:rPr lang="en-US" altLang="zh-CN" sz="1200" dirty="0" smtClean="0"/>
              <a:t>      </a:t>
            </a:r>
            <a:r>
              <a:rPr lang="zh-CN" altLang="zh-CN" sz="1200" dirty="0" smtClean="0"/>
              <a:t>针对</a:t>
            </a:r>
            <a:r>
              <a:rPr lang="zh-CN" altLang="zh-CN" sz="1200" dirty="0"/>
              <a:t>统计分析受限于负载长度而机器学习方法对私有协议识别率低的问题，融合了统计加密流量分析方法和机器学习加密流量分析方法，提出了一种启发式统计测试方法</a:t>
            </a:r>
            <a:r>
              <a:rPr lang="en-US" altLang="zh-CN" sz="1200" dirty="0"/>
              <a:t>HST</a:t>
            </a:r>
            <a:r>
              <a:rPr lang="zh-CN" altLang="zh-CN" sz="1200" dirty="0"/>
              <a:t>（</a:t>
            </a:r>
            <a:r>
              <a:rPr lang="en-US" altLang="zh-CN" sz="1200" dirty="0"/>
              <a:t>Heuristic Statistical Testing</a:t>
            </a:r>
            <a:r>
              <a:rPr lang="zh-CN" altLang="zh-CN" sz="1200" dirty="0"/>
              <a:t>）。该研究发现，</a:t>
            </a:r>
            <a:r>
              <a:rPr lang="en-US" altLang="zh-CN" sz="1200" b="1" dirty="0">
                <a:solidFill>
                  <a:srgbClr val="FF0000"/>
                </a:solidFill>
              </a:rPr>
              <a:t>SSH</a:t>
            </a:r>
            <a:r>
              <a:rPr lang="zh-CN" altLang="zh-CN" sz="1200" b="1" dirty="0">
                <a:solidFill>
                  <a:srgbClr val="FF0000"/>
                </a:solidFill>
              </a:rPr>
              <a:t>、</a:t>
            </a:r>
            <a:r>
              <a:rPr lang="en-US" altLang="zh-CN" sz="1200" b="1" dirty="0">
                <a:solidFill>
                  <a:srgbClr val="FF0000"/>
                </a:solidFill>
              </a:rPr>
              <a:t>SSL</a:t>
            </a:r>
            <a:r>
              <a:rPr lang="zh-CN" altLang="zh-CN" sz="1200" b="1" dirty="0">
                <a:solidFill>
                  <a:srgbClr val="FF0000"/>
                </a:solidFill>
              </a:rPr>
              <a:t>等加密协议由于明文握手的存在，整个流的前若干个报文部分的</a:t>
            </a:r>
            <a:r>
              <a:rPr lang="en-US" altLang="zh-CN" sz="1200" b="1" dirty="0">
                <a:solidFill>
                  <a:srgbClr val="FF0000"/>
                </a:solidFill>
              </a:rPr>
              <a:t>N-</a:t>
            </a:r>
            <a:r>
              <a:rPr lang="zh-CN" altLang="zh-CN" sz="1200" b="1" dirty="0">
                <a:solidFill>
                  <a:srgbClr val="FF0000"/>
                </a:solidFill>
              </a:rPr>
              <a:t>截断熵要远小于后续的报文部分，即：握手阶段数据</a:t>
            </a:r>
            <a:r>
              <a:rPr lang="en-US" altLang="zh-CN" sz="1200" b="1" dirty="0">
                <a:solidFill>
                  <a:srgbClr val="FF0000"/>
                </a:solidFill>
              </a:rPr>
              <a:t>N-</a:t>
            </a:r>
            <a:r>
              <a:rPr lang="zh-CN" altLang="zh-CN" sz="1200" b="1" dirty="0">
                <a:solidFill>
                  <a:srgbClr val="FF0000"/>
                </a:solidFill>
              </a:rPr>
              <a:t>截断熵远低于数据传输部分。</a:t>
            </a:r>
            <a:r>
              <a:rPr lang="zh-CN" altLang="zh-CN" sz="1200" dirty="0"/>
              <a:t>因此该研究从采集到的流量数据（</a:t>
            </a:r>
            <a:r>
              <a:rPr lang="en-US" altLang="zh-CN" sz="1200" dirty="0" err="1"/>
              <a:t>pcap</a:t>
            </a:r>
            <a:r>
              <a:rPr lang="zh-CN" altLang="zh-CN" sz="1200" dirty="0"/>
              <a:t>文件）的尾部开始向前选取双向流数据，并通过单比特检验（</a:t>
            </a:r>
            <a:r>
              <a:rPr lang="en-US" altLang="zh-CN" sz="1200" dirty="0" err="1"/>
              <a:t>monobit</a:t>
            </a:r>
            <a:r>
              <a:rPr lang="en-US" altLang="zh-CN" sz="1200" dirty="0"/>
              <a:t> test</a:t>
            </a:r>
            <a:r>
              <a:rPr lang="zh-CN" altLang="zh-CN" sz="1200" dirty="0"/>
              <a:t>）、分块比特频数检验、累加和检验和离散傅里叶变换检验（</a:t>
            </a:r>
            <a:r>
              <a:rPr lang="en-US" altLang="zh-CN" sz="1200" dirty="0"/>
              <a:t>discrete </a:t>
            </a:r>
            <a:r>
              <a:rPr lang="en-US" altLang="zh-CN" sz="1200" dirty="0" err="1"/>
              <a:t>fourier</a:t>
            </a:r>
            <a:r>
              <a:rPr lang="en-US" altLang="zh-CN" sz="1200" dirty="0"/>
              <a:t> transform test</a:t>
            </a:r>
            <a:r>
              <a:rPr lang="zh-CN" altLang="zh-CN" sz="1200" dirty="0"/>
              <a:t>）四种随机性测度对流量随机性进行度量，最终采用</a:t>
            </a:r>
            <a:r>
              <a:rPr lang="en-US" altLang="zh-CN" sz="1200" dirty="0"/>
              <a:t>C4.5</a:t>
            </a:r>
            <a:r>
              <a:rPr lang="zh-CN" altLang="zh-CN" sz="1200" dirty="0"/>
              <a:t>进行加密流量检测。</a:t>
            </a:r>
            <a:r>
              <a:rPr lang="zh-CN" altLang="zh-CN" sz="1200" u="sng" dirty="0">
                <a:solidFill>
                  <a:srgbClr val="0070C0"/>
                </a:solidFill>
              </a:rPr>
              <a:t>混合方法相较于单纯的随机性测度与单纯的机器学习方法而言有着更好的准确率。</a:t>
            </a:r>
          </a:p>
          <a:p>
            <a:r>
              <a:rPr lang="en-US" altLang="zh-CN" sz="1200" dirty="0" smtClean="0"/>
              <a:t>       </a:t>
            </a:r>
            <a:r>
              <a:rPr lang="zh-CN" altLang="zh-CN" sz="1200" dirty="0" smtClean="0"/>
              <a:t>混合</a:t>
            </a:r>
            <a:r>
              <a:rPr lang="zh-CN" altLang="zh-CN" sz="1200" dirty="0"/>
              <a:t>了随机性测度和机器学习方法，但为了提高计算效率，选择了熵作为随机性测度的度量指标。该方法首先将</a:t>
            </a:r>
            <a:r>
              <a:rPr lang="zh-CN" altLang="zh-CN" sz="1200" b="1" dirty="0">
                <a:solidFill>
                  <a:srgbClr val="FF0000"/>
                </a:solidFill>
              </a:rPr>
              <a:t>流量按照熵的高低分为文本流量（低熵）、二进制流量（中熵）和加密流量（高熵）</a:t>
            </a:r>
            <a:r>
              <a:rPr lang="zh-CN" altLang="zh-CN" sz="1200" dirty="0"/>
              <a:t>，而后通过</a:t>
            </a:r>
            <a:r>
              <a:rPr lang="en-US" altLang="zh-CN" sz="1200" dirty="0"/>
              <a:t>SVM-RBF</a:t>
            </a:r>
            <a:r>
              <a:rPr lang="zh-CN" altLang="zh-CN" sz="1200" dirty="0"/>
              <a:t>方法和</a:t>
            </a:r>
            <a:r>
              <a:rPr lang="en-US" altLang="zh-CN" sz="1200" dirty="0"/>
              <a:t>CART</a:t>
            </a:r>
            <a:r>
              <a:rPr lang="zh-CN" altLang="zh-CN" sz="1200" dirty="0"/>
              <a:t>决策树方法对加密流量和二进制流量进行了二分类检测。该方法相较于多种随机性测度的方法而言具有更高的效率，但是其更加容易受到压缩流量的干扰，导致其误报率较高</a:t>
            </a:r>
            <a:r>
              <a:rPr lang="zh-CN" altLang="zh-CN" sz="1200" dirty="0" smtClean="0"/>
              <a:t>。</a:t>
            </a:r>
            <a:endParaRPr lang="en-US" altLang="zh-CN" sz="1200" dirty="0" smtClean="0"/>
          </a:p>
          <a:p>
            <a:endParaRPr lang="en-US" altLang="zh-CN" sz="1200" dirty="0"/>
          </a:p>
          <a:p>
            <a:endParaRPr lang="en-US" altLang="zh-CN" sz="1200" dirty="0" smtClean="0"/>
          </a:p>
          <a:p>
            <a:endParaRPr lang="en-US" altLang="zh-CN" sz="1200" dirty="0"/>
          </a:p>
          <a:p>
            <a:r>
              <a:rPr lang="zh-CN" altLang="en-US" sz="1200" dirty="0" smtClean="0"/>
              <a:t>（未完）</a:t>
            </a:r>
            <a:endParaRPr lang="en-US" altLang="zh-CN" sz="1200" dirty="0"/>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91614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994658"/>
            <a:ext cx="8496944" cy="3016210"/>
          </a:xfrm>
          <a:prstGeom prst="rect">
            <a:avLst/>
          </a:prstGeom>
          <a:noFill/>
        </p:spPr>
        <p:txBody>
          <a:bodyPr wrap="square" rtlCol="0">
            <a:spAutoFit/>
          </a:bodyPr>
          <a:lstStyle/>
          <a:p>
            <a:pPr lvl="0">
              <a:defRPr/>
            </a:pPr>
            <a:r>
              <a:rPr kumimoji="0" lang="en-US" altLang="zh-CN"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12</a:t>
            </a: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r>
              <a:rPr lang="zh-CN" altLang="en-US" dirty="0"/>
              <a:t>流量混淆技术及相应识别、追踪技术研究综述</a:t>
            </a:r>
            <a:r>
              <a:rPr kumimoji="0" lang="en-US" altLang="zh-CN" sz="20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作者</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与单位：</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hangingPunct="0"/>
            <a:r>
              <a:rPr lang="zh-CN" altLang="en-US" dirty="0"/>
              <a:t>姚忠</a:t>
            </a:r>
            <a:r>
              <a:rPr lang="zh-CN" altLang="en-US" dirty="0" smtClean="0"/>
              <a:t>将</a:t>
            </a:r>
            <a:r>
              <a:rPr lang="en-US" altLang="zh-CN" baseline="30000" dirty="0"/>
              <a:t>1,2</a:t>
            </a:r>
            <a:r>
              <a:rPr lang="en-US" altLang="zh-CN" dirty="0"/>
              <a:t>, </a:t>
            </a:r>
            <a:r>
              <a:rPr lang="zh-CN" altLang="en-US" dirty="0" smtClean="0"/>
              <a:t>葛敬国</a:t>
            </a:r>
            <a:r>
              <a:rPr lang="en-US" altLang="zh-CN" baseline="30000" dirty="0"/>
              <a:t>1</a:t>
            </a:r>
            <a:r>
              <a:rPr lang="en-US" altLang="zh-CN" dirty="0" smtClean="0"/>
              <a:t> </a:t>
            </a:r>
            <a:r>
              <a:rPr lang="en-US" altLang="zh-CN" dirty="0"/>
              <a:t>, </a:t>
            </a:r>
            <a:r>
              <a:rPr lang="zh-CN" altLang="en-US" dirty="0" smtClean="0"/>
              <a:t>张潇丹</a:t>
            </a:r>
            <a:r>
              <a:rPr lang="en-US" altLang="zh-CN" baseline="30000" dirty="0"/>
              <a:t>1</a:t>
            </a:r>
            <a:r>
              <a:rPr lang="en-US" altLang="zh-CN" dirty="0" smtClean="0"/>
              <a:t> </a:t>
            </a:r>
            <a:r>
              <a:rPr lang="en-US" altLang="zh-CN" dirty="0"/>
              <a:t>, </a:t>
            </a:r>
            <a:r>
              <a:rPr lang="zh-CN" altLang="en-US" dirty="0"/>
              <a:t>郑宏</a:t>
            </a:r>
            <a:r>
              <a:rPr lang="zh-CN" altLang="en-US" dirty="0" smtClean="0"/>
              <a:t>波</a:t>
            </a:r>
            <a:r>
              <a:rPr lang="en-US" altLang="zh-CN" baseline="30000" dirty="0"/>
              <a:t>1</a:t>
            </a:r>
            <a:r>
              <a:rPr lang="en-US" altLang="zh-CN" dirty="0" smtClean="0"/>
              <a:t> </a:t>
            </a:r>
            <a:r>
              <a:rPr lang="en-US" altLang="zh-CN" dirty="0"/>
              <a:t>, </a:t>
            </a:r>
            <a:r>
              <a:rPr lang="zh-CN" altLang="en-US" dirty="0"/>
              <a:t>邹 </a:t>
            </a:r>
            <a:r>
              <a:rPr lang="zh-CN" altLang="en-US" dirty="0" smtClean="0"/>
              <a:t>壮</a:t>
            </a:r>
            <a:r>
              <a:rPr lang="en-US" altLang="zh-CN" baseline="30000" dirty="0"/>
              <a:t>1,2</a:t>
            </a:r>
            <a:r>
              <a:rPr lang="en-US" altLang="zh-CN" dirty="0"/>
              <a:t>, </a:t>
            </a:r>
            <a:r>
              <a:rPr lang="zh-CN" altLang="en-US" dirty="0"/>
              <a:t>孙焜</a:t>
            </a:r>
            <a:r>
              <a:rPr lang="zh-CN" altLang="en-US" dirty="0" smtClean="0"/>
              <a:t>焜</a:t>
            </a:r>
            <a:r>
              <a:rPr lang="en-US" altLang="zh-CN" baseline="30000" dirty="0"/>
              <a:t>1,2</a:t>
            </a:r>
            <a:r>
              <a:rPr lang="en-US" altLang="zh-CN" dirty="0"/>
              <a:t>, </a:t>
            </a:r>
            <a:r>
              <a:rPr lang="zh-CN" altLang="en-US" dirty="0"/>
              <a:t>许子</a:t>
            </a:r>
            <a:r>
              <a:rPr lang="zh-CN" altLang="en-US" dirty="0" smtClean="0"/>
              <a:t>豪</a:t>
            </a:r>
            <a:r>
              <a:rPr lang="en-US" altLang="zh-CN" baseline="30000" dirty="0"/>
              <a:t>1,2</a:t>
            </a:r>
            <a:r>
              <a:rPr lang="en-US" altLang="zh-CN" dirty="0" smtClean="0"/>
              <a:t> </a:t>
            </a:r>
          </a:p>
          <a:p>
            <a:pPr lvl="0" hangingPunct="0"/>
            <a:r>
              <a:rPr lang="en-US" altLang="zh-CN" baseline="30000" dirty="0"/>
              <a:t>1 </a:t>
            </a:r>
            <a:r>
              <a:rPr lang="en-US" altLang="zh-CN" dirty="0"/>
              <a:t>(</a:t>
            </a:r>
            <a:r>
              <a:rPr lang="zh-CN" altLang="en-US" dirty="0"/>
              <a:t>中国科学院 信息工程研究所</a:t>
            </a:r>
            <a:r>
              <a:rPr lang="en-US" altLang="zh-CN" dirty="0"/>
              <a:t>,</a:t>
            </a:r>
            <a:r>
              <a:rPr lang="zh-CN" altLang="en-US" dirty="0"/>
              <a:t>北京 </a:t>
            </a:r>
            <a:r>
              <a:rPr lang="en-US" altLang="zh-CN" dirty="0"/>
              <a:t>100093) </a:t>
            </a:r>
            <a:endParaRPr lang="en-US" altLang="zh-CN" dirty="0" smtClean="0"/>
          </a:p>
          <a:p>
            <a:pPr lvl="0" hangingPunct="0"/>
            <a:r>
              <a:rPr lang="en-US" altLang="zh-CN" baseline="30000" dirty="0"/>
              <a:t>2 </a:t>
            </a:r>
            <a:r>
              <a:rPr lang="en-US" altLang="zh-CN" dirty="0"/>
              <a:t>(</a:t>
            </a:r>
            <a:r>
              <a:rPr lang="zh-CN" altLang="en-US" dirty="0"/>
              <a:t>中国科学院大学 网络空间安全学院</a:t>
            </a:r>
            <a:r>
              <a:rPr lang="en-US" altLang="zh-CN" dirty="0"/>
              <a:t>,</a:t>
            </a:r>
            <a:r>
              <a:rPr lang="zh-CN" altLang="en-US" dirty="0"/>
              <a:t>北京 </a:t>
            </a:r>
            <a:r>
              <a:rPr lang="en-US" altLang="zh-CN" dirty="0"/>
              <a:t>100049) </a:t>
            </a:r>
            <a:endParaRPr lang="en-US" altLang="zh-CN" dirty="0" smtClean="0"/>
          </a:p>
          <a:p>
            <a:pPr lvl="0" hangingPunct="0"/>
            <a:r>
              <a:rPr lang="zh-CN" altLang="en-US" dirty="0" smtClean="0"/>
              <a:t>通讯</a:t>
            </a:r>
            <a:r>
              <a:rPr lang="zh-CN" altLang="en-US" dirty="0"/>
              <a:t>作者</a:t>
            </a:r>
            <a:r>
              <a:rPr lang="en-US" altLang="zh-CN" dirty="0"/>
              <a:t>: </a:t>
            </a:r>
            <a:r>
              <a:rPr lang="zh-CN" altLang="en-US" dirty="0"/>
              <a:t>张潇丹</a:t>
            </a:r>
            <a:endParaRPr kumimoji="0" lang="en-US" altLang="zh-CN"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r>
              <a:rPr lang="zh-CN" altLang="en-US" dirty="0"/>
              <a:t>软件学报 </a:t>
            </a:r>
            <a:r>
              <a:rPr lang="en-US" altLang="zh-CN" dirty="0"/>
              <a:t>ISSN 1000-9825, CODEN </a:t>
            </a:r>
            <a:r>
              <a:rPr lang="en-US" altLang="zh-CN" dirty="0" smtClean="0"/>
              <a:t>RUXUEW</a:t>
            </a:r>
          </a:p>
          <a:p>
            <a:pPr lvl="0"/>
            <a:r>
              <a:rPr lang="en-US" altLang="zh-CN" dirty="0"/>
              <a:t>Journal of Software,2018,29(10):32053222 [</a:t>
            </a:r>
            <a:r>
              <a:rPr lang="en-US" altLang="zh-CN" dirty="0" err="1"/>
              <a:t>doi</a:t>
            </a:r>
            <a:r>
              <a:rPr lang="en-US" altLang="zh-CN" dirty="0"/>
              <a:t>: 10.13328/j.cnki.jos.005620]</a:t>
            </a:r>
            <a:endParaRPr kumimoji="0" lang="zh-CN"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文本框 3">
            <a:extLst>
              <a:ext uri="{FF2B5EF4-FFF2-40B4-BE49-F238E27FC236}">
                <a16:creationId xmlns:a16="http://schemas.microsoft.com/office/drawing/2014/main" id="{D7B6B9E4-9B27-404F-A11E-D8E867D07B8D}"/>
              </a:ext>
            </a:extLst>
          </p:cNvPr>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78511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4893647"/>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研究动机（</a:t>
            </a:r>
            <a:r>
              <a:rPr kumimoji="0" lang="zh-CN"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针对的问题</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和意义）</a:t>
            </a: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defRPr/>
            </a:pPr>
            <a:r>
              <a:rPr lang="zh-CN" altLang="en-US" sz="1600" dirty="0" smtClean="0"/>
              <a:t>流量</a:t>
            </a:r>
            <a:r>
              <a:rPr lang="zh-CN" altLang="en-US" sz="1600" dirty="0"/>
              <a:t>混淆技术是目前审查规避系统常用技术</a:t>
            </a:r>
            <a:r>
              <a:rPr lang="zh-CN" altLang="en-US" sz="1600" dirty="0" smtClean="0"/>
              <a:t>之一。为了</a:t>
            </a:r>
            <a:r>
              <a:rPr lang="zh-CN" altLang="en-US" sz="1600" dirty="0"/>
              <a:t>提升网络流量识别精度和监管</a:t>
            </a:r>
            <a:r>
              <a:rPr lang="zh-CN" altLang="en-US" sz="1600" dirty="0" smtClean="0"/>
              <a:t>能力，针对</a:t>
            </a:r>
            <a:r>
              <a:rPr lang="zh-CN" altLang="en-US" sz="1600" dirty="0"/>
              <a:t>混淆</a:t>
            </a:r>
            <a:r>
              <a:rPr lang="zh-CN" altLang="en-US" sz="1600" dirty="0" smtClean="0"/>
              <a:t>流量</a:t>
            </a:r>
            <a:r>
              <a:rPr lang="zh-CN" altLang="en-US" sz="1600" dirty="0"/>
              <a:t>的识别和追踪技术也备受</a:t>
            </a:r>
            <a:r>
              <a:rPr lang="zh-CN" altLang="en-US" sz="1600" dirty="0" smtClean="0"/>
              <a:t>关注。</a:t>
            </a:r>
            <a:endParaRPr lang="en-US" altLang="zh-CN" sz="1600" dirty="0" smtClean="0"/>
          </a:p>
          <a:p>
            <a:pPr lvl="0">
              <a:lnSpc>
                <a:spcPct val="150000"/>
              </a:lnSpc>
              <a:defRPr/>
            </a:pP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思路</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与方案与创新点</a:t>
            </a: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defRPr/>
            </a:pPr>
            <a:r>
              <a:rPr lang="zh-CN" altLang="en-US" sz="1600" dirty="0" smtClean="0"/>
              <a:t>本文</a:t>
            </a:r>
            <a:r>
              <a:rPr lang="zh-CN" altLang="en-US" sz="1600" dirty="0"/>
              <a:t>从当前审查规避系统的背景入手，描述流量混淆技术的重要性，分析当前比较重要的</a:t>
            </a:r>
            <a:r>
              <a:rPr lang="en-US" altLang="zh-CN" sz="1600" dirty="0"/>
              <a:t>3</a:t>
            </a:r>
            <a:r>
              <a:rPr lang="zh-CN" altLang="en-US" sz="1600" dirty="0"/>
              <a:t>类流量混淆技术（随机化、拟态、隧道），总结混淆技术框架并分析其隐蔽性。从混淆技术出发，进一步探讨了针对混淆流量的识别技术，并将其按照混淆技术类型分为基于深度包检测（</a:t>
            </a:r>
            <a:r>
              <a:rPr lang="en-US" altLang="zh-CN" sz="1600" dirty="0"/>
              <a:t>DPI</a:t>
            </a:r>
            <a:r>
              <a:rPr lang="zh-CN" altLang="en-US" sz="1600" dirty="0"/>
              <a:t>）的流量识别技术和基于机器学习的流量识别技术。对比了其技术</a:t>
            </a:r>
            <a:r>
              <a:rPr lang="zh-CN" altLang="en-US" sz="1600" dirty="0" smtClean="0"/>
              <a:t>框架</a:t>
            </a:r>
            <a:r>
              <a:rPr lang="zh-CN" altLang="en-US" sz="1600" dirty="0"/>
              <a:t>、隐蔽性、易用性和应用</a:t>
            </a:r>
            <a:r>
              <a:rPr lang="zh-CN" altLang="en-US" sz="1600" dirty="0" smtClean="0"/>
              <a:t>场景；分析</a:t>
            </a:r>
            <a:r>
              <a:rPr lang="zh-CN" altLang="en-US" sz="1600" dirty="0"/>
              <a:t>了深度包检测、机器学习等两类识别</a:t>
            </a:r>
            <a:r>
              <a:rPr lang="zh-CN" altLang="en-US" sz="1600" dirty="0" smtClean="0"/>
              <a:t>技术，对比</a:t>
            </a:r>
            <a:r>
              <a:rPr lang="zh-CN" altLang="en-US" sz="1600" dirty="0"/>
              <a:t>了其识别</a:t>
            </a:r>
            <a:r>
              <a:rPr lang="zh-CN" altLang="en-US" sz="1600" dirty="0" smtClean="0"/>
              <a:t>精度；分析</a:t>
            </a:r>
            <a:r>
              <a:rPr lang="zh-CN" altLang="en-US" sz="1600" dirty="0"/>
              <a:t>对比了</a:t>
            </a:r>
            <a:r>
              <a:rPr lang="zh-CN" altLang="en-US" sz="1600" dirty="0" smtClean="0"/>
              <a:t>被动</a:t>
            </a:r>
            <a:r>
              <a:rPr lang="zh-CN" altLang="en-US" sz="1600" dirty="0"/>
              <a:t>关联、主动关联两类流量追踪</a:t>
            </a:r>
            <a:r>
              <a:rPr lang="zh-CN" altLang="en-US" sz="1600" dirty="0" smtClean="0"/>
              <a:t>技术。最后</a:t>
            </a:r>
            <a:r>
              <a:rPr lang="zh-CN" altLang="en-US" sz="1600" dirty="0"/>
              <a:t>给出了流量混淆、识别和追踪技术的发展</a:t>
            </a:r>
            <a:r>
              <a:rPr lang="zh-CN" altLang="en-US" sz="1600" dirty="0" smtClean="0"/>
              <a:t>趋势。</a:t>
            </a:r>
            <a:endPar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406302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994658"/>
            <a:ext cx="8496944" cy="2739211"/>
          </a:xfrm>
          <a:prstGeom prst="rect">
            <a:avLst/>
          </a:prstGeom>
          <a:noFill/>
        </p:spPr>
        <p:txBody>
          <a:bodyPr wrap="square" rtlCol="0">
            <a:spAutoFit/>
          </a:bodyPr>
          <a:lstStyle/>
          <a:p>
            <a:r>
              <a:rPr kumimoji="0" lang="en-US" altLang="zh-CN"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13</a:t>
            </a: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lang="en-US" altLang="zh-CN" dirty="0">
                <a:solidFill>
                  <a:srgbClr val="000000"/>
                </a:solidFill>
                <a:latin typeface="Times New Roman" panose="02020603050405020304" pitchFamily="18" charset="0"/>
                <a:ea typeface="宋体"/>
                <a:cs typeface="Times New Roman" panose="02020603050405020304" pitchFamily="18" charset="0"/>
              </a:rPr>
              <a:t>《</a:t>
            </a:r>
            <a:r>
              <a:rPr lang="en-US" altLang="zh-CN" sz="2000" dirty="0"/>
              <a:t>A Novel Active Website Fingerprinting Attack against </a:t>
            </a:r>
            <a:r>
              <a:rPr lang="en-US" altLang="zh-CN" sz="2000" dirty="0" smtClean="0"/>
              <a:t>Tor Anonymous </a:t>
            </a:r>
            <a:r>
              <a:rPr lang="en-US" altLang="zh-CN" sz="2000" dirty="0"/>
              <a:t>System</a:t>
            </a:r>
            <a:r>
              <a:rPr lang="en-US" altLang="zh-CN" dirty="0">
                <a:solidFill>
                  <a:srgbClr val="000000"/>
                </a:solidFill>
                <a:latin typeface="Times New Roman" panose="02020603050405020304" pitchFamily="18" charset="0"/>
                <a:ea typeface="宋体"/>
                <a:cs typeface="Times New Roman" panose="02020603050405020304" pitchFamily="18" charset="0"/>
              </a:rPr>
              <a:t>》</a:t>
            </a:r>
            <a:endParaRPr lang="en-US" altLang="zh-CN" b="1" dirty="0">
              <a:solidFill>
                <a:srgbClr val="000000"/>
              </a:solidFill>
              <a:latin typeface="Times New Roman" panose="02020603050405020304" pitchFamily="18" charset="0"/>
              <a:ea typeface="宋体"/>
              <a:cs typeface="Times New Roman" panose="02020603050405020304" pitchFamily="18" charset="0"/>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作者</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与单位：</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hangingPunct="0">
              <a:defRPr/>
            </a:pPr>
            <a:r>
              <a:rPr lang="zh-CN" altLang="en-US" dirty="0"/>
              <a:t>何高峰、杨明阳、顾晓丹、罗俊洲</a:t>
            </a:r>
            <a:endParaRPr lang="zh-CN" altLang="zh-CN" dirty="0">
              <a:solidFill>
                <a:srgbClr val="000000"/>
              </a:solidFill>
            </a:endParaRPr>
          </a:p>
          <a:p>
            <a:r>
              <a:rPr lang="zh-CN" altLang="en-US" dirty="0"/>
              <a:t>计算机科学与工程学院，东南大学</a:t>
            </a:r>
            <a:endParaRPr lang="en-US" altLang="zh-CN" b="1" dirty="0">
              <a:solidFill>
                <a:srgbClr val="000000"/>
              </a:solidFill>
              <a:latin typeface="Times New Roman" panose="02020603050405020304" pitchFamily="18" charset="0"/>
              <a:ea typeface="宋体"/>
              <a:cs typeface="Times New Roman" panose="02020603050405020304" pitchFamily="18" charset="0"/>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defRPr/>
            </a:pPr>
            <a:r>
              <a:rPr lang="en-US" altLang="zh-CN" dirty="0"/>
              <a:t>Proceedings of the 2014 IEEE 18th International Conference on Computer Supported Cooperative Work in Design</a:t>
            </a:r>
          </a:p>
        </p:txBody>
      </p:sp>
      <p:sp>
        <p:nvSpPr>
          <p:cNvPr id="4" name="文本框 3">
            <a:extLst>
              <a:ext uri="{FF2B5EF4-FFF2-40B4-BE49-F238E27FC236}">
                <a16:creationId xmlns:a16="http://schemas.microsoft.com/office/drawing/2014/main" id="{D7B6B9E4-9B27-404F-A11E-D8E867D07B8D}"/>
              </a:ext>
            </a:extLst>
          </p:cNvPr>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476642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6555641"/>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研究动机（</a:t>
            </a:r>
            <a:r>
              <a:rPr kumimoji="0" lang="zh-CN"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针对的问题</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和意义）</a:t>
            </a: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defRPr/>
            </a:pPr>
            <a:r>
              <a:rPr lang="en-US" altLang="zh-CN" sz="1600" dirty="0"/>
              <a:t>Tor</a:t>
            </a:r>
            <a:r>
              <a:rPr lang="zh-CN" altLang="en-US" sz="1600" dirty="0"/>
              <a:t>是一种流行的匿名网络，现有的研究表明，它可以很好地保护用户的隐私免受网站指纹攻击。然而，</a:t>
            </a:r>
            <a:r>
              <a:rPr lang="zh-CN" altLang="en-US" sz="1600" dirty="0" smtClean="0"/>
              <a:t>基于</a:t>
            </a:r>
            <a:r>
              <a:rPr lang="zh-CN" altLang="en-US" sz="1600" dirty="0"/>
              <a:t>本文作者</a:t>
            </a:r>
            <a:r>
              <a:rPr lang="zh-CN" altLang="en-US" sz="1600" dirty="0" smtClean="0"/>
              <a:t>广泛</a:t>
            </a:r>
            <a:r>
              <a:rPr lang="zh-CN" altLang="en-US" sz="1600" dirty="0"/>
              <a:t>的分析</a:t>
            </a:r>
            <a:r>
              <a:rPr lang="zh-CN" altLang="en-US" sz="1600" dirty="0" smtClean="0"/>
              <a:t>，</a:t>
            </a:r>
            <a:r>
              <a:rPr lang="zh-CN" altLang="en-US" sz="1600" b="1" dirty="0" smtClean="0">
                <a:solidFill>
                  <a:srgbClr val="FF0000"/>
                </a:solidFill>
              </a:rPr>
              <a:t>发现</a:t>
            </a:r>
            <a:r>
              <a:rPr lang="zh-CN" altLang="en-US" sz="1600" b="1" dirty="0">
                <a:solidFill>
                  <a:srgbClr val="FF0000"/>
                </a:solidFill>
              </a:rPr>
              <a:t>返回的网页中</a:t>
            </a:r>
            <a:r>
              <a:rPr lang="en-US" altLang="zh-CN" sz="1600" b="1" dirty="0">
                <a:solidFill>
                  <a:srgbClr val="FF0000"/>
                </a:solidFill>
              </a:rPr>
              <a:t>web</a:t>
            </a:r>
            <a:r>
              <a:rPr lang="zh-CN" altLang="en-US" sz="1600" b="1" dirty="0">
                <a:solidFill>
                  <a:srgbClr val="FF0000"/>
                </a:solidFill>
              </a:rPr>
              <a:t>对象的重叠使得流量特征变得模糊，从而降低了攻击检测率</a:t>
            </a:r>
            <a:r>
              <a:rPr lang="zh-CN" altLang="en-US" sz="1600" dirty="0"/>
              <a:t>。本文提出了一</a:t>
            </a:r>
            <a:r>
              <a:rPr lang="zh-CN" altLang="en-US" sz="1600" dirty="0" smtClean="0"/>
              <a:t>种新的基于</a:t>
            </a:r>
            <a:r>
              <a:rPr lang="en-US" altLang="zh-CN" sz="1600" dirty="0"/>
              <a:t>Tor</a:t>
            </a:r>
            <a:r>
              <a:rPr lang="zh-CN" altLang="en-US" sz="1600" dirty="0"/>
              <a:t>局部对手</a:t>
            </a:r>
            <a:r>
              <a:rPr lang="zh-CN" altLang="en-US" sz="1600" dirty="0" smtClean="0"/>
              <a:t>模型（</a:t>
            </a:r>
            <a:r>
              <a:rPr lang="en-US" altLang="zh-CN" sz="1600" dirty="0"/>
              <a:t> local adversary model</a:t>
            </a:r>
            <a:r>
              <a:rPr lang="zh-CN" altLang="en-US" sz="1600" dirty="0" smtClean="0"/>
              <a:t>）的</a:t>
            </a:r>
            <a:r>
              <a:rPr lang="zh-CN" altLang="en-US" sz="1600" dirty="0"/>
              <a:t>主动网站指纹攻击</a:t>
            </a:r>
            <a:r>
              <a:rPr lang="zh-CN" altLang="en-US" sz="1600" dirty="0" smtClean="0"/>
              <a:t>。</a:t>
            </a:r>
            <a:endParaRPr lang="en-US" altLang="zh-CN" sz="1600" b="1" dirty="0" smtClean="0">
              <a:solidFill>
                <a:srgbClr val="000000"/>
              </a:solidFill>
              <a:latin typeface="微软雅黑" panose="020B0503020204020204" pitchFamily="34" charset="-122"/>
              <a:ea typeface="微软雅黑" panose="020B0503020204020204" pitchFamily="34" charset="-122"/>
            </a:endParaRPr>
          </a:p>
          <a:p>
            <a:pPr lvl="0">
              <a:lnSpc>
                <a:spcPct val="150000"/>
              </a:lnSpc>
              <a:defRPr/>
            </a:pP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思路</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与方案与创新点</a:t>
            </a: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defRPr/>
            </a:pPr>
            <a:r>
              <a:rPr lang="zh-CN" altLang="en-US" sz="1600" dirty="0" smtClean="0"/>
              <a:t>主要</a:t>
            </a:r>
            <a:r>
              <a:rPr lang="zh-CN" altLang="en-US" sz="1600" dirty="0"/>
              <a:t>思想在于，攻击者可以将来自用户的</a:t>
            </a:r>
            <a:r>
              <a:rPr lang="en-US" altLang="zh-CN" sz="1600" dirty="0"/>
              <a:t>HTTP</a:t>
            </a:r>
            <a:r>
              <a:rPr lang="zh-CN" altLang="en-US" sz="1600" dirty="0"/>
              <a:t>请求延迟一定时间，以隔离包含不同</a:t>
            </a:r>
            <a:r>
              <a:rPr lang="en-US" altLang="zh-CN" sz="1600" dirty="0"/>
              <a:t>web</a:t>
            </a:r>
            <a:r>
              <a:rPr lang="zh-CN" altLang="en-US" sz="1600" dirty="0"/>
              <a:t>对象的响应流量段。在</a:t>
            </a:r>
            <a:r>
              <a:rPr lang="en-US" altLang="zh-CN" sz="1600" dirty="0" err="1"/>
              <a:t>PlanetLab</a:t>
            </a:r>
            <a:r>
              <a:rPr lang="zh-CN" altLang="en-US" sz="1600" dirty="0"/>
              <a:t>部署了我们的攻击，实验持续了一个月。然后将支持向量机多分类算法（</a:t>
            </a:r>
            <a:r>
              <a:rPr lang="en-US" altLang="zh-CN" sz="1600" dirty="0"/>
              <a:t>SVM</a:t>
            </a:r>
            <a:r>
              <a:rPr lang="zh-CN" altLang="en-US" sz="1600" dirty="0"/>
              <a:t>）应用于所收集的数据集，并引入特征，在</a:t>
            </a:r>
            <a:r>
              <a:rPr lang="en-US" altLang="zh-CN" sz="1600" dirty="0"/>
              <a:t>Alexa 100</a:t>
            </a:r>
            <a:r>
              <a:rPr lang="zh-CN" altLang="en-US" sz="1600" dirty="0"/>
              <a:t>个排名靠前的网站中识别访问的网站。与实际工作相比，最多延迟</a:t>
            </a:r>
            <a:r>
              <a:rPr lang="en-US" altLang="zh-CN" sz="1600" dirty="0"/>
              <a:t>10</a:t>
            </a:r>
            <a:r>
              <a:rPr lang="zh-CN" altLang="en-US" sz="1600" dirty="0"/>
              <a:t>个请求，分类结果从</a:t>
            </a:r>
            <a:r>
              <a:rPr lang="en-US" altLang="zh-CN" sz="1600" dirty="0"/>
              <a:t>48.5%</a:t>
            </a:r>
            <a:r>
              <a:rPr lang="zh-CN" altLang="en-US" sz="1600" dirty="0"/>
              <a:t>提高到</a:t>
            </a:r>
            <a:r>
              <a:rPr lang="en-US" altLang="zh-CN" sz="1600" dirty="0"/>
              <a:t>65%</a:t>
            </a:r>
            <a:r>
              <a:rPr lang="zh-CN" altLang="en-US" sz="1600" dirty="0"/>
              <a:t>。文章还分析了</a:t>
            </a:r>
            <a:r>
              <a:rPr lang="en-US" altLang="zh-CN" sz="1600" dirty="0"/>
              <a:t>Tor</a:t>
            </a:r>
            <a:r>
              <a:rPr lang="zh-CN" altLang="en-US" sz="1600" dirty="0"/>
              <a:t>流量的时序特性，以证明其的攻击具有隐蔽性。研究结果表明，</a:t>
            </a:r>
            <a:r>
              <a:rPr lang="en-US" altLang="zh-CN" sz="1600" dirty="0"/>
              <a:t>Tor</a:t>
            </a:r>
            <a:r>
              <a:rPr lang="zh-CN" altLang="en-US" sz="1600" dirty="0"/>
              <a:t>中的匿名性并没有预期的那么强，需要在未来的研究中加以加强。</a:t>
            </a:r>
            <a:r>
              <a:rPr lang="en-US" altLang="zh-CN" sz="1600" dirty="0" err="1"/>
              <a:t>主要贡献如下</a:t>
            </a:r>
            <a:r>
              <a:rPr lang="en-US" altLang="zh-CN" sz="1600" dirty="0"/>
              <a:t>：（</a:t>
            </a:r>
            <a:r>
              <a:rPr lang="en-US" altLang="zh-CN" sz="1600" dirty="0" err="1"/>
              <a:t>i）根据</a:t>
            </a:r>
            <a:r>
              <a:rPr lang="zh-CN" altLang="en-US" sz="1600" dirty="0"/>
              <a:t>本文作者所述</a:t>
            </a:r>
            <a:r>
              <a:rPr lang="en-US" altLang="zh-CN" sz="1600" dirty="0"/>
              <a:t>，</a:t>
            </a:r>
            <a:r>
              <a:rPr lang="zh-CN" altLang="en-US" sz="1600" dirty="0"/>
              <a:t>其</a:t>
            </a:r>
            <a:r>
              <a:rPr lang="en-US" altLang="zh-CN" sz="1600" dirty="0" err="1"/>
              <a:t>首次提出了一种针对Tor的主动网站指纹攻击，它通过主动操纵Tor用户和第一个匿名节点之间的流量</a:t>
            </a:r>
            <a:r>
              <a:rPr lang="en-US" altLang="zh-CN" sz="1600" dirty="0"/>
              <a:t>。（</a:t>
            </a:r>
            <a:r>
              <a:rPr lang="en-US" altLang="zh-CN" sz="1600" dirty="0" err="1"/>
              <a:t>ii）在PlanetLab上部署了</a:t>
            </a:r>
            <a:r>
              <a:rPr lang="zh-CN" altLang="en-US" sz="1600" dirty="0"/>
              <a:t>他们研究</a:t>
            </a:r>
            <a:r>
              <a:rPr lang="en-US" altLang="zh-CN" sz="1600" dirty="0" err="1"/>
              <a:t>的攻击</a:t>
            </a:r>
            <a:r>
              <a:rPr lang="zh-CN" altLang="en-US" sz="1600" dirty="0"/>
              <a:t>方法</a:t>
            </a:r>
            <a:r>
              <a:rPr lang="en-US" altLang="zh-CN" sz="1600" dirty="0"/>
              <a:t>，</a:t>
            </a:r>
            <a:r>
              <a:rPr lang="en-US" altLang="zh-CN" sz="1600" dirty="0" err="1"/>
              <a:t>并使用支持向量机（SVM）和一对多类模型实现了较高的检测率</a:t>
            </a:r>
            <a:r>
              <a:rPr lang="en-US" altLang="zh-CN" sz="1600" dirty="0"/>
              <a:t>。</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51843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994658"/>
            <a:ext cx="8496944" cy="2862322"/>
          </a:xfrm>
          <a:prstGeom prst="rect">
            <a:avLst/>
          </a:prstGeom>
          <a:noFill/>
        </p:spPr>
        <p:txBody>
          <a:bodyPr wrap="square" rtlCol="0">
            <a:spAutoFit/>
          </a:bodyPr>
          <a:lstStyle/>
          <a:p>
            <a:pPr lvl="0">
              <a:lnSpc>
                <a:spcPct val="150000"/>
              </a:lnSpc>
            </a:pPr>
            <a:r>
              <a:rPr lang="en-US" altLang="zh-CN" sz="2000" dirty="0">
                <a:solidFill>
                  <a:srgbClr val="000000"/>
                </a:solidFill>
                <a:latin typeface="微软雅黑" panose="020B0503020204020204" pitchFamily="34" charset="-122"/>
                <a:ea typeface="微软雅黑" panose="020B0503020204020204" pitchFamily="34" charset="-122"/>
              </a:rPr>
              <a:t>2</a:t>
            </a: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lang="en-US" altLang="zh-CN" sz="2000" dirty="0" err="1">
                <a:solidFill>
                  <a:srgbClr val="000000"/>
                </a:solidFill>
                <a:latin typeface="微软雅黑" panose="020B0503020204020204" pitchFamily="34" charset="-122"/>
                <a:ea typeface="微软雅黑" panose="020B0503020204020204" pitchFamily="34" charset="-122"/>
              </a:rPr>
              <a:t>SoK</a:t>
            </a:r>
            <a:r>
              <a:rPr lang="en-US" altLang="zh-CN" sz="2000" dirty="0">
                <a:solidFill>
                  <a:srgbClr val="000000"/>
                </a:solidFill>
                <a:latin typeface="微软雅黑" panose="020B0503020204020204" pitchFamily="34" charset="-122"/>
                <a:ea typeface="微软雅黑" panose="020B0503020204020204" pitchFamily="34" charset="-122"/>
              </a:rPr>
              <a:t>: Applying Machine Learning in Security - A Survey</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作者</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与单位：</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sz="2000" dirty="0" err="1">
                <a:latin typeface="微软雅黑" panose="020B0503020204020204" pitchFamily="34" charset="-122"/>
                <a:ea typeface="微软雅黑" panose="020B0503020204020204" pitchFamily="34" charset="-122"/>
              </a:rPr>
              <a:t>Heju</a:t>
            </a: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Jiang</a:t>
            </a:r>
            <a:r>
              <a:rPr lang="en-US" altLang="zh-CN" sz="2000" baseline="30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Jasvir</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Nagra</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Parvez</a:t>
            </a:r>
            <a:r>
              <a:rPr lang="en-US" altLang="zh-CN" sz="2000" dirty="0">
                <a:latin typeface="微软雅黑" panose="020B0503020204020204" pitchFamily="34" charset="-122"/>
                <a:ea typeface="微软雅黑" panose="020B0503020204020204" pitchFamily="34" charset="-122"/>
              </a:rPr>
              <a:t> </a:t>
            </a:r>
            <a:r>
              <a:rPr lang="en-US" altLang="zh-CN" sz="2000" dirty="0" err="1" smtClean="0">
                <a:latin typeface="微软雅黑" panose="020B0503020204020204" pitchFamily="34" charset="-122"/>
                <a:ea typeface="微软雅黑" panose="020B0503020204020204" pitchFamily="34" charset="-122"/>
              </a:rPr>
              <a:t>Ahammad</a:t>
            </a:r>
            <a:r>
              <a:rPr lang="en-US" altLang="zh-CN" sz="2000" baseline="30000" dirty="0" smtClean="0">
                <a:latin typeface="微软雅黑" panose="020B0503020204020204" pitchFamily="34" charset="-122"/>
                <a:ea typeface="微软雅黑" panose="020B0503020204020204" pitchFamily="34" charset="-122"/>
              </a:rPr>
              <a:t>*</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sz="2000" baseline="30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通讯作者</a:t>
            </a:r>
            <a:endParaRPr lang="en-US" altLang="zh-CN" sz="2000" baseline="30000" dirty="0">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pPr>
            <a:r>
              <a:rPr lang="en-US" altLang="zh-CN" sz="2000" dirty="0">
                <a:solidFill>
                  <a:srgbClr val="000000"/>
                </a:solidFill>
                <a:latin typeface="微软雅黑" panose="020B0503020204020204" pitchFamily="34" charset="-122"/>
                <a:ea typeface="微软雅黑" panose="020B0503020204020204" pitchFamily="34" charset="-122"/>
              </a:rPr>
              <a:t>arXiv:1611.03186v1  [cs.CR]  10 Nov 2016</a:t>
            </a:r>
            <a:endParaRPr kumimoji="0" lang="en-US" altLang="zh-CN"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D7B6B9E4-9B27-404F-A11E-D8E867D07B8D}"/>
              </a:ext>
            </a:extLst>
          </p:cNvPr>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649231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5447645"/>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zh-CN" altLang="en-US" sz="1600" b="1" dirty="0">
                <a:solidFill>
                  <a:srgbClr val="000000"/>
                </a:solidFill>
                <a:latin typeface="微软雅黑" panose="020B0503020204020204" pitchFamily="34" charset="-122"/>
                <a:ea typeface="微软雅黑" panose="020B0503020204020204" pitchFamily="34" charset="-122"/>
              </a:rPr>
              <a:t>一些有用的信息</a:t>
            </a: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defRPr/>
            </a:pPr>
            <a:r>
              <a:rPr lang="en-US" altLang="zh-CN" sz="1600" dirty="0" smtClean="0">
                <a:solidFill>
                  <a:srgbClr val="000000"/>
                </a:solidFill>
              </a:rPr>
              <a:t>1.</a:t>
            </a:r>
            <a:r>
              <a:rPr lang="zh-CN" altLang="en-US" sz="1600" dirty="0" smtClean="0">
                <a:solidFill>
                  <a:srgbClr val="000000"/>
                </a:solidFill>
              </a:rPr>
              <a:t>网站</a:t>
            </a:r>
            <a:r>
              <a:rPr lang="zh-CN" altLang="en-US" sz="1600" dirty="0">
                <a:solidFill>
                  <a:srgbClr val="000000"/>
                </a:solidFill>
              </a:rPr>
              <a:t>指纹是一种特殊的流量分析形式，本地攻击者观察匿名的网络流量，并根据流量的某些特征（如数据包大小、数据包间隔和传输的数据量）来识别访问的网站。这种基于流量特征的观察模式需要使用各种模式识别技术与已知的网页模式相匹配</a:t>
            </a:r>
            <a:r>
              <a:rPr lang="zh-CN" altLang="en-US" sz="1600" dirty="0" smtClean="0">
                <a:solidFill>
                  <a:srgbClr val="000000"/>
                </a:solidFill>
              </a:rPr>
              <a:t>。</a:t>
            </a:r>
            <a:endParaRPr lang="en-US" altLang="zh-CN" sz="1600" dirty="0" smtClean="0">
              <a:solidFill>
                <a:srgbClr val="000000"/>
              </a:solidFill>
            </a:endParaRPr>
          </a:p>
          <a:p>
            <a:pPr lvl="0">
              <a:lnSpc>
                <a:spcPct val="150000"/>
              </a:lnSpc>
              <a:defRPr/>
            </a:pPr>
            <a:r>
              <a:rPr lang="en-US" altLang="zh-CN" sz="1600" dirty="0">
                <a:solidFill>
                  <a:srgbClr val="000000"/>
                </a:solidFill>
              </a:rPr>
              <a:t>2. </a:t>
            </a:r>
            <a:r>
              <a:rPr lang="en-US" altLang="zh-CN" sz="1600" dirty="0" err="1" smtClean="0">
                <a:solidFill>
                  <a:srgbClr val="000000"/>
                </a:solidFill>
              </a:rPr>
              <a:t>PlanetLab</a:t>
            </a:r>
            <a:r>
              <a:rPr lang="en-US" altLang="zh-CN" sz="1600" dirty="0" smtClean="0">
                <a:solidFill>
                  <a:srgbClr val="000000"/>
                </a:solidFill>
              </a:rPr>
              <a:t>——</a:t>
            </a:r>
            <a:r>
              <a:rPr lang="zh-CN" altLang="en-US" sz="1600" dirty="0"/>
              <a:t>互联网计划（</a:t>
            </a:r>
            <a:r>
              <a:rPr lang="en-US" altLang="zh-CN" sz="1600" dirty="0" err="1"/>
              <a:t>PlanetLab</a:t>
            </a:r>
            <a:r>
              <a:rPr lang="zh-CN" altLang="en-US" sz="1600" dirty="0" smtClean="0"/>
              <a:t>）</a:t>
            </a:r>
            <a:r>
              <a:rPr lang="zh-CN" altLang="en-US" sz="1600" dirty="0"/>
              <a:t>是</a:t>
            </a:r>
            <a:r>
              <a:rPr lang="zh-CN" altLang="en-US" sz="1600" dirty="0" smtClean="0"/>
              <a:t>一</a:t>
            </a:r>
            <a:r>
              <a:rPr lang="zh-CN" altLang="en-US" sz="1600" dirty="0"/>
              <a:t>个开放的、针对下一代互联网</a:t>
            </a:r>
            <a:r>
              <a:rPr lang="zh-CN" altLang="en-US" sz="1600" dirty="0" smtClean="0"/>
              <a:t>及其</a:t>
            </a:r>
            <a:r>
              <a:rPr lang="en-US" altLang="zh-CN" sz="1600" dirty="0" smtClean="0"/>
              <a:t>“</a:t>
            </a:r>
            <a:r>
              <a:rPr lang="zh-CN" altLang="en-US" sz="1600" dirty="0" smtClean="0"/>
              <a:t>雏形</a:t>
            </a:r>
            <a:r>
              <a:rPr lang="en-US" altLang="zh-CN" sz="1600" dirty="0" smtClean="0"/>
              <a:t>”</a:t>
            </a:r>
            <a:r>
              <a:rPr lang="zh-CN" altLang="en-US" sz="1600" dirty="0" smtClean="0"/>
              <a:t>应用</a:t>
            </a:r>
            <a:r>
              <a:rPr lang="zh-CN" altLang="en-US" sz="1600" dirty="0"/>
              <a:t>和服务进行开发和测试的全球性</a:t>
            </a:r>
            <a:r>
              <a:rPr lang="zh-CN" altLang="en-US" sz="1600" dirty="0" smtClean="0"/>
              <a:t>平台</a:t>
            </a:r>
            <a:r>
              <a:rPr lang="zh-CN" altLang="en-US" sz="1600" dirty="0"/>
              <a:t>，</a:t>
            </a:r>
            <a:r>
              <a:rPr lang="zh-CN" altLang="en-US" sz="1600" dirty="0" smtClean="0"/>
              <a:t>是</a:t>
            </a:r>
            <a:r>
              <a:rPr lang="zh-CN" altLang="en-US" sz="1600" dirty="0"/>
              <a:t>一种计算</a:t>
            </a:r>
            <a:r>
              <a:rPr lang="zh-CN" altLang="en-US" sz="1600" dirty="0" smtClean="0"/>
              <a:t>服务</a:t>
            </a:r>
            <a:r>
              <a:rPr lang="en-US" altLang="zh-CN" sz="1600" dirty="0" smtClean="0"/>
              <a:t>“</a:t>
            </a:r>
            <a:r>
              <a:rPr lang="zh-CN" altLang="en-US" sz="1600" dirty="0" smtClean="0"/>
              <a:t>覆盖网络</a:t>
            </a:r>
            <a:r>
              <a:rPr lang="en-US" altLang="zh-CN" sz="1600" dirty="0" smtClean="0"/>
              <a:t>”(</a:t>
            </a:r>
            <a:r>
              <a:rPr lang="en-US" altLang="zh-CN" sz="1600" dirty="0"/>
              <a:t>Overlay)</a:t>
            </a:r>
            <a:r>
              <a:rPr lang="zh-CN" altLang="en-US" sz="1600" dirty="0"/>
              <a:t>，也是开发全新互联网技术的开放式全球性测试</a:t>
            </a:r>
            <a:r>
              <a:rPr lang="zh-CN" altLang="en-US" sz="1600" dirty="0" smtClean="0"/>
              <a:t>平台。一个超级</a:t>
            </a:r>
            <a:r>
              <a:rPr lang="zh-CN" altLang="en-US" sz="1600" dirty="0"/>
              <a:t>测试床，是部署、开发和接入全球规模服务的开放平台，使得使用者可以在真实世界条件下，部署大规模的分布式应用程序。</a:t>
            </a:r>
            <a:endParaRPr lang="en-US" altLang="zh-CN" sz="1600" dirty="0">
              <a:solidFill>
                <a:srgbClr val="000000"/>
              </a:solidFill>
            </a:endParaRPr>
          </a:p>
          <a:p>
            <a:pPr lvl="0">
              <a:lnSpc>
                <a:spcPct val="150000"/>
              </a:lnSpc>
              <a:defRPr/>
            </a:pP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主动网站指纹攻击基本思想：</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defRPr/>
            </a:pPr>
            <a:r>
              <a:rPr lang="en-US" altLang="zh-CN" sz="1600" dirty="0"/>
              <a:t>假设一个主动攻击者不仅可以在网络级别观察数据包，还可以操纵它们。具体地说，攻击者可以将来自Tor用户的一些HTTP请求延迟数百毫秒，然后再将这些请求转发到第一个匿名节点，从而可以下载请求的网页中包含的后续web对象，而不会重叠或几乎没有重叠。</a:t>
            </a:r>
            <a:r>
              <a:rPr lang="en-US" altLang="zh-CN" sz="1600" b="1" dirty="0">
                <a:solidFill>
                  <a:srgbClr val="FF0000"/>
                </a:solidFill>
              </a:rPr>
              <a:t>web</a:t>
            </a:r>
            <a:r>
              <a:rPr lang="en-US" altLang="zh-CN" sz="1600" b="1" dirty="0" smtClean="0">
                <a:solidFill>
                  <a:srgbClr val="FF0000"/>
                </a:solidFill>
              </a:rPr>
              <a:t>对象的大小可以进一步用来提高识别精度</a:t>
            </a:r>
            <a:r>
              <a:rPr lang="zh-CN" altLang="en-US" sz="1600" b="1" dirty="0" smtClean="0">
                <a:solidFill>
                  <a:srgbClr val="FF0000"/>
                </a:solidFill>
              </a:rPr>
              <a:t>，是一种关键的分类特征。</a:t>
            </a:r>
            <a:endParaRPr kumimoji="0" lang="en-US" altLang="zh-CN"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837837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3093154"/>
          </a:xfrm>
          <a:prstGeom prst="rect">
            <a:avLst/>
          </a:prstGeom>
        </p:spPr>
        <p:txBody>
          <a:bodyPr wrap="square">
            <a:spAutoFit/>
          </a:bodyPr>
          <a:lstStyle/>
          <a:p>
            <a:pPr>
              <a:lnSpc>
                <a:spcPct val="150000"/>
              </a:lnSpc>
              <a:defRPr/>
            </a:pPr>
            <a:r>
              <a:rPr lang="zh-CN" altLang="en-US" sz="1600" b="1" dirty="0" smtClean="0">
                <a:solidFill>
                  <a:srgbClr val="000000"/>
                </a:solidFill>
                <a:latin typeface="微软雅黑" panose="020B0503020204020204" pitchFamily="34" charset="-122"/>
                <a:ea typeface="微软雅黑" panose="020B0503020204020204" pitchFamily="34" charset="-122"/>
              </a:rPr>
              <a:t>常规</a:t>
            </a:r>
            <a:r>
              <a:rPr lang="en-US" altLang="zh-CN" sz="1600" b="1" dirty="0">
                <a:solidFill>
                  <a:srgbClr val="000000"/>
                </a:solidFill>
                <a:latin typeface="微软雅黑" panose="020B0503020204020204" pitchFamily="34" charset="-122"/>
                <a:ea typeface="微软雅黑" panose="020B0503020204020204" pitchFamily="34" charset="-122"/>
              </a:rPr>
              <a:t>HTTP</a:t>
            </a:r>
            <a:r>
              <a:rPr lang="zh-CN" altLang="en-US" sz="1600" b="1" dirty="0">
                <a:solidFill>
                  <a:srgbClr val="000000"/>
                </a:solidFill>
                <a:latin typeface="微软雅黑" panose="020B0503020204020204" pitchFamily="34" charset="-122"/>
                <a:ea typeface="微软雅黑" panose="020B0503020204020204" pitchFamily="34" charset="-122"/>
              </a:rPr>
              <a:t>流量说明及基本</a:t>
            </a:r>
            <a:r>
              <a:rPr lang="zh-CN" altLang="en-US" sz="1600" b="1" dirty="0" smtClean="0">
                <a:solidFill>
                  <a:srgbClr val="000000"/>
                </a:solidFill>
                <a:latin typeface="微软雅黑" panose="020B0503020204020204" pitchFamily="34" charset="-122"/>
                <a:ea typeface="微软雅黑" panose="020B0503020204020204" pitchFamily="34" charset="-122"/>
              </a:rPr>
              <a:t>思想</a:t>
            </a: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lang="en-US" altLang="zh-CN" sz="1600" dirty="0" smtClean="0"/>
              <a:t>当浏览器检索网页时，HTML文档被请求、接收和解析。在只接收到请求的HTML文档的一部分后，浏览器将开始解析。当web浏览器遇到对嵌入对象（如图形或样式表）的引用时，它会发出一个http get请求来获取它。当接收到一个对象的HTTP请求时，web服务器返回相应的对象。由于一个web对象通常比网络MTU大，它将被分成若干个数据包进行传输。因此，访问web对象的典型行为是由一个传出的数据包和随后的几个传入数据包组成。这种位于两个相反方向发送的分组之间的连续分组被定义为突发</a:t>
            </a:r>
            <a:r>
              <a:rPr lang="zh-CN" altLang="en-US" sz="1600" dirty="0" smtClean="0"/>
              <a:t>。（</a:t>
            </a:r>
            <a:r>
              <a:rPr lang="en-US" altLang="zh-CN" sz="1600" dirty="0" smtClean="0"/>
              <a:t>burst</a:t>
            </a:r>
            <a:r>
              <a:rPr lang="zh-CN" altLang="en-US" sz="1600" dirty="0" smtClean="0"/>
              <a:t>）。</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pic>
        <p:nvPicPr>
          <p:cNvPr id="4" name="图片 3"/>
          <p:cNvPicPr>
            <a:picLocks noChangeAspect="1"/>
          </p:cNvPicPr>
          <p:nvPr/>
        </p:nvPicPr>
        <p:blipFill>
          <a:blip r:embed="rId2"/>
          <a:stretch>
            <a:fillRect/>
          </a:stretch>
        </p:blipFill>
        <p:spPr>
          <a:xfrm>
            <a:off x="414750" y="3356992"/>
            <a:ext cx="5184576" cy="3270754"/>
          </a:xfrm>
          <a:prstGeom prst="rect">
            <a:avLst/>
          </a:prstGeom>
        </p:spPr>
      </p:pic>
      <p:sp>
        <p:nvSpPr>
          <p:cNvPr id="5" name="矩形 4"/>
          <p:cNvSpPr/>
          <p:nvPr/>
        </p:nvSpPr>
        <p:spPr>
          <a:xfrm>
            <a:off x="5337691" y="3429000"/>
            <a:ext cx="3554789" cy="2662267"/>
          </a:xfrm>
          <a:prstGeom prst="rect">
            <a:avLst/>
          </a:prstGeom>
        </p:spPr>
        <p:txBody>
          <a:bodyPr wrap="square">
            <a:spAutoFit/>
          </a:bodyPr>
          <a:lstStyle/>
          <a:p>
            <a:pPr marR="34925" indent="176530" algn="just">
              <a:spcAft>
                <a:spcPts val="280"/>
              </a:spcAft>
            </a:pPr>
            <a:r>
              <a:rPr lang="zh-CN" altLang="en-US" dirty="0">
                <a:solidFill>
                  <a:srgbClr val="231F20"/>
                </a:solidFill>
                <a:latin typeface="Times New Roman" panose="02020603050405020304" pitchFamily="18" charset="0"/>
              </a:rPr>
              <a:t>定义两个特征，即突发</a:t>
            </a:r>
            <a:r>
              <a:rPr lang="zh-CN" altLang="en-US" dirty="0" smtClean="0">
                <a:solidFill>
                  <a:srgbClr val="231F20"/>
                </a:solidFill>
                <a:latin typeface="Times New Roman" panose="02020603050405020304" pitchFamily="18" charset="0"/>
              </a:rPr>
              <a:t>量（</a:t>
            </a:r>
            <a:r>
              <a:rPr lang="en-US" altLang="zh-CN" dirty="0" smtClean="0">
                <a:solidFill>
                  <a:srgbClr val="FF0000"/>
                </a:solidFill>
              </a:rPr>
              <a:t>burst volume</a:t>
            </a:r>
            <a:r>
              <a:rPr lang="zh-CN" altLang="en-US" dirty="0" smtClean="0">
                <a:solidFill>
                  <a:srgbClr val="231F20"/>
                </a:solidFill>
                <a:latin typeface="Times New Roman" panose="02020603050405020304" pitchFamily="18" charset="0"/>
              </a:rPr>
              <a:t>）和突发数据包数（</a:t>
            </a:r>
            <a:r>
              <a:rPr lang="en-US" altLang="zh-CN" dirty="0" smtClean="0">
                <a:solidFill>
                  <a:srgbClr val="FF0000"/>
                </a:solidFill>
              </a:rPr>
              <a:t>burst </a:t>
            </a:r>
            <a:r>
              <a:rPr lang="en-US" altLang="zh-CN" dirty="0">
                <a:solidFill>
                  <a:srgbClr val="FF0000"/>
                </a:solidFill>
              </a:rPr>
              <a:t>packet </a:t>
            </a:r>
            <a:r>
              <a:rPr lang="en-US" altLang="zh-CN" dirty="0" smtClean="0">
                <a:solidFill>
                  <a:srgbClr val="FF0000"/>
                </a:solidFill>
              </a:rPr>
              <a:t>number</a:t>
            </a:r>
            <a:r>
              <a:rPr lang="zh-CN" altLang="en-US" dirty="0" smtClean="0">
                <a:solidFill>
                  <a:srgbClr val="231F20"/>
                </a:solidFill>
                <a:latin typeface="Times New Roman" panose="02020603050405020304" pitchFamily="18" charset="0"/>
              </a:rPr>
              <a:t>），</a:t>
            </a:r>
            <a:r>
              <a:rPr lang="zh-CN" altLang="en-US" dirty="0">
                <a:solidFill>
                  <a:srgbClr val="231F20"/>
                </a:solidFill>
                <a:latin typeface="Times New Roman" panose="02020603050405020304" pitchFamily="18" charset="0"/>
              </a:rPr>
              <a:t>以便于识别网站。</a:t>
            </a:r>
          </a:p>
          <a:p>
            <a:pPr marR="34925" indent="176530" algn="just">
              <a:spcAft>
                <a:spcPts val="280"/>
              </a:spcAft>
            </a:pPr>
            <a:r>
              <a:rPr lang="zh-CN" altLang="en-US" b="1" dirty="0">
                <a:solidFill>
                  <a:srgbClr val="FF0000"/>
                </a:solidFill>
                <a:latin typeface="Times New Roman" panose="02020603050405020304" pitchFamily="18" charset="0"/>
              </a:rPr>
              <a:t>定义</a:t>
            </a:r>
            <a:r>
              <a:rPr lang="en-US" altLang="zh-CN" b="1" dirty="0">
                <a:solidFill>
                  <a:srgbClr val="FF0000"/>
                </a:solidFill>
                <a:latin typeface="Times New Roman" panose="02020603050405020304" pitchFamily="18" charset="0"/>
              </a:rPr>
              <a:t>1</a:t>
            </a:r>
            <a:r>
              <a:rPr lang="zh-CN" altLang="en-US" dirty="0">
                <a:solidFill>
                  <a:srgbClr val="231F20"/>
                </a:solidFill>
                <a:latin typeface="Times New Roman" panose="02020603050405020304" pitchFamily="18" charset="0"/>
              </a:rPr>
              <a:t>：</a:t>
            </a:r>
            <a:r>
              <a:rPr lang="zh-CN" altLang="en-US" dirty="0" smtClean="0">
                <a:solidFill>
                  <a:srgbClr val="231F20"/>
                </a:solidFill>
                <a:latin typeface="Times New Roman" panose="02020603050405020304" pitchFamily="18" charset="0"/>
              </a:rPr>
              <a:t>突发量定义</a:t>
            </a:r>
            <a:r>
              <a:rPr lang="zh-CN" altLang="en-US" dirty="0">
                <a:solidFill>
                  <a:srgbClr val="231F20"/>
                </a:solidFill>
                <a:latin typeface="Times New Roman" panose="02020603050405020304" pitchFamily="18" charset="0"/>
              </a:rPr>
              <a:t>为突发中包含的所有数据包的总大小（以字节为单位）。</a:t>
            </a:r>
          </a:p>
          <a:p>
            <a:pPr marR="34925" indent="176530" algn="just">
              <a:spcAft>
                <a:spcPts val="280"/>
              </a:spcAft>
            </a:pPr>
            <a:r>
              <a:rPr lang="zh-CN" altLang="en-US" b="1" dirty="0">
                <a:solidFill>
                  <a:srgbClr val="FF0000"/>
                </a:solidFill>
                <a:latin typeface="Times New Roman" panose="02020603050405020304" pitchFamily="18" charset="0"/>
              </a:rPr>
              <a:t>定义</a:t>
            </a:r>
            <a:r>
              <a:rPr lang="en-US" altLang="zh-CN" b="1" dirty="0">
                <a:solidFill>
                  <a:srgbClr val="FF0000"/>
                </a:solidFill>
                <a:latin typeface="Times New Roman" panose="02020603050405020304" pitchFamily="18" charset="0"/>
              </a:rPr>
              <a:t>2</a:t>
            </a:r>
            <a:r>
              <a:rPr lang="zh-CN" altLang="en-US" dirty="0">
                <a:solidFill>
                  <a:srgbClr val="231F20"/>
                </a:solidFill>
                <a:latin typeface="Times New Roman" panose="02020603050405020304" pitchFamily="18" charset="0"/>
              </a:rPr>
              <a:t>：突发</a:t>
            </a:r>
            <a:r>
              <a:rPr lang="zh-CN" altLang="en-US" dirty="0" smtClean="0">
                <a:solidFill>
                  <a:srgbClr val="231F20"/>
                </a:solidFill>
                <a:latin typeface="Times New Roman" panose="02020603050405020304" pitchFamily="18" charset="0"/>
              </a:rPr>
              <a:t>数据包</a:t>
            </a:r>
            <a:r>
              <a:rPr lang="zh-CN" altLang="en-US" dirty="0">
                <a:solidFill>
                  <a:srgbClr val="231F20"/>
                </a:solidFill>
                <a:latin typeface="Times New Roman" panose="02020603050405020304" pitchFamily="18" charset="0"/>
              </a:rPr>
              <a:t>数</a:t>
            </a:r>
            <a:r>
              <a:rPr lang="zh-CN" altLang="en-US" dirty="0" smtClean="0">
                <a:solidFill>
                  <a:srgbClr val="231F20"/>
                </a:solidFill>
                <a:latin typeface="Times New Roman" panose="02020603050405020304" pitchFamily="18" charset="0"/>
              </a:rPr>
              <a:t>定义</a:t>
            </a:r>
            <a:r>
              <a:rPr lang="zh-CN" altLang="en-US" dirty="0">
                <a:solidFill>
                  <a:srgbClr val="231F20"/>
                </a:solidFill>
                <a:latin typeface="Times New Roman" panose="02020603050405020304" pitchFamily="18" charset="0"/>
              </a:rPr>
              <a:t>为突发中包含的数据包数。</a:t>
            </a:r>
            <a:endParaRPr lang="zh-CN" altLang="en-US" sz="1800" b="0" i="0" dirty="0">
              <a:solidFill>
                <a:srgbClr val="231F20"/>
              </a:solidFill>
              <a:effectLst/>
              <a:latin typeface="Times New Roman" panose="02020603050405020304" pitchFamily="18" charset="0"/>
            </a:endParaRPr>
          </a:p>
        </p:txBody>
      </p:sp>
    </p:spTree>
    <p:extLst>
      <p:ext uri="{BB962C8B-B14F-4D97-AF65-F5344CB8AC3E}">
        <p14:creationId xmlns:p14="http://schemas.microsoft.com/office/powerpoint/2010/main" val="113298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4154984"/>
          </a:xfrm>
          <a:prstGeom prst="rect">
            <a:avLst/>
          </a:prstGeom>
        </p:spPr>
        <p:txBody>
          <a:bodyPr wrap="square">
            <a:spAutoFit/>
          </a:bodyPr>
          <a:lstStyle/>
          <a:p>
            <a:pPr lvl="0">
              <a:lnSpc>
                <a:spcPct val="150000"/>
              </a:lnSpc>
              <a:defRPr/>
            </a:pPr>
            <a:r>
              <a:rPr lang="zh-CN" altLang="en-US" sz="1600" dirty="0" smtClean="0"/>
              <a:t>突发</a:t>
            </a:r>
            <a:r>
              <a:rPr lang="zh-CN" altLang="en-US" sz="1600" dirty="0"/>
              <a:t>量和突发包数是网站分类的重要特征，它们反映了</a:t>
            </a:r>
            <a:r>
              <a:rPr lang="en-US" altLang="zh-CN" sz="1600" dirty="0"/>
              <a:t>web</a:t>
            </a:r>
            <a:r>
              <a:rPr lang="zh-CN" altLang="en-US" sz="1600" dirty="0"/>
              <a:t>对象的大小</a:t>
            </a:r>
            <a:r>
              <a:rPr lang="zh-CN" altLang="en-US" sz="1600" dirty="0" smtClean="0"/>
              <a:t>信息。然而，由于</a:t>
            </a:r>
            <a:r>
              <a:rPr lang="zh-CN" altLang="en-US" sz="1600" dirty="0"/>
              <a:t>所有数据都通过相同的</a:t>
            </a:r>
            <a:r>
              <a:rPr lang="en-US" altLang="zh-CN" sz="1600" dirty="0"/>
              <a:t>Tor</a:t>
            </a:r>
            <a:r>
              <a:rPr lang="zh-CN" altLang="en-US" sz="1600" dirty="0"/>
              <a:t>电路发送，来自不同</a:t>
            </a:r>
            <a:r>
              <a:rPr lang="en-US" altLang="zh-CN" sz="1600" dirty="0"/>
              <a:t>HTTP</a:t>
            </a:r>
            <a:r>
              <a:rPr lang="zh-CN" altLang="en-US" sz="1600" dirty="0"/>
              <a:t>响应的分组可能是重叠</a:t>
            </a:r>
            <a:r>
              <a:rPr lang="zh-CN" altLang="en-US" sz="1600" dirty="0" smtClean="0"/>
              <a:t>的；同时</a:t>
            </a:r>
            <a:r>
              <a:rPr lang="zh-CN" altLang="en-US" sz="1600" dirty="0"/>
              <a:t>，由于网络的动态性和</a:t>
            </a:r>
            <a:r>
              <a:rPr lang="en-US" altLang="zh-CN" sz="1600" dirty="0"/>
              <a:t>Tor</a:t>
            </a:r>
            <a:r>
              <a:rPr lang="zh-CN" altLang="en-US" sz="1600" dirty="0"/>
              <a:t>控制单元的设计，访问同一网站时，突发量和突发包数会有很大的</a:t>
            </a:r>
            <a:r>
              <a:rPr lang="zh-CN" altLang="en-US" sz="1600" dirty="0" smtClean="0"/>
              <a:t>变化，</a:t>
            </a:r>
            <a:r>
              <a:rPr lang="zh-CN" altLang="en-US" sz="1600" dirty="0"/>
              <a:t>这就为网站分类提供了有限的</a:t>
            </a:r>
            <a:r>
              <a:rPr lang="zh-CN" altLang="en-US" sz="1600" dirty="0" smtClean="0"/>
              <a:t>信息。</a:t>
            </a:r>
            <a:endParaRPr lang="en-US" altLang="zh-CN" sz="1600" dirty="0" smtClean="0"/>
          </a:p>
          <a:p>
            <a:pPr lvl="0">
              <a:lnSpc>
                <a:spcPct val="150000"/>
              </a:lnSpc>
              <a:defRPr/>
            </a:pPr>
            <a:r>
              <a:rPr lang="en-US" altLang="zh-CN" sz="1600" b="1" dirty="0">
                <a:solidFill>
                  <a:srgbClr val="FF0000"/>
                </a:solidFill>
              </a:rPr>
              <a:t>如果能够从突发量中准确地推断出每个web对象的大小，那么网站指纹识别将获得更高的分类精度</a:t>
            </a:r>
            <a:r>
              <a:rPr lang="en-US" altLang="zh-CN" sz="1600" dirty="0"/>
              <a:t>。然而，</a:t>
            </a:r>
            <a:r>
              <a:rPr lang="en-US" altLang="zh-CN" sz="1600" dirty="0" smtClean="0"/>
              <a:t>我们无法决定每一个网络的传输结束</a:t>
            </a:r>
            <a:r>
              <a:rPr lang="zh-CN" altLang="en-US" sz="1600" dirty="0" smtClean="0"/>
              <a:t>。</a:t>
            </a:r>
            <a:endParaRPr lang="en-US" altLang="zh-CN" sz="1600" dirty="0" smtClean="0"/>
          </a:p>
          <a:p>
            <a:pPr lvl="0">
              <a:lnSpc>
                <a:spcPct val="150000"/>
              </a:lnSpc>
              <a:defRPr/>
            </a:pPr>
            <a:r>
              <a:rPr lang="zh-CN" altLang="en-US" sz="1600" dirty="0"/>
              <a:t>解决这一挑战的一个可能的解决方案是采取积极的方法使</a:t>
            </a:r>
            <a:r>
              <a:rPr lang="zh-CN" altLang="en-US" sz="1600" dirty="0" smtClean="0"/>
              <a:t>突发量更</a:t>
            </a:r>
            <a:r>
              <a:rPr lang="zh-CN" altLang="en-US" sz="1600" dirty="0"/>
              <a:t>接近对象的</a:t>
            </a:r>
            <a:r>
              <a:rPr lang="zh-CN" altLang="en-US" sz="1600" dirty="0" smtClean="0"/>
              <a:t>大小，如图</a:t>
            </a:r>
            <a:r>
              <a:rPr lang="en-US" altLang="zh-CN" sz="1600" dirty="0"/>
              <a:t>b</a:t>
            </a:r>
            <a:r>
              <a:rPr lang="zh-CN" altLang="en-US" sz="1600" dirty="0" smtClean="0"/>
              <a:t>，</a:t>
            </a:r>
            <a:r>
              <a:rPr lang="zh-CN" altLang="en-US" sz="1600" dirty="0"/>
              <a:t>传出的数据包将被延迟，直到前一个对象的下载完成，从而获得准确的</a:t>
            </a:r>
            <a:r>
              <a:rPr lang="en-US" altLang="zh-CN" sz="1600" dirty="0"/>
              <a:t>web</a:t>
            </a:r>
            <a:r>
              <a:rPr lang="zh-CN" altLang="en-US" sz="1600" dirty="0"/>
              <a:t>对象大小</a:t>
            </a:r>
            <a:r>
              <a:rPr lang="zh-CN" altLang="en-US" sz="1600" dirty="0" smtClean="0"/>
              <a:t>。</a:t>
            </a:r>
            <a:r>
              <a:rPr lang="en-US" altLang="zh-CN" sz="1600" dirty="0"/>
              <a:t>但仍有几个问题需要在实践中加以解决。例如，由于当前TCP协议中的超时机制，传出数据包的延迟时间不正确会导致重传</a:t>
            </a:r>
            <a:r>
              <a:rPr lang="en-US" altLang="zh-CN" sz="1600" dirty="0" smtClean="0"/>
              <a:t>。</a:t>
            </a:r>
            <a:r>
              <a:rPr lang="en-US" altLang="zh-CN" sz="1600" dirty="0"/>
              <a:t>此外，大量的包重传可能会提醒受害者某些攻击可能正在进行，</a:t>
            </a:r>
            <a:r>
              <a:rPr lang="en-US" altLang="zh-CN" sz="1600" dirty="0" smtClean="0"/>
              <a:t>从而降低了方法的保密性</a:t>
            </a:r>
            <a:r>
              <a:rPr lang="en-US" altLang="zh-CN" sz="1600" dirty="0"/>
              <a:t>。其他问题，如何时延迟和如何区分Tor控制单元也需要考虑。</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2338083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3006592"/>
          </a:xfrm>
          <a:prstGeom prst="rect">
            <a:avLst/>
          </a:prstGeom>
        </p:spPr>
        <p:txBody>
          <a:bodyPr wrap="square">
            <a:spAutoFit/>
          </a:bodyPr>
          <a:lstStyle/>
          <a:p>
            <a:pPr lvl="0">
              <a:lnSpc>
                <a:spcPct val="150000"/>
              </a:lnSpc>
              <a:defRPr/>
            </a:pP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解决方案</a:t>
            </a: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lang="en-US" altLang="zh-CN" sz="1600" dirty="0"/>
              <a:t> </a:t>
            </a:r>
            <a:r>
              <a:rPr lang="en-US" altLang="zh-CN" sz="1400" dirty="0">
                <a:latin typeface="Times New Roman" panose="02020603050405020304" pitchFamily="18" charset="0"/>
                <a:cs typeface="Times New Roman" panose="02020603050405020304" pitchFamily="18" charset="0"/>
              </a:rPr>
              <a:t>为了获得web对象的精确大小，我们首先需要确定用户何时开始向某个web页面发送HTTP请求。我们可以利用Tor协议的设计特性来实现这一点</a:t>
            </a:r>
            <a:r>
              <a:rPr lang="en-US" altLang="zh-CN" sz="1400" dirty="0" smtClean="0">
                <a:latin typeface="Times New Roman" panose="02020603050405020304" pitchFamily="18" charset="0"/>
                <a:cs typeface="Times New Roman" panose="02020603050405020304" pitchFamily="18" charset="0"/>
              </a:rPr>
              <a:t>。OP</a:t>
            </a:r>
            <a:r>
              <a:rPr lang="en-US" altLang="zh-CN" sz="1400" dirty="0">
                <a:latin typeface="Times New Roman" panose="02020603050405020304" pitchFamily="18" charset="0"/>
                <a:cs typeface="Times New Roman" panose="02020603050405020304" pitchFamily="18" charset="0"/>
              </a:rPr>
              <a:t>（洋葱代理）</a:t>
            </a:r>
            <a:r>
              <a:rPr lang="en-US" altLang="zh-CN" sz="1400" b="1" dirty="0">
                <a:solidFill>
                  <a:srgbClr val="FF0000"/>
                </a:solidFill>
                <a:latin typeface="Times New Roman" panose="02020603050405020304" pitchFamily="18" charset="0"/>
                <a:cs typeface="Times New Roman" panose="02020603050405020304" pitchFamily="18" charset="0"/>
              </a:rPr>
              <a:t>首先</a:t>
            </a:r>
            <a:r>
              <a:rPr lang="en-US" altLang="zh-CN" sz="1400" dirty="0">
                <a:latin typeface="Times New Roman" panose="02020603050405020304" pitchFamily="18" charset="0"/>
                <a:cs typeface="Times New Roman" panose="02020603050405020304" pitchFamily="18" charset="0"/>
              </a:rPr>
              <a:t>与OR1（Tor电路中的第一个洋葱路由器）建立TLS连接，然后总共发送和接收6</a:t>
            </a:r>
            <a:r>
              <a:rPr lang="en-US" altLang="zh-CN" sz="1400" dirty="0" smtClean="0">
                <a:latin typeface="Times New Roman" panose="02020603050405020304" pitchFamily="18" charset="0"/>
                <a:cs typeface="Times New Roman" panose="02020603050405020304" pitchFamily="18" charset="0"/>
              </a:rPr>
              <a:t>个cell（</a:t>
            </a:r>
            <a:r>
              <a:rPr lang="en-US" altLang="zh-CN" sz="1400" dirty="0">
                <a:latin typeface="Times New Roman" panose="02020603050405020304" pitchFamily="18" charset="0"/>
                <a:cs typeface="Times New Roman" panose="02020603050405020304" pitchFamily="18" charset="0"/>
              </a:rPr>
              <a:t>每个方向3</a:t>
            </a:r>
            <a:r>
              <a:rPr lang="en-US" altLang="zh-CN" sz="1400" dirty="0" smtClean="0">
                <a:latin typeface="Times New Roman" panose="02020603050405020304" pitchFamily="18" charset="0"/>
                <a:cs typeface="Times New Roman" panose="02020603050405020304" pitchFamily="18" charset="0"/>
              </a:rPr>
              <a:t>个cell），</a:t>
            </a:r>
            <a:r>
              <a:rPr lang="en-US" altLang="zh-CN" sz="1400" dirty="0">
                <a:latin typeface="Times New Roman" panose="02020603050405020304" pitchFamily="18" charset="0"/>
                <a:cs typeface="Times New Roman" panose="02020603050405020304" pitchFamily="18" charset="0"/>
              </a:rPr>
              <a:t>以创建一个Tor电路。这个过程很容易识别。电路创建完成后，OP向出口节点OR3（Tor电路中的最后一个洋葱路由器）发送RELAY_BEGIN cell开始网络浏览。当OR3接收到</a:t>
            </a:r>
            <a:r>
              <a:rPr lang="en-US" altLang="zh-CN" sz="1400" dirty="0" smtClean="0">
                <a:latin typeface="Times New Roman" panose="02020603050405020304" pitchFamily="18" charset="0"/>
                <a:cs typeface="Times New Roman" panose="02020603050405020304" pitchFamily="18" charset="0"/>
              </a:rPr>
              <a:t>RELAY_BEGIN</a:t>
            </a:r>
            <a:r>
              <a:rPr lang="en-US" altLang="zh-CN" sz="1400" dirty="0">
                <a:latin typeface="Times New Roman" panose="02020603050405020304" pitchFamily="18" charset="0"/>
                <a:cs typeface="Times New Roman" panose="02020603050405020304" pitchFamily="18" charset="0"/>
              </a:rPr>
              <a:t> </a:t>
            </a:r>
            <a:r>
              <a:rPr lang="en-US" altLang="zh-CN" sz="1400" dirty="0" err="1" smtClean="0">
                <a:latin typeface="Times New Roman" panose="02020603050405020304" pitchFamily="18" charset="0"/>
                <a:cs typeface="Times New Roman" panose="02020603050405020304" pitchFamily="18" charset="0"/>
              </a:rPr>
              <a:t>cell时</a:t>
            </a:r>
            <a:r>
              <a:rPr lang="en-US" altLang="zh-CN" sz="1400" dirty="0" err="1">
                <a:latin typeface="Times New Roman" panose="02020603050405020304" pitchFamily="18" charset="0"/>
                <a:cs typeface="Times New Roman" panose="02020603050405020304" pitchFamily="18" charset="0"/>
              </a:rPr>
              <a:t>，它充当一个代理服务器，与web服务器建立TCP连接，并在TCP</a:t>
            </a:r>
            <a:r>
              <a:rPr lang="en-US" altLang="zh-CN" sz="1400" dirty="0" err="1" smtClean="0">
                <a:latin typeface="Times New Roman" panose="02020603050405020304" pitchFamily="18" charset="0"/>
                <a:cs typeface="Times New Roman" panose="02020603050405020304" pitchFamily="18" charset="0"/>
              </a:rPr>
              <a:t>握手完成后将</a:t>
            </a:r>
            <a:r>
              <a:rPr lang="en-US" altLang="zh-CN" sz="1400" dirty="0">
                <a:latin typeface="Times New Roman" panose="02020603050405020304" pitchFamily="18" charset="0"/>
                <a:cs typeface="Times New Roman" panose="02020603050405020304" pitchFamily="18" charset="0"/>
              </a:rPr>
              <a:t> RELAY_CONNECTED</a:t>
            </a:r>
            <a:r>
              <a:rPr lang="en-US" altLang="zh-CN" sz="1400" dirty="0" smtClean="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cell </a:t>
            </a:r>
            <a:r>
              <a:rPr lang="en-US" altLang="zh-CN" sz="1400" dirty="0" err="1" smtClean="0">
                <a:latin typeface="Times New Roman" panose="02020603050405020304" pitchFamily="18" charset="0"/>
                <a:cs typeface="Times New Roman" panose="02020603050405020304" pitchFamily="18" charset="0"/>
              </a:rPr>
              <a:t>发送回</a:t>
            </a:r>
            <a:r>
              <a:rPr lang="en-US" altLang="zh-CN" sz="1400" dirty="0" err="1">
                <a:latin typeface="Times New Roman" panose="02020603050405020304" pitchFamily="18" charset="0"/>
                <a:cs typeface="Times New Roman" panose="02020603050405020304" pitchFamily="18" charset="0"/>
              </a:rPr>
              <a:t>OP。</a:t>
            </a:r>
            <a:r>
              <a:rPr lang="en-US" altLang="zh-CN" sz="1400" b="1" dirty="0" err="1">
                <a:solidFill>
                  <a:srgbClr val="FF0000"/>
                </a:solidFill>
                <a:latin typeface="Times New Roman" panose="02020603050405020304" pitchFamily="18" charset="0"/>
                <a:cs typeface="Times New Roman" panose="02020603050405020304" pitchFamily="18" charset="0"/>
              </a:rPr>
              <a:t>然后</a:t>
            </a:r>
            <a:r>
              <a:rPr lang="en-US" altLang="zh-CN" sz="1400" dirty="0" err="1">
                <a:latin typeface="Times New Roman" panose="02020603050405020304" pitchFamily="18" charset="0"/>
                <a:cs typeface="Times New Roman" panose="02020603050405020304" pitchFamily="18" charset="0"/>
              </a:rPr>
              <a:t>，OP从web</a:t>
            </a:r>
            <a:r>
              <a:rPr lang="en-US" altLang="zh-CN" sz="1400" dirty="0" err="1" smtClean="0">
                <a:latin typeface="Times New Roman" panose="02020603050405020304" pitchFamily="18" charset="0"/>
                <a:cs typeface="Times New Roman" panose="02020603050405020304" pitchFamily="18" charset="0"/>
              </a:rPr>
              <a:t>浏览器接受HTTP</a:t>
            </a:r>
            <a:r>
              <a:rPr lang="en-US" altLang="zh-CN" sz="1400" dirty="0" smtClean="0">
                <a:latin typeface="Times New Roman" panose="02020603050405020304" pitchFamily="18" charset="0"/>
                <a:cs typeface="Times New Roman" panose="02020603050405020304" pitchFamily="18" charset="0"/>
              </a:rPr>
              <a:t> </a:t>
            </a:r>
            <a:r>
              <a:rPr lang="en-US" altLang="zh-CN" sz="1400" dirty="0" err="1" smtClean="0">
                <a:latin typeface="Times New Roman" panose="02020603050405020304" pitchFamily="18" charset="0"/>
                <a:cs typeface="Times New Roman" panose="02020603050405020304" pitchFamily="18" charset="0"/>
              </a:rPr>
              <a:t>GET请求</a:t>
            </a:r>
            <a:r>
              <a:rPr lang="en-US" altLang="zh-CN" sz="1400" dirty="0" err="1">
                <a:latin typeface="Times New Roman" panose="02020603050405020304" pitchFamily="18" charset="0"/>
                <a:cs typeface="Times New Roman" panose="02020603050405020304" pitchFamily="18" charset="0"/>
              </a:rPr>
              <a:t>，请求HTML文档，并将</a:t>
            </a:r>
            <a:r>
              <a:rPr lang="en-US" altLang="zh-CN" sz="1400" dirty="0" err="1" smtClean="0">
                <a:latin typeface="Times New Roman" panose="02020603050405020304" pitchFamily="18" charset="0"/>
                <a:cs typeface="Times New Roman" panose="02020603050405020304" pitchFamily="18" charset="0"/>
              </a:rPr>
              <a:t>RELAY_DATA</a:t>
            </a:r>
            <a:r>
              <a:rPr lang="en-US" altLang="zh-CN" sz="1400" dirty="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cell发送到</a:t>
            </a:r>
            <a:r>
              <a:rPr lang="en-US" altLang="zh-CN" sz="1400" dirty="0">
                <a:latin typeface="Times New Roman" panose="02020603050405020304" pitchFamily="18" charset="0"/>
                <a:cs typeface="Times New Roman" panose="02020603050405020304" pitchFamily="18" charset="0"/>
              </a:rPr>
              <a:t>OR3。</a:t>
            </a:r>
            <a:r>
              <a:rPr lang="en-US" altLang="zh-CN" sz="1400" b="1" dirty="0">
                <a:solidFill>
                  <a:srgbClr val="FF0000"/>
                </a:solidFill>
                <a:latin typeface="Times New Roman" panose="02020603050405020304" pitchFamily="18" charset="0"/>
                <a:cs typeface="Times New Roman" panose="02020603050405020304" pitchFamily="18" charset="0"/>
              </a:rPr>
              <a:t>最后</a:t>
            </a:r>
            <a:r>
              <a:rPr lang="en-US" altLang="zh-CN" sz="1400" dirty="0">
                <a:latin typeface="Times New Roman" panose="02020603050405020304" pitchFamily="18" charset="0"/>
                <a:cs typeface="Times New Roman" panose="02020603050405020304" pitchFamily="18" charset="0"/>
              </a:rPr>
              <a:t>，OR3向web服务器发送一个普通的HTTP请求，HTML文档的传输开始。因此，当网络浏览开始时，对手可以延迟第三个非零大小的传出包和后续包一段时间，以获得准确的web对象大小。</a:t>
            </a:r>
            <a:endParaRPr kumimoji="0" lang="en-US" altLang="zh-CN" sz="1400" b="1" i="0" u="none" strike="noStrike" kern="120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893714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994658"/>
            <a:ext cx="8496944" cy="3293209"/>
          </a:xfrm>
          <a:prstGeom prst="rect">
            <a:avLst/>
          </a:prstGeom>
          <a:noFill/>
        </p:spPr>
        <p:txBody>
          <a:bodyPr wrap="square" rtlCol="0">
            <a:spAutoFit/>
          </a:bodyPr>
          <a:lstStyle/>
          <a:p>
            <a:r>
              <a:rPr kumimoji="0" lang="en-US" altLang="zh-CN"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14</a:t>
            </a: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18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r>
              <a:rPr lang="en-US" altLang="zh-CN" sz="2000" dirty="0"/>
              <a:t> An empirical study of web browsers’ resistance to traffic analysis</a:t>
            </a:r>
          </a:p>
          <a:p>
            <a:r>
              <a:rPr lang="en-US" altLang="zh-CN" sz="2000" dirty="0"/>
              <a:t>and website fingerprinting attacks </a:t>
            </a:r>
            <a:r>
              <a:rPr kumimoji="0" lang="en-US" altLang="zh-CN" sz="18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作者</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与单位：</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r>
              <a:rPr lang="en-US" altLang="zh-CN" dirty="0" err="1"/>
              <a:t>Taher</a:t>
            </a:r>
            <a:r>
              <a:rPr lang="en-US" altLang="zh-CN" dirty="0"/>
              <a:t> Al-</a:t>
            </a:r>
            <a:r>
              <a:rPr lang="en-US" altLang="zh-CN" dirty="0" err="1"/>
              <a:t>Shehari</a:t>
            </a:r>
            <a:r>
              <a:rPr lang="en-US" altLang="zh-CN" dirty="0"/>
              <a:t> 1   Sami </a:t>
            </a:r>
            <a:r>
              <a:rPr lang="en-US" altLang="zh-CN" dirty="0" err="1"/>
              <a:t>Zhioua</a:t>
            </a:r>
            <a:r>
              <a:rPr lang="en-US" altLang="zh-CN" dirty="0"/>
              <a:t> 2</a:t>
            </a:r>
          </a:p>
          <a:p>
            <a:endParaRPr lang="en-US" altLang="zh-CN" dirty="0"/>
          </a:p>
          <a:p>
            <a:r>
              <a:rPr lang="en-US" altLang="zh-CN" dirty="0"/>
              <a:t>1 King Saud University, Riyadh, Saudi Arabia</a:t>
            </a:r>
          </a:p>
          <a:p>
            <a:r>
              <a:rPr lang="en-US" altLang="zh-CN" dirty="0"/>
              <a:t>2 Information and Computer Science Department, King Fahd University of Petroleum and Minerals, Dhahran 31261, Saudi Arabia</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defRPr/>
            </a:pPr>
            <a:r>
              <a:rPr lang="en-US" altLang="zh-CN" dirty="0"/>
              <a:t>Cluster Computing (2018) 21:1917–1931</a:t>
            </a:r>
            <a:endParaRPr lang="zh-CN" altLang="zh-CN" sz="1600" dirty="0">
              <a:solidFill>
                <a:srgbClr val="000000"/>
              </a:solidFill>
            </a:endParaRPr>
          </a:p>
        </p:txBody>
      </p:sp>
      <p:sp>
        <p:nvSpPr>
          <p:cNvPr id="4" name="文本框 3">
            <a:extLst>
              <a:ext uri="{FF2B5EF4-FFF2-40B4-BE49-F238E27FC236}">
                <a16:creationId xmlns:a16="http://schemas.microsoft.com/office/drawing/2014/main" id="{D7B6B9E4-9B27-404F-A11E-D8E867D07B8D}"/>
              </a:ext>
            </a:extLst>
          </p:cNvPr>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699053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4893647"/>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研究动机（</a:t>
            </a:r>
            <a:r>
              <a:rPr kumimoji="0" lang="zh-CN"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针对的问题</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和意义）</a:t>
            </a: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defRPr/>
            </a:pPr>
            <a:r>
              <a:rPr lang="en-US" altLang="zh-CN" sz="1600" dirty="0"/>
              <a:t>采用匿名协议建立加密隧道，保护互联网用户的隐私不受流量分析攻击。然而，攻击者试图推断一些流量模式的特征（如包方向、包大小、</a:t>
            </a:r>
            <a:r>
              <a:rPr lang="en-US" altLang="zh-CN" sz="1600" dirty="0" smtClean="0"/>
              <a:t>包间时</a:t>
            </a:r>
            <a:r>
              <a:rPr lang="zh-CN" altLang="en-US" sz="1600" dirty="0" smtClean="0"/>
              <a:t>间</a:t>
            </a:r>
            <a:r>
              <a:rPr lang="en-US" altLang="zh-CN" sz="1600" dirty="0" smtClean="0"/>
              <a:t>等</a:t>
            </a:r>
            <a:r>
              <a:rPr lang="en-US" altLang="zh-CN" sz="1600" dirty="0"/>
              <a:t>），以暴露互联网用户的身份及其活动。最近流行的一种流量分析攻击被称为网站指纹，它揭示目标用户访问的网站的身份。现有的文献研究了利用单一的web浏览器即Firefox对网站进行指纹攻击。本文提出了一个统一的流量分析攻击模型，该模型</a:t>
            </a:r>
            <a:r>
              <a:rPr lang="en-US" altLang="zh-CN" sz="1600" b="1" u="sng" dirty="0">
                <a:solidFill>
                  <a:srgbClr val="FF0000"/>
                </a:solidFill>
              </a:rPr>
              <a:t>由一系列阶段组成</a:t>
            </a:r>
            <a:r>
              <a:rPr lang="en-US" altLang="zh-CN" sz="1600" dirty="0"/>
              <a:t>，证明了在</a:t>
            </a:r>
            <a:r>
              <a:rPr lang="en-US" altLang="zh-CN" sz="1600" dirty="0" smtClean="0"/>
              <a:t>Tor下使用流行</a:t>
            </a:r>
            <a:r>
              <a:rPr lang="zh-CN" altLang="en-US" sz="1600" dirty="0" smtClean="0"/>
              <a:t>的</a:t>
            </a:r>
            <a:r>
              <a:rPr lang="en-US" altLang="zh-CN" sz="1600" dirty="0" err="1" smtClean="0"/>
              <a:t>浏览器进行网站指纹攻击的有效性</a:t>
            </a:r>
            <a:r>
              <a:rPr lang="en-US" altLang="zh-CN" sz="1600" dirty="0" err="1"/>
              <a:t>。此外</a:t>
            </a:r>
            <a:r>
              <a:rPr lang="en-US" altLang="zh-CN" sz="1600" dirty="0" err="1" smtClean="0"/>
              <a:t>，还揭示了在</a:t>
            </a:r>
            <a:r>
              <a:rPr lang="en-US" altLang="zh-CN" sz="1600" b="1" u="sng" dirty="0" err="1">
                <a:solidFill>
                  <a:srgbClr val="FF0000"/>
                </a:solidFill>
              </a:rPr>
              <a:t>Tor匿名系统和不同浏览器上影响网站指纹攻击准确性的主要因素</a:t>
            </a:r>
            <a:r>
              <a:rPr lang="en-US" altLang="zh-CN" sz="1600" dirty="0" smtClean="0"/>
              <a:t>。</a:t>
            </a:r>
          </a:p>
          <a:p>
            <a:pPr lvl="0">
              <a:lnSpc>
                <a:spcPct val="150000"/>
              </a:lnSpc>
              <a:defRPr/>
            </a:pP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思路</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与方案与创新点</a:t>
            </a: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defRPr/>
            </a:pPr>
            <a:r>
              <a:rPr lang="en-US" altLang="zh-CN" sz="1600" dirty="0"/>
              <a:t>据</a:t>
            </a:r>
            <a:r>
              <a:rPr lang="zh-CN" altLang="en-US" sz="1600" dirty="0"/>
              <a:t>本文作者所述</a:t>
            </a:r>
            <a:r>
              <a:rPr lang="en-US" altLang="zh-CN" sz="1600" dirty="0"/>
              <a:t>，</a:t>
            </a:r>
            <a:r>
              <a:rPr lang="en-US" altLang="zh-CN" sz="1600" dirty="0" err="1"/>
              <a:t>以前没有研究通过部署使用前五大浏览器的实际流量分析攻击来发现这些因素。研究结果与互联网用户（个人</a:t>
            </a:r>
            <a:r>
              <a:rPr lang="en-US" altLang="zh-CN" sz="1600" dirty="0"/>
              <a:t>/</a:t>
            </a:r>
            <a:r>
              <a:rPr lang="en-US" altLang="zh-CN" sz="1600" dirty="0" err="1"/>
              <a:t>公司</a:t>
            </a:r>
            <a:r>
              <a:rPr lang="en-US" altLang="zh-CN" sz="1600" dirty="0"/>
              <a:t>/</a:t>
            </a:r>
            <a:r>
              <a:rPr lang="en-US" altLang="zh-CN" sz="1600" dirty="0" err="1"/>
              <a:t>政府）非常相关，因为他们可以评估</a:t>
            </a:r>
            <a:r>
              <a:rPr lang="zh-CN" altLang="en-US" sz="1600" dirty="0"/>
              <a:t>自己的隐私在流量分析攻击中被保护的程度，特别是在不同的浏览器上的网站指纹识别</a:t>
            </a:r>
            <a:r>
              <a:rPr lang="en-US" altLang="zh-CN" sz="1600" dirty="0"/>
              <a:t>。</a:t>
            </a:r>
            <a:endPar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296432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4570482"/>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一些有用的信息</a:t>
            </a: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a:lnSpc>
                <a:spcPct val="150000"/>
              </a:lnSpc>
            </a:pPr>
            <a:r>
              <a:rPr kumimoji="0" lang="en-US" altLang="zh-CN" sz="16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1.</a:t>
            </a:r>
            <a:r>
              <a:rPr lang="zh-CN" altLang="en-US" dirty="0"/>
              <a:t> </a:t>
            </a:r>
            <a:r>
              <a:rPr lang="zh-CN" altLang="en-US" sz="1600" dirty="0">
                <a:solidFill>
                  <a:srgbClr val="000000"/>
                </a:solidFill>
              </a:rPr>
              <a:t>网站指纹识别是一种流量分析攻击，它允许攻击者推断受害者访问的网页的身份，从而侵犯其隐私，即使他使用了</a:t>
            </a:r>
            <a:r>
              <a:rPr lang="en-US" altLang="zh-CN" sz="1600" dirty="0" smtClean="0">
                <a:solidFill>
                  <a:srgbClr val="000000"/>
                </a:solidFill>
              </a:rPr>
              <a:t>Tor</a:t>
            </a:r>
            <a:r>
              <a:rPr lang="zh-CN" altLang="en-US" sz="1600" dirty="0" smtClean="0">
                <a:solidFill>
                  <a:srgbClr val="000000"/>
                </a:solidFill>
              </a:rPr>
              <a:t>这样</a:t>
            </a:r>
            <a:r>
              <a:rPr lang="zh-CN" altLang="en-US" sz="1600" dirty="0">
                <a:solidFill>
                  <a:srgbClr val="000000"/>
                </a:solidFill>
              </a:rPr>
              <a:t>的匿名系统。攻击者可以根据从其流量模式推断出的特征来识别受害者访问的网页的类型。当受害者访问某个网页时，该网页的</a:t>
            </a:r>
            <a:r>
              <a:rPr lang="en-US" altLang="zh-CN" sz="1600" dirty="0">
                <a:solidFill>
                  <a:srgbClr val="000000"/>
                </a:solidFill>
              </a:rPr>
              <a:t>HTML</a:t>
            </a:r>
            <a:r>
              <a:rPr lang="zh-CN" altLang="en-US" sz="1600" dirty="0">
                <a:solidFill>
                  <a:srgbClr val="000000"/>
                </a:solidFill>
              </a:rPr>
              <a:t>文档将与其引用的内容（</a:t>
            </a:r>
            <a:r>
              <a:rPr lang="zh-CN" altLang="en-US" sz="1600" dirty="0" smtClean="0">
                <a:solidFill>
                  <a:srgbClr val="000000"/>
                </a:solidFill>
              </a:rPr>
              <a:t>例如</a:t>
            </a:r>
            <a:r>
              <a:rPr lang="en-US" altLang="zh-CN" sz="1600" dirty="0" smtClean="0">
                <a:solidFill>
                  <a:srgbClr val="000000"/>
                </a:solidFill>
              </a:rPr>
              <a:t>CSS</a:t>
            </a:r>
            <a:r>
              <a:rPr lang="zh-CN" altLang="en-US" sz="1600" dirty="0" smtClean="0">
                <a:solidFill>
                  <a:srgbClr val="000000"/>
                </a:solidFill>
              </a:rPr>
              <a:t>、</a:t>
            </a:r>
            <a:r>
              <a:rPr lang="en-US" altLang="zh-CN" sz="1600" dirty="0" smtClean="0">
                <a:solidFill>
                  <a:srgbClr val="000000"/>
                </a:solidFill>
              </a:rPr>
              <a:t>JS</a:t>
            </a:r>
            <a:r>
              <a:rPr lang="zh-CN" altLang="en-US" sz="1600" dirty="0" smtClean="0">
                <a:solidFill>
                  <a:srgbClr val="000000"/>
                </a:solidFill>
              </a:rPr>
              <a:t>、</a:t>
            </a:r>
            <a:r>
              <a:rPr lang="zh-CN" altLang="en-US" sz="1600" dirty="0">
                <a:solidFill>
                  <a:srgbClr val="000000"/>
                </a:solidFill>
              </a:rPr>
              <a:t>图像、文本等）一起获取。</a:t>
            </a:r>
          </a:p>
          <a:p>
            <a:pPr>
              <a:lnSpc>
                <a:spcPct val="150000"/>
              </a:lnSpc>
            </a:pPr>
            <a:r>
              <a:rPr lang="zh-CN" altLang="en-US" sz="1600" dirty="0" smtClean="0">
                <a:solidFill>
                  <a:srgbClr val="000000"/>
                </a:solidFill>
              </a:rPr>
              <a:t>由于获取</a:t>
            </a:r>
            <a:r>
              <a:rPr lang="zh-CN" altLang="en-US" sz="1600" dirty="0">
                <a:solidFill>
                  <a:srgbClr val="000000"/>
                </a:solidFill>
              </a:rPr>
              <a:t>内容所产生的流量具有特定的特性（包大小、顺序、方向和延迟）。加密协议（例如，</a:t>
            </a:r>
            <a:r>
              <a:rPr lang="en-US" altLang="zh-CN" sz="1600" dirty="0">
                <a:solidFill>
                  <a:srgbClr val="000000"/>
                </a:solidFill>
              </a:rPr>
              <a:t>SSL</a:t>
            </a:r>
            <a:r>
              <a:rPr lang="zh-CN" altLang="en-US" sz="1600" dirty="0">
                <a:solidFill>
                  <a:srgbClr val="000000"/>
                </a:solidFill>
              </a:rPr>
              <a:t>）对传输数据的内容进行加密，但它们不能有效地隐藏诸如（数据包大小、方向</a:t>
            </a:r>
            <a:r>
              <a:rPr lang="zh-CN" altLang="en-US" sz="1600" dirty="0" smtClean="0">
                <a:solidFill>
                  <a:srgbClr val="000000"/>
                </a:solidFill>
              </a:rPr>
              <a:t>、时延等</a:t>
            </a:r>
            <a:r>
              <a:rPr lang="zh-CN" altLang="en-US" sz="1600" dirty="0">
                <a:solidFill>
                  <a:srgbClr val="000000"/>
                </a:solidFill>
              </a:rPr>
              <a:t>）等</a:t>
            </a:r>
            <a:r>
              <a:rPr lang="zh-CN" altLang="en-US" sz="1600" dirty="0" smtClean="0">
                <a:solidFill>
                  <a:srgbClr val="000000"/>
                </a:solidFill>
              </a:rPr>
              <a:t>特征。</a:t>
            </a:r>
            <a:r>
              <a:rPr lang="zh-CN" altLang="en-US" sz="1600" dirty="0">
                <a:solidFill>
                  <a:srgbClr val="000000"/>
                </a:solidFill>
              </a:rPr>
              <a:t>因此，窃听者可以基于包的顺序、方向</a:t>
            </a:r>
            <a:r>
              <a:rPr lang="zh-CN" altLang="en-US" sz="1600" dirty="0" smtClean="0">
                <a:solidFill>
                  <a:srgbClr val="000000"/>
                </a:solidFill>
              </a:rPr>
              <a:t>、</a:t>
            </a:r>
            <a:r>
              <a:rPr lang="zh-CN" altLang="en-US" sz="1600" dirty="0">
                <a:solidFill>
                  <a:srgbClr val="000000"/>
                </a:solidFill>
              </a:rPr>
              <a:t>时延</a:t>
            </a:r>
            <a:r>
              <a:rPr lang="zh-CN" altLang="en-US" sz="1600" dirty="0" smtClean="0">
                <a:solidFill>
                  <a:srgbClr val="000000"/>
                </a:solidFill>
              </a:rPr>
              <a:t>，</a:t>
            </a:r>
            <a:r>
              <a:rPr lang="zh-CN" altLang="en-US" sz="1600" dirty="0">
                <a:solidFill>
                  <a:srgbClr val="000000"/>
                </a:solidFill>
              </a:rPr>
              <a:t>尤其是包的大小来监视</a:t>
            </a:r>
            <a:r>
              <a:rPr lang="en-US" altLang="zh-CN" sz="1600" dirty="0">
                <a:solidFill>
                  <a:srgbClr val="000000"/>
                </a:solidFill>
              </a:rPr>
              <a:t>/</a:t>
            </a:r>
            <a:r>
              <a:rPr lang="zh-CN" altLang="en-US" sz="1600" dirty="0">
                <a:solidFill>
                  <a:srgbClr val="000000"/>
                </a:solidFill>
              </a:rPr>
              <a:t>嗅探受害者的网络流量和指纹网站访问</a:t>
            </a:r>
            <a:r>
              <a:rPr lang="zh-CN" altLang="en-US" sz="1600" dirty="0" smtClean="0">
                <a:solidFill>
                  <a:srgbClr val="000000"/>
                </a:solidFill>
              </a:rPr>
              <a:t>。由于网站指纹是唯一的，因此即使使用</a:t>
            </a:r>
            <a:r>
              <a:rPr lang="en-US" altLang="zh-CN" sz="1600" dirty="0" smtClean="0">
                <a:solidFill>
                  <a:srgbClr val="000000"/>
                </a:solidFill>
              </a:rPr>
              <a:t>SSL</a:t>
            </a:r>
            <a:r>
              <a:rPr lang="zh-CN" altLang="en-US" sz="1600" dirty="0" smtClean="0">
                <a:solidFill>
                  <a:srgbClr val="000000"/>
                </a:solidFill>
              </a:rPr>
              <a:t>、</a:t>
            </a:r>
            <a:r>
              <a:rPr lang="en-US" altLang="zh-CN" sz="1600" dirty="0" smtClean="0">
                <a:solidFill>
                  <a:srgbClr val="000000"/>
                </a:solidFill>
              </a:rPr>
              <a:t>SSH</a:t>
            </a:r>
            <a:r>
              <a:rPr lang="zh-CN" altLang="en-US" sz="1600" dirty="0" smtClean="0">
                <a:solidFill>
                  <a:srgbClr val="000000"/>
                </a:solidFill>
              </a:rPr>
              <a:t>、</a:t>
            </a:r>
            <a:r>
              <a:rPr lang="en-US" altLang="zh-CN" sz="1600" dirty="0" smtClean="0">
                <a:solidFill>
                  <a:srgbClr val="000000"/>
                </a:solidFill>
              </a:rPr>
              <a:t>Tor</a:t>
            </a:r>
            <a:r>
              <a:rPr lang="zh-CN" altLang="en-US" sz="1600" dirty="0" smtClean="0">
                <a:solidFill>
                  <a:srgbClr val="000000"/>
                </a:solidFill>
              </a:rPr>
              <a:t>等任何安全</a:t>
            </a:r>
            <a:r>
              <a:rPr lang="en-US" altLang="zh-CN" sz="1600" dirty="0" smtClean="0">
                <a:solidFill>
                  <a:srgbClr val="000000"/>
                </a:solidFill>
              </a:rPr>
              <a:t>/</a:t>
            </a:r>
            <a:r>
              <a:rPr lang="zh-CN" altLang="en-US" sz="1600" dirty="0" smtClean="0">
                <a:solidFill>
                  <a:srgbClr val="000000"/>
                </a:solidFill>
              </a:rPr>
              <a:t>匿名协议对连接进行加密，也可以唯一地识别访问的网站。由于现代网站的动态性，审查机构不断更新指纹以应对这种变化</a:t>
            </a:r>
            <a:r>
              <a:rPr lang="zh-CN" altLang="en-US" sz="1600" dirty="0">
                <a:solidFill>
                  <a:srgbClr val="000000"/>
                </a:solidFill>
              </a:rPr>
              <a:t>。</a:t>
            </a:r>
            <a:endParaRPr kumimoji="0" lang="en-US" altLang="zh-CN" sz="16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328661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14857" y="1524238"/>
            <a:ext cx="8714286" cy="3809524"/>
          </a:xfrm>
          <a:prstGeom prst="rect">
            <a:avLst/>
          </a:prstGeom>
        </p:spPr>
      </p:pic>
      <p:sp>
        <p:nvSpPr>
          <p:cNvPr id="3" name="矩形 2"/>
          <p:cNvSpPr/>
          <p:nvPr/>
        </p:nvSpPr>
        <p:spPr>
          <a:xfrm>
            <a:off x="2633007" y="5333762"/>
            <a:ext cx="3877985" cy="369332"/>
          </a:xfrm>
          <a:prstGeom prst="rect">
            <a:avLst/>
          </a:prstGeom>
        </p:spPr>
        <p:txBody>
          <a:bodyPr wrap="none">
            <a:spAutoFit/>
          </a:bodyPr>
          <a:lstStyle/>
          <a:p>
            <a:r>
              <a:rPr lang="zh-CN" altLang="en-US" dirty="0">
                <a:solidFill>
                  <a:srgbClr val="000000"/>
                </a:solidFill>
                <a:latin typeface="Calibri" panose="020F0502020204030204" pitchFamily="34" charset="0"/>
              </a:rPr>
              <a:t>可能侵犯网络用户隐私的窃听者比例</a:t>
            </a:r>
            <a:endParaRPr lang="zh-CN" altLang="en-US" dirty="0"/>
          </a:p>
        </p:txBody>
      </p:sp>
    </p:spTree>
    <p:extLst>
      <p:ext uri="{BB962C8B-B14F-4D97-AF65-F5344CB8AC3E}">
        <p14:creationId xmlns:p14="http://schemas.microsoft.com/office/powerpoint/2010/main" val="21722315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1124744"/>
            <a:ext cx="7704856" cy="3206006"/>
          </a:xfrm>
          <a:prstGeom prst="rect">
            <a:avLst/>
          </a:prstGeom>
        </p:spPr>
        <p:txBody>
          <a:bodyPr wrap="square">
            <a:spAutoFit/>
          </a:bodyPr>
          <a:lstStyle/>
          <a:p>
            <a:pPr marL="150495" indent="-160020">
              <a:spcAft>
                <a:spcPts val="960"/>
              </a:spcAft>
            </a:pPr>
            <a:r>
              <a:rPr lang="en-US" altLang="zh-CN" dirty="0">
                <a:solidFill>
                  <a:srgbClr val="000000"/>
                </a:solidFill>
                <a:latin typeface="Calibri" panose="020F0502020204030204" pitchFamily="34" charset="0"/>
              </a:rPr>
              <a:t>5 Root causes behind different </a:t>
            </a:r>
            <a:r>
              <a:rPr lang="en-US" altLang="zh-CN" dirty="0" smtClean="0">
                <a:solidFill>
                  <a:srgbClr val="000000"/>
                </a:solidFill>
                <a:latin typeface="Calibri" panose="020F0502020204030204" pitchFamily="34" charset="0"/>
              </a:rPr>
              <a:t>resistance levels </a:t>
            </a:r>
            <a:r>
              <a:rPr lang="en-US" altLang="zh-CN" dirty="0">
                <a:solidFill>
                  <a:srgbClr val="000000"/>
                </a:solidFill>
                <a:latin typeface="Calibri" panose="020F0502020204030204" pitchFamily="34" charset="0"/>
              </a:rPr>
              <a:t>of </a:t>
            </a:r>
            <a:r>
              <a:rPr lang="en-US" altLang="zh-CN" dirty="0" smtClean="0">
                <a:solidFill>
                  <a:srgbClr val="000000"/>
                </a:solidFill>
                <a:latin typeface="Calibri" panose="020F0502020204030204" pitchFamily="34" charset="0"/>
              </a:rPr>
              <a:t>browsers</a:t>
            </a:r>
          </a:p>
          <a:p>
            <a:pPr marL="150495" indent="-160020">
              <a:spcAft>
                <a:spcPts val="960"/>
              </a:spcAft>
            </a:pPr>
            <a:r>
              <a:rPr lang="zh-CN" altLang="en-US" dirty="0"/>
              <a:t>浏览器</a:t>
            </a:r>
            <a:r>
              <a:rPr lang="zh-CN" altLang="en-US" dirty="0" smtClean="0"/>
              <a:t>不同抵抗力</a:t>
            </a:r>
            <a:r>
              <a:rPr lang="zh-CN" altLang="en-US" dirty="0"/>
              <a:t>等级背后的</a:t>
            </a:r>
            <a:r>
              <a:rPr lang="en-US" altLang="zh-CN" dirty="0"/>
              <a:t>5</a:t>
            </a:r>
            <a:r>
              <a:rPr lang="zh-CN" altLang="en-US" dirty="0"/>
              <a:t>个根本原因</a:t>
            </a:r>
          </a:p>
          <a:p>
            <a:pPr marL="150495" indent="-160020">
              <a:spcAft>
                <a:spcPts val="960"/>
              </a:spcAft>
            </a:pPr>
            <a:r>
              <a:rPr lang="en-US" altLang="zh-CN" dirty="0" smtClean="0"/>
              <a:t>1.</a:t>
            </a:r>
            <a:r>
              <a:rPr lang="zh-CN" altLang="en-US" dirty="0" smtClean="0"/>
              <a:t>浏览器</a:t>
            </a:r>
            <a:r>
              <a:rPr lang="zh-CN" altLang="en-US" dirty="0"/>
              <a:t>的</a:t>
            </a:r>
            <a:r>
              <a:rPr lang="en-US" altLang="zh-CN" dirty="0"/>
              <a:t>web</a:t>
            </a:r>
            <a:r>
              <a:rPr lang="zh-CN" altLang="en-US" dirty="0"/>
              <a:t>技术特性</a:t>
            </a:r>
          </a:p>
          <a:p>
            <a:pPr marL="150495" indent="-160020">
              <a:spcAft>
                <a:spcPts val="960"/>
              </a:spcAft>
            </a:pPr>
            <a:r>
              <a:rPr lang="en-US" altLang="zh-CN" dirty="0" smtClean="0"/>
              <a:t>2.</a:t>
            </a:r>
            <a:r>
              <a:rPr lang="zh-CN" altLang="en-US" dirty="0" smtClean="0"/>
              <a:t>浏览器</a:t>
            </a:r>
            <a:r>
              <a:rPr lang="zh-CN" altLang="en-US" dirty="0"/>
              <a:t>相关特性对其流量模式的影响</a:t>
            </a:r>
          </a:p>
          <a:p>
            <a:pPr marL="150495" indent="-160020">
              <a:spcAft>
                <a:spcPts val="960"/>
              </a:spcAft>
            </a:pPr>
            <a:r>
              <a:rPr lang="en-US" altLang="zh-CN" dirty="0" smtClean="0"/>
              <a:t>3.</a:t>
            </a:r>
            <a:r>
              <a:rPr lang="zh-CN" altLang="en-US" dirty="0" smtClean="0"/>
              <a:t>检索</a:t>
            </a:r>
            <a:r>
              <a:rPr lang="zh-CN" altLang="en-US" dirty="0"/>
              <a:t>到的</a:t>
            </a:r>
            <a:r>
              <a:rPr lang="en-US" altLang="zh-CN" dirty="0"/>
              <a:t>Java</a:t>
            </a:r>
            <a:r>
              <a:rPr lang="zh-CN" altLang="en-US" dirty="0"/>
              <a:t>脚本对浏览器流量模式的影响</a:t>
            </a:r>
          </a:p>
          <a:p>
            <a:pPr marL="150495" indent="-160020">
              <a:spcAft>
                <a:spcPts val="960"/>
              </a:spcAft>
            </a:pPr>
            <a:r>
              <a:rPr lang="en-US" altLang="zh-CN" dirty="0" smtClean="0"/>
              <a:t>4.</a:t>
            </a:r>
            <a:r>
              <a:rPr lang="zh-CN" altLang="en-US" dirty="0" smtClean="0"/>
              <a:t>第三</a:t>
            </a:r>
            <a:r>
              <a:rPr lang="zh-CN" altLang="en-US" dirty="0"/>
              <a:t>方域名网站内容对浏览器流量模式的</a:t>
            </a:r>
            <a:r>
              <a:rPr lang="zh-CN" altLang="en-US" dirty="0" smtClean="0"/>
              <a:t>影响</a:t>
            </a:r>
            <a:endParaRPr lang="en-US" altLang="zh-CN" dirty="0" smtClean="0"/>
          </a:p>
          <a:p>
            <a:pPr marL="150495" indent="-160020">
              <a:spcAft>
                <a:spcPts val="960"/>
              </a:spcAft>
            </a:pPr>
            <a:r>
              <a:rPr lang="en-US" altLang="zh-CN" dirty="0" smtClean="0"/>
              <a:t>5.</a:t>
            </a:r>
            <a:r>
              <a:rPr lang="zh-CN" altLang="en-US" dirty="0" smtClean="0"/>
              <a:t>同步</a:t>
            </a:r>
            <a:r>
              <a:rPr lang="zh-CN" altLang="en-US" dirty="0"/>
              <a:t>对象检索对浏览器流量模式的影响</a:t>
            </a:r>
          </a:p>
          <a:p>
            <a:pPr marL="150495" indent="-160020">
              <a:spcAft>
                <a:spcPts val="960"/>
              </a:spcAft>
            </a:pPr>
            <a:endParaRPr lang="en-US" altLang="zh-CN"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1280507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980728"/>
            <a:ext cx="8496944" cy="1877437"/>
          </a:xfrm>
          <a:prstGeom prst="rect">
            <a:avLst/>
          </a:prstGeom>
          <a:noFill/>
        </p:spPr>
        <p:txBody>
          <a:bodyPr wrap="square" rtlCol="0">
            <a:spAutoFit/>
          </a:bodyPr>
          <a:lstStyle/>
          <a:p>
            <a:pPr lvl="0"/>
            <a:r>
              <a:rPr kumimoji="0" lang="en-US" altLang="zh-CN"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14</a:t>
            </a: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18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r>
              <a:rPr lang="zh-CN" altLang="en-US" sz="2000" dirty="0"/>
              <a:t>基于</a:t>
            </a:r>
            <a:r>
              <a:rPr lang="en-US" altLang="zh-CN" sz="2000" dirty="0"/>
              <a:t>K-means </a:t>
            </a:r>
            <a:r>
              <a:rPr lang="zh-CN" altLang="en-US" sz="2000" dirty="0"/>
              <a:t>聚类分析的</a:t>
            </a:r>
            <a:r>
              <a:rPr lang="en-US" altLang="zh-CN" sz="2000" dirty="0" err="1"/>
              <a:t>ShadowscoksR</a:t>
            </a:r>
            <a:r>
              <a:rPr lang="en-US" altLang="zh-CN" sz="2000" dirty="0"/>
              <a:t> </a:t>
            </a:r>
            <a:r>
              <a:rPr lang="zh-CN" altLang="en-US" sz="2000" dirty="0"/>
              <a:t>流量识别研究</a:t>
            </a:r>
            <a:r>
              <a:rPr kumimoji="0" lang="en-US" altLang="zh-CN" sz="18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作者</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与单位：</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r>
              <a:rPr lang="zh-CN" altLang="en-US" dirty="0"/>
              <a:t>赵 伟，倪绿林，李 枫</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defRPr/>
            </a:pPr>
            <a:r>
              <a:rPr lang="zh-CN" altLang="en-US" dirty="0"/>
              <a:t>国防科技保密通信重点实验室，四川 成都 </a:t>
            </a:r>
            <a:r>
              <a:rPr lang="en-US" altLang="zh-CN" dirty="0" smtClean="0"/>
              <a:t>610041</a:t>
            </a:r>
            <a:endParaRPr kumimoji="0" lang="zh-CN"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文本框 3">
            <a:extLst>
              <a:ext uri="{FF2B5EF4-FFF2-40B4-BE49-F238E27FC236}">
                <a16:creationId xmlns:a16="http://schemas.microsoft.com/office/drawing/2014/main" id="{D7B6B9E4-9B27-404F-A11E-D8E867D07B8D}"/>
              </a:ext>
            </a:extLst>
          </p:cNvPr>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05317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3785652"/>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研究动机（</a:t>
            </a:r>
            <a:r>
              <a:rPr kumimoji="0" lang="zh-CN"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针对的问题</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和意义）</a:t>
            </a: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pPr>
            <a:r>
              <a:rPr lang="zh-CN" altLang="en-US" sz="1600" dirty="0">
                <a:latin typeface="微软雅黑" panose="020B0503020204020204" pitchFamily="34" charset="-122"/>
                <a:ea typeface="微软雅黑" panose="020B0503020204020204" pitchFamily="34" charset="-122"/>
              </a:rPr>
              <a:t>随着信息和</a:t>
            </a:r>
            <a:r>
              <a:rPr lang="zh-CN" altLang="en-US" sz="1600" dirty="0" smtClean="0">
                <a:latin typeface="微软雅黑" panose="020B0503020204020204" pitchFamily="34" charset="-122"/>
                <a:ea typeface="微软雅黑" panose="020B0503020204020204" pitchFamily="34" charset="-122"/>
              </a:rPr>
              <a:t>通信的日益增多、越来越</a:t>
            </a:r>
            <a:r>
              <a:rPr lang="zh-CN" altLang="en-US" sz="1600" dirty="0">
                <a:latin typeface="微软雅黑" panose="020B0503020204020204" pitchFamily="34" charset="-122"/>
                <a:ea typeface="微软雅黑" panose="020B0503020204020204" pitchFamily="34" charset="-122"/>
              </a:rPr>
              <a:t>多的</a:t>
            </a:r>
            <a:r>
              <a:rPr lang="zh-CN" altLang="en-US" sz="1600" dirty="0" smtClean="0">
                <a:latin typeface="微软雅黑" panose="020B0503020204020204" pitchFamily="34" charset="-122"/>
                <a:ea typeface="微软雅黑" panose="020B0503020204020204" pitchFamily="34" charset="-122"/>
              </a:rPr>
              <a:t>数据变得可用，这引发许多</a:t>
            </a:r>
            <a:r>
              <a:rPr lang="zh-CN" altLang="en-US" sz="1600" dirty="0">
                <a:latin typeface="微软雅黑" panose="020B0503020204020204" pitchFamily="34" charset="-122"/>
                <a:ea typeface="微软雅黑" panose="020B0503020204020204" pitchFamily="34" charset="-122"/>
              </a:rPr>
              <a:t>安全</a:t>
            </a:r>
            <a:r>
              <a:rPr lang="zh-CN" altLang="en-US" sz="1600" dirty="0" smtClean="0">
                <a:latin typeface="微软雅黑" panose="020B0503020204020204" pitchFamily="34" charset="-122"/>
                <a:ea typeface="微软雅黑" panose="020B0503020204020204" pitchFamily="34" charset="-122"/>
              </a:rPr>
              <a:t>风险，与此同时管理</a:t>
            </a:r>
            <a:r>
              <a:rPr lang="zh-CN" altLang="en-US" sz="1600" dirty="0">
                <a:latin typeface="微软雅黑" panose="020B0503020204020204" pitchFamily="34" charset="-122"/>
                <a:ea typeface="微软雅黑" panose="020B0503020204020204" pitchFamily="34" charset="-122"/>
              </a:rPr>
              <a:t>和减轻这些风险的欲望也随之产生。因此，从入侵检测系统（</a:t>
            </a:r>
            <a:r>
              <a:rPr lang="en-US" altLang="zh-CN" sz="1600" dirty="0">
                <a:latin typeface="微软雅黑" panose="020B0503020204020204" pitchFamily="34" charset="-122"/>
                <a:ea typeface="微软雅黑" panose="020B0503020204020204" pitchFamily="34" charset="-122"/>
              </a:rPr>
              <a:t>IDS</a:t>
            </a:r>
            <a:r>
              <a:rPr lang="zh-CN" altLang="en-US" sz="1600" dirty="0">
                <a:latin typeface="微软雅黑" panose="020B0503020204020204" pitchFamily="34" charset="-122"/>
                <a:ea typeface="微软雅黑" panose="020B0503020204020204" pitchFamily="34" charset="-122"/>
              </a:rPr>
              <a:t>）和恶意软件分类到安全策略管理（</a:t>
            </a:r>
            <a:r>
              <a:rPr lang="en-US" altLang="zh-CN" sz="1600" dirty="0">
                <a:latin typeface="微软雅黑" panose="020B0503020204020204" pitchFamily="34" charset="-122"/>
                <a:ea typeface="微软雅黑" panose="020B0503020204020204" pitchFamily="34" charset="-122"/>
              </a:rPr>
              <a:t>SPM</a:t>
            </a:r>
            <a:r>
              <a:rPr lang="zh-CN" altLang="en-US" sz="1600" dirty="0">
                <a:latin typeface="微软雅黑" panose="020B0503020204020204" pitchFamily="34" charset="-122"/>
                <a:ea typeface="微软雅黑" panose="020B0503020204020204" pitchFamily="34" charset="-122"/>
              </a:rPr>
              <a:t>）和信息泄漏检查，应用和</a:t>
            </a:r>
            <a:r>
              <a:rPr lang="zh-CN" altLang="en-US" sz="1600" dirty="0" smtClean="0">
                <a:latin typeface="微软雅黑" panose="020B0503020204020204" pitchFamily="34" charset="-122"/>
                <a:ea typeface="微软雅黑" panose="020B0503020204020204" pitchFamily="34" charset="-122"/>
              </a:rPr>
              <a:t>设计机器学习（</a:t>
            </a:r>
            <a:r>
              <a:rPr lang="en-US" altLang="zh-CN" sz="1600" dirty="0" smtClean="0">
                <a:latin typeface="微软雅黑" panose="020B0503020204020204" pitchFamily="34" charset="-122"/>
                <a:ea typeface="微软雅黑" panose="020B0503020204020204" pitchFamily="34" charset="-122"/>
              </a:rPr>
              <a:t>ML</a:t>
            </a:r>
            <a:r>
              <a:rPr lang="zh-CN" altLang="en-US" sz="1600" dirty="0" smtClean="0">
                <a:latin typeface="微软雅黑" panose="020B0503020204020204" pitchFamily="34" charset="-122"/>
                <a:ea typeface="微软雅黑" panose="020B0503020204020204" pitchFamily="34" charset="-122"/>
              </a:rPr>
              <a:t>）算法</a:t>
            </a:r>
            <a:r>
              <a:rPr lang="zh-CN" altLang="en-US" sz="1600" dirty="0">
                <a:latin typeface="微软雅黑" panose="020B0503020204020204" pitchFamily="34" charset="-122"/>
                <a:ea typeface="微软雅黑" panose="020B0503020204020204" pitchFamily="34" charset="-122"/>
              </a:rPr>
              <a:t>和系统的研究也迅速发展起来。</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相关研究的不足</a:t>
            </a: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pP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）由于</a:t>
            </a:r>
            <a:r>
              <a:rPr lang="zh-CN" altLang="en-US" sz="1600" dirty="0">
                <a:latin typeface="微软雅黑" panose="020B0503020204020204" pitchFamily="34" charset="-122"/>
                <a:ea typeface="微软雅黑" panose="020B0503020204020204" pitchFamily="34" charset="-122"/>
              </a:rPr>
              <a:t>受到硬件和系统资源的限制，大规模</a:t>
            </a:r>
            <a:r>
              <a:rPr lang="zh-CN" altLang="en-US" sz="1600" dirty="0" smtClean="0">
                <a:latin typeface="微软雅黑" panose="020B0503020204020204" pitchFamily="34" charset="-122"/>
                <a:ea typeface="微软雅黑" panose="020B0503020204020204" pitchFamily="34" charset="-122"/>
              </a:rPr>
              <a:t>的</a:t>
            </a:r>
            <a:r>
              <a:rPr lang="zh-CN" altLang="en-US" sz="1600" dirty="0">
                <a:latin typeface="微软雅黑" panose="020B0503020204020204" pitchFamily="34" charset="-122"/>
                <a:ea typeface="微软雅黑" panose="020B0503020204020204" pitchFamily="34" charset="-122"/>
              </a:rPr>
              <a:t>机器学习</a:t>
            </a:r>
            <a:r>
              <a:rPr lang="zh-CN" altLang="en-US" sz="1600" dirty="0" smtClean="0">
                <a:latin typeface="微软雅黑" panose="020B0503020204020204" pitchFamily="34" charset="-122"/>
                <a:ea typeface="微软雅黑" panose="020B0503020204020204" pitchFamily="34" charset="-122"/>
              </a:rPr>
              <a:t>应用</a:t>
            </a:r>
            <a:r>
              <a:rPr lang="zh-CN" altLang="en-US" sz="1600" dirty="0">
                <a:latin typeface="微软雅黑" panose="020B0503020204020204" pitchFamily="34" charset="-122"/>
                <a:ea typeface="微软雅黑" panose="020B0503020204020204" pitchFamily="34" charset="-122"/>
              </a:rPr>
              <a:t>多年来没有得到足够的重视</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lvl="0">
              <a:lnSpc>
                <a:spcPct val="150000"/>
              </a:lnSpc>
            </a:pPr>
            <a:r>
              <a:rPr lang="en-US" altLang="zh-CN" sz="1600" dirty="0" smtClean="0">
                <a:latin typeface="微软雅黑" panose="020B0503020204020204" pitchFamily="34" charset="-122"/>
                <a:ea typeface="微软雅黑" panose="020B0503020204020204" pitchFamily="34" charset="-122"/>
              </a:rPr>
              <a:t>2</a:t>
            </a:r>
            <a:r>
              <a:rPr lang="zh-CN" altLang="en-US" sz="1600" dirty="0" smtClean="0">
                <a:latin typeface="微软雅黑" panose="020B0503020204020204" pitchFamily="34" charset="-122"/>
                <a:ea typeface="微软雅黑" panose="020B0503020204020204" pitchFamily="34" charset="-122"/>
              </a:rPr>
              <a:t>）在</a:t>
            </a:r>
            <a:r>
              <a:rPr lang="zh-CN" altLang="en-US" sz="1600" dirty="0">
                <a:latin typeface="微软雅黑" panose="020B0503020204020204" pitchFamily="34" charset="-122"/>
                <a:ea typeface="微软雅黑" panose="020B0503020204020204" pitchFamily="34" charset="-122"/>
              </a:rPr>
              <a:t>主动攻击者的环境下，基于</a:t>
            </a:r>
            <a:r>
              <a:rPr lang="en-US" altLang="zh-CN" sz="1600" dirty="0">
                <a:latin typeface="微软雅黑" panose="020B0503020204020204" pitchFamily="34" charset="-122"/>
                <a:ea typeface="微软雅黑" panose="020B0503020204020204" pitchFamily="34" charset="-122"/>
              </a:rPr>
              <a:t>GT</a:t>
            </a:r>
            <a:r>
              <a:rPr lang="zh-CN" altLang="en-US" sz="1600" dirty="0" smtClean="0">
                <a:latin typeface="微软雅黑" panose="020B0503020204020204" pitchFamily="34" charset="-122"/>
                <a:ea typeface="微软雅黑" panose="020B0503020204020204" pitchFamily="34" charset="-122"/>
              </a:rPr>
              <a:t>的</a:t>
            </a:r>
            <a:r>
              <a:rPr lang="zh-CN" altLang="en-US" sz="1600" dirty="0">
                <a:latin typeface="微软雅黑" panose="020B0503020204020204" pitchFamily="34" charset="-122"/>
                <a:ea typeface="微软雅黑" panose="020B0503020204020204" pitchFamily="34" charset="-122"/>
              </a:rPr>
              <a:t>机器学习</a:t>
            </a:r>
            <a:r>
              <a:rPr lang="zh-CN" altLang="en-US" sz="1600" dirty="0" smtClean="0">
                <a:latin typeface="微软雅黑" panose="020B0503020204020204" pitchFamily="34" charset="-122"/>
                <a:ea typeface="微软雅黑" panose="020B0503020204020204" pitchFamily="34" charset="-122"/>
              </a:rPr>
              <a:t>范式</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HITL-ML</a:t>
            </a:r>
            <a:r>
              <a:rPr lang="zh-CN" altLang="en-US" sz="1600" dirty="0">
                <a:latin typeface="微软雅黑" panose="020B0503020204020204" pitchFamily="34" charset="-122"/>
                <a:ea typeface="微软雅黑" panose="020B0503020204020204" pitchFamily="34" charset="-122"/>
              </a:rPr>
              <a:t>系统设计的探索仍然是非常需要的（并且没有得到充分利用）</a:t>
            </a:r>
            <a:endParaRPr lang="en-US" altLang="zh-CN" sz="16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174823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2739211"/>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研究动机（</a:t>
            </a:r>
            <a:r>
              <a:rPr kumimoji="0" lang="zh-CN"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针对的问题</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和意义）</a:t>
            </a: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r>
              <a:rPr lang="en-US" altLang="zh-CN" dirty="0" err="1"/>
              <a:t>ShadowscoksR</a:t>
            </a:r>
            <a:r>
              <a:rPr lang="zh-CN" altLang="en-US" dirty="0"/>
              <a:t>（</a:t>
            </a:r>
            <a:r>
              <a:rPr lang="en-US" altLang="zh-CN" dirty="0"/>
              <a:t>SSR</a:t>
            </a:r>
            <a:r>
              <a:rPr lang="zh-CN" altLang="en-US" dirty="0"/>
              <a:t>）是</a:t>
            </a:r>
            <a:r>
              <a:rPr lang="en-US" altLang="zh-CN" dirty="0" smtClean="0"/>
              <a:t>SS</a:t>
            </a:r>
            <a:r>
              <a:rPr lang="zh-CN" altLang="en-US" dirty="0" smtClean="0"/>
              <a:t>的</a:t>
            </a:r>
            <a:r>
              <a:rPr lang="zh-CN" altLang="en-US" dirty="0"/>
              <a:t>增强版，可以将</a:t>
            </a:r>
            <a:r>
              <a:rPr lang="en-US" altLang="zh-CN" dirty="0" smtClean="0"/>
              <a:t>SS</a:t>
            </a:r>
            <a:r>
              <a:rPr lang="zh-CN" altLang="en-US" dirty="0" smtClean="0"/>
              <a:t>的</a:t>
            </a:r>
            <a:r>
              <a:rPr lang="zh-CN" altLang="en-US" dirty="0"/>
              <a:t>流量</a:t>
            </a:r>
            <a:r>
              <a:rPr lang="zh-CN" altLang="en-US" dirty="0" smtClean="0"/>
              <a:t>伪装</a:t>
            </a:r>
            <a:r>
              <a:rPr lang="zh-CN" altLang="en-US" dirty="0"/>
              <a:t>成常规协议的流量，如</a:t>
            </a:r>
            <a:r>
              <a:rPr lang="en-US" altLang="zh-CN" dirty="0" smtClean="0"/>
              <a:t>HTTP</a:t>
            </a:r>
            <a:r>
              <a:rPr lang="zh-CN" altLang="en-US" dirty="0" smtClean="0"/>
              <a:t>流量</a:t>
            </a:r>
            <a:r>
              <a:rPr lang="zh-CN" altLang="en-US" dirty="0"/>
              <a:t>、</a:t>
            </a:r>
            <a:r>
              <a:rPr lang="en-US" altLang="zh-CN" dirty="0" smtClean="0"/>
              <a:t>TLS</a:t>
            </a:r>
            <a:r>
              <a:rPr lang="zh-CN" altLang="en-US" dirty="0" smtClean="0"/>
              <a:t>流量</a:t>
            </a:r>
            <a:r>
              <a:rPr lang="zh-CN" altLang="en-US" dirty="0"/>
              <a:t>等，使得识别</a:t>
            </a:r>
            <a:r>
              <a:rPr lang="en-US" altLang="zh-CN" dirty="0" smtClean="0"/>
              <a:t>SSR</a:t>
            </a:r>
            <a:r>
              <a:rPr lang="zh-CN" altLang="en-US" dirty="0" smtClean="0"/>
              <a:t>流量</a:t>
            </a:r>
            <a:r>
              <a:rPr lang="zh-CN" altLang="en-US" dirty="0"/>
              <a:t>更加困难。因此，基于</a:t>
            </a:r>
            <a:r>
              <a:rPr lang="en-US" altLang="zh-CN" dirty="0" smtClean="0"/>
              <a:t>K-means</a:t>
            </a:r>
            <a:r>
              <a:rPr lang="zh-CN" altLang="en-US" dirty="0" smtClean="0"/>
              <a:t>聚类分析</a:t>
            </a:r>
            <a:r>
              <a:rPr lang="zh-CN" altLang="en-US" dirty="0"/>
              <a:t>首次提出了一种</a:t>
            </a:r>
            <a:r>
              <a:rPr lang="en-US" altLang="zh-CN" dirty="0" smtClean="0"/>
              <a:t>SSR</a:t>
            </a:r>
            <a:r>
              <a:rPr lang="zh-CN" altLang="en-US" dirty="0" smtClean="0"/>
              <a:t>流量</a:t>
            </a:r>
            <a:r>
              <a:rPr lang="zh-CN" altLang="en-US" dirty="0"/>
              <a:t>识别方法。实验结果表明，该方法对</a:t>
            </a:r>
            <a:r>
              <a:rPr lang="en-US" altLang="zh-CN" dirty="0" smtClean="0"/>
              <a:t>SSR</a:t>
            </a:r>
            <a:r>
              <a:rPr lang="zh-CN" altLang="en-US" dirty="0" smtClean="0"/>
              <a:t>流量</a:t>
            </a:r>
            <a:r>
              <a:rPr lang="zh-CN" altLang="en-US" dirty="0"/>
              <a:t>的识别效果较好</a:t>
            </a:r>
            <a:r>
              <a:rPr lang="zh-CN" altLang="en-US" dirty="0" smtClean="0"/>
              <a:t>，精度</a:t>
            </a:r>
            <a:r>
              <a:rPr lang="zh-CN" altLang="en-US" dirty="0"/>
              <a:t>、召回率、准确率等都在</a:t>
            </a:r>
            <a:r>
              <a:rPr lang="en-US" altLang="zh-CN" dirty="0"/>
              <a:t>94</a:t>
            </a:r>
            <a:r>
              <a:rPr lang="en-US" altLang="zh-CN" dirty="0" smtClean="0"/>
              <a:t>%</a:t>
            </a:r>
            <a:r>
              <a:rPr lang="zh-CN" altLang="en-US" dirty="0" smtClean="0"/>
              <a:t>以上。</a:t>
            </a:r>
            <a:endParaRPr lang="en-US" altLang="zh-CN" dirty="0" smtClean="0"/>
          </a:p>
          <a:p>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思路</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与方案与创新点</a:t>
            </a: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r>
              <a:rPr lang="zh-CN" altLang="en-US" dirty="0"/>
              <a:t>本文的研究内容结合流载荷特征和流行为</a:t>
            </a:r>
            <a:r>
              <a:rPr lang="zh-CN" altLang="en-US" dirty="0" smtClean="0"/>
              <a:t>特征</a:t>
            </a:r>
            <a:r>
              <a:rPr lang="zh-CN" altLang="en-US" dirty="0"/>
              <a:t>，通过</a:t>
            </a:r>
            <a:r>
              <a:rPr lang="en-US" altLang="zh-CN" dirty="0" smtClean="0"/>
              <a:t>K-means</a:t>
            </a:r>
            <a:r>
              <a:rPr lang="zh-CN" altLang="en-US" dirty="0" smtClean="0"/>
              <a:t>聚类分析</a:t>
            </a:r>
            <a:r>
              <a:rPr lang="zh-CN" altLang="en-US" dirty="0"/>
              <a:t>，结合</a:t>
            </a:r>
            <a:r>
              <a:rPr lang="en-US" altLang="zh-CN" dirty="0" err="1" smtClean="0"/>
              <a:t>LightGBM</a:t>
            </a:r>
            <a:r>
              <a:rPr lang="zh-CN" altLang="en-US" dirty="0" smtClean="0"/>
              <a:t>方法，对</a:t>
            </a:r>
            <a:r>
              <a:rPr lang="en-US" altLang="zh-CN" dirty="0" err="1"/>
              <a:t>ShadowscoksR</a:t>
            </a:r>
            <a:r>
              <a:rPr lang="zh-CN" altLang="en-US" dirty="0"/>
              <a:t>（</a:t>
            </a:r>
            <a:r>
              <a:rPr lang="en-US" altLang="zh-CN" dirty="0"/>
              <a:t>SSR</a:t>
            </a:r>
            <a:r>
              <a:rPr lang="zh-CN" altLang="en-US" dirty="0"/>
              <a:t>）应用的</a:t>
            </a:r>
            <a:r>
              <a:rPr lang="en-US" altLang="zh-CN" dirty="0" smtClean="0"/>
              <a:t>HTTP</a:t>
            </a:r>
            <a:r>
              <a:rPr lang="zh-CN" altLang="en-US" dirty="0" smtClean="0"/>
              <a:t>伪装</a:t>
            </a:r>
            <a:r>
              <a:rPr lang="zh-CN" altLang="en-US" dirty="0"/>
              <a:t>流量</a:t>
            </a:r>
            <a:r>
              <a:rPr lang="zh-CN" altLang="en-US" dirty="0" smtClean="0"/>
              <a:t>进行</a:t>
            </a:r>
            <a:r>
              <a:rPr lang="zh-CN" altLang="en-US" dirty="0"/>
              <a:t>有监督学习。</a:t>
            </a:r>
            <a:endPar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5483825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980728"/>
            <a:ext cx="8496944" cy="1138773"/>
          </a:xfrm>
          <a:prstGeom prst="rect">
            <a:avLst/>
          </a:prstGeom>
          <a:noFill/>
        </p:spPr>
        <p:txBody>
          <a:bodyPr wrap="square" rtlCol="0">
            <a:spAutoFit/>
          </a:bodyPr>
          <a:lstStyle/>
          <a:p>
            <a:pPr lvl="0"/>
            <a:r>
              <a:rPr kumimoji="0" lang="en-US" altLang="zh-CN"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15</a:t>
            </a: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18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r>
              <a:rPr lang="en-US" altLang="zh-CN" sz="2000" dirty="0"/>
              <a:t> Redirect attack on </a:t>
            </a:r>
            <a:r>
              <a:rPr lang="en-US" altLang="zh-CN" sz="2000" dirty="0" err="1"/>
              <a:t>Shadowsocks</a:t>
            </a:r>
            <a:r>
              <a:rPr lang="en-US" altLang="zh-CN" sz="2000" dirty="0"/>
              <a:t> stream ciphers </a:t>
            </a:r>
            <a:r>
              <a:rPr kumimoji="0" lang="en-US" altLang="zh-CN" sz="18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作者</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与单位：</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r>
              <a:rPr lang="en-US" altLang="zh-CN" dirty="0" err="1"/>
              <a:t>Zhiniang</a:t>
            </a:r>
            <a:r>
              <a:rPr lang="en-US" altLang="zh-CN" dirty="0"/>
              <a:t> Peng from </a:t>
            </a:r>
            <a:r>
              <a:rPr lang="en-US" altLang="zh-CN" dirty="0" err="1"/>
              <a:t>Qihoo</a:t>
            </a:r>
            <a:r>
              <a:rPr lang="en-US" altLang="zh-CN" dirty="0"/>
              <a:t> 360 Core </a:t>
            </a:r>
            <a:r>
              <a:rPr lang="en-US" altLang="zh-CN" dirty="0" smtClean="0"/>
              <a:t>Security</a:t>
            </a:r>
            <a:endParaRPr lang="en-US" altLang="zh-CN" dirty="0"/>
          </a:p>
        </p:txBody>
      </p:sp>
      <p:sp>
        <p:nvSpPr>
          <p:cNvPr id="4" name="文本框 3">
            <a:extLst>
              <a:ext uri="{FF2B5EF4-FFF2-40B4-BE49-F238E27FC236}">
                <a16:creationId xmlns:a16="http://schemas.microsoft.com/office/drawing/2014/main" id="{D7B6B9E4-9B27-404F-A11E-D8E867D07B8D}"/>
              </a:ext>
            </a:extLst>
          </p:cNvPr>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227178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5536" y="1124744"/>
            <a:ext cx="8496944" cy="549381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请求</a:t>
            </a:r>
            <a:r>
              <a:rPr kumimoji="0" lang="zh-CN" altLang="en-US" sz="1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流程：</a:t>
            </a:r>
            <a:endParaRPr kumimoji="0"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cs typeface="+mn-cs"/>
              </a:rPr>
              <a:t>sslocal</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通过发送以目标地址开头，后跟请求数据的包的密文来启动与</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ssserver</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的</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TCP</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连接</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message=[target address][payload]</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FF0000"/>
                </a:solidFill>
                <a:effectLst/>
                <a:uLnTx/>
                <a:uFillTx/>
                <a:latin typeface="Arial" panose="020B0604020202020204" pitchFamily="34" charset="0"/>
                <a:ea typeface="宋体" panose="02010600030101010101" pitchFamily="2" charset="-122"/>
                <a:cs typeface="+mn-cs"/>
              </a:rPr>
              <a:t>ciphertext</a:t>
            </a:r>
            <a:r>
              <a:rPr kumimoji="0"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a:t>
            </a:r>
            <a:r>
              <a:rPr kumimoji="0" lang="en-US" altLang="zh-CN" sz="1800" b="0" i="0" u="none" strike="noStrike" kern="1200" cap="none" spc="0" normalizeH="0" baseline="0" noProof="0" dirty="0" err="1">
                <a:ln>
                  <a:noFill/>
                </a:ln>
                <a:solidFill>
                  <a:srgbClr val="FF0000"/>
                </a:solidFill>
                <a:effectLst/>
                <a:uLnTx/>
                <a:uFillTx/>
                <a:latin typeface="Arial" panose="020B0604020202020204" pitchFamily="34" charset="0"/>
                <a:ea typeface="宋体" panose="02010600030101010101" pitchFamily="2" charset="-122"/>
                <a:cs typeface="+mn-cs"/>
              </a:rPr>
              <a:t>Stream_encrypt</a:t>
            </a:r>
            <a:r>
              <a:rPr kumimoji="0"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a:t>
            </a:r>
            <a:r>
              <a:rPr kumimoji="0" lang="en-US" altLang="zh-CN" sz="1800" b="0" i="0" u="none" strike="noStrike" kern="1200" cap="none" spc="0" normalizeH="0" baseline="0" noProof="0" dirty="0" err="1">
                <a:ln>
                  <a:noFill/>
                </a:ln>
                <a:solidFill>
                  <a:srgbClr val="FF0000"/>
                </a:solidFill>
                <a:effectLst/>
                <a:uLnTx/>
                <a:uFillTx/>
                <a:latin typeface="Arial" panose="020B0604020202020204" pitchFamily="34" charset="0"/>
                <a:ea typeface="宋体" panose="02010600030101010101" pitchFamily="2" charset="-122"/>
                <a:cs typeface="+mn-cs"/>
              </a:rPr>
              <a:t>key,IV,message</a:t>
            </a:r>
            <a:r>
              <a:rPr kumimoji="0"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最后发送的其实就是</a:t>
            </a:r>
            <a:r>
              <a:rPr kumimoji="0" lang="zh-CN" altLang="en-US"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随机生成的</a:t>
            </a:r>
            <a:r>
              <a:rPr kumimoji="0"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16</a:t>
            </a:r>
            <a:r>
              <a:rPr kumimoji="0" lang="zh-CN" altLang="en-US"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字节的</a:t>
            </a:r>
            <a:r>
              <a:rPr kumimoji="0" lang="en-US" altLang="zh-CN" sz="1800" b="0" i="0" u="none" strike="noStrike" kern="1200" cap="none" spc="0" normalizeH="0" baseline="0" noProof="0" dirty="0" err="1">
                <a:ln>
                  <a:noFill/>
                </a:ln>
                <a:solidFill>
                  <a:srgbClr val="FF0000"/>
                </a:solidFill>
                <a:effectLst/>
                <a:uLnTx/>
                <a:uFillTx/>
                <a:latin typeface="Arial" panose="020B0604020202020204" pitchFamily="34" charset="0"/>
                <a:ea typeface="宋体" panose="02010600030101010101" pitchFamily="2" charset="-122"/>
                <a:cs typeface="+mn-cs"/>
              </a:rPr>
              <a:t>IV+ciphertext</a:t>
            </a:r>
            <a:endParaRPr kumimoji="0"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ssserver</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接收数据并解密</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message=</a:t>
            </a:r>
            <a:r>
              <a:rPr kumimoji="0" lang="en-US" altLang="zh-CN" sz="1800" b="0" i="0" u="none" strike="noStrike" kern="1200" cap="none" spc="0" normalizeH="0" baseline="0" noProof="0" dirty="0" err="1">
                <a:ln>
                  <a:noFill/>
                </a:ln>
                <a:solidFill>
                  <a:srgbClr val="FF0000"/>
                </a:solidFill>
                <a:effectLst/>
                <a:uLnTx/>
                <a:uFillTx/>
                <a:latin typeface="Arial" panose="020B0604020202020204" pitchFamily="34" charset="0"/>
                <a:ea typeface="宋体" panose="02010600030101010101" pitchFamily="2" charset="-122"/>
                <a:cs typeface="+mn-cs"/>
              </a:rPr>
              <a:t>Stream_decrypt</a:t>
            </a:r>
            <a:r>
              <a:rPr kumimoji="0"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a:t>
            </a:r>
            <a:r>
              <a:rPr kumimoji="0" lang="en-US" altLang="zh-CN" sz="1800" b="0" i="0" u="none" strike="noStrike" kern="1200" cap="none" spc="0" normalizeH="0" baseline="0" noProof="0" dirty="0" err="1">
                <a:ln>
                  <a:noFill/>
                </a:ln>
                <a:solidFill>
                  <a:srgbClr val="FF0000"/>
                </a:solidFill>
                <a:effectLst/>
                <a:uLnTx/>
                <a:uFillTx/>
                <a:latin typeface="Arial" panose="020B0604020202020204" pitchFamily="34" charset="0"/>
                <a:ea typeface="宋体" panose="02010600030101010101" pitchFamily="2" charset="-122"/>
                <a:cs typeface="+mn-cs"/>
              </a:rPr>
              <a:t>key,IV,ciphertext</a:t>
            </a:r>
            <a:r>
              <a:rPr kumimoji="0"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并解析出</a:t>
            </a:r>
            <a:r>
              <a:rPr kumimoji="0"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[target address]</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然后与</a:t>
            </a:r>
            <a:r>
              <a:rPr kumimoji="0"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[target address]</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建立新的</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TCP</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连接，并向目标转发请求。</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ssserver</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接收到来自</a:t>
            </a:r>
            <a:r>
              <a:rPr kumimoji="0"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[target address]</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的回复，进行加密并将其转发回</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sslocal</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，直到</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sslocal</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断开连接</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sslocal</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收到的数据也是</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随机生成的</a:t>
            </a:r>
            <a:r>
              <a:rPr kumimoji="0"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16</a:t>
            </a:r>
            <a:r>
              <a:rPr kumimoji="0" lang="zh-CN" altLang="en-US"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字节的</a:t>
            </a:r>
            <a:r>
              <a:rPr kumimoji="0" lang="en-US" altLang="zh-CN" sz="1800" b="0" i="0" u="none" strike="noStrike" kern="1200" cap="none" spc="0" normalizeH="0" baseline="0" noProof="0" dirty="0" err="1">
                <a:ln>
                  <a:noFill/>
                </a:ln>
                <a:solidFill>
                  <a:srgbClr val="FF0000"/>
                </a:solidFill>
                <a:effectLst/>
                <a:uLnTx/>
                <a:uFillTx/>
                <a:latin typeface="Arial" panose="020B0604020202020204" pitchFamily="34" charset="0"/>
                <a:ea typeface="宋体" panose="02010600030101010101" pitchFamily="2" charset="-122"/>
                <a:cs typeface="+mn-cs"/>
              </a:rPr>
              <a:t>IV+response</a:t>
            </a:r>
            <a:r>
              <a:rPr kumimoji="0" lang="zh-CN" altLang="en-US"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的密文</a:t>
            </a:r>
            <a:endParaRPr kumimoji="0" lang="en-US" altLang="zh-CN" sz="1800" b="0"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mn-cs"/>
              </a:rPr>
              <a:t>工作进展</a:t>
            </a:r>
          </a:p>
        </p:txBody>
      </p:sp>
    </p:spTree>
    <p:extLst>
      <p:ext uri="{BB962C8B-B14F-4D97-AF65-F5344CB8AC3E}">
        <p14:creationId xmlns:p14="http://schemas.microsoft.com/office/powerpoint/2010/main" val="30850175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5536" y="1124744"/>
            <a:ext cx="8496944" cy="258532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Address </a:t>
            </a:r>
            <a:r>
              <a:rPr kumimoji="0" lang="zh-CN" altLang="en-US" sz="1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格式：</a:t>
            </a:r>
            <a:endPar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第一个字节用以说明地址</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类型</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0x01</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host</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是</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4</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字节的</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IPv4</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地址</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0x03</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host</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是可变长度的字符串，以</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个字节开头作为长度，后跟最多</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255</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个字节的</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域名</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0x04</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host</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是一个</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16</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字节的</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IPv6</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地址</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端口号是一个</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2</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字节无符号</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整数</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[1-byte type][variable-length host][2-byte port]</a:t>
            </a:r>
            <a:endParaRPr kumimoji="0" lang="zh-CN" altLang="en-US"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3" name="文本框 2"/>
          <p:cNvSpPr txBox="1"/>
          <p:nvPr/>
        </p:nvSpPr>
        <p:spPr>
          <a:xfrm>
            <a:off x="2915563" y="31559"/>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mn-cs"/>
              </a:rPr>
              <a:t>工作进展</a:t>
            </a:r>
          </a:p>
        </p:txBody>
      </p:sp>
    </p:spTree>
    <p:extLst>
      <p:ext uri="{BB962C8B-B14F-4D97-AF65-F5344CB8AC3E}">
        <p14:creationId xmlns:p14="http://schemas.microsoft.com/office/powerpoint/2010/main" val="38499167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5536" y="1124744"/>
            <a:ext cx="8496944" cy="535531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AES-256-CFB</a:t>
            </a:r>
            <a:r>
              <a:rPr kumimoji="0" lang="zh-CN" altLang="en-US" sz="1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以</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AES-256-CFB</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加密方式为</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例</a:t>
            </a:r>
            <a:endPar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这种加密方式，明文和密文是等长的，解密过程如上。如果将密文的第一个块从</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c1</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修改为</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c1’</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，那么第一个明文块将从</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p1</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变为</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p1’</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，第二个分组的数据将会错误</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解密</a:t>
            </a:r>
            <a:endPar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他们</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的关系</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如下</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c1</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xor</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(c1,r)</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p1</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xor</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(p1,r)</a:t>
            </a:r>
            <a:endPar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3" name="文本框 2"/>
          <p:cNvSpPr txBox="1"/>
          <p:nvPr/>
        </p:nvSpPr>
        <p:spPr>
          <a:xfrm>
            <a:off x="2915563" y="31559"/>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mn-cs"/>
              </a:rPr>
              <a:t>工作进展</a:t>
            </a:r>
          </a:p>
        </p:txBody>
      </p:sp>
      <p:pic>
        <p:nvPicPr>
          <p:cNvPr id="4" name="图片 3"/>
          <p:cNvPicPr>
            <a:picLocks noChangeAspect="1"/>
          </p:cNvPicPr>
          <p:nvPr/>
        </p:nvPicPr>
        <p:blipFill>
          <a:blip r:embed="rId2"/>
          <a:stretch>
            <a:fillRect/>
          </a:stretch>
        </p:blipFill>
        <p:spPr>
          <a:xfrm>
            <a:off x="827584" y="1700808"/>
            <a:ext cx="5636161" cy="1938652"/>
          </a:xfrm>
          <a:prstGeom prst="rect">
            <a:avLst/>
          </a:prstGeom>
        </p:spPr>
      </p:pic>
      <p:pic>
        <p:nvPicPr>
          <p:cNvPr id="5" name="图片 4"/>
          <p:cNvPicPr>
            <a:picLocks noChangeAspect="1"/>
          </p:cNvPicPr>
          <p:nvPr/>
        </p:nvPicPr>
        <p:blipFill>
          <a:blip r:embed="rId3"/>
          <a:stretch>
            <a:fillRect/>
          </a:stretch>
        </p:blipFill>
        <p:spPr>
          <a:xfrm>
            <a:off x="824989" y="4215524"/>
            <a:ext cx="5582026" cy="1944216"/>
          </a:xfrm>
          <a:prstGeom prst="rect">
            <a:avLst/>
          </a:prstGeom>
        </p:spPr>
      </p:pic>
    </p:spTree>
    <p:extLst>
      <p:ext uri="{BB962C8B-B14F-4D97-AF65-F5344CB8AC3E}">
        <p14:creationId xmlns:p14="http://schemas.microsoft.com/office/powerpoint/2010/main" val="25529592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5536" y="1124744"/>
            <a:ext cx="8496944" cy="34163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请求重定向</a:t>
            </a:r>
            <a:r>
              <a:rPr kumimoji="0" lang="zh-CN" altLang="en-US" sz="1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攻击：</a:t>
            </a:r>
            <a:endPar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cs typeface="+mn-cs"/>
              </a:rPr>
              <a:t>sslocal</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发送给</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ssserver</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的</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数据</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FF0000"/>
                </a:solidFill>
                <a:effectLst/>
                <a:uLnTx/>
                <a:uFillTx/>
                <a:latin typeface="Arial" panose="020B0604020202020204" pitchFamily="34" charset="0"/>
                <a:ea typeface="宋体" panose="02010600030101010101" pitchFamily="2" charset="-122"/>
                <a:cs typeface="+mn-cs"/>
              </a:rPr>
              <a:t>IV+encrypt</a:t>
            </a:r>
            <a:r>
              <a:rPr kumimoji="0"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([target address][payload])</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其中</a:t>
            </a:r>
            <a:r>
              <a:rPr kumimoji="0"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[payload]</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是加密的无法得知，但如果能控制</a:t>
            </a:r>
            <a:r>
              <a:rPr kumimoji="0"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[target address]</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并将其改为自己可控的服务器端</a:t>
            </a:r>
            <a:r>
              <a:rPr kumimoji="0"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[evil address]</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再将修改后的包发送给</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ssserver</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，那么</a:t>
            </a:r>
            <a:r>
              <a:rPr kumimoji="0" lang="en-US" altLang="zh-CN" sz="1800" b="0" i="0" u="none" strike="noStrike" kern="120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cs typeface="+mn-cs"/>
              </a:rPr>
              <a:t>ssserver</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会帮</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我们</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解密了</a:t>
            </a:r>
            <a:r>
              <a:rPr kumimoji="0" lang="en-US" altLang="zh-CN" sz="1800" b="0"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rPr>
              <a:t>[payload]</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并且</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将请求转发到了</a:t>
            </a:r>
            <a:r>
              <a:rPr kumimoji="0"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[evil address]</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假设使用的是</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IPv4</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地址，那么要构造一个</a:t>
            </a:r>
            <a:r>
              <a:rPr kumimoji="0"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[target address]</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，就需要控制</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p1’</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的前</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7</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个字节，需要控制</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p1’</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的前</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7</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个字节就需要知道</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p1</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的前</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7</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个</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字节。</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而</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HTTP</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的响应包前</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7</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个字节是固定的，即</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HTTP/1.</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 name="文本框 2"/>
          <p:cNvSpPr txBox="1"/>
          <p:nvPr/>
        </p:nvSpPr>
        <p:spPr>
          <a:xfrm>
            <a:off x="2915563" y="31559"/>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mn-cs"/>
              </a:rPr>
              <a:t>工作进展</a:t>
            </a:r>
          </a:p>
        </p:txBody>
      </p:sp>
    </p:spTree>
    <p:extLst>
      <p:ext uri="{BB962C8B-B14F-4D97-AF65-F5344CB8AC3E}">
        <p14:creationId xmlns:p14="http://schemas.microsoft.com/office/powerpoint/2010/main" val="817239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35914"/>
            <a:ext cx="8496944" cy="5262979"/>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思路与方案</a:t>
            </a: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pPr>
            <a:r>
              <a:rPr lang="zh-CN" altLang="en-US" sz="1600" dirty="0" smtClean="0">
                <a:latin typeface="微软雅黑" panose="020B0503020204020204" pitchFamily="34" charset="-122"/>
                <a:ea typeface="微软雅黑" panose="020B0503020204020204" pitchFamily="34" charset="-122"/>
              </a:rPr>
              <a:t>本文作为</a:t>
            </a:r>
            <a:r>
              <a:rPr lang="zh-CN" altLang="en-US" sz="1600" dirty="0">
                <a:latin typeface="微软雅黑" panose="020B0503020204020204" pitchFamily="34" charset="-122"/>
                <a:ea typeface="微软雅黑" panose="020B0503020204020204" pitchFamily="34" charset="-122"/>
              </a:rPr>
              <a:t>一篇综述类</a:t>
            </a:r>
            <a:r>
              <a:rPr lang="zh-CN" altLang="en-US" sz="1600" dirty="0" smtClean="0">
                <a:latin typeface="微软雅黑" panose="020B0503020204020204" pitchFamily="34" charset="-122"/>
                <a:ea typeface="微软雅黑" panose="020B0503020204020204" pitchFamily="34" charset="-122"/>
              </a:rPr>
              <a:t>论文其目标是为研究者展望未来，</a:t>
            </a:r>
            <a:r>
              <a:rPr lang="zh-CN" altLang="en-US" sz="1600" dirty="0">
                <a:latin typeface="微软雅黑" panose="020B0503020204020204" pitchFamily="34" charset="-122"/>
                <a:ea typeface="微软雅黑" panose="020B0503020204020204" pitchFamily="34" charset="-122"/>
              </a:rPr>
              <a:t>作者介绍了目前（时间为</a:t>
            </a:r>
            <a:r>
              <a:rPr lang="en-US" altLang="zh-CN" sz="1600" dirty="0">
                <a:latin typeface="微软雅黑" panose="020B0503020204020204" pitchFamily="34" charset="-122"/>
                <a:ea typeface="微软雅黑" panose="020B0503020204020204" pitchFamily="34" charset="-122"/>
              </a:rPr>
              <a:t>2016</a:t>
            </a:r>
            <a:r>
              <a:rPr lang="zh-CN" altLang="en-US" sz="1600" dirty="0">
                <a:latin typeface="微软雅黑" panose="020B0503020204020204" pitchFamily="34" charset="-122"/>
                <a:ea typeface="微软雅黑" panose="020B0503020204020204" pitchFamily="34" charset="-122"/>
              </a:rPr>
              <a:t>年）最先进的有关机器学习应用于安全领域研究。通过对</a:t>
            </a:r>
            <a:r>
              <a:rPr lang="en-US" altLang="zh-CN" sz="1600" dirty="0">
                <a:latin typeface="微软雅黑" panose="020B0503020204020204" pitchFamily="34" charset="-122"/>
                <a:ea typeface="微软雅黑" panose="020B0503020204020204" pitchFamily="34" charset="-122"/>
              </a:rPr>
              <a:t>2008</a:t>
            </a:r>
            <a:r>
              <a:rPr lang="zh-CN" altLang="en-US" sz="1600" dirty="0">
                <a:latin typeface="微软雅黑" panose="020B0503020204020204" pitchFamily="34" charset="-122"/>
                <a:ea typeface="微软雅黑" panose="020B0503020204020204" pitchFamily="34" charset="-122"/>
              </a:rPr>
              <a:t>年到</a:t>
            </a:r>
            <a:r>
              <a:rPr lang="en-US" altLang="zh-CN" sz="1600" dirty="0">
                <a:latin typeface="微软雅黑" panose="020B0503020204020204" pitchFamily="34" charset="-122"/>
                <a:ea typeface="微软雅黑" panose="020B0503020204020204" pitchFamily="34" charset="-122"/>
              </a:rPr>
              <a:t>2016</a:t>
            </a:r>
            <a:r>
              <a:rPr lang="zh-CN" altLang="en-US" sz="1600" dirty="0">
                <a:latin typeface="微软雅黑" panose="020B0503020204020204" pitchFamily="34" charset="-122"/>
                <a:ea typeface="微软雅黑" panose="020B0503020204020204" pitchFamily="34" charset="-122"/>
              </a:rPr>
              <a:t>年关于机器学习在安全域中应用相关的顶级会议文献，试图通过识别通用用例、通用系统设计、常见假设、指标或特征以及应用于不同安全领域的</a:t>
            </a:r>
            <a:r>
              <a:rPr lang="en-US" altLang="zh-CN" sz="1600" dirty="0">
                <a:latin typeface="微软雅黑" panose="020B0503020204020204" pitchFamily="34" charset="-122"/>
                <a:ea typeface="微软雅黑" panose="020B0503020204020204" pitchFamily="34" charset="-122"/>
              </a:rPr>
              <a:t>ML</a:t>
            </a:r>
            <a:r>
              <a:rPr lang="zh-CN" altLang="en-US" sz="1600" dirty="0">
                <a:latin typeface="微软雅黑" panose="020B0503020204020204" pitchFamily="34" charset="-122"/>
                <a:ea typeface="微软雅黑" panose="020B0503020204020204" pitchFamily="34" charset="-122"/>
              </a:rPr>
              <a:t>算法，来证明一个具有交叉专业知识的复杂领域。并在结尾指出</a:t>
            </a:r>
            <a:r>
              <a:rPr lang="en-US" altLang="zh-CN" sz="1600" dirty="0">
                <a:latin typeface="微软雅黑" panose="020B0503020204020204" pitchFamily="34" charset="-122"/>
                <a:ea typeface="微软雅黑" panose="020B0503020204020204" pitchFamily="34" charset="-122"/>
              </a:rPr>
              <a:t>7</a:t>
            </a:r>
            <a:r>
              <a:rPr lang="zh-CN" altLang="en-US" sz="1600" dirty="0">
                <a:latin typeface="微软雅黑" panose="020B0503020204020204" pitchFamily="34" charset="-122"/>
                <a:ea typeface="微软雅黑" panose="020B0503020204020204" pitchFamily="34" charset="-122"/>
              </a:rPr>
              <a:t>个有前景的研究领域，同时提醒读者将机器学习系统设计与安全应用程序的底层约束相匹配是非常重要的</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lvl="0">
              <a:lnSpc>
                <a:spcPct val="150000"/>
              </a:lnSpc>
            </a:pPr>
            <a:endParaRPr lang="en-US" altLang="zh-CN" sz="1600" b="1" dirty="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sz="1600" b="1" dirty="0">
                <a:latin typeface="微软雅黑" panose="020B0503020204020204" pitchFamily="34" charset="-122"/>
                <a:ea typeface="微软雅黑" panose="020B0503020204020204" pitchFamily="34" charset="-122"/>
              </a:rPr>
              <a:t>创新点</a:t>
            </a:r>
            <a:r>
              <a:rPr lang="zh-CN" altLang="en-US" sz="1600" b="1" dirty="0" smtClean="0">
                <a:latin typeface="微软雅黑" panose="020B0503020204020204" pitchFamily="34" charset="-122"/>
                <a:ea typeface="微软雅黑" panose="020B0503020204020204" pitchFamily="34" charset="-122"/>
              </a:rPr>
              <a:t>：</a:t>
            </a:r>
            <a:endParaRPr lang="en-US" altLang="zh-CN" sz="1600" b="1" dirty="0" smtClean="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作者通过系统地研究相关论文和研究，检查了一般系统的设计、基本假设、测量数据和热点研究中的用例，得出的研究结果是：</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）关于机器学习范例和安全域的分类法，以供将来的探索和开发；</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）一份详细的议程和即将面对的挑战；</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）同时提出一个观点，即把安全问题当做一个博弈论问题，而不是一个批量训练的</a:t>
            </a:r>
            <a:r>
              <a:rPr lang="en-US" altLang="zh-CN" sz="1600" dirty="0">
                <a:latin typeface="微软雅黑" panose="020B0503020204020204" pitchFamily="34" charset="-122"/>
                <a:ea typeface="微软雅黑" panose="020B0503020204020204" pitchFamily="34" charset="-122"/>
              </a:rPr>
              <a:t>ML</a:t>
            </a:r>
            <a:r>
              <a:rPr lang="zh-CN" altLang="en-US" sz="1600" dirty="0" smtClean="0">
                <a:latin typeface="微软雅黑" panose="020B0503020204020204" pitchFamily="34" charset="-122"/>
                <a:ea typeface="微软雅黑" panose="020B0503020204020204" pitchFamily="34" charset="-122"/>
              </a:rPr>
              <a:t>问题</a:t>
            </a:r>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32479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35914"/>
            <a:ext cx="8496944" cy="1569660"/>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问题与思考：</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zh-CN" altLang="en-US"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）论文的优点：本论文收集了大量资料和数据进行分析，并引用海量文献为得出的结论提供支持依据，给出了独到性见解。</a:t>
            </a:r>
            <a:endParaRPr kumimoji="0" lang="en-US" altLang="zh-CN"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zh-CN" altLang="en-US"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）论文的不足：暂无</a:t>
            </a:r>
            <a:endParaRPr kumimoji="0" lang="en-US" altLang="zh-CN"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6710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994658"/>
            <a:ext cx="8496944" cy="4555093"/>
          </a:xfrm>
          <a:prstGeom prst="rect">
            <a:avLst/>
          </a:prstGeom>
          <a:noFill/>
        </p:spPr>
        <p:txBody>
          <a:bodyPr wrap="square" rtlCol="0">
            <a:spAutoFit/>
          </a:bodyPr>
          <a:lstStyle/>
          <a:p>
            <a:pPr lvl="0">
              <a:lnSpc>
                <a:spcPct val="150000"/>
              </a:lnSpc>
            </a:pPr>
            <a:r>
              <a:rPr lang="en-US" altLang="zh-CN" sz="2000" dirty="0">
                <a:solidFill>
                  <a:srgbClr val="000000"/>
                </a:solidFill>
                <a:latin typeface="微软雅黑" panose="020B0503020204020204" pitchFamily="34" charset="-122"/>
                <a:ea typeface="微软雅黑" panose="020B0503020204020204" pitchFamily="34" charset="-122"/>
              </a:rPr>
              <a:t>3</a:t>
            </a: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lang="en-US" altLang="zh-CN" sz="2000" dirty="0">
                <a:solidFill>
                  <a:srgbClr val="000000"/>
                </a:solidFill>
                <a:latin typeface="微软雅黑" panose="020B0503020204020204" pitchFamily="34" charset="-122"/>
                <a:ea typeface="微软雅黑" panose="020B0503020204020204" pitchFamily="34" charset="-122"/>
              </a:rPr>
              <a:t>A Systematic Approach to Developing and Evaluating Website Fingerprinting Defenses</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作者</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与单位：</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defRPr/>
            </a:pPr>
            <a:r>
              <a:rPr lang="en-US" altLang="zh-CN" sz="2000" dirty="0">
                <a:solidFill>
                  <a:srgbClr val="000000"/>
                </a:solidFill>
                <a:latin typeface="微软雅黑" panose="020B0503020204020204" pitchFamily="34" charset="-122"/>
                <a:ea typeface="微软雅黑" panose="020B0503020204020204" pitchFamily="34" charset="-122"/>
              </a:rPr>
              <a:t>Xiang </a:t>
            </a:r>
            <a:r>
              <a:rPr lang="en-US" altLang="zh-CN" sz="2000" dirty="0" smtClean="0">
                <a:solidFill>
                  <a:srgbClr val="000000"/>
                </a:solidFill>
                <a:latin typeface="微软雅黑" panose="020B0503020204020204" pitchFamily="34" charset="-122"/>
                <a:ea typeface="微软雅黑" panose="020B0503020204020204" pitchFamily="34" charset="-122"/>
              </a:rPr>
              <a:t>Cai</a:t>
            </a:r>
            <a:r>
              <a:rPr lang="en-US" altLang="zh-CN" sz="2000" baseline="30000" dirty="0">
                <a:latin typeface="微软雅黑" panose="020B0503020204020204" pitchFamily="34" charset="-122"/>
                <a:ea typeface="微软雅黑" panose="020B0503020204020204" pitchFamily="34" charset="-122"/>
              </a:rPr>
              <a:t>1</a:t>
            </a:r>
            <a:r>
              <a:rPr lang="zh-CN" altLang="en-US" sz="2000" dirty="0" smtClean="0">
                <a:solidFill>
                  <a:srgbClr val="000000"/>
                </a:solidFill>
                <a:latin typeface="微软雅黑" panose="020B0503020204020204" pitchFamily="34" charset="-122"/>
                <a:ea typeface="微软雅黑" panose="020B0503020204020204" pitchFamily="34" charset="-122"/>
              </a:rPr>
              <a:t>、</a:t>
            </a:r>
            <a:r>
              <a:rPr lang="en-US" altLang="zh-CN" sz="2000" dirty="0" err="1" smtClean="0">
                <a:solidFill>
                  <a:srgbClr val="000000"/>
                </a:solidFill>
                <a:latin typeface="微软雅黑" panose="020B0503020204020204" pitchFamily="34" charset="-122"/>
                <a:ea typeface="微软雅黑" panose="020B0503020204020204" pitchFamily="34" charset="-122"/>
              </a:rPr>
              <a:t>Rishab</a:t>
            </a:r>
            <a:r>
              <a:rPr lang="en-US" altLang="zh-CN" sz="2000" dirty="0" smtClean="0">
                <a:solidFill>
                  <a:srgbClr val="000000"/>
                </a:solidFill>
                <a:latin typeface="微软雅黑" panose="020B0503020204020204" pitchFamily="34" charset="-122"/>
                <a:ea typeface="微软雅黑" panose="020B0503020204020204" pitchFamily="34" charset="-122"/>
              </a:rPr>
              <a:t> Nithyanand</a:t>
            </a:r>
            <a:r>
              <a:rPr lang="en-US" altLang="zh-CN" sz="2000" baseline="30000" dirty="0">
                <a:latin typeface="微软雅黑" panose="020B0503020204020204" pitchFamily="34" charset="-122"/>
                <a:ea typeface="微软雅黑" panose="020B0503020204020204" pitchFamily="34" charset="-122"/>
              </a:rPr>
              <a:t>1</a:t>
            </a:r>
            <a:r>
              <a:rPr lang="zh-CN" altLang="en-US" sz="2000" dirty="0" smtClean="0">
                <a:solidFill>
                  <a:srgbClr val="000000"/>
                </a:solidFill>
                <a:latin typeface="微软雅黑" panose="020B0503020204020204" pitchFamily="34" charset="-122"/>
                <a:ea typeface="微软雅黑" panose="020B0503020204020204" pitchFamily="34" charset="-122"/>
              </a:rPr>
              <a:t>、</a:t>
            </a:r>
            <a:r>
              <a:rPr lang="en-US" altLang="zh-CN" sz="2000" dirty="0" smtClean="0">
                <a:solidFill>
                  <a:srgbClr val="000000"/>
                </a:solidFill>
                <a:latin typeface="微软雅黑" panose="020B0503020204020204" pitchFamily="34" charset="-122"/>
                <a:ea typeface="微软雅黑" panose="020B0503020204020204" pitchFamily="34" charset="-122"/>
              </a:rPr>
              <a:t>Tao Wang</a:t>
            </a:r>
            <a:r>
              <a:rPr lang="en-US" altLang="zh-CN" sz="2000" baseline="30000" dirty="0">
                <a:latin typeface="微软雅黑" panose="020B0503020204020204" pitchFamily="34" charset="-122"/>
                <a:ea typeface="微软雅黑" panose="020B0503020204020204" pitchFamily="34" charset="-122"/>
              </a:rPr>
              <a:t>2</a:t>
            </a:r>
            <a:r>
              <a:rPr lang="zh-CN" altLang="en-US" sz="2000" dirty="0" smtClean="0">
                <a:solidFill>
                  <a:srgbClr val="000000"/>
                </a:solidFill>
                <a:latin typeface="微软雅黑" panose="020B0503020204020204" pitchFamily="34" charset="-122"/>
                <a:ea typeface="微软雅黑" panose="020B0503020204020204" pitchFamily="34" charset="-122"/>
              </a:rPr>
              <a:t>、</a:t>
            </a:r>
            <a:r>
              <a:rPr lang="en-US" altLang="zh-CN" sz="2000" dirty="0" smtClean="0">
                <a:solidFill>
                  <a:srgbClr val="000000"/>
                </a:solidFill>
                <a:latin typeface="微软雅黑" panose="020B0503020204020204" pitchFamily="34" charset="-122"/>
                <a:ea typeface="微软雅黑" panose="020B0503020204020204" pitchFamily="34" charset="-122"/>
              </a:rPr>
              <a:t>Rob Johnson</a:t>
            </a:r>
            <a:r>
              <a:rPr lang="en-US" altLang="zh-CN" sz="2000" baseline="30000" dirty="0">
                <a:latin typeface="微软雅黑" panose="020B0503020204020204" pitchFamily="34" charset="-122"/>
                <a:ea typeface="微软雅黑" panose="020B0503020204020204" pitchFamily="34" charset="-122"/>
              </a:rPr>
              <a:t>1</a:t>
            </a:r>
            <a:r>
              <a:rPr lang="zh-CN" altLang="en-US" sz="2000" dirty="0" smtClean="0">
                <a:solidFill>
                  <a:srgbClr val="000000"/>
                </a:solidFill>
                <a:latin typeface="微软雅黑" panose="020B0503020204020204" pitchFamily="34" charset="-122"/>
                <a:ea typeface="微软雅黑" panose="020B0503020204020204" pitchFamily="34" charset="-122"/>
              </a:rPr>
              <a:t>、</a:t>
            </a:r>
            <a:r>
              <a:rPr lang="en-US" altLang="zh-CN" sz="2000" dirty="0" smtClean="0">
                <a:solidFill>
                  <a:srgbClr val="000000"/>
                </a:solidFill>
                <a:latin typeface="微软雅黑" panose="020B0503020204020204" pitchFamily="34" charset="-122"/>
                <a:ea typeface="微软雅黑" panose="020B0503020204020204" pitchFamily="34" charset="-122"/>
              </a:rPr>
              <a:t>Ian Goldberg</a:t>
            </a:r>
            <a:r>
              <a:rPr lang="en-US" altLang="zh-CN" sz="2000" baseline="30000" dirty="0" smtClean="0">
                <a:latin typeface="微软雅黑" panose="020B0503020204020204" pitchFamily="34" charset="-122"/>
                <a:ea typeface="微软雅黑" panose="020B0503020204020204" pitchFamily="34" charset="-122"/>
              </a:rPr>
              <a:t>2</a:t>
            </a:r>
          </a:p>
          <a:p>
            <a:pPr lvl="0">
              <a:lnSpc>
                <a:spcPct val="150000"/>
              </a:lnSpc>
              <a:defRPr/>
            </a:pPr>
            <a:endParaRPr lang="en-US" altLang="zh-CN" sz="2000" baseline="30000" dirty="0" smtClean="0">
              <a:latin typeface="微软雅黑" panose="020B0503020204020204" pitchFamily="34" charset="-122"/>
              <a:ea typeface="微软雅黑" panose="020B0503020204020204" pitchFamily="34" charset="-122"/>
            </a:endParaRPr>
          </a:p>
          <a:p>
            <a:pPr lvl="0">
              <a:lnSpc>
                <a:spcPct val="150000"/>
              </a:lnSpc>
              <a:defRPr/>
            </a:pPr>
            <a:r>
              <a:rPr lang="en-US" altLang="zh-CN" sz="2000" baseline="30000" dirty="0">
                <a:latin typeface="微软雅黑" panose="020B0503020204020204" pitchFamily="34" charset="-122"/>
                <a:ea typeface="微软雅黑" panose="020B0503020204020204" pitchFamily="34" charset="-122"/>
              </a:rPr>
              <a:t>1</a:t>
            </a:r>
            <a:r>
              <a:rPr lang="en-US" altLang="zh-CN" sz="2000" dirty="0">
                <a:solidFill>
                  <a:srgbClr val="000000"/>
                </a:solidFill>
                <a:latin typeface="微软雅黑" panose="020B0503020204020204" pitchFamily="34" charset="-122"/>
                <a:ea typeface="微软雅黑" panose="020B0503020204020204" pitchFamily="34" charset="-122"/>
              </a:rPr>
              <a:t>Stony Brook </a:t>
            </a:r>
            <a:r>
              <a:rPr lang="en-US" altLang="zh-CN" sz="2000" dirty="0" smtClean="0">
                <a:solidFill>
                  <a:srgbClr val="000000"/>
                </a:solidFill>
                <a:latin typeface="微软雅黑" panose="020B0503020204020204" pitchFamily="34" charset="-122"/>
                <a:ea typeface="微软雅黑" panose="020B0503020204020204" pitchFamily="34" charset="-122"/>
              </a:rPr>
              <a:t>University</a:t>
            </a:r>
          </a:p>
          <a:p>
            <a:pPr lvl="0">
              <a:lnSpc>
                <a:spcPct val="150000"/>
              </a:lnSpc>
              <a:defRPr/>
            </a:pPr>
            <a:r>
              <a:rPr lang="en-US" altLang="zh-CN" sz="2000" baseline="30000" dirty="0">
                <a:latin typeface="微软雅黑" panose="020B0503020204020204" pitchFamily="34" charset="-122"/>
                <a:ea typeface="微软雅黑" panose="020B0503020204020204" pitchFamily="34" charset="-122"/>
              </a:rPr>
              <a:t>2</a:t>
            </a:r>
            <a:r>
              <a:rPr lang="en-US" altLang="zh-CN" sz="2000" dirty="0" smtClean="0">
                <a:solidFill>
                  <a:srgbClr val="000000"/>
                </a:solidFill>
                <a:latin typeface="微软雅黑" panose="020B0503020204020204" pitchFamily="34" charset="-122"/>
                <a:ea typeface="微软雅黑" panose="020B0503020204020204" pitchFamily="34" charset="-122"/>
              </a:rPr>
              <a:t>University </a:t>
            </a:r>
            <a:r>
              <a:rPr lang="en-US" altLang="zh-CN" sz="2000" dirty="0">
                <a:solidFill>
                  <a:srgbClr val="000000"/>
                </a:solidFill>
                <a:latin typeface="微软雅黑" panose="020B0503020204020204" pitchFamily="34" charset="-122"/>
                <a:ea typeface="微软雅黑" panose="020B0503020204020204" pitchFamily="34" charset="-122"/>
              </a:rPr>
              <a:t>of Waterloo</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pPr>
            <a:r>
              <a:rPr lang="en-US" altLang="zh-CN" dirty="0"/>
              <a:t>ACM CCS 2014</a:t>
            </a:r>
            <a:endParaRPr kumimoji="0" lang="en-US" altLang="zh-CN"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D7B6B9E4-9B27-404F-A11E-D8E867D07B8D}"/>
              </a:ext>
            </a:extLst>
          </p:cNvPr>
          <p:cNvSpPr txBox="1"/>
          <p:nvPr/>
        </p:nvSpPr>
        <p:spPr>
          <a:xfrm>
            <a:off x="2843808" y="4462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sym typeface="+mn-ea"/>
              </a:rPr>
              <a:t>论文阅读笔记</a:t>
            </a:r>
            <a:endParaRPr kumimoji="0"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971357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1720</TotalTime>
  <Words>8242</Words>
  <Application>Microsoft Office PowerPoint</Application>
  <PresentationFormat>全屏显示(4:3)</PresentationFormat>
  <Paragraphs>441</Paragraphs>
  <Slides>65</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74" baseType="lpstr">
      <vt:lpstr>等线</vt:lpstr>
      <vt:lpstr>宋体</vt:lpstr>
      <vt:lpstr>微软雅黑</vt:lpstr>
      <vt:lpstr>微软雅黑 Light</vt:lpstr>
      <vt:lpstr>Arial</vt:lpstr>
      <vt:lpstr>Calibri</vt:lpstr>
      <vt:lpstr>Times New Roman</vt:lpstr>
      <vt:lpstr>默认设计模板</vt:lpstr>
      <vt:lpstr>Visio.Drawing.15</vt:lpstr>
      <vt:lpstr>论文阅读笔记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doraguyy</cp:lastModifiedBy>
  <cp:revision>755</cp:revision>
  <dcterms:created xsi:type="dcterms:W3CDTF">2014-03-21T03:02:00Z</dcterms:created>
  <dcterms:modified xsi:type="dcterms:W3CDTF">2021-05-16T09:22:24Z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2052-11.1.0.8808</vt:lpwstr>
  </property>
</Properties>
</file>