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473" r:id="rId3"/>
    <p:sldId id="476" r:id="rId4"/>
    <p:sldId id="477" r:id="rId5"/>
    <p:sldId id="485" r:id="rId6"/>
    <p:sldId id="478" r:id="rId7"/>
    <p:sldId id="486" r:id="rId8"/>
    <p:sldId id="479" r:id="rId9"/>
    <p:sldId id="480" r:id="rId10"/>
    <p:sldId id="481" r:id="rId11"/>
    <p:sldId id="482" r:id="rId12"/>
    <p:sldId id="440" r:id="rId13"/>
    <p:sldId id="465" r:id="rId14"/>
    <p:sldId id="483" r:id="rId15"/>
    <p:sldId id="484" r:id="rId16"/>
    <p:sldId id="474" r:id="rId17"/>
    <p:sldId id="475"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7" r:id="rId38"/>
    <p:sldId id="506" r:id="rId39"/>
    <p:sldId id="508" r:id="rId40"/>
    <p:sldId id="509" r:id="rId41"/>
    <p:sldId id="510" r:id="rId42"/>
    <p:sldId id="511" r:id="rId43"/>
    <p:sldId id="512" r:id="rId44"/>
    <p:sldId id="513" r:id="rId45"/>
    <p:sldId id="516" r:id="rId46"/>
    <p:sldId id="515" r:id="rId47"/>
    <p:sldId id="517" r:id="rId48"/>
    <p:sldId id="514" r:id="rId49"/>
    <p:sldId id="518" r:id="rId50"/>
    <p:sldId id="519" r:id="rId51"/>
    <p:sldId id="520" r:id="rId52"/>
    <p:sldId id="521" r:id="rId53"/>
    <p:sldId id="522" r:id="rId54"/>
    <p:sldId id="524" r:id="rId55"/>
    <p:sldId id="523" r:id="rId56"/>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c" initials="y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86433" autoAdjust="0"/>
  </p:normalViewPr>
  <p:slideViewPr>
    <p:cSldViewPr>
      <p:cViewPr varScale="1">
        <p:scale>
          <a:sx n="100" d="100"/>
          <a:sy n="100" d="100"/>
        </p:scale>
        <p:origin x="1315" y="72"/>
      </p:cViewPr>
      <p:guideLst>
        <p:guide orient="horz" pos="22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70FB-0594-438C-95A5-3B111CE4AD85}" type="datetimeFigureOut">
              <a:rPr lang="zh-CN" altLang="en-US" smtClean="0"/>
              <a:t>2022/5/29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D3F49-9951-466F-80EE-C8FDCC80BC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B69DF3F-DD32-4F16-822D-43E9BDB6CB4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273675-3E39-4703-8FDD-6DE16FFA7E0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15CD470-10BF-4B74-BF21-42FA5ED408E5}"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5"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6"/>
          <p:cNvSpPr>
            <a:spLocks noGrp="1" noChangeArrowheads="1"/>
          </p:cNvSpPr>
          <p:nvPr>
            <p:ph type="sldNum" sz="quarter" idx="12"/>
          </p:nvPr>
        </p:nvSpPr>
        <p:spPr/>
        <p:txBody>
          <a:bodyPr/>
          <a:lstStyle>
            <a:lvl1pPr>
              <a:defRPr/>
            </a:lvl1pPr>
          </a:lstStyle>
          <a:p>
            <a:pPr defTabSz="685800"/>
            <a:fld id="{8B69DF3F-DD32-4F16-822D-43E9BDB6CB4B}"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81443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页脚占位符 4"/>
          <p:cNvSpPr>
            <a:spLocks noGrp="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7" name="灯片编号占位符 5"/>
          <p:cNvSpPr>
            <a:spLocks noGrp="1"/>
          </p:cNvSpPr>
          <p:nvPr>
            <p:ph type="sldNum" sz="quarter" idx="12"/>
          </p:nvPr>
        </p:nvSpPr>
        <p:spPr/>
        <p:txBody>
          <a:bodyPr/>
          <a:lstStyle>
            <a:lvl1pPr>
              <a:defRPr/>
            </a:lvl1pPr>
          </a:lstStyle>
          <a:p>
            <a:pPr defTabSz="685800"/>
            <a:fld id="{C167D6DC-FE4E-45F8-836E-B4F79B921606}"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54275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5"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6"/>
          <p:cNvSpPr>
            <a:spLocks noGrp="1" noChangeArrowheads="1"/>
          </p:cNvSpPr>
          <p:nvPr>
            <p:ph type="sldNum" sz="quarter" idx="12"/>
          </p:nvPr>
        </p:nvSpPr>
        <p:spPr/>
        <p:txBody>
          <a:bodyPr/>
          <a:lstStyle>
            <a:lvl1pPr>
              <a:defRPr/>
            </a:lvl1pPr>
          </a:lstStyle>
          <a:p>
            <a:pPr defTabSz="685800"/>
            <a:fld id="{A3313065-87EA-44FA-8514-A642CB4170AF}"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4060443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7" name="Rectangle 6"/>
          <p:cNvSpPr>
            <a:spLocks noGrp="1" noChangeArrowheads="1"/>
          </p:cNvSpPr>
          <p:nvPr>
            <p:ph type="sldNum" sz="quarter" idx="12"/>
          </p:nvPr>
        </p:nvSpPr>
        <p:spPr/>
        <p:txBody>
          <a:bodyPr/>
          <a:lstStyle>
            <a:lvl1pPr>
              <a:defRPr/>
            </a:lvl1pPr>
          </a:lstStyle>
          <a:p>
            <a:pPr defTabSz="685800"/>
            <a:fld id="{20438C89-3AD3-4885-90A7-2026AC3499EB}"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653953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8"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9" name="Rectangle 6"/>
          <p:cNvSpPr>
            <a:spLocks noGrp="1" noChangeArrowheads="1"/>
          </p:cNvSpPr>
          <p:nvPr>
            <p:ph type="sldNum" sz="quarter" idx="12"/>
          </p:nvPr>
        </p:nvSpPr>
        <p:spPr/>
        <p:txBody>
          <a:bodyPr/>
          <a:lstStyle>
            <a:lvl1pPr>
              <a:defRPr/>
            </a:lvl1pPr>
          </a:lstStyle>
          <a:p>
            <a:pPr defTabSz="685800"/>
            <a:fld id="{FCE8A90B-F030-4D01-A1B9-120F4692F219}"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68368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4"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5" name="Rectangle 6"/>
          <p:cNvSpPr>
            <a:spLocks noGrp="1" noChangeArrowheads="1"/>
          </p:cNvSpPr>
          <p:nvPr>
            <p:ph type="sldNum" sz="quarter" idx="12"/>
          </p:nvPr>
        </p:nvSpPr>
        <p:spPr/>
        <p:txBody>
          <a:bodyPr/>
          <a:lstStyle>
            <a:lvl1pPr>
              <a:defRPr/>
            </a:lvl1pPr>
          </a:lstStyle>
          <a:p>
            <a:pPr defTabSz="685800"/>
            <a:fld id="{8E2DCA3E-505F-4AAD-90E3-603FA79E6E0E}"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036300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3"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4" name="Rectangle 6"/>
          <p:cNvSpPr>
            <a:spLocks noGrp="1" noChangeArrowheads="1"/>
          </p:cNvSpPr>
          <p:nvPr>
            <p:ph type="sldNum" sz="quarter" idx="12"/>
          </p:nvPr>
        </p:nvSpPr>
        <p:spPr/>
        <p:txBody>
          <a:bodyPr/>
          <a:lstStyle>
            <a:lvl1pPr>
              <a:defRPr/>
            </a:lvl1pPr>
          </a:lstStyle>
          <a:p>
            <a:pPr defTabSz="685800"/>
            <a:fld id="{9A66C29F-238B-4893-A39D-DDB4FE33F296}"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892399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noProof="1"/>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7" name="Rectangle 6"/>
          <p:cNvSpPr>
            <a:spLocks noGrp="1" noChangeArrowheads="1"/>
          </p:cNvSpPr>
          <p:nvPr>
            <p:ph type="sldNum" sz="quarter" idx="12"/>
          </p:nvPr>
        </p:nvSpPr>
        <p:spPr/>
        <p:txBody>
          <a:bodyPr/>
          <a:lstStyle>
            <a:lvl1pPr>
              <a:defRPr/>
            </a:lvl1pPr>
          </a:lstStyle>
          <a:p>
            <a:pPr defTabSz="685800"/>
            <a:fld id="{6E9381A5-9621-42B4-A285-AAC375FD7A85}"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58169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C167D6DC-FE4E-45F8-836E-B4F79B921606}"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7" name="Rectangle 6"/>
          <p:cNvSpPr>
            <a:spLocks noGrp="1" noChangeArrowheads="1"/>
          </p:cNvSpPr>
          <p:nvPr>
            <p:ph type="sldNum" sz="quarter" idx="12"/>
          </p:nvPr>
        </p:nvSpPr>
        <p:spPr/>
        <p:txBody>
          <a:bodyPr/>
          <a:lstStyle>
            <a:lvl1pPr>
              <a:defRPr/>
            </a:lvl1pPr>
          </a:lstStyle>
          <a:p>
            <a:pPr defTabSz="685800"/>
            <a:fld id="{1F44E61C-5C45-42CD-9EE2-2E6DDFBB7643}"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21349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5"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6"/>
          <p:cNvSpPr>
            <a:spLocks noGrp="1" noChangeArrowheads="1"/>
          </p:cNvSpPr>
          <p:nvPr>
            <p:ph type="sldNum" sz="quarter" idx="12"/>
          </p:nvPr>
        </p:nvSpPr>
        <p:spPr/>
        <p:txBody>
          <a:bodyPr/>
          <a:lstStyle>
            <a:lvl1pPr>
              <a:defRPr/>
            </a:lvl1pPr>
          </a:lstStyle>
          <a:p>
            <a:pPr defTabSz="685800"/>
            <a:fld id="{4E273675-3E39-4703-8FDD-6DE16FFA7E03}"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318758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5" name="Rectangle 5"/>
          <p:cNvSpPr>
            <a:spLocks noGrp="1" noChangeArrowheads="1"/>
          </p:cNvSpPr>
          <p:nvPr>
            <p:ph type="ftr" sz="quarter" idx="11"/>
          </p:nvPr>
        </p:nvSpPr>
        <p:spPr/>
        <p:txBody>
          <a:bodyPr/>
          <a:lstStyle>
            <a:lvl1pPr>
              <a:defRPr/>
            </a:lvl1pPr>
          </a:lstStyle>
          <a:p>
            <a:pPr defTabSz="685800">
              <a:defRPr/>
            </a:pPr>
            <a:endParaRPr lang="en-US" altLang="zh-CN">
              <a:solidFill>
                <a:srgbClr val="000000"/>
              </a:solidFill>
              <a:latin typeface="Arial"/>
              <a:ea typeface="宋体"/>
            </a:endParaRPr>
          </a:p>
        </p:txBody>
      </p:sp>
      <p:sp>
        <p:nvSpPr>
          <p:cNvPr id="6" name="Rectangle 6"/>
          <p:cNvSpPr>
            <a:spLocks noGrp="1" noChangeArrowheads="1"/>
          </p:cNvSpPr>
          <p:nvPr>
            <p:ph type="sldNum" sz="quarter" idx="12"/>
          </p:nvPr>
        </p:nvSpPr>
        <p:spPr/>
        <p:txBody>
          <a:bodyPr/>
          <a:lstStyle>
            <a:lvl1pPr>
              <a:defRPr/>
            </a:lvl1pPr>
          </a:lstStyle>
          <a:p>
            <a:pPr defTabSz="685800"/>
            <a:fld id="{415CD470-10BF-4B74-BF21-42FA5ED408E5}"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67384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3313065-87EA-44FA-8514-A642CB4170A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0438C89-3AD3-4885-90A7-2026AC3499E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FCE8A90B-F030-4D01-A1B9-120F4692F21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E2DCA3E-505F-4AAD-90E3-603FA79E6E0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9A66C29F-238B-4893-A39D-DDB4FE33F29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E9381A5-9621-42B4-A285-AAC375FD7A8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F44E61C-5C45-42CD-9EE2-2E6DDFBB764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fld id="{7C434611-0B9A-4BFC-B635-EF7D29E82E1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050"/>
            </a:lvl1pPr>
          </a:lstStyle>
          <a:p>
            <a:pPr defTabSz="685800">
              <a:defRPr/>
            </a:pPr>
            <a:endParaRPr lang="en-US" altLang="zh-CN">
              <a:solidFill>
                <a:srgbClr val="000000"/>
              </a:solidFill>
              <a:latin typeface="Arial"/>
              <a:ea typeface="宋体"/>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050"/>
            </a:lvl1pPr>
          </a:lstStyle>
          <a:p>
            <a:pPr defTabSz="685800">
              <a:defRPr/>
            </a:pPr>
            <a:endParaRPr lang="en-US" altLang="zh-CN">
              <a:solidFill>
                <a:srgbClr val="000000"/>
              </a:solidFill>
              <a:latin typeface="Arial"/>
              <a:ea typeface="宋体"/>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noProof="1" dirty="0"/>
            </a:lvl1pPr>
          </a:lstStyle>
          <a:p>
            <a:pPr defTabSz="685800"/>
            <a:fld id="{7C434611-0B9A-4BFC-B635-EF7D29E82E11}" type="slidenum">
              <a:rPr lang="en-US" altLang="zh-CN" smtClean="0">
                <a:solidFill>
                  <a:srgbClr val="000000"/>
                </a:solidFill>
                <a:latin typeface="Arial"/>
                <a:ea typeface="宋体"/>
              </a:rPr>
              <a:pPr defTabSz="685800"/>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4230863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15160"/>
            <a:ext cx="7772400" cy="1470025"/>
          </a:xfrm>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2022</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年春季</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学期工作周总结</a:t>
            </a:r>
          </a:p>
        </p:txBody>
      </p:sp>
      <p:sp>
        <p:nvSpPr>
          <p:cNvPr id="3" name="副标题 2"/>
          <p:cNvSpPr>
            <a:spLocks noGrp="1"/>
          </p:cNvSpPr>
          <p:nvPr>
            <p:ph type="subTitle" idx="1"/>
          </p:nvPr>
        </p:nvSpPr>
        <p:spPr>
          <a:xfrm>
            <a:off x="1371600" y="3742690"/>
            <a:ext cx="6400800" cy="1752600"/>
          </a:xfrm>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研</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级</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张伦玮</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843808" y="22034"/>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工作计划与成果目标</a:t>
            </a:r>
          </a:p>
        </p:txBody>
      </p:sp>
      <p:sp>
        <p:nvSpPr>
          <p:cNvPr id="3" name="矩形 2"/>
          <p:cNvSpPr/>
          <p:nvPr/>
        </p:nvSpPr>
        <p:spPr>
          <a:xfrm>
            <a:off x="207645" y="909330"/>
            <a:ext cx="8792845" cy="5513705"/>
          </a:xfrm>
          <a:prstGeom prst="rect">
            <a:avLst/>
          </a:prstGeom>
        </p:spPr>
        <p:txBody>
          <a:bodyPr wrap="square">
            <a:spAutoFit/>
          </a:bodyPr>
          <a:lstStyle/>
          <a:p>
            <a:pPr marL="0" marR="0" lvl="0" indent="0" algn="l"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六、工作计划与成果目标</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8.26-9.29</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（第</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1~5</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周）：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实现通过类间方差法寻找最佳阈值，引入代价敏感参数，实现并完善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boosting</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增强模型。</a:t>
            </a:r>
            <a:b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b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0.8-10.29</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（第</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6~9</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周）：</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完善增强模型，并与训练得到的弱分类器模型做多组对比实验；学习在线学习相关论文，尝试在线学习处理加密流量检测问题可行性。</a:t>
            </a:r>
          </a:p>
          <a:p>
            <a:pPr marL="0" marR="0" lvl="0" indent="0" algn="l"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10.29-11.19</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（第</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9~12</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周）：</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在加密流量数据非平衡的情况下，尝试使用在线学习处理非平衡问题的方法，并优化模型。</a:t>
            </a:r>
            <a:b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b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1.19-12.12</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（第</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12~15</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周）：</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参考论文描述的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TLS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头特征数据库，更新流量特征库以适应</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TLS</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头主流字段变化问题。</a:t>
            </a:r>
            <a:b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b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12.12-1.17</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（第</a:t>
            </a:r>
            <a:r>
              <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16~21</a:t>
            </a: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周）：</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总结成果，书写论文，和老师讨论修改定稿，根据进度</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预期投稿：</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 AsiaCCS 2020</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CCF C</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类），截止日期</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2019.12.20</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2. IFIP2020 </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CCF C类），截止日期2019.12.31</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3. ACNS2020</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CCF C</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类），截止日期</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2020.1.20</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endParaRPr kumimoji="0" lang="en-US" altLang="zh-CN" sz="16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202744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cs typeface="微软雅黑" panose="020B0503020204020204" pitchFamily="34" charset="-122"/>
              </a:rPr>
              <a:t>2.21~2.27</a:t>
            </a:r>
            <a:r>
              <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3416320"/>
          </a:xfrm>
          <a:prstGeom prst="rect">
            <a:avLst/>
          </a:prstGeom>
          <a:noFill/>
        </p:spPr>
        <p:txBody>
          <a:bodyPr wrap="square" rtlCol="0">
            <a:spAutoFit/>
          </a:bodyPr>
          <a:lstStyle/>
          <a:p>
            <a:pPr>
              <a:lnSpc>
                <a:spcPct val="150000"/>
              </a:lnSpc>
            </a:pPr>
            <a:r>
              <a:rPr lang="en-US" altLang="zh-CN" dirty="0">
                <a:sym typeface="+mn-ea"/>
              </a:rPr>
              <a:t>1</a:t>
            </a:r>
            <a:r>
              <a:rPr lang="en-US" altLang="zh-CN" dirty="0" smtClean="0">
                <a:sym typeface="+mn-ea"/>
              </a:rPr>
              <a:t>.</a:t>
            </a:r>
            <a:r>
              <a:rPr lang="zh-CN" altLang="en-US" dirty="0">
                <a:sym typeface="+mn-ea"/>
              </a:rPr>
              <a:t>阅读论文</a:t>
            </a:r>
            <a:r>
              <a:rPr lang="en-US" altLang="zh-CN" dirty="0">
                <a:sym typeface="+mn-ea"/>
              </a:rPr>
              <a:t>《</a:t>
            </a:r>
            <a:r>
              <a:rPr lang="en-US" altLang="zh-CN" b="1" dirty="0"/>
              <a:t>An Unknown Protocol Clustering Analysis Method Based on Spectral Clustering</a:t>
            </a:r>
          </a:p>
          <a:p>
            <a:pPr>
              <a:lnSpc>
                <a:spcPct val="150000"/>
              </a:lnSpc>
            </a:pPr>
            <a:r>
              <a:rPr lang="en-US" altLang="zh-CN" dirty="0">
                <a:sym typeface="+mn-ea"/>
              </a:rPr>
              <a:t>》</a:t>
            </a:r>
            <a:r>
              <a:rPr lang="zh-CN" altLang="en-US" dirty="0">
                <a:sym typeface="+mn-ea"/>
              </a:rPr>
              <a:t>、</a:t>
            </a:r>
            <a:r>
              <a:rPr lang="en-US" altLang="zh-CN" dirty="0">
                <a:sym typeface="+mn-ea"/>
              </a:rPr>
              <a:t>《</a:t>
            </a:r>
            <a:r>
              <a:rPr lang="en-US" altLang="zh-CN" b="1" dirty="0"/>
              <a:t>A Method of </a:t>
            </a:r>
            <a:r>
              <a:rPr lang="en-US" altLang="zh-CN" b="1" dirty="0" err="1"/>
              <a:t>Shadowsocks</a:t>
            </a:r>
            <a:r>
              <a:rPr lang="en-US" altLang="zh-CN" b="1" dirty="0"/>
              <a:t>(R) Traffic Identification Based on Protocol Analysis</a:t>
            </a:r>
          </a:p>
          <a:p>
            <a:pPr>
              <a:lnSpc>
                <a:spcPct val="150000"/>
              </a:lnSpc>
            </a:pPr>
            <a:r>
              <a:rPr lang="en-US" altLang="zh-CN" dirty="0" smtClean="0">
                <a:sym typeface="+mn-ea"/>
              </a:rPr>
              <a:t>》</a:t>
            </a:r>
          </a:p>
          <a:p>
            <a:pPr>
              <a:lnSpc>
                <a:spcPct val="150000"/>
              </a:lnSpc>
            </a:pPr>
            <a:r>
              <a:rPr lang="zh-CN" altLang="en-US" dirty="0" smtClean="0">
                <a:sym typeface="+mn-ea"/>
              </a:rPr>
              <a:t> </a:t>
            </a:r>
            <a:r>
              <a:rPr lang="en-US" altLang="zh-CN" dirty="0" smtClean="0">
                <a:sym typeface="+mn-ea"/>
              </a:rPr>
              <a:t>2.</a:t>
            </a:r>
            <a:r>
              <a:rPr lang="zh-CN" altLang="en-US" dirty="0" smtClean="0">
                <a:sym typeface="+mn-ea"/>
              </a:rPr>
              <a:t> 对</a:t>
            </a:r>
            <a:r>
              <a:rPr lang="zh-CN" altLang="en-US" dirty="0">
                <a:sym typeface="+mn-ea"/>
              </a:rPr>
              <a:t>算法数据进行</a:t>
            </a:r>
            <a:r>
              <a:rPr lang="en-US" altLang="zh-CN" dirty="0">
                <a:sym typeface="+mn-ea"/>
              </a:rPr>
              <a:t>z-score</a:t>
            </a:r>
            <a:r>
              <a:rPr lang="zh-CN" altLang="en-US" dirty="0">
                <a:sym typeface="+mn-ea"/>
              </a:rPr>
              <a:t>标准化</a:t>
            </a:r>
            <a:r>
              <a:rPr lang="zh-CN" altLang="en-US" dirty="0"/>
              <a:t>减少规模、特征、分布差异等对模型的</a:t>
            </a:r>
            <a:r>
              <a:rPr lang="zh-CN" altLang="en-US" dirty="0" smtClean="0"/>
              <a:t>影响</a:t>
            </a:r>
            <a:endParaRPr lang="en-US" altLang="zh-CN" dirty="0" smtClean="0">
              <a:sym typeface="+mn-ea"/>
            </a:endParaRPr>
          </a:p>
          <a:p>
            <a:pPr>
              <a:lnSpc>
                <a:spcPct val="150000"/>
              </a:lnSpc>
            </a:pPr>
            <a:r>
              <a:rPr lang="en-US" altLang="zh-CN" dirty="0" smtClean="0">
                <a:sym typeface="+mn-ea"/>
              </a:rPr>
              <a:t>3.</a:t>
            </a:r>
            <a:r>
              <a:rPr lang="zh-CN" altLang="en-US" dirty="0" smtClean="0">
                <a:sym typeface="+mn-ea"/>
              </a:rPr>
              <a:t>梳理下一步计划</a:t>
            </a:r>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3831818"/>
          </a:xfrm>
          <a:prstGeom prst="rect">
            <a:avLst/>
          </a:prstGeom>
          <a:noFill/>
        </p:spPr>
        <p:txBody>
          <a:bodyPr wrap="square" rtlCol="0">
            <a:spAutoFit/>
          </a:bodyPr>
          <a:lstStyle/>
          <a:p>
            <a:pPr>
              <a:lnSpc>
                <a:spcPct val="150000"/>
              </a:lnSpc>
            </a:pPr>
            <a:r>
              <a:rPr lang="en-US" altLang="zh-CN" dirty="0" smtClean="0">
                <a:sym typeface="+mn-ea"/>
              </a:rPr>
              <a:t>1.</a:t>
            </a:r>
            <a:r>
              <a:rPr lang="zh-CN" altLang="en-US" dirty="0">
                <a:sym typeface="+mn-ea"/>
              </a:rPr>
              <a:t>阅读论文</a:t>
            </a:r>
            <a:r>
              <a:rPr lang="en-US" altLang="zh-CN" dirty="0">
                <a:sym typeface="+mn-ea"/>
              </a:rPr>
              <a:t>《</a:t>
            </a:r>
            <a:r>
              <a:rPr lang="en-US" altLang="zh-CN" b="1" dirty="0"/>
              <a:t>An Unknown Protocol Clustering Analysis Method Based on Spectral Clustering</a:t>
            </a:r>
          </a:p>
          <a:p>
            <a:pPr>
              <a:lnSpc>
                <a:spcPct val="150000"/>
              </a:lnSpc>
            </a:pPr>
            <a:r>
              <a:rPr lang="en-US" altLang="zh-CN" dirty="0">
                <a:sym typeface="+mn-ea"/>
              </a:rPr>
              <a:t>》</a:t>
            </a:r>
            <a:r>
              <a:rPr lang="zh-CN" altLang="en-US" dirty="0">
                <a:sym typeface="+mn-ea"/>
              </a:rPr>
              <a:t>、</a:t>
            </a:r>
            <a:r>
              <a:rPr lang="en-US" altLang="zh-CN" dirty="0">
                <a:sym typeface="+mn-ea"/>
              </a:rPr>
              <a:t>《</a:t>
            </a:r>
            <a:r>
              <a:rPr lang="en-US" altLang="zh-CN" b="1" dirty="0"/>
              <a:t>A Method of </a:t>
            </a:r>
            <a:r>
              <a:rPr lang="en-US" altLang="zh-CN" b="1" dirty="0" err="1"/>
              <a:t>Shadowsocks</a:t>
            </a:r>
            <a:r>
              <a:rPr lang="en-US" altLang="zh-CN" b="1" dirty="0"/>
              <a:t>(R) Traffic Identification Based on Protocol Analysis</a:t>
            </a:r>
          </a:p>
          <a:p>
            <a:pPr>
              <a:lnSpc>
                <a:spcPct val="150000"/>
              </a:lnSpc>
            </a:pPr>
            <a:r>
              <a:rPr lang="en-US" altLang="zh-CN" dirty="0" smtClean="0">
                <a:sym typeface="+mn-ea"/>
              </a:rPr>
              <a:t>》</a:t>
            </a:r>
          </a:p>
          <a:p>
            <a:pPr>
              <a:lnSpc>
                <a:spcPct val="150000"/>
              </a:lnSpc>
            </a:pPr>
            <a:r>
              <a:rPr lang="zh-CN" altLang="en-US" dirty="0" smtClean="0">
                <a:sym typeface="+mn-ea"/>
              </a:rPr>
              <a:t>其中第二篇论文</a:t>
            </a:r>
            <a:r>
              <a:rPr lang="zh-CN" altLang="en-US" dirty="0"/>
              <a:t>从协议的角度提出了</a:t>
            </a:r>
            <a:r>
              <a:rPr lang="en-US" altLang="zh-CN" dirty="0" err="1"/>
              <a:t>Shadowsocks</a:t>
            </a:r>
            <a:r>
              <a:rPr lang="en-US" altLang="zh-CN" dirty="0"/>
              <a:t> (R) </a:t>
            </a:r>
            <a:r>
              <a:rPr lang="zh-CN" altLang="en-US" dirty="0"/>
              <a:t>流量识别的方法</a:t>
            </a:r>
            <a:r>
              <a:rPr lang="en-US" altLang="zh-CN" dirty="0"/>
              <a:t>, </a:t>
            </a:r>
            <a:r>
              <a:rPr lang="zh-CN" altLang="en-US" dirty="0"/>
              <a:t>从四个维度提取特征</a:t>
            </a:r>
            <a:r>
              <a:rPr lang="en-US" altLang="zh-CN" dirty="0"/>
              <a:t>, </a:t>
            </a:r>
            <a:r>
              <a:rPr lang="zh-CN" altLang="en-US" dirty="0"/>
              <a:t>并将特征输入到机器学习模型中训练。该方法对机器学习模型的输出进行二次识别和统计过滤，最后识别 </a:t>
            </a:r>
            <a:r>
              <a:rPr lang="en-US" altLang="zh-CN" dirty="0" err="1"/>
              <a:t>Shadowsocks</a:t>
            </a:r>
            <a:r>
              <a:rPr lang="en-US" altLang="zh-CN" dirty="0"/>
              <a:t> (R) </a:t>
            </a:r>
            <a:r>
              <a:rPr lang="zh-CN" altLang="en-US" dirty="0" smtClean="0"/>
              <a:t>流量</a:t>
            </a:r>
            <a:r>
              <a:rPr lang="zh-CN" altLang="en-US" dirty="0">
                <a:solidFill>
                  <a:srgbClr val="000000"/>
                </a:solidFill>
                <a:sym typeface="+mn-ea"/>
              </a:rPr>
              <a:t>。</a:t>
            </a:r>
            <a:endParaRPr lang="en-US" altLang="zh-CN" dirty="0" smtClean="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
        <p:nvSpPr>
          <p:cNvPr id="5" name="矩形 4"/>
          <p:cNvSpPr/>
          <p:nvPr/>
        </p:nvSpPr>
        <p:spPr>
          <a:xfrm>
            <a:off x="7740352" y="5229200"/>
            <a:ext cx="45719" cy="45719"/>
          </a:xfrm>
          <a:prstGeom prst="rect">
            <a:avLst/>
          </a:prstGeom>
          <a:solidFill>
            <a:srgbClr val="FFFF00"/>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mn-ea"/>
            </a:endParaRPr>
          </a:p>
        </p:txBody>
      </p:sp>
    </p:spTree>
    <p:extLst>
      <p:ext uri="{BB962C8B-B14F-4D97-AF65-F5344CB8AC3E}">
        <p14:creationId xmlns:p14="http://schemas.microsoft.com/office/powerpoint/2010/main" val="276302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196752"/>
            <a:ext cx="8496944" cy="1338828"/>
          </a:xfrm>
          <a:prstGeom prst="rect">
            <a:avLst/>
          </a:prstGeom>
          <a:noFill/>
        </p:spPr>
        <p:txBody>
          <a:bodyPr wrap="square" rtlCol="0">
            <a:spAutoFit/>
          </a:bodyPr>
          <a:lstStyle/>
          <a:p>
            <a:pPr>
              <a:lnSpc>
                <a:spcPct val="150000"/>
              </a:lnSpc>
            </a:pPr>
            <a:r>
              <a:rPr lang="en-US" altLang="zh-CN" dirty="0" smtClean="0"/>
              <a:t>3.</a:t>
            </a:r>
            <a:r>
              <a:rPr lang="zh-CN" altLang="en-US" dirty="0">
                <a:sym typeface="+mn-ea"/>
              </a:rPr>
              <a:t>下一步</a:t>
            </a:r>
            <a:r>
              <a:rPr lang="zh-CN" altLang="en-US" dirty="0" smtClean="0">
                <a:sym typeface="+mn-ea"/>
              </a:rPr>
              <a:t>计划</a:t>
            </a:r>
            <a:endParaRPr lang="en-US" altLang="zh-CN" dirty="0" smtClean="0">
              <a:sym typeface="+mn-ea"/>
            </a:endParaRPr>
          </a:p>
          <a:p>
            <a:pPr>
              <a:lnSpc>
                <a:spcPct val="150000"/>
              </a:lnSpc>
            </a:pPr>
            <a:r>
              <a:rPr lang="zh-CN" altLang="en-US" dirty="0" smtClean="0">
                <a:sym typeface="+mn-ea"/>
              </a:rPr>
              <a:t>准备通过多次评分的方式进行多次识别过滤，增加结果的精确度</a:t>
            </a:r>
            <a:endParaRPr lang="en-US" altLang="zh-CN" dirty="0" smtClean="0">
              <a:sym typeface="+mn-ea"/>
            </a:endParaRPr>
          </a:p>
          <a:p>
            <a:pPr>
              <a:lnSpc>
                <a:spcPct val="150000"/>
              </a:lnSpc>
            </a:pPr>
            <a:r>
              <a:rPr lang="zh-CN" altLang="en-US" dirty="0">
                <a:sym typeface="+mn-ea"/>
              </a:rPr>
              <a:t>具体</a:t>
            </a:r>
            <a:r>
              <a:rPr lang="zh-CN" altLang="en-US" dirty="0" smtClean="0">
                <a:sym typeface="+mn-ea"/>
              </a:rPr>
              <a:t>方案见下页</a:t>
            </a:r>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
        <p:nvSpPr>
          <p:cNvPr id="5" name="Rectangle 2"/>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0634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615124"/>
            <a:ext cx="8496944" cy="6763390"/>
          </a:xfrm>
          <a:prstGeom prst="rect">
            <a:avLst/>
          </a:prstGeom>
          <a:noFill/>
        </p:spPr>
        <p:txBody>
          <a:bodyPr wrap="square" rtlCol="0">
            <a:spAutoFit/>
          </a:bodyPr>
          <a:lstStyle/>
          <a:p>
            <a:pPr>
              <a:lnSpc>
                <a:spcPct val="150000"/>
              </a:lnSpc>
            </a:pPr>
            <a:r>
              <a:rPr lang="zh-CN" altLang="en-US" sz="1100" b="1" dirty="0">
                <a:latin typeface="宋体" panose="02010600030101010101" pitchFamily="2" charset="-122"/>
              </a:rPr>
              <a:t>方案</a:t>
            </a:r>
            <a:r>
              <a:rPr lang="zh-CN" altLang="zh-CN" dirty="0">
                <a:solidFill>
                  <a:srgbClr val="A9B7C6"/>
                </a:solidFill>
                <a:latin typeface="宋体" panose="02010600030101010101" pitchFamily="2" charset="-122"/>
              </a:rPr>
              <a:t/>
            </a:r>
            <a:br>
              <a:rPr lang="zh-CN" altLang="zh-CN" dirty="0">
                <a:solidFill>
                  <a:srgbClr val="A9B7C6"/>
                </a:solidFill>
                <a:latin typeface="宋体" panose="02010600030101010101" pitchFamily="2" charset="-122"/>
              </a:rPr>
            </a:br>
            <a:r>
              <a:rPr lang="zh-CN" altLang="zh-CN" sz="1000" b="1" dirty="0">
                <a:latin typeface="宋体" panose="02010600030101010101" pitchFamily="2" charset="-122"/>
              </a:rPr>
              <a:t>如何在大量流量中较</a:t>
            </a:r>
            <a:r>
              <a:rPr lang="zh-CN" altLang="zh-CN" sz="1000" b="1" dirty="0">
                <a:latin typeface="Lucida Console" panose="020B0609040504020204" pitchFamily="49" charset="0"/>
              </a:rPr>
              <a:t>“</a:t>
            </a:r>
            <a:r>
              <a:rPr lang="zh-CN" altLang="zh-CN" sz="1000" b="1" dirty="0">
                <a:latin typeface="宋体" panose="02010600030101010101" pitchFamily="2" charset="-122"/>
              </a:rPr>
              <a:t>准确</a:t>
            </a:r>
            <a:r>
              <a:rPr lang="zh-CN" altLang="zh-CN" sz="1000" b="1" dirty="0">
                <a:latin typeface="Lucida Console" panose="020B0609040504020204" pitchFamily="49" charset="0"/>
              </a:rPr>
              <a:t>”</a:t>
            </a:r>
            <a:r>
              <a:rPr lang="zh-CN" altLang="zh-CN" sz="1000" b="1" dirty="0">
                <a:latin typeface="宋体" panose="02010600030101010101" pitchFamily="2" charset="-122"/>
              </a:rPr>
              <a:t>找到代理流量？</a:t>
            </a:r>
            <a:br>
              <a:rPr lang="zh-CN" altLang="zh-CN" sz="1000" b="1" dirty="0">
                <a:latin typeface="宋体" panose="02010600030101010101" pitchFamily="2" charset="-122"/>
              </a:rPr>
            </a:br>
            <a:r>
              <a:rPr lang="zh-CN" altLang="zh-CN" sz="1000" b="1" dirty="0">
                <a:latin typeface="Lucida Console" panose="020B0609040504020204" pitchFamily="49" charset="0"/>
              </a:rPr>
              <a:t>1</a:t>
            </a:r>
            <a:r>
              <a:rPr lang="zh-CN" altLang="zh-CN" sz="1000" b="1" dirty="0" smtClean="0">
                <a:latin typeface="Lucida Console" panose="020B0609040504020204" pitchFamily="49" charset="0"/>
              </a:rPr>
              <a:t>.</a:t>
            </a:r>
            <a:r>
              <a:rPr lang="zh-CN" altLang="zh-CN" sz="1000" b="1" dirty="0" smtClean="0">
                <a:latin typeface="宋体" panose="02010600030101010101" pitchFamily="2" charset="-122"/>
              </a:rPr>
              <a:t>通过</a:t>
            </a:r>
            <a:r>
              <a:rPr lang="zh-CN" altLang="zh-CN" sz="1000" b="1" dirty="0">
                <a:latin typeface="宋体" panose="02010600030101010101" pitchFamily="2" charset="-122"/>
              </a:rPr>
              <a:t>算法可以筛出被判为 </a:t>
            </a:r>
            <a:r>
              <a:rPr lang="zh-CN" altLang="zh-CN" sz="1000" b="1" dirty="0">
                <a:latin typeface="Lucida Console" panose="020B0609040504020204" pitchFamily="49" charset="0"/>
              </a:rPr>
              <a:t>SSR/V2ray </a:t>
            </a:r>
            <a:r>
              <a:rPr lang="zh-CN" altLang="zh-CN" sz="1000" b="1" dirty="0">
                <a:latin typeface="宋体" panose="02010600030101010101" pitchFamily="2" charset="-122"/>
              </a:rPr>
              <a:t>的流量，这里第一次评一次分</a:t>
            </a:r>
            <a:r>
              <a:rPr lang="zh-CN" altLang="zh-CN" sz="1000" b="1" dirty="0" smtClean="0">
                <a:latin typeface="宋体" panose="02010600030101010101" pitchFamily="2" charset="-122"/>
              </a:rPr>
              <a:t>；</a:t>
            </a:r>
            <a:r>
              <a:rPr lang="zh-CN" altLang="zh-CN" sz="1000" b="1" dirty="0">
                <a:latin typeface="宋体" panose="02010600030101010101" pitchFamily="2" charset="-122"/>
              </a:rPr>
              <a:t/>
            </a:r>
            <a:br>
              <a:rPr lang="zh-CN" altLang="zh-CN" sz="1000" b="1" dirty="0">
                <a:latin typeface="宋体" panose="02010600030101010101" pitchFamily="2" charset="-122"/>
              </a:rPr>
            </a:br>
            <a:r>
              <a:rPr lang="zh-CN" altLang="zh-CN" sz="1000" b="1" dirty="0">
                <a:latin typeface="Lucida Console" panose="020B0609040504020204" pitchFamily="49" charset="0"/>
              </a:rPr>
              <a:t>2.</a:t>
            </a:r>
            <a:r>
              <a:rPr lang="zh-CN" altLang="zh-CN" sz="1000" b="1" dirty="0">
                <a:latin typeface="宋体" panose="02010600030101010101" pitchFamily="2" charset="-122"/>
              </a:rPr>
              <a:t>再次识别：</a:t>
            </a:r>
            <a:br>
              <a:rPr lang="zh-CN" altLang="zh-CN" sz="1000" b="1" dirty="0">
                <a:latin typeface="宋体" panose="02010600030101010101" pitchFamily="2" charset="-122"/>
              </a:rPr>
            </a:br>
            <a:r>
              <a:rPr lang="zh-CN" altLang="zh-CN" sz="1000" b="1" dirty="0">
                <a:latin typeface="宋体" panose="02010600030101010101" pitchFamily="2" charset="-122"/>
              </a:rPr>
              <a:t>基于原本代理协议原理：</a:t>
            </a:r>
            <a:br>
              <a:rPr lang="zh-CN" altLang="zh-CN" sz="1000" b="1" dirty="0">
                <a:latin typeface="宋体" panose="02010600030101010101" pitchFamily="2" charset="-122"/>
              </a:rPr>
            </a:br>
            <a:r>
              <a:rPr lang="zh-CN" altLang="zh-CN" sz="1000" b="1" dirty="0">
                <a:latin typeface="宋体" panose="02010600030101010101" pitchFamily="2" charset="-122"/>
              </a:rPr>
              <a:t>  当混淆模式为 </a:t>
            </a:r>
            <a:r>
              <a:rPr lang="zh-CN" altLang="zh-CN" sz="1000" b="1" dirty="0">
                <a:latin typeface="Lucida Console" panose="020B0609040504020204" pitchFamily="49" charset="0"/>
              </a:rPr>
              <a:t>http_simple </a:t>
            </a:r>
            <a:r>
              <a:rPr lang="zh-CN" altLang="zh-CN" sz="1000" b="1" dirty="0">
                <a:latin typeface="宋体" panose="02010600030101010101" pitchFamily="2" charset="-122"/>
              </a:rPr>
              <a:t>时，客户端和服务器之间的流量由伪装的 </a:t>
            </a:r>
            <a:r>
              <a:rPr lang="zh-CN" altLang="zh-CN" sz="1000" b="1" dirty="0">
                <a:latin typeface="Lucida Console" panose="020B0609040504020204" pitchFamily="49" charset="0"/>
              </a:rPr>
              <a:t>HTTP </a:t>
            </a:r>
            <a:r>
              <a:rPr lang="zh-CN" altLang="zh-CN" sz="1000" b="1" dirty="0">
                <a:latin typeface="宋体" panose="02010600030101010101" pitchFamily="2" charset="-122"/>
              </a:rPr>
              <a:t>报文和伪装的 </a:t>
            </a:r>
            <a:r>
              <a:rPr lang="zh-CN" altLang="zh-CN" sz="1000" b="1" dirty="0">
                <a:latin typeface="Lucida Console" panose="020B0609040504020204" pitchFamily="49" charset="0"/>
              </a:rPr>
              <a:t>TCP </a:t>
            </a:r>
            <a:r>
              <a:rPr lang="zh-CN" altLang="zh-CN" sz="1000" b="1" dirty="0">
                <a:latin typeface="宋体" panose="02010600030101010101" pitchFamily="2" charset="-122"/>
              </a:rPr>
              <a:t>报文组成。</a:t>
            </a:r>
            <a:br>
              <a:rPr lang="zh-CN" altLang="zh-CN" sz="1000" b="1" dirty="0">
                <a:latin typeface="宋体" panose="02010600030101010101" pitchFamily="2" charset="-122"/>
              </a:rPr>
            </a:br>
            <a:r>
              <a:rPr lang="zh-CN" altLang="zh-CN" sz="1000" b="1" dirty="0">
                <a:latin typeface="宋体" panose="02010600030101010101" pitchFamily="2" charset="-122"/>
              </a:rPr>
              <a:t>  当混淆模式为 </a:t>
            </a:r>
            <a:r>
              <a:rPr lang="zh-CN" altLang="zh-CN" sz="1000" b="1" dirty="0">
                <a:latin typeface="Lucida Console" panose="020B0609040504020204" pitchFamily="49" charset="0"/>
              </a:rPr>
              <a:t>tis1.2_ticket_auth </a:t>
            </a:r>
            <a:r>
              <a:rPr lang="zh-CN" altLang="zh-CN" sz="1000" b="1" dirty="0">
                <a:latin typeface="宋体" panose="02010600030101010101" pitchFamily="2" charset="-122"/>
              </a:rPr>
              <a:t>时，客户端和服务器之间的流量由伪装的 </a:t>
            </a:r>
            <a:r>
              <a:rPr lang="zh-CN" altLang="zh-CN" sz="1000" b="1" dirty="0">
                <a:latin typeface="Lucida Console" panose="020B0609040504020204" pitchFamily="49" charset="0"/>
              </a:rPr>
              <a:t>TLS</a:t>
            </a:r>
            <a:r>
              <a:rPr lang="zh-CN" altLang="zh-CN" sz="1000" b="1" dirty="0">
                <a:latin typeface="宋体" panose="02010600030101010101" pitchFamily="2" charset="-122"/>
              </a:rPr>
              <a:t>包 和伪装的 </a:t>
            </a:r>
            <a:r>
              <a:rPr lang="zh-CN" altLang="zh-CN" sz="1000" b="1" dirty="0">
                <a:latin typeface="Lucida Console" panose="020B0609040504020204" pitchFamily="49" charset="0"/>
              </a:rPr>
              <a:t>TCP</a:t>
            </a:r>
            <a:r>
              <a:rPr lang="zh-CN" altLang="zh-CN" sz="1000" b="1" dirty="0">
                <a:latin typeface="宋体" panose="02010600030101010101" pitchFamily="2" charset="-122"/>
              </a:rPr>
              <a:t>包 组成。</a:t>
            </a:r>
            <a:br>
              <a:rPr lang="zh-CN" altLang="zh-CN" sz="1000" b="1" dirty="0">
                <a:latin typeface="宋体" panose="02010600030101010101" pitchFamily="2" charset="-122"/>
              </a:rPr>
            </a:br>
            <a:r>
              <a:rPr lang="zh-CN" altLang="zh-CN" sz="1000" b="1" dirty="0">
                <a:latin typeface="宋体" panose="02010600030101010101" pitchFamily="2" charset="-122"/>
              </a:rPr>
              <a:t>  当混淆模式为 </a:t>
            </a:r>
            <a:r>
              <a:rPr lang="zh-CN" altLang="zh-CN" sz="1000" b="1" dirty="0">
                <a:latin typeface="Lucida Console" panose="020B0609040504020204" pitchFamily="49" charset="0"/>
              </a:rPr>
              <a:t>plain </a:t>
            </a:r>
            <a:r>
              <a:rPr lang="zh-CN" altLang="zh-CN" sz="1000" b="1" dirty="0">
                <a:latin typeface="宋体" panose="02010600030101010101" pitchFamily="2" charset="-122"/>
              </a:rPr>
              <a:t>时，客户端和服务器之间的流量由伪装的 </a:t>
            </a:r>
            <a:r>
              <a:rPr lang="zh-CN" altLang="zh-CN" sz="1000" b="1" dirty="0">
                <a:latin typeface="Lucida Console" panose="020B0609040504020204" pitchFamily="49" charset="0"/>
              </a:rPr>
              <a:t>TCP</a:t>
            </a:r>
            <a:r>
              <a:rPr lang="zh-CN" altLang="zh-CN" sz="1000" b="1" dirty="0">
                <a:latin typeface="宋体" panose="02010600030101010101" pitchFamily="2" charset="-122"/>
              </a:rPr>
              <a:t>包 组成，</a:t>
            </a:r>
            <a:r>
              <a:rPr lang="zh-CN" altLang="zh-CN" sz="1000" b="1" dirty="0">
                <a:latin typeface="Lucida Console" panose="020B0609040504020204" pitchFamily="49" charset="0"/>
              </a:rPr>
              <a:t>ShadowsocksR </a:t>
            </a:r>
            <a:r>
              <a:rPr lang="zh-CN" altLang="zh-CN" sz="1000" b="1" dirty="0">
                <a:latin typeface="宋体" panose="02010600030101010101" pitchFamily="2" charset="-122"/>
              </a:rPr>
              <a:t>就是 </a:t>
            </a:r>
            <a:r>
              <a:rPr lang="zh-CN" altLang="zh-CN" sz="1000" b="1" dirty="0">
                <a:latin typeface="Lucida Console" panose="020B0609040504020204" pitchFamily="49" charset="0"/>
              </a:rPr>
              <a:t>Shadowsocks </a:t>
            </a:r>
            <a:r>
              <a:rPr lang="zh-CN" altLang="zh-CN" sz="1000" b="1" dirty="0">
                <a:latin typeface="宋体" panose="02010600030101010101" pitchFamily="2" charset="-122"/>
              </a:rPr>
              <a:t>原版协议</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2.1 </a:t>
            </a:r>
            <a:r>
              <a:rPr lang="zh-CN" altLang="zh-CN" sz="1000" b="1" dirty="0">
                <a:latin typeface="宋体" panose="02010600030101010101" pitchFamily="2" charset="-122"/>
              </a:rPr>
              <a:t>首先判断被判定为 </a:t>
            </a:r>
            <a:r>
              <a:rPr lang="zh-CN" altLang="zh-CN" sz="1000" b="1" dirty="0">
                <a:latin typeface="Lucida Console" panose="020B0609040504020204" pitchFamily="49" charset="0"/>
              </a:rPr>
              <a:t>SSR </a:t>
            </a:r>
            <a:r>
              <a:rPr lang="zh-CN" altLang="zh-CN" sz="1000" b="1" dirty="0">
                <a:latin typeface="宋体" panose="02010600030101010101" pitchFamily="2" charset="-122"/>
              </a:rPr>
              <a:t>的 </a:t>
            </a:r>
            <a:r>
              <a:rPr lang="zh-CN" altLang="zh-CN" sz="1000" b="1" dirty="0">
                <a:latin typeface="Lucida Console" panose="020B0609040504020204" pitchFamily="49" charset="0"/>
              </a:rPr>
              <a:t>ip </a:t>
            </a:r>
            <a:r>
              <a:rPr lang="zh-CN" altLang="zh-CN" sz="1000" b="1" dirty="0">
                <a:latin typeface="宋体" panose="02010600030101010101" pitchFamily="2" charset="-122"/>
              </a:rPr>
              <a:t>端口是不是 </a:t>
            </a:r>
            <a:r>
              <a:rPr lang="zh-CN" altLang="zh-CN" sz="1000" b="1" dirty="0">
                <a:latin typeface="Lucida Console" panose="020B0609040504020204" pitchFamily="49" charset="0"/>
              </a:rPr>
              <a:t>80/443, </a:t>
            </a:r>
            <a:r>
              <a:rPr lang="zh-CN" altLang="zh-CN" sz="1000" b="1" dirty="0">
                <a:latin typeface="宋体" panose="02010600030101010101" pitchFamily="2" charset="-122"/>
              </a:rPr>
              <a:t>如果端口不是 </a:t>
            </a:r>
            <a:r>
              <a:rPr lang="zh-CN" altLang="zh-CN" sz="1000" b="1" dirty="0">
                <a:latin typeface="Lucida Console" panose="020B0609040504020204" pitchFamily="49" charset="0"/>
              </a:rPr>
              <a:t>80/443</a:t>
            </a:r>
            <a:r>
              <a:rPr lang="zh-CN" altLang="zh-CN" sz="1000" b="1" dirty="0">
                <a:latin typeface="宋体" panose="02010600030101010101" pitchFamily="2" charset="-122"/>
              </a:rPr>
              <a:t>，判为</a:t>
            </a:r>
            <a:r>
              <a:rPr lang="zh-CN" altLang="zh-CN" sz="1000" b="1" dirty="0">
                <a:latin typeface="Lucida Console" panose="020B0609040504020204" pitchFamily="49" charset="0"/>
              </a:rPr>
              <a:t>“</a:t>
            </a:r>
            <a:r>
              <a:rPr lang="zh-CN" altLang="zh-CN" sz="1000" b="1" dirty="0">
                <a:latin typeface="宋体" panose="02010600030101010101" pitchFamily="2" charset="-122"/>
              </a:rPr>
              <a:t>待确定代理 </a:t>
            </a:r>
            <a:r>
              <a:rPr lang="zh-CN" altLang="zh-CN" sz="1000" b="1" dirty="0">
                <a:latin typeface="Lucida Console" panose="020B0609040504020204" pitchFamily="49" charset="0"/>
              </a:rPr>
              <a:t>ip”</a:t>
            </a:r>
            <a:r>
              <a:rPr lang="zh-CN" altLang="zh-CN" sz="1000" b="1" dirty="0">
                <a:latin typeface="宋体" panose="02010600030101010101" pitchFamily="2" charset="-122"/>
              </a:rPr>
              <a:t>，进行第二次评分；</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2.2 </a:t>
            </a:r>
            <a:r>
              <a:rPr lang="zh-CN" altLang="zh-CN" sz="1000" b="1" dirty="0">
                <a:latin typeface="宋体" panose="02010600030101010101" pitchFamily="2" charset="-122"/>
              </a:rPr>
              <a:t>如果端口为 </a:t>
            </a:r>
            <a:r>
              <a:rPr lang="zh-CN" altLang="zh-CN" sz="1000" b="1" dirty="0">
                <a:latin typeface="Lucida Console" panose="020B0609040504020204" pitchFamily="49" charset="0"/>
              </a:rPr>
              <a:t>80/443</a:t>
            </a:r>
            <a:r>
              <a:rPr lang="zh-CN" altLang="zh-CN" sz="1000" b="1" dirty="0">
                <a:latin typeface="宋体" panose="02010600030101010101" pitchFamily="2" charset="-122"/>
              </a:rPr>
              <a:t>，将数据流组合成会话流</a:t>
            </a:r>
            <a:r>
              <a:rPr lang="zh-CN" altLang="zh-CN" sz="1000" b="1" dirty="0">
                <a:latin typeface="Lucida Console" panose="020B0609040504020204" pitchFamily="49" charset="0"/>
              </a:rPr>
              <a:t>(sIP, dIP)</a:t>
            </a:r>
            <a:r>
              <a:rPr lang="zh-CN" altLang="zh-CN" sz="1000" b="1" dirty="0">
                <a:latin typeface="宋体" panose="02010600030101010101" pitchFamily="2" charset="-122"/>
              </a:rPr>
              <a:t>，分析其指纹特征，若符合 </a:t>
            </a:r>
            <a:r>
              <a:rPr lang="zh-CN" altLang="zh-CN" sz="1000" b="1" dirty="0">
                <a:latin typeface="Lucida Console" panose="020B0609040504020204" pitchFamily="49" charset="0"/>
              </a:rPr>
              <a:t>SSR </a:t>
            </a:r>
            <a:r>
              <a:rPr lang="zh-CN" altLang="zh-CN" sz="1000" b="1" dirty="0">
                <a:latin typeface="宋体" panose="02010600030101010101" pitchFamily="2" charset="-122"/>
              </a:rPr>
              <a:t>包头指纹特征，判为</a:t>
            </a:r>
            <a:r>
              <a:rPr lang="zh-CN" altLang="zh-CN" sz="1000" b="1" dirty="0">
                <a:latin typeface="Lucida Console" panose="020B0609040504020204" pitchFamily="49" charset="0"/>
              </a:rPr>
              <a:t>“</a:t>
            </a:r>
            <a:r>
              <a:rPr lang="zh-CN" altLang="zh-CN" sz="1000" b="1" dirty="0">
                <a:latin typeface="宋体" panose="02010600030101010101" pitchFamily="2" charset="-122"/>
              </a:rPr>
              <a:t>待确定代理 </a:t>
            </a:r>
            <a:r>
              <a:rPr lang="zh-CN" altLang="zh-CN" sz="1000" b="1" dirty="0">
                <a:latin typeface="Lucida Console" panose="020B0609040504020204" pitchFamily="49" charset="0"/>
              </a:rPr>
              <a:t>ip”</a:t>
            </a:r>
            <a:r>
              <a:rPr lang="zh-CN" altLang="zh-CN" sz="1000" b="1" dirty="0">
                <a:latin typeface="宋体" panose="02010600030101010101" pitchFamily="2" charset="-122"/>
              </a:rPr>
              <a:t>，进行第二次评分；</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2.3 </a:t>
            </a:r>
            <a:r>
              <a:rPr lang="zh-CN" altLang="zh-CN" sz="1000" b="1" dirty="0">
                <a:latin typeface="宋体" panose="02010600030101010101" pitchFamily="2" charset="-122"/>
              </a:rPr>
              <a:t>若不符合</a:t>
            </a:r>
            <a:r>
              <a:rPr lang="zh-CN" altLang="zh-CN" sz="1000" b="1" dirty="0">
                <a:latin typeface="Lucida Console" panose="020B0609040504020204" pitchFamily="49" charset="0"/>
              </a:rPr>
              <a:t>SSR </a:t>
            </a:r>
            <a:r>
              <a:rPr lang="zh-CN" altLang="zh-CN" sz="1000" b="1" dirty="0">
                <a:latin typeface="宋体" panose="02010600030101010101" pitchFamily="2" charset="-122"/>
              </a:rPr>
              <a:t>包头指纹特征，则将 </a:t>
            </a:r>
            <a:r>
              <a:rPr lang="zh-CN" altLang="zh-CN" sz="1000" b="1" dirty="0">
                <a:latin typeface="Lucida Console" panose="020B0609040504020204" pitchFamily="49" charset="0"/>
              </a:rPr>
              <a:t>HTTP</a:t>
            </a:r>
            <a:r>
              <a:rPr lang="zh-CN" altLang="zh-CN" sz="1000" b="1" dirty="0">
                <a:latin typeface="宋体" panose="02010600030101010101" pitchFamily="2" charset="-122"/>
              </a:rPr>
              <a:t>包</a:t>
            </a:r>
            <a:r>
              <a:rPr lang="zh-CN" altLang="zh-CN" sz="1000" b="1" dirty="0">
                <a:latin typeface="Lucida Console" panose="020B0609040504020204" pitchFamily="49" charset="0"/>
              </a:rPr>
              <a:t>/TLS</a:t>
            </a:r>
            <a:r>
              <a:rPr lang="zh-CN" altLang="zh-CN" sz="1000" b="1" dirty="0">
                <a:latin typeface="宋体" panose="02010600030101010101" pitchFamily="2" charset="-122"/>
              </a:rPr>
              <a:t>包 的 </a:t>
            </a:r>
            <a:r>
              <a:rPr lang="zh-CN" altLang="zh-CN" sz="1000" b="1" dirty="0">
                <a:latin typeface="Lucida Console" panose="020B0609040504020204" pitchFamily="49" charset="0"/>
              </a:rPr>
              <a:t>TCP payload </a:t>
            </a:r>
            <a:r>
              <a:rPr lang="zh-CN" altLang="zh-CN" sz="1000" b="1" dirty="0">
                <a:latin typeface="宋体" panose="02010600030101010101" pitchFamily="2" charset="-122"/>
              </a:rPr>
              <a:t>取出拼接成 </a:t>
            </a:r>
            <a:r>
              <a:rPr lang="zh-CN" altLang="zh-CN" sz="1000" b="1" dirty="0">
                <a:latin typeface="Lucida Console" panose="020B0609040504020204" pitchFamily="49" charset="0"/>
              </a:rPr>
              <a:t>TCP</a:t>
            </a:r>
            <a:r>
              <a:rPr lang="zh-CN" altLang="zh-CN" sz="1000" b="1" dirty="0">
                <a:latin typeface="宋体" panose="02010600030101010101" pitchFamily="2" charset="-122"/>
              </a:rPr>
              <a:t>包，</a:t>
            </a:r>
            <a:br>
              <a:rPr lang="zh-CN" altLang="zh-CN" sz="1000" b="1" dirty="0">
                <a:latin typeface="宋体" panose="02010600030101010101" pitchFamily="2" charset="-122"/>
              </a:rPr>
            </a:br>
            <a:r>
              <a:rPr lang="zh-CN" altLang="zh-CN" sz="1000" b="1" dirty="0">
                <a:latin typeface="宋体" panose="02010600030101010101" pitchFamily="2" charset="-122"/>
              </a:rPr>
              <a:t>迭代反馈给机器学习模型，如果第二次模型输出结果将其判为 </a:t>
            </a:r>
            <a:r>
              <a:rPr lang="zh-CN" altLang="zh-CN" sz="1000" b="1" dirty="0">
                <a:latin typeface="Lucida Console" panose="020B0609040504020204" pitchFamily="49" charset="0"/>
              </a:rPr>
              <a:t>Shadowsocks </a:t>
            </a:r>
            <a:r>
              <a:rPr lang="zh-CN" altLang="zh-CN" sz="1000" b="1" dirty="0">
                <a:latin typeface="宋体" panose="02010600030101010101" pitchFamily="2" charset="-122"/>
              </a:rPr>
              <a:t>流量，</a:t>
            </a:r>
            <a:br>
              <a:rPr lang="zh-CN" altLang="zh-CN" sz="1000" b="1" dirty="0">
                <a:latin typeface="宋体" panose="02010600030101010101" pitchFamily="2" charset="-122"/>
              </a:rPr>
            </a:br>
            <a:r>
              <a:rPr lang="zh-CN" altLang="zh-CN" sz="1000" b="1" dirty="0">
                <a:latin typeface="宋体" panose="02010600030101010101" pitchFamily="2" charset="-122"/>
              </a:rPr>
              <a:t>则判为</a:t>
            </a:r>
            <a:r>
              <a:rPr lang="zh-CN" altLang="zh-CN" sz="1000" b="1" dirty="0">
                <a:latin typeface="Lucida Console" panose="020B0609040504020204" pitchFamily="49" charset="0"/>
              </a:rPr>
              <a:t>“</a:t>
            </a:r>
            <a:r>
              <a:rPr lang="zh-CN" altLang="zh-CN" sz="1000" b="1" dirty="0">
                <a:latin typeface="宋体" panose="02010600030101010101" pitchFamily="2" charset="-122"/>
              </a:rPr>
              <a:t>待确定代理 </a:t>
            </a:r>
            <a:r>
              <a:rPr lang="zh-CN" altLang="zh-CN" sz="1000" b="1" dirty="0">
                <a:latin typeface="Lucida Console" panose="020B0609040504020204" pitchFamily="49" charset="0"/>
              </a:rPr>
              <a:t>ip”</a:t>
            </a:r>
            <a:r>
              <a:rPr lang="zh-CN" altLang="zh-CN" sz="1000" b="1" dirty="0">
                <a:latin typeface="宋体" panose="02010600030101010101" pitchFamily="2" charset="-122"/>
              </a:rPr>
              <a:t>，进行第二次评分；（在混淆的情况下，</a:t>
            </a:r>
            <a:r>
              <a:rPr lang="zh-CN" altLang="zh-CN" sz="1000" b="1" dirty="0">
                <a:latin typeface="Lucida Console" panose="020B0609040504020204" pitchFamily="49" charset="0"/>
              </a:rPr>
              <a:t>ShadowsocksR </a:t>
            </a:r>
            <a:r>
              <a:rPr lang="zh-CN" altLang="zh-CN" sz="1000" b="1" dirty="0">
                <a:latin typeface="宋体" panose="02010600030101010101" pitchFamily="2" charset="-122"/>
              </a:rPr>
              <a:t>中 </a:t>
            </a:r>
            <a:r>
              <a:rPr lang="zh-CN" altLang="zh-CN" sz="1000" b="1" dirty="0">
                <a:latin typeface="Lucida Console" panose="020B0609040504020204" pitchFamily="49" charset="0"/>
              </a:rPr>
              <a:t>TCP</a:t>
            </a:r>
            <a:r>
              <a:rPr lang="zh-CN" altLang="zh-CN" sz="1000" b="1" dirty="0">
                <a:latin typeface="宋体" panose="02010600030101010101" pitchFamily="2" charset="-122"/>
              </a:rPr>
              <a:t>数据包 的格式与 </a:t>
            </a:r>
            <a:r>
              <a:rPr lang="zh-CN" altLang="zh-CN" sz="1000" b="1" dirty="0">
                <a:latin typeface="Lucida Console" panose="020B0609040504020204" pitchFamily="49" charset="0"/>
              </a:rPr>
              <a:t>Shadowsocks </a:t>
            </a:r>
            <a:r>
              <a:rPr lang="zh-CN" altLang="zh-CN" sz="1000" b="1" dirty="0">
                <a:latin typeface="宋体" panose="02010600030101010101" pitchFamily="2" charset="-122"/>
              </a:rPr>
              <a:t>相同</a:t>
            </a:r>
            <a:r>
              <a:rPr lang="zh-CN" altLang="zh-CN" sz="1000" b="1" dirty="0" smtClean="0">
                <a:latin typeface="宋体" panose="02010600030101010101" pitchFamily="2" charset="-122"/>
              </a:rPr>
              <a:t>）</a:t>
            </a:r>
            <a:r>
              <a:rPr lang="zh-CN" altLang="zh-CN" sz="1000" b="1" dirty="0">
                <a:latin typeface="宋体" panose="02010600030101010101" pitchFamily="2" charset="-122"/>
              </a:rPr>
              <a:t/>
            </a:r>
            <a:br>
              <a:rPr lang="zh-CN" altLang="zh-CN" sz="1000" b="1" dirty="0">
                <a:latin typeface="宋体" panose="02010600030101010101" pitchFamily="2" charset="-122"/>
              </a:rPr>
            </a:br>
            <a:r>
              <a:rPr lang="zh-CN" altLang="zh-CN" sz="1000" b="1" dirty="0">
                <a:latin typeface="宋体" panose="02010600030101010101" pitchFamily="2" charset="-122"/>
              </a:rPr>
              <a:t>包头 </a:t>
            </a:r>
            <a:r>
              <a:rPr lang="zh-CN" altLang="zh-CN" sz="1000" b="1" dirty="0">
                <a:latin typeface="Lucida Console" panose="020B0609040504020204" pitchFamily="49" charset="0"/>
              </a:rPr>
              <a:t>—— ShadowsocksR </a:t>
            </a:r>
            <a:r>
              <a:rPr lang="zh-CN" altLang="zh-CN" sz="1000" b="1" dirty="0">
                <a:latin typeface="宋体" panose="02010600030101010101" pitchFamily="2" charset="-122"/>
              </a:rPr>
              <a:t>中使用两种混淆模式的流量将传输 </a:t>
            </a:r>
            <a:r>
              <a:rPr lang="zh-CN" altLang="zh-CN" sz="1000" b="1" dirty="0">
                <a:latin typeface="Lucida Console" panose="020B0609040504020204" pitchFamily="49" charset="0"/>
              </a:rPr>
              <a:t>HTTP</a:t>
            </a:r>
            <a:r>
              <a:rPr lang="zh-CN" altLang="zh-CN" sz="1000" b="1" dirty="0">
                <a:latin typeface="宋体" panose="02010600030101010101" pitchFamily="2" charset="-122"/>
              </a:rPr>
              <a:t>头 或 </a:t>
            </a:r>
            <a:r>
              <a:rPr lang="zh-CN" altLang="zh-CN" sz="1000" b="1" dirty="0">
                <a:latin typeface="Lucida Console" panose="020B0609040504020204" pitchFamily="49" charset="0"/>
              </a:rPr>
              <a:t>TLS</a:t>
            </a:r>
            <a:r>
              <a:rPr lang="zh-CN" altLang="zh-CN" sz="1000" b="1" dirty="0">
                <a:latin typeface="宋体" panose="02010600030101010101" pitchFamily="2" charset="-122"/>
              </a:rPr>
              <a:t>头。</a:t>
            </a:r>
            <a:br>
              <a:rPr lang="zh-CN" altLang="zh-CN" sz="1000" b="1" dirty="0">
                <a:latin typeface="宋体" panose="02010600030101010101" pitchFamily="2" charset="-122"/>
              </a:rPr>
            </a:br>
            <a:r>
              <a:rPr lang="zh-CN" altLang="zh-CN" sz="1000" b="1" dirty="0">
                <a:latin typeface="宋体" panose="02010600030101010101" pitchFamily="2" charset="-122"/>
              </a:rPr>
              <a:t>与标准标头不同，</a:t>
            </a:r>
            <a:r>
              <a:rPr lang="zh-CN" altLang="zh-CN" sz="1000" b="1" dirty="0">
                <a:latin typeface="Lucida Console" panose="020B0609040504020204" pitchFamily="49" charset="0"/>
              </a:rPr>
              <a:t>HTTP</a:t>
            </a:r>
            <a:r>
              <a:rPr lang="zh-CN" altLang="zh-CN" sz="1000" b="1" dirty="0">
                <a:latin typeface="宋体" panose="02010600030101010101" pitchFamily="2" charset="-122"/>
              </a:rPr>
              <a:t>标头 或 </a:t>
            </a:r>
            <a:r>
              <a:rPr lang="zh-CN" altLang="zh-CN" sz="1000" b="1" dirty="0">
                <a:latin typeface="Lucida Console" panose="020B0609040504020204" pitchFamily="49" charset="0"/>
              </a:rPr>
              <a:t>TLS</a:t>
            </a:r>
            <a:r>
              <a:rPr lang="zh-CN" altLang="zh-CN" sz="1000" b="1" dirty="0">
                <a:latin typeface="宋体" panose="02010600030101010101" pitchFamily="2" charset="-122"/>
              </a:rPr>
              <a:t>标头 中会有 </a:t>
            </a:r>
            <a:r>
              <a:rPr lang="zh-CN" altLang="zh-CN" sz="1000" b="1" dirty="0">
                <a:latin typeface="Lucida Console" panose="020B0609040504020204" pitchFamily="49" charset="0"/>
              </a:rPr>
              <a:t>ShadowsocksR </a:t>
            </a:r>
            <a:r>
              <a:rPr lang="zh-CN" altLang="zh-CN" sz="1000" b="1" dirty="0">
                <a:latin typeface="宋体" panose="02010600030101010101" pitchFamily="2" charset="-122"/>
              </a:rPr>
              <a:t>指纹</a:t>
            </a:r>
            <a:r>
              <a:rPr lang="zh-CN" altLang="zh-CN" sz="1000" b="1" dirty="0" smtClean="0">
                <a:latin typeface="宋体" panose="02010600030101010101" pitchFamily="2" charset="-122"/>
              </a:rPr>
              <a:t>特征</a:t>
            </a:r>
            <a:r>
              <a:rPr lang="zh-CN" altLang="zh-CN" sz="1000" b="1" dirty="0">
                <a:latin typeface="宋体" panose="02010600030101010101" pitchFamily="2" charset="-122"/>
              </a:rPr>
              <a:t/>
            </a:r>
            <a:br>
              <a:rPr lang="zh-CN" altLang="zh-CN" sz="1000" b="1" dirty="0">
                <a:latin typeface="宋体" panose="02010600030101010101" pitchFamily="2" charset="-122"/>
              </a:rPr>
            </a:br>
            <a:r>
              <a:rPr lang="zh-CN" altLang="zh-CN" sz="1000" b="1" dirty="0">
                <a:latin typeface="Lucida Console" panose="020B0609040504020204" pitchFamily="49" charset="0"/>
              </a:rPr>
              <a:t>3.</a:t>
            </a:r>
            <a:r>
              <a:rPr lang="zh-CN" altLang="zh-CN" sz="1000" b="1" dirty="0">
                <a:latin typeface="宋体" panose="02010600030101010101" pitchFamily="2" charset="-122"/>
              </a:rPr>
              <a:t>将第一步所有判为 </a:t>
            </a:r>
            <a:r>
              <a:rPr lang="zh-CN" altLang="zh-CN" sz="1000" b="1" dirty="0">
                <a:latin typeface="Lucida Console" panose="020B0609040504020204" pitchFamily="49" charset="0"/>
              </a:rPr>
              <a:t>SSR </a:t>
            </a:r>
            <a:r>
              <a:rPr lang="zh-CN" altLang="zh-CN" sz="1000" b="1" dirty="0">
                <a:latin typeface="宋体" panose="02010600030101010101" pitchFamily="2" charset="-122"/>
              </a:rPr>
              <a:t>的 </a:t>
            </a:r>
            <a:r>
              <a:rPr lang="zh-CN" altLang="zh-CN" sz="1000" b="1" dirty="0">
                <a:latin typeface="Lucida Console" panose="020B0609040504020204" pitchFamily="49" charset="0"/>
              </a:rPr>
              <a:t>ip </a:t>
            </a:r>
            <a:r>
              <a:rPr lang="zh-CN" altLang="zh-CN" sz="1000" b="1" dirty="0">
                <a:latin typeface="宋体" panose="02010600030101010101" pitchFamily="2" charset="-122"/>
              </a:rPr>
              <a:t>全部收集，分为三组：</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1</a:t>
            </a:r>
            <a:r>
              <a:rPr lang="zh-CN" altLang="zh-CN" sz="1000" b="1" dirty="0">
                <a:latin typeface="宋体" panose="02010600030101010101" pitchFamily="2" charset="-122"/>
              </a:rPr>
              <a:t>）直接判为 </a:t>
            </a:r>
            <a:r>
              <a:rPr lang="zh-CN" altLang="zh-CN" sz="1000" b="1" dirty="0">
                <a:latin typeface="Lucida Console" panose="020B0609040504020204" pitchFamily="49" charset="0"/>
              </a:rPr>
              <a:t>SSR</a:t>
            </a:r>
            <a:r>
              <a:rPr lang="zh-CN" altLang="zh-CN" sz="1000" b="1" dirty="0">
                <a:latin typeface="宋体" panose="02010600030101010101" pitchFamily="2" charset="-122"/>
              </a:rPr>
              <a:t>（</a:t>
            </a:r>
            <a:r>
              <a:rPr lang="zh-CN" altLang="zh-CN" sz="1000" b="1" dirty="0">
                <a:latin typeface="Lucida Console" panose="020B0609040504020204" pitchFamily="49" charset="0"/>
              </a:rPr>
              <a:t>2.1</a:t>
            </a:r>
            <a:r>
              <a:rPr lang="zh-CN" altLang="zh-CN" sz="1000" b="1" dirty="0">
                <a:latin typeface="宋体" panose="02010600030101010101" pitchFamily="2" charset="-122"/>
              </a:rPr>
              <a:t>）</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2</a:t>
            </a:r>
            <a:r>
              <a:rPr lang="zh-CN" altLang="zh-CN" sz="1000" b="1" dirty="0">
                <a:latin typeface="宋体" panose="02010600030101010101" pitchFamily="2" charset="-122"/>
              </a:rPr>
              <a:t>）指纹对比后判为 </a:t>
            </a:r>
            <a:r>
              <a:rPr lang="zh-CN" altLang="zh-CN" sz="1000" b="1" dirty="0">
                <a:latin typeface="Lucida Console" panose="020B0609040504020204" pitchFamily="49" charset="0"/>
              </a:rPr>
              <a:t>SSR</a:t>
            </a:r>
            <a:r>
              <a:rPr lang="zh-CN" altLang="zh-CN" sz="1000" b="1" dirty="0">
                <a:latin typeface="宋体" panose="02010600030101010101" pitchFamily="2" charset="-122"/>
              </a:rPr>
              <a:t>（</a:t>
            </a:r>
            <a:r>
              <a:rPr lang="zh-CN" altLang="zh-CN" sz="1000" b="1" dirty="0">
                <a:latin typeface="Lucida Console" panose="020B0609040504020204" pitchFamily="49" charset="0"/>
              </a:rPr>
              <a:t>2.2</a:t>
            </a:r>
            <a:r>
              <a:rPr lang="zh-CN" altLang="zh-CN" sz="1000" b="1" dirty="0">
                <a:latin typeface="宋体" panose="02010600030101010101" pitchFamily="2" charset="-122"/>
              </a:rPr>
              <a:t>）</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3</a:t>
            </a:r>
            <a:r>
              <a:rPr lang="zh-CN" altLang="zh-CN" sz="1000" b="1" dirty="0">
                <a:latin typeface="宋体" panose="02010600030101010101" pitchFamily="2" charset="-122"/>
              </a:rPr>
              <a:t>）反馈计算后被判为 </a:t>
            </a:r>
            <a:r>
              <a:rPr lang="zh-CN" altLang="zh-CN" sz="1000" b="1" dirty="0">
                <a:latin typeface="Lucida Console" panose="020B0609040504020204" pitchFamily="49" charset="0"/>
              </a:rPr>
              <a:t>SSR</a:t>
            </a:r>
            <a:r>
              <a:rPr lang="zh-CN" altLang="zh-CN" sz="1000" b="1" dirty="0">
                <a:latin typeface="宋体" panose="02010600030101010101" pitchFamily="2" charset="-122"/>
              </a:rPr>
              <a:t>（</a:t>
            </a:r>
            <a:r>
              <a:rPr lang="zh-CN" altLang="zh-CN" sz="1000" b="1" dirty="0">
                <a:latin typeface="Lucida Console" panose="020B0609040504020204" pitchFamily="49" charset="0"/>
              </a:rPr>
              <a:t>2.3</a:t>
            </a:r>
            <a:r>
              <a:rPr lang="zh-CN" altLang="zh-CN" sz="1000" b="1" dirty="0">
                <a:latin typeface="宋体" panose="02010600030101010101" pitchFamily="2" charset="-122"/>
              </a:rPr>
              <a:t>）</a:t>
            </a:r>
            <a:br>
              <a:rPr lang="zh-CN" altLang="zh-CN" sz="1000" b="1" dirty="0">
                <a:latin typeface="宋体" panose="02010600030101010101" pitchFamily="2" charset="-122"/>
              </a:rPr>
            </a:br>
            <a:r>
              <a:rPr lang="zh-CN" altLang="zh-CN" sz="1000" b="1" dirty="0">
                <a:latin typeface="宋体" panose="02010600030101010101" pitchFamily="2" charset="-122"/>
              </a:rPr>
              <a:t>我们可以根据其 </a:t>
            </a:r>
            <a:r>
              <a:rPr lang="zh-CN" altLang="zh-CN" sz="1000" b="1" dirty="0">
                <a:latin typeface="Lucida Console" panose="020B0609040504020204" pitchFamily="49" charset="0"/>
              </a:rPr>
              <a:t>ip </a:t>
            </a:r>
            <a:r>
              <a:rPr lang="zh-CN" altLang="zh-CN" sz="1000" b="1" dirty="0">
                <a:latin typeface="宋体" panose="02010600030101010101" pitchFamily="2" charset="-122"/>
              </a:rPr>
              <a:t>进行反查域名，如果反查域名中包含 代理服务器 常见域名缩写，如：</a:t>
            </a:r>
            <a:r>
              <a:rPr lang="zh-CN" altLang="zh-CN" sz="1000" b="1" dirty="0">
                <a:latin typeface="Lucida Console" panose="020B0609040504020204" pitchFamily="49" charset="0"/>
              </a:rPr>
              <a:t>jiasu, hk, tw, uk, jp </a:t>
            </a:r>
            <a:r>
              <a:rPr lang="zh-CN" altLang="zh-CN" sz="1000" b="1" dirty="0">
                <a:latin typeface="宋体" panose="02010600030101010101" pitchFamily="2" charset="-122"/>
              </a:rPr>
              <a:t>等，</a:t>
            </a:r>
            <a:br>
              <a:rPr lang="zh-CN" altLang="zh-CN" sz="1000" b="1" dirty="0">
                <a:latin typeface="宋体" panose="02010600030101010101" pitchFamily="2" charset="-122"/>
              </a:rPr>
            </a:br>
            <a:r>
              <a:rPr lang="zh-CN" altLang="zh-CN" sz="1000" b="1" dirty="0">
                <a:latin typeface="宋体" panose="02010600030101010101" pitchFamily="2" charset="-122"/>
              </a:rPr>
              <a:t>或者各机场的 域名缩写，如：</a:t>
            </a:r>
            <a:r>
              <a:rPr lang="zh-CN" altLang="zh-CN" sz="1000" b="1" dirty="0">
                <a:latin typeface="Lucida Console" panose="020B0609040504020204" pitchFamily="49" charset="0"/>
              </a:rPr>
              <a:t>ayucloud</a:t>
            </a:r>
            <a:r>
              <a:rPr lang="zh-CN" altLang="zh-CN" sz="1000" b="1" dirty="0">
                <a:latin typeface="宋体" panose="02010600030101010101" pitchFamily="2" charset="-122"/>
              </a:rPr>
              <a:t>，</a:t>
            </a:r>
            <a:r>
              <a:rPr lang="zh-CN" altLang="zh-CN" sz="1000" b="1" dirty="0">
                <a:latin typeface="Lucida Console" panose="020B0609040504020204" pitchFamily="49" charset="0"/>
              </a:rPr>
              <a:t>zfj </a:t>
            </a:r>
            <a:r>
              <a:rPr lang="zh-CN" altLang="zh-CN" sz="1000" b="1" dirty="0">
                <a:latin typeface="宋体" panose="02010600030101010101" pitchFamily="2" charset="-122"/>
              </a:rPr>
              <a:t>等，进行第三次评分；</a:t>
            </a:r>
            <a:br>
              <a:rPr lang="zh-CN" altLang="zh-CN" sz="1000" b="1" dirty="0">
                <a:latin typeface="宋体" panose="02010600030101010101" pitchFamily="2" charset="-122"/>
              </a:rPr>
            </a:br>
            <a:r>
              <a:rPr lang="zh-CN" altLang="zh-CN" sz="1000" b="1" dirty="0">
                <a:latin typeface="宋体" panose="02010600030101010101" pitchFamily="2" charset="-122"/>
              </a:rPr>
              <a:t>  对于反查未绑定域名的 </a:t>
            </a:r>
            <a:r>
              <a:rPr lang="zh-CN" altLang="zh-CN" sz="1000" b="1" dirty="0">
                <a:latin typeface="Lucida Console" panose="020B0609040504020204" pitchFamily="49" charset="0"/>
              </a:rPr>
              <a:t>ip</a:t>
            </a:r>
            <a:r>
              <a:rPr lang="zh-CN" altLang="zh-CN" sz="1000" b="1" dirty="0">
                <a:latin typeface="宋体" panose="02010600030101010101" pitchFamily="2" charset="-122"/>
              </a:rPr>
              <a:t>，主动探测方法（理论上可行），如有期望结果，同进行第三次评分</a:t>
            </a:r>
            <a:r>
              <a:rPr lang="zh-CN" altLang="zh-CN" sz="1000" b="1" dirty="0" smtClean="0">
                <a:latin typeface="宋体" panose="02010600030101010101" pitchFamily="2" charset="-122"/>
              </a:rPr>
              <a:t>；</a:t>
            </a:r>
            <a:r>
              <a:rPr lang="zh-CN" altLang="zh-CN" sz="1000" b="1" dirty="0">
                <a:latin typeface="宋体" panose="02010600030101010101" pitchFamily="2" charset="-122"/>
              </a:rPr>
              <a:t/>
            </a:r>
            <a:br>
              <a:rPr lang="zh-CN" altLang="zh-CN" sz="1000" b="1" dirty="0">
                <a:latin typeface="宋体" panose="02010600030101010101" pitchFamily="2" charset="-122"/>
              </a:rPr>
            </a:br>
            <a:r>
              <a:rPr lang="zh-CN" altLang="zh-CN" sz="1000" b="1" dirty="0">
                <a:latin typeface="Lucida Console" panose="020B0609040504020204" pitchFamily="49" charset="0"/>
              </a:rPr>
              <a:t>4.</a:t>
            </a:r>
            <a:r>
              <a:rPr lang="zh-CN" altLang="zh-CN" sz="1000" b="1" dirty="0">
                <a:latin typeface="宋体" panose="02010600030101010101" pitchFamily="2" charset="-122"/>
              </a:rPr>
              <a:t>根据三次评分和，设定阈值 </a:t>
            </a:r>
            <a:r>
              <a:rPr lang="zh-CN" altLang="zh-CN" sz="1000" b="1" dirty="0">
                <a:latin typeface="Lucida Console" panose="020B0609040504020204" pitchFamily="49" charset="0"/>
              </a:rPr>
              <a:t>dl</a:t>
            </a:r>
            <a:r>
              <a:rPr lang="zh-CN" altLang="zh-CN" sz="1000" b="1" dirty="0">
                <a:latin typeface="宋体" panose="02010600030101010101" pitchFamily="2" charset="-122"/>
              </a:rPr>
              <a:t>，</a:t>
            </a:r>
            <a:br>
              <a:rPr lang="zh-CN" altLang="zh-CN" sz="1000" b="1" dirty="0">
                <a:latin typeface="宋体" panose="02010600030101010101" pitchFamily="2" charset="-122"/>
              </a:rPr>
            </a:br>
            <a:r>
              <a:rPr lang="zh-CN" altLang="zh-CN" sz="1000" b="1" dirty="0">
                <a:latin typeface="宋体" panose="02010600030101010101" pitchFamily="2" charset="-122"/>
              </a:rPr>
              <a:t>  </a:t>
            </a:r>
            <a:r>
              <a:rPr lang="zh-CN" altLang="zh-CN" sz="1000" b="1" dirty="0">
                <a:latin typeface="Lucida Console" panose="020B0609040504020204" pitchFamily="49" charset="0"/>
              </a:rPr>
              <a:t>dl &lt; score</a:t>
            </a:r>
            <a:r>
              <a:rPr lang="zh-CN" altLang="zh-CN" sz="1000" b="1" dirty="0">
                <a:latin typeface="宋体" panose="02010600030101010101" pitchFamily="2" charset="-122"/>
              </a:rPr>
              <a:t>，最终判定为 </a:t>
            </a:r>
            <a:r>
              <a:rPr lang="zh-CN" altLang="zh-CN" sz="1000" b="1" dirty="0">
                <a:latin typeface="Lucida Console" panose="020B0609040504020204" pitchFamily="49" charset="0"/>
              </a:rPr>
              <a:t>“</a:t>
            </a:r>
            <a:r>
              <a:rPr lang="zh-CN" altLang="zh-CN" sz="1000" b="1" dirty="0">
                <a:latin typeface="宋体" panose="02010600030101010101" pitchFamily="2" charset="-122"/>
              </a:rPr>
              <a:t>较确定代理 </a:t>
            </a:r>
            <a:r>
              <a:rPr lang="zh-CN" altLang="zh-CN" sz="1000" b="1" dirty="0">
                <a:latin typeface="Lucida Console" panose="020B0609040504020204" pitchFamily="49" charset="0"/>
              </a:rPr>
              <a:t>ip”</a:t>
            </a:r>
            <a:br>
              <a:rPr lang="zh-CN" altLang="zh-CN" sz="1000" b="1" dirty="0">
                <a:latin typeface="Lucida Console" panose="020B0609040504020204" pitchFamily="49" charset="0"/>
              </a:rPr>
            </a:br>
            <a:r>
              <a:rPr lang="zh-CN" altLang="zh-CN" sz="1000" b="1" dirty="0">
                <a:latin typeface="Lucida Console" panose="020B0609040504020204" pitchFamily="49" charset="0"/>
              </a:rPr>
              <a:t>  0 =&lt; score &lt; dl</a:t>
            </a:r>
            <a:r>
              <a:rPr lang="zh-CN" altLang="zh-CN" sz="1000" b="1" dirty="0">
                <a:latin typeface="宋体" panose="02010600030101010101" pitchFamily="2" charset="-122"/>
              </a:rPr>
              <a:t>，最终判定为</a:t>
            </a:r>
            <a:r>
              <a:rPr lang="zh-CN" altLang="zh-CN" sz="1000" b="1" dirty="0">
                <a:latin typeface="Lucida Console" panose="020B0609040504020204" pitchFamily="49" charset="0"/>
              </a:rPr>
              <a:t>“</a:t>
            </a:r>
            <a:r>
              <a:rPr lang="zh-CN" altLang="zh-CN" sz="1000" b="1" dirty="0">
                <a:latin typeface="宋体" panose="02010600030101010101" pitchFamily="2" charset="-122"/>
              </a:rPr>
              <a:t>假阳性误判 </a:t>
            </a:r>
            <a:r>
              <a:rPr lang="zh-CN" altLang="zh-CN" sz="1000" b="1" dirty="0">
                <a:latin typeface="Lucida Console" panose="020B0609040504020204" pitchFamily="49" charset="0"/>
              </a:rPr>
              <a:t>ip”</a:t>
            </a:r>
            <a:br>
              <a:rPr lang="zh-CN" altLang="zh-CN" sz="1000" b="1" dirty="0">
                <a:latin typeface="Lucida Console" panose="020B0609040504020204" pitchFamily="49" charset="0"/>
              </a:rPr>
            </a:br>
            <a:r>
              <a:rPr lang="zh-CN" altLang="zh-CN" sz="1000" b="1" dirty="0">
                <a:latin typeface="Lucida Console" panose="020B0609040504020204" pitchFamily="49" charset="0"/>
              </a:rPr>
              <a:t>  score &lt; 0</a:t>
            </a:r>
            <a:r>
              <a:rPr lang="zh-CN" altLang="zh-CN" sz="1000" b="1" dirty="0">
                <a:latin typeface="宋体" panose="02010600030101010101" pitchFamily="2" charset="-122"/>
              </a:rPr>
              <a:t>，判为</a:t>
            </a:r>
            <a:r>
              <a:rPr lang="zh-CN" altLang="zh-CN" sz="1000" b="1" dirty="0">
                <a:latin typeface="Lucida Console" panose="020B0609040504020204" pitchFamily="49" charset="0"/>
              </a:rPr>
              <a:t>“</a:t>
            </a:r>
            <a:r>
              <a:rPr lang="zh-CN" altLang="zh-CN" sz="1000" b="1" dirty="0">
                <a:latin typeface="宋体" panose="02010600030101010101" pitchFamily="2" charset="-122"/>
              </a:rPr>
              <a:t>正常流量</a:t>
            </a:r>
            <a:r>
              <a:rPr lang="zh-CN" altLang="zh-CN" sz="1000" b="1" dirty="0">
                <a:latin typeface="Lucida Console" panose="020B0609040504020204" pitchFamily="49" charset="0"/>
              </a:rPr>
              <a:t>”</a:t>
            </a:r>
            <a:endParaRPr lang="zh-CN" altLang="zh-CN" sz="1000" b="1" dirty="0"/>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
        <p:nvSpPr>
          <p:cNvPr id="5" name="Rectangle 2"/>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650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9512" y="1124744"/>
            <a:ext cx="8702778" cy="2390276"/>
          </a:xfrm>
          <a:prstGeom prst="rect">
            <a:avLst/>
          </a:prstGeom>
        </p:spPr>
      </p:pic>
    </p:spTree>
    <p:extLst>
      <p:ext uri="{BB962C8B-B14F-4D97-AF65-F5344CB8AC3E}">
        <p14:creationId xmlns:p14="http://schemas.microsoft.com/office/powerpoint/2010/main" val="106313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2.28~3.6</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489598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754326"/>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lang="zh-CN" altLang="en-US" dirty="0" smtClean="0">
                <a:solidFill>
                  <a:srgbClr val="000000"/>
                </a:solidFill>
                <a:sym typeface="+mn-ea"/>
              </a:rPr>
              <a:t>整理开会所涉及的内容，修改之前工作文档等</a:t>
            </a:r>
            <a:endParaRPr lang="en-US" altLang="zh-CN" dirty="0" smtClean="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2.</a:t>
            </a:r>
            <a:r>
              <a:rPr lang="zh-CN" altLang="en-US" dirty="0" smtClean="0">
                <a:solidFill>
                  <a:srgbClr val="000000"/>
                </a:solidFill>
                <a:sym typeface="+mn-ea"/>
              </a:rPr>
              <a:t>再次总结之前看过的论文、整理之前混淆加密方式</a:t>
            </a:r>
            <a:r>
              <a:rPr lang="en-US" altLang="zh-CN" dirty="0" smtClean="0">
                <a:solidFill>
                  <a:srgbClr val="000000"/>
                </a:solidFill>
                <a:sym typeface="+mn-ea"/>
              </a:rPr>
              <a:t>M:N</a:t>
            </a:r>
            <a:r>
              <a:rPr lang="zh-CN" altLang="en-US" dirty="0" smtClean="0">
                <a:solidFill>
                  <a:srgbClr val="000000"/>
                </a:solidFill>
                <a:sym typeface="+mn-ea"/>
              </a:rPr>
              <a:t>测试结果，将自己的新解法和老问题进行对比</a:t>
            </a:r>
            <a:endParaRPr lang="en-US" altLang="zh-CN" dirty="0" smtClean="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a:solidFill>
                  <a:srgbClr val="000000"/>
                </a:solidFill>
                <a:sym typeface="+mn-ea"/>
              </a:rPr>
              <a:t>3</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实现根据 </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ip</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 </a:t>
            </a:r>
            <a:r>
              <a:rPr lang="zh-CN" altLang="en-US" dirty="0" smtClean="0">
                <a:solidFill>
                  <a:srgbClr val="000000"/>
                </a:solidFill>
                <a:sym typeface="+mn-ea"/>
              </a:rPr>
              <a:t>反查域名的脚本并测试，此为系统第三次评分关键</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58335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6" y="1588473"/>
            <a:ext cx="5323711" cy="2488599"/>
          </a:xfrm>
          <a:prstGeom prst="rect">
            <a:avLst/>
          </a:prstGeom>
        </p:spPr>
      </p:pic>
      <p:sp>
        <p:nvSpPr>
          <p:cNvPr id="3" name="矩形 2"/>
          <p:cNvSpPr/>
          <p:nvPr/>
        </p:nvSpPr>
        <p:spPr>
          <a:xfrm>
            <a:off x="683568" y="1052736"/>
            <a:ext cx="7848872" cy="507831"/>
          </a:xfrm>
          <a:prstGeom prst="rect">
            <a:avLst/>
          </a:prstGeom>
        </p:spPr>
        <p:txBody>
          <a:bodyPr wrap="square">
            <a:spAutoFit/>
          </a:bodyPr>
          <a:lstStyle/>
          <a:p>
            <a:pPr lvl="0">
              <a:lnSpc>
                <a:spcPct val="150000"/>
              </a:lnSpc>
              <a:defRPr/>
            </a:pPr>
            <a:r>
              <a:rPr lang="en-US" altLang="zh-CN" dirty="0">
                <a:solidFill>
                  <a:srgbClr val="000000"/>
                </a:solidFill>
                <a:sym typeface="+mn-ea"/>
              </a:rPr>
              <a:t>3.</a:t>
            </a:r>
            <a:r>
              <a:rPr lang="zh-CN" altLang="en-US" dirty="0">
                <a:solidFill>
                  <a:srgbClr val="000000"/>
                </a:solidFill>
                <a:sym typeface="+mn-ea"/>
              </a:rPr>
              <a:t>实现根据 </a:t>
            </a:r>
            <a:r>
              <a:rPr lang="en-US" altLang="zh-CN" dirty="0" err="1">
                <a:solidFill>
                  <a:srgbClr val="000000"/>
                </a:solidFill>
                <a:sym typeface="+mn-ea"/>
              </a:rPr>
              <a:t>ip</a:t>
            </a:r>
            <a:r>
              <a:rPr lang="en-US" altLang="zh-CN" dirty="0">
                <a:solidFill>
                  <a:srgbClr val="000000"/>
                </a:solidFill>
                <a:sym typeface="+mn-ea"/>
              </a:rPr>
              <a:t> </a:t>
            </a:r>
            <a:r>
              <a:rPr lang="zh-CN" altLang="en-US" dirty="0">
                <a:solidFill>
                  <a:srgbClr val="000000"/>
                </a:solidFill>
                <a:sym typeface="+mn-ea"/>
              </a:rPr>
              <a:t>反查域名的脚本并测试，此为系统第三次评分关键</a:t>
            </a:r>
          </a:p>
        </p:txBody>
      </p:sp>
      <p:pic>
        <p:nvPicPr>
          <p:cNvPr id="4" name="图片 3"/>
          <p:cNvPicPr>
            <a:picLocks noChangeAspect="1"/>
          </p:cNvPicPr>
          <p:nvPr/>
        </p:nvPicPr>
        <p:blipFill>
          <a:blip r:embed="rId3"/>
          <a:stretch>
            <a:fillRect/>
          </a:stretch>
        </p:blipFill>
        <p:spPr>
          <a:xfrm>
            <a:off x="755576" y="4221088"/>
            <a:ext cx="3384376" cy="2483761"/>
          </a:xfrm>
          <a:prstGeom prst="rect">
            <a:avLst/>
          </a:prstGeom>
        </p:spPr>
      </p:pic>
    </p:spTree>
    <p:extLst>
      <p:ext uri="{BB962C8B-B14F-4D97-AF65-F5344CB8AC3E}">
        <p14:creationId xmlns:p14="http://schemas.microsoft.com/office/powerpoint/2010/main" val="12632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目录</a:t>
            </a:r>
          </a:p>
        </p:txBody>
      </p:sp>
      <p:sp>
        <p:nvSpPr>
          <p:cNvPr id="3" name="文本框 2"/>
          <p:cNvSpPr txBox="1"/>
          <p:nvPr/>
        </p:nvSpPr>
        <p:spPr>
          <a:xfrm>
            <a:off x="519430" y="1000125"/>
            <a:ext cx="8214360" cy="4989315"/>
          </a:xfrm>
          <a:prstGeom prst="rect">
            <a:avLst/>
          </a:prstGeom>
          <a:noFill/>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4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目 录</a:t>
            </a:r>
          </a:p>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sz="7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mj-lt"/>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一、研究背景与意义</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mj-lt"/>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二、现状分析与问题提出</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mj-lt"/>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三、总体</a:t>
            </a:r>
            <a:r>
              <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大体解决思路</a:t>
            </a:r>
          </a:p>
          <a:p>
            <a:pPr marL="0" marR="0" lvl="0" indent="0" algn="l" defTabSz="914400" rtl="0" eaLnBrk="1" fontAlgn="base" latinLnBrk="0" hangingPunct="1">
              <a:lnSpc>
                <a:spcPct val="150000"/>
              </a:lnSpc>
              <a:spcBef>
                <a:spcPct val="0"/>
              </a:spcBef>
              <a:spcAft>
                <a:spcPct val="0"/>
              </a:spcAft>
              <a:buClrTx/>
              <a:buSzTx/>
              <a:buFont typeface="+mj-lt"/>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四、面临的挑战与难点</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五、具体方案与关键技术</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六、工作计划与成果目标</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mn-ea"/>
              </a:rPr>
              <a:t>七、工作进展（每周更新）</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50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3.7</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~3.13</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08908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754326"/>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继续学习网络指纹识别代理协议</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2.</a:t>
            </a:r>
            <a:r>
              <a:rPr lang="zh-CN" altLang="en-US" dirty="0" smtClean="0">
                <a:solidFill>
                  <a:srgbClr val="000000"/>
                </a:solidFill>
                <a:sym typeface="+mn-ea"/>
              </a:rPr>
              <a:t>整理之前算法框架、设计架构</a:t>
            </a:r>
            <a:endParaRPr lang="en-US" altLang="zh-CN" dirty="0" smtClean="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写一个轻量级、分布式的数据收集服务器，便于后续算法整体实现和相关功能改进</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116334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754326"/>
          </a:xfrm>
          <a:prstGeom prst="rect">
            <a:avLst/>
          </a:prstGeom>
          <a:noFill/>
        </p:spPr>
        <p:txBody>
          <a:bodyPr wrap="square" rtlCol="0">
            <a:spAutoFit/>
          </a:bodyPr>
          <a:lstStyle/>
          <a:p>
            <a:pPr lvl="0">
              <a:lnSpc>
                <a:spcPct val="150000"/>
              </a:lnSpc>
              <a:defRPr/>
            </a:pPr>
            <a:r>
              <a:rPr lang="en-US" altLang="zh-CN" dirty="0">
                <a:solidFill>
                  <a:srgbClr val="000000"/>
                </a:solidFill>
                <a:sym typeface="+mn-ea"/>
              </a:rPr>
              <a:t>3.</a:t>
            </a:r>
            <a:r>
              <a:rPr lang="zh-CN" altLang="en-US" dirty="0">
                <a:solidFill>
                  <a:srgbClr val="000000"/>
                </a:solidFill>
                <a:sym typeface="+mn-ea"/>
              </a:rPr>
              <a:t>写一个轻量级、分布式的数据收集服务器，便于后续算法整体实现和相关功能</a:t>
            </a:r>
            <a:r>
              <a:rPr lang="zh-CN" altLang="en-US" dirty="0" smtClean="0">
                <a:solidFill>
                  <a:srgbClr val="000000"/>
                </a:solidFill>
                <a:sym typeface="+mn-ea"/>
              </a:rPr>
              <a:t>改进</a:t>
            </a:r>
            <a:endParaRPr lang="en-US" altLang="zh-CN" dirty="0" smtClean="0">
              <a:solidFill>
                <a:srgbClr val="000000"/>
              </a:solidFill>
              <a:sym typeface="+mn-ea"/>
            </a:endParaRPr>
          </a:p>
          <a:p>
            <a:pPr lvl="0">
              <a:lnSpc>
                <a:spcPct val="150000"/>
              </a:lnSpc>
              <a:defRPr/>
            </a:pPr>
            <a:endParaRPr lang="en-US" altLang="zh-CN" dirty="0">
              <a:solidFill>
                <a:srgbClr val="000000"/>
              </a:solidFill>
              <a:sym typeface="+mn-ea"/>
            </a:endParaRPr>
          </a:p>
          <a:p>
            <a:pPr lvl="0">
              <a:lnSpc>
                <a:spcPct val="150000"/>
              </a:lnSpc>
              <a:defRPr/>
            </a:pPr>
            <a:endParaRPr lang="zh-CN" altLang="en-US" dirty="0">
              <a:solidFill>
                <a:srgbClr val="000000"/>
              </a:solidFill>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pic>
        <p:nvPicPr>
          <p:cNvPr id="4" name="图片 3"/>
          <p:cNvPicPr>
            <a:picLocks noChangeAspect="1"/>
          </p:cNvPicPr>
          <p:nvPr/>
        </p:nvPicPr>
        <p:blipFill>
          <a:blip r:embed="rId2"/>
          <a:stretch>
            <a:fillRect/>
          </a:stretch>
        </p:blipFill>
        <p:spPr>
          <a:xfrm>
            <a:off x="5436096" y="2408045"/>
            <a:ext cx="3066667" cy="3857143"/>
          </a:xfrm>
          <a:prstGeom prst="rect">
            <a:avLst/>
          </a:prstGeom>
        </p:spPr>
      </p:pic>
      <p:sp>
        <p:nvSpPr>
          <p:cNvPr id="5" name="矩形 4"/>
          <p:cNvSpPr/>
          <p:nvPr/>
        </p:nvSpPr>
        <p:spPr>
          <a:xfrm>
            <a:off x="857181" y="2360710"/>
            <a:ext cx="4369887" cy="1338828"/>
          </a:xfrm>
          <a:prstGeom prst="rect">
            <a:avLst/>
          </a:prstGeom>
        </p:spPr>
        <p:txBody>
          <a:bodyPr wrap="square">
            <a:spAutoFit/>
          </a:bodyPr>
          <a:lstStyle/>
          <a:p>
            <a:pPr lvl="0">
              <a:lnSpc>
                <a:spcPct val="150000"/>
              </a:lnSpc>
              <a:defRPr/>
            </a:pPr>
            <a:r>
              <a:rPr lang="en-US" altLang="zh-CN" dirty="0" smtClean="0">
                <a:solidFill>
                  <a:srgbClr val="000000"/>
                </a:solidFill>
                <a:sym typeface="+mn-ea"/>
              </a:rPr>
              <a:t>1</a:t>
            </a:r>
            <a:r>
              <a:rPr lang="zh-CN" altLang="en-US" dirty="0" smtClean="0">
                <a:solidFill>
                  <a:srgbClr val="000000"/>
                </a:solidFill>
                <a:sym typeface="+mn-ea"/>
              </a:rPr>
              <a:t>）通过</a:t>
            </a:r>
            <a:r>
              <a:rPr lang="en-US" altLang="zh-CN" dirty="0" err="1" smtClean="0">
                <a:solidFill>
                  <a:srgbClr val="000000"/>
                </a:solidFill>
                <a:sym typeface="+mn-ea"/>
              </a:rPr>
              <a:t>kafka</a:t>
            </a:r>
            <a:r>
              <a:rPr lang="zh-CN" altLang="en-US" dirty="0">
                <a:solidFill>
                  <a:srgbClr val="000000"/>
                </a:solidFill>
                <a:sym typeface="+mn-ea"/>
              </a:rPr>
              <a:t>、</a:t>
            </a:r>
            <a:r>
              <a:rPr lang="en-US" altLang="zh-CN" dirty="0" smtClean="0">
                <a:solidFill>
                  <a:srgbClr val="000000"/>
                </a:solidFill>
                <a:sym typeface="+mn-ea"/>
              </a:rPr>
              <a:t>zookeeper</a:t>
            </a:r>
            <a:r>
              <a:rPr lang="zh-CN" altLang="en-US" dirty="0" smtClean="0">
                <a:solidFill>
                  <a:srgbClr val="000000"/>
                </a:solidFill>
                <a:sym typeface="+mn-ea"/>
              </a:rPr>
              <a:t>、</a:t>
            </a:r>
            <a:r>
              <a:rPr lang="en-US" altLang="zh-CN" dirty="0" smtClean="0">
                <a:solidFill>
                  <a:srgbClr val="000000"/>
                </a:solidFill>
                <a:sym typeface="+mn-ea"/>
              </a:rPr>
              <a:t>tail</a:t>
            </a:r>
            <a:r>
              <a:rPr lang="zh-CN" altLang="en-US" dirty="0" smtClean="0">
                <a:solidFill>
                  <a:srgbClr val="000000"/>
                </a:solidFill>
                <a:sym typeface="+mn-ea"/>
              </a:rPr>
              <a:t>和</a:t>
            </a:r>
            <a:r>
              <a:rPr lang="en-US" altLang="zh-CN" dirty="0" err="1" smtClean="0">
                <a:solidFill>
                  <a:srgbClr val="000000"/>
                </a:solidFill>
                <a:sym typeface="+mn-ea"/>
              </a:rPr>
              <a:t>etcd</a:t>
            </a:r>
            <a:r>
              <a:rPr lang="zh-CN" altLang="en-US" dirty="0" smtClean="0">
                <a:solidFill>
                  <a:srgbClr val="000000"/>
                </a:solidFill>
                <a:sym typeface="+mn-ea"/>
              </a:rPr>
              <a:t>等组件，实现一个轻量级的分布式收集数据和处理日志等相关功能的</a:t>
            </a:r>
            <a:r>
              <a:rPr lang="en-US" altLang="zh-CN" dirty="0" smtClean="0">
                <a:solidFill>
                  <a:srgbClr val="000000"/>
                </a:solidFill>
                <a:sym typeface="+mn-ea"/>
              </a:rPr>
              <a:t>Agent</a:t>
            </a:r>
            <a:endParaRPr lang="zh-CN" altLang="en-US" dirty="0">
              <a:solidFill>
                <a:srgbClr val="000000"/>
              </a:solidFill>
              <a:sym typeface="+mn-ea"/>
            </a:endParaRPr>
          </a:p>
        </p:txBody>
      </p:sp>
    </p:spTree>
    <p:extLst>
      <p:ext uri="{BB962C8B-B14F-4D97-AF65-F5344CB8AC3E}">
        <p14:creationId xmlns:p14="http://schemas.microsoft.com/office/powerpoint/2010/main" val="3275582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3.14~3.20</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82792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3000821"/>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继续学习网络指纹识别代理协议</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整理之前算法框架、设计架构</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写一个轻量级、分布式的数据收集服务器，便于后续算法整体实现和相关功能改进。整体构架为</a:t>
            </a:r>
            <a:r>
              <a:rPr lang="en-US" altLang="zh-CN" dirty="0" smtClean="0">
                <a:solidFill>
                  <a:srgbClr val="000000"/>
                </a:solidFill>
                <a:sym typeface="+mn-ea"/>
              </a:rPr>
              <a:t>K</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afka+tail</a:t>
            </a:r>
            <a:r>
              <a:rPr lang="en-US" altLang="zh-CN" dirty="0" smtClean="0">
                <a:solidFill>
                  <a:srgbClr val="000000"/>
                </a:solidFill>
                <a:sym typeface="+mn-ea"/>
              </a:rPr>
              <a:t>+</a:t>
            </a:r>
            <a:r>
              <a:rPr lang="en-US" altLang="zh-CN" dirty="0" err="1" smtClean="0">
                <a:solidFill>
                  <a:srgbClr val="000000"/>
                </a:solidFill>
                <a:sym typeface="+mn-ea"/>
              </a:rPr>
              <a:t>Etcd+ElasticSearch+Kibana</a:t>
            </a:r>
            <a:r>
              <a:rPr lang="zh-CN" altLang="en-US" dirty="0" smtClean="0">
                <a:solidFill>
                  <a:srgbClr val="000000"/>
                </a:solidFill>
                <a:sym typeface="+mn-ea"/>
              </a:rPr>
              <a:t>，目前小框架已经完成，等待添加相关功能与算法接口对接</a:t>
            </a:r>
            <a:endParaRPr lang="en-US" altLang="zh-CN" dirty="0" smtClean="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4.</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之前算法发现一处重大失误，导致测试结果偏高，目前已改正，召回率下降，但是有了提升空间。</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1129402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433" y="1660221"/>
            <a:ext cx="7993052" cy="3000821"/>
          </a:xfrm>
          <a:prstGeom prst="rect">
            <a:avLst/>
          </a:prstGeom>
        </p:spPr>
        <p:txBody>
          <a:bodyPr wrap="square">
            <a:spAutoFit/>
          </a:bodyPr>
          <a:lstStyle/>
          <a:p>
            <a:pPr defTabSz="685800" fontAlgn="auto">
              <a:spcBef>
                <a:spcPts val="0"/>
              </a:spcBef>
              <a:spcAft>
                <a:spcPts val="0"/>
              </a:spcAft>
            </a:pPr>
            <a:r>
              <a:rPr lang="en-US" altLang="zh-CN" sz="1350" dirty="0" smtClean="0">
                <a:solidFill>
                  <a:srgbClr val="000000"/>
                </a:solidFill>
              </a:rPr>
              <a:t>4.</a:t>
            </a:r>
            <a:r>
              <a:rPr lang="zh-CN" altLang="en-US" sz="1350" dirty="0" smtClean="0">
                <a:solidFill>
                  <a:srgbClr val="000000"/>
                </a:solidFill>
              </a:rPr>
              <a:t>测试（失误发现）</a:t>
            </a:r>
            <a:endParaRPr lang="en-US" altLang="zh-CN" sz="1350" dirty="0" smtClean="0">
              <a:solidFill>
                <a:srgbClr val="000000"/>
              </a:solidFill>
            </a:endParaRPr>
          </a:p>
          <a:p>
            <a:pPr defTabSz="685800" fontAlgn="auto">
              <a:spcBef>
                <a:spcPts val="0"/>
              </a:spcBef>
              <a:spcAft>
                <a:spcPts val="0"/>
              </a:spcAft>
            </a:pPr>
            <a:r>
              <a:rPr lang="zh-CN" altLang="en-US" sz="1350" dirty="0" smtClean="0">
                <a:solidFill>
                  <a:srgbClr val="000000"/>
                </a:solidFill>
              </a:rPr>
              <a:t>分组</a:t>
            </a:r>
            <a:r>
              <a:rPr lang="zh-CN" altLang="en-US" sz="1350" dirty="0">
                <a:solidFill>
                  <a:srgbClr val="000000"/>
                </a:solidFill>
              </a:rPr>
              <a:t>测试：整体正样本来自</a:t>
            </a:r>
            <a:r>
              <a:rPr lang="en-US" altLang="zh-CN" sz="1350" dirty="0">
                <a:solidFill>
                  <a:srgbClr val="000000"/>
                </a:solidFill>
              </a:rPr>
              <a:t>70G</a:t>
            </a:r>
            <a:r>
              <a:rPr lang="zh-CN" altLang="en-US" sz="1350" dirty="0">
                <a:solidFill>
                  <a:srgbClr val="000000"/>
                </a:solidFill>
              </a:rPr>
              <a:t>的</a:t>
            </a:r>
            <a:r>
              <a:rPr lang="en-US" altLang="zh-CN" sz="1350" dirty="0">
                <a:solidFill>
                  <a:srgbClr val="000000"/>
                </a:solidFill>
              </a:rPr>
              <a:t>SSR</a:t>
            </a:r>
            <a:r>
              <a:rPr lang="zh-CN" altLang="en-US" sz="1350" dirty="0">
                <a:solidFill>
                  <a:srgbClr val="000000"/>
                </a:solidFill>
              </a:rPr>
              <a:t>流量，收集日期</a:t>
            </a:r>
            <a:r>
              <a:rPr lang="en-US" altLang="zh-CN" sz="1350" dirty="0">
                <a:solidFill>
                  <a:srgbClr val="000000"/>
                </a:solidFill>
              </a:rPr>
              <a:t>20211118-20220101</a:t>
            </a:r>
          </a:p>
          <a:p>
            <a:pPr defTabSz="685800" fontAlgn="auto">
              <a:spcBef>
                <a:spcPts val="0"/>
              </a:spcBef>
              <a:spcAft>
                <a:spcPts val="0"/>
              </a:spcAft>
            </a:pPr>
            <a:r>
              <a:rPr lang="zh-CN" altLang="en-US" sz="1350" dirty="0">
                <a:solidFill>
                  <a:srgbClr val="000000"/>
                </a:solidFill>
              </a:rPr>
              <a:t>负样本</a:t>
            </a:r>
            <a:r>
              <a:rPr lang="en-US" altLang="zh-CN" sz="1350" dirty="0">
                <a:solidFill>
                  <a:srgbClr val="000000"/>
                </a:solidFill>
              </a:rPr>
              <a:t>38G</a:t>
            </a:r>
            <a:r>
              <a:rPr lang="zh-CN" altLang="en-US" sz="1350" dirty="0">
                <a:solidFill>
                  <a:srgbClr val="000000"/>
                </a:solidFill>
              </a:rPr>
              <a:t>，学长收集</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G1.SSR-tls</a:t>
            </a:r>
            <a:r>
              <a:rPr lang="zh-CN" altLang="en-US" sz="1350" dirty="0">
                <a:solidFill>
                  <a:srgbClr val="000000"/>
                </a:solidFill>
              </a:rPr>
              <a:t>为训练集，</a:t>
            </a:r>
            <a:r>
              <a:rPr lang="en-US" altLang="zh-CN" sz="1350" dirty="0">
                <a:solidFill>
                  <a:srgbClr val="000000"/>
                </a:solidFill>
              </a:rPr>
              <a:t>SSR-http</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G2.SSR-http</a:t>
            </a:r>
            <a:r>
              <a:rPr lang="zh-CN" altLang="en-US" sz="1350" dirty="0">
                <a:solidFill>
                  <a:srgbClr val="000000"/>
                </a:solidFill>
              </a:rPr>
              <a:t>为训练集，</a:t>
            </a:r>
            <a:r>
              <a:rPr lang="en-US" altLang="zh-CN" sz="1350" dirty="0">
                <a:solidFill>
                  <a:srgbClr val="000000"/>
                </a:solidFill>
              </a:rPr>
              <a:t>SSR-tls</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G3.SSR-tls+SSR-http</a:t>
            </a:r>
            <a:r>
              <a:rPr lang="zh-CN" altLang="en-US" sz="1350" dirty="0">
                <a:solidFill>
                  <a:srgbClr val="000000"/>
                </a:solidFill>
              </a:rPr>
              <a:t>为训练集，</a:t>
            </a:r>
            <a:r>
              <a:rPr lang="en-US" altLang="zh-CN" sz="1350" dirty="0">
                <a:solidFill>
                  <a:srgbClr val="000000"/>
                </a:solidFill>
              </a:rPr>
              <a:t>SSR-plain</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G4.SSR-plain</a:t>
            </a:r>
            <a:r>
              <a:rPr lang="zh-CN" altLang="en-US" sz="1350" dirty="0">
                <a:solidFill>
                  <a:srgbClr val="000000"/>
                </a:solidFill>
              </a:rPr>
              <a:t>为训练集，</a:t>
            </a:r>
            <a:r>
              <a:rPr lang="en-US" altLang="zh-CN" sz="1350" dirty="0" err="1">
                <a:solidFill>
                  <a:srgbClr val="000000"/>
                </a:solidFill>
              </a:rPr>
              <a:t>SSR-tls+SSR-http</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G5.SSR</a:t>
            </a:r>
            <a:r>
              <a:rPr lang="zh-CN" altLang="en-US" sz="1350" dirty="0">
                <a:solidFill>
                  <a:srgbClr val="000000"/>
                </a:solidFill>
              </a:rPr>
              <a:t>为训练集，</a:t>
            </a:r>
            <a:r>
              <a:rPr lang="en-US" altLang="zh-CN" sz="1350" dirty="0">
                <a:solidFill>
                  <a:srgbClr val="000000"/>
                </a:solidFill>
              </a:rPr>
              <a:t>V2Ray</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G6.V2Ray</a:t>
            </a:r>
            <a:r>
              <a:rPr lang="zh-CN" altLang="en-US" sz="1350" dirty="0">
                <a:solidFill>
                  <a:srgbClr val="000000"/>
                </a:solidFill>
              </a:rPr>
              <a:t>为测试集，</a:t>
            </a:r>
            <a:r>
              <a:rPr lang="en-US" altLang="zh-CN" sz="1350" dirty="0">
                <a:solidFill>
                  <a:srgbClr val="000000"/>
                </a:solidFill>
              </a:rPr>
              <a:t>SSR</a:t>
            </a:r>
            <a:r>
              <a:rPr lang="zh-CN" altLang="en-US" sz="1350" dirty="0">
                <a:solidFill>
                  <a:srgbClr val="000000"/>
                </a:solidFill>
              </a:rPr>
              <a:t>为训练集</a:t>
            </a:r>
            <a:endParaRPr lang="en-US" altLang="zh-CN" sz="1350" dirty="0">
              <a:solidFill>
                <a:srgbClr val="000000"/>
              </a:solidFill>
            </a:endParaRPr>
          </a:p>
          <a:p>
            <a:pPr defTabSz="685800" fontAlgn="auto">
              <a:spcBef>
                <a:spcPts val="0"/>
              </a:spcBef>
              <a:spcAft>
                <a:spcPts val="0"/>
              </a:spcAft>
            </a:pPr>
            <a:endParaRPr lang="en-US" altLang="zh-CN" sz="1350" dirty="0">
              <a:solidFill>
                <a:srgbClr val="000000"/>
              </a:solidFill>
            </a:endParaRPr>
          </a:p>
          <a:p>
            <a:pPr defTabSz="685800" fontAlgn="auto">
              <a:spcBef>
                <a:spcPts val="0"/>
              </a:spcBef>
              <a:spcAft>
                <a:spcPts val="0"/>
              </a:spcAft>
            </a:pPr>
            <a:r>
              <a:rPr lang="zh-CN" altLang="en-US" sz="1350" dirty="0">
                <a:solidFill>
                  <a:srgbClr val="000000"/>
                </a:solidFill>
              </a:rPr>
              <a:t>特征取舍</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C1.</a:t>
            </a:r>
            <a:r>
              <a:rPr lang="zh-CN" altLang="en-US" sz="1350" dirty="0">
                <a:solidFill>
                  <a:srgbClr val="000000"/>
                </a:solidFill>
              </a:rPr>
              <a:t>删除熵特征</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C2.</a:t>
            </a:r>
            <a:r>
              <a:rPr lang="zh-CN" altLang="en-US" sz="1350" dirty="0">
                <a:solidFill>
                  <a:srgbClr val="000000"/>
                </a:solidFill>
              </a:rPr>
              <a:t>删除滑动窗口特征</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C3.</a:t>
            </a:r>
            <a:r>
              <a:rPr lang="zh-CN" altLang="en-US" sz="1350" dirty="0">
                <a:solidFill>
                  <a:srgbClr val="000000"/>
                </a:solidFill>
              </a:rPr>
              <a:t>同时删除熵及滑动窗口</a:t>
            </a:r>
            <a:endParaRPr lang="zh-CN" altLang="en-US" sz="1350" dirty="0">
              <a:solidFill>
                <a:srgbClr val="000000"/>
              </a:solidFill>
              <a:latin typeface="Arial"/>
              <a:ea typeface="宋体"/>
            </a:endParaRPr>
          </a:p>
        </p:txBody>
      </p:sp>
    </p:spTree>
    <p:extLst>
      <p:ext uri="{BB962C8B-B14F-4D97-AF65-F5344CB8AC3E}">
        <p14:creationId xmlns:p14="http://schemas.microsoft.com/office/powerpoint/2010/main" val="3757004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433" y="1660221"/>
            <a:ext cx="7993052" cy="923330"/>
          </a:xfrm>
          <a:prstGeom prst="rect">
            <a:avLst/>
          </a:prstGeom>
        </p:spPr>
        <p:txBody>
          <a:bodyPr wrap="square">
            <a:spAutoFit/>
          </a:bodyPr>
          <a:lstStyle/>
          <a:p>
            <a:pPr defTabSz="685800" fontAlgn="auto">
              <a:spcBef>
                <a:spcPts val="0"/>
              </a:spcBef>
              <a:spcAft>
                <a:spcPts val="0"/>
              </a:spcAft>
            </a:pPr>
            <a:r>
              <a:rPr lang="zh-CN" altLang="en-US" sz="1350" dirty="0">
                <a:solidFill>
                  <a:srgbClr val="000000"/>
                </a:solidFill>
              </a:rPr>
              <a:t>测试结果</a:t>
            </a:r>
            <a:r>
              <a:rPr lang="en-US" altLang="zh-CN" sz="1350" dirty="0">
                <a:solidFill>
                  <a:srgbClr val="000000"/>
                </a:solidFill>
              </a:rPr>
              <a:t>G1</a:t>
            </a:r>
            <a:r>
              <a:rPr lang="zh-CN" altLang="en-US" sz="1350" dirty="0">
                <a:solidFill>
                  <a:srgbClr val="000000"/>
                </a:solidFill>
              </a:rPr>
              <a:t>：</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G1.SSR-tls</a:t>
            </a:r>
            <a:r>
              <a:rPr lang="zh-CN" altLang="en-US" sz="1350" dirty="0">
                <a:solidFill>
                  <a:srgbClr val="000000"/>
                </a:solidFill>
              </a:rPr>
              <a:t>为训练集，</a:t>
            </a:r>
            <a:r>
              <a:rPr lang="en-US" altLang="zh-CN" sz="1350" dirty="0">
                <a:solidFill>
                  <a:srgbClr val="000000"/>
                </a:solidFill>
              </a:rPr>
              <a:t>SSR-http</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zh-CN" altLang="en-US" sz="1350" dirty="0">
                <a:solidFill>
                  <a:srgbClr val="000000"/>
                </a:solidFill>
              </a:rPr>
              <a:t>训练集正样本为</a:t>
            </a:r>
            <a:r>
              <a:rPr lang="en-US" altLang="zh-CN" sz="1350" dirty="0">
                <a:solidFill>
                  <a:srgbClr val="000000"/>
                </a:solidFill>
              </a:rPr>
              <a:t>70G</a:t>
            </a:r>
            <a:r>
              <a:rPr lang="zh-CN" altLang="en-US" sz="1350" dirty="0">
                <a:solidFill>
                  <a:srgbClr val="000000"/>
                </a:solidFill>
              </a:rPr>
              <a:t>中</a:t>
            </a:r>
            <a:r>
              <a:rPr lang="en-US" altLang="zh-CN" sz="1350" dirty="0">
                <a:solidFill>
                  <a:srgbClr val="000000"/>
                </a:solidFill>
              </a:rPr>
              <a:t>tls</a:t>
            </a:r>
            <a:r>
              <a:rPr lang="zh-CN" altLang="en-US" sz="1350" dirty="0">
                <a:solidFill>
                  <a:srgbClr val="000000"/>
                </a:solidFill>
              </a:rPr>
              <a:t>部分，负样本</a:t>
            </a:r>
            <a:r>
              <a:rPr lang="en-US" altLang="zh-CN" sz="1350" dirty="0">
                <a:solidFill>
                  <a:srgbClr val="000000"/>
                </a:solidFill>
              </a:rPr>
              <a:t>38G</a:t>
            </a:r>
          </a:p>
          <a:p>
            <a:pPr defTabSz="685800" fontAlgn="auto">
              <a:spcBef>
                <a:spcPts val="0"/>
              </a:spcBef>
              <a:spcAft>
                <a:spcPts val="0"/>
              </a:spcAft>
            </a:pPr>
            <a:r>
              <a:rPr lang="zh-CN" altLang="en-US" sz="1350" dirty="0">
                <a:solidFill>
                  <a:srgbClr val="000000"/>
                </a:solidFill>
              </a:rPr>
              <a:t>测试集正样本为</a:t>
            </a:r>
            <a:r>
              <a:rPr lang="en-US" altLang="zh-CN" sz="1350" dirty="0">
                <a:solidFill>
                  <a:srgbClr val="000000"/>
                </a:solidFill>
              </a:rPr>
              <a:t>70G</a:t>
            </a:r>
            <a:r>
              <a:rPr lang="zh-CN" altLang="en-US" sz="1350" dirty="0">
                <a:solidFill>
                  <a:srgbClr val="000000"/>
                </a:solidFill>
              </a:rPr>
              <a:t>中</a:t>
            </a:r>
            <a:r>
              <a:rPr lang="en-US" altLang="zh-CN" sz="1350" dirty="0">
                <a:solidFill>
                  <a:srgbClr val="000000"/>
                </a:solidFill>
              </a:rPr>
              <a:t>http_simple</a:t>
            </a:r>
            <a:r>
              <a:rPr lang="zh-CN" altLang="en-US" sz="1350" dirty="0">
                <a:solidFill>
                  <a:srgbClr val="000000"/>
                </a:solidFill>
              </a:rPr>
              <a:t>部分，负样本</a:t>
            </a:r>
            <a:r>
              <a:rPr lang="en-US" altLang="zh-CN" sz="1350" dirty="0">
                <a:solidFill>
                  <a:srgbClr val="000000"/>
                </a:solidFill>
              </a:rPr>
              <a:t>13G</a:t>
            </a:r>
          </a:p>
        </p:txBody>
      </p:sp>
      <p:pic>
        <p:nvPicPr>
          <p:cNvPr id="3" name="图片 2"/>
          <p:cNvPicPr>
            <a:picLocks noChangeAspect="1"/>
          </p:cNvPicPr>
          <p:nvPr/>
        </p:nvPicPr>
        <p:blipFill>
          <a:blip r:embed="rId2"/>
          <a:stretch>
            <a:fillRect/>
          </a:stretch>
        </p:blipFill>
        <p:spPr>
          <a:xfrm>
            <a:off x="619833" y="2860508"/>
            <a:ext cx="4643341" cy="2499168"/>
          </a:xfrm>
          <a:prstGeom prst="rect">
            <a:avLst/>
          </a:prstGeom>
        </p:spPr>
      </p:pic>
      <p:pic>
        <p:nvPicPr>
          <p:cNvPr id="5" name="图片 4"/>
          <p:cNvPicPr>
            <a:picLocks noChangeAspect="1"/>
          </p:cNvPicPr>
          <p:nvPr/>
        </p:nvPicPr>
        <p:blipFill>
          <a:blip r:embed="rId3"/>
          <a:stretch>
            <a:fillRect/>
          </a:stretch>
        </p:blipFill>
        <p:spPr>
          <a:xfrm>
            <a:off x="5263174" y="2479067"/>
            <a:ext cx="3697925" cy="2880610"/>
          </a:xfrm>
          <a:prstGeom prst="rect">
            <a:avLst/>
          </a:prstGeom>
        </p:spPr>
      </p:pic>
    </p:spTree>
    <p:extLst>
      <p:ext uri="{BB962C8B-B14F-4D97-AF65-F5344CB8AC3E}">
        <p14:creationId xmlns:p14="http://schemas.microsoft.com/office/powerpoint/2010/main" val="3128262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433" y="1660222"/>
            <a:ext cx="7993052" cy="1131079"/>
          </a:xfrm>
          <a:prstGeom prst="rect">
            <a:avLst/>
          </a:prstGeom>
        </p:spPr>
        <p:txBody>
          <a:bodyPr wrap="square">
            <a:spAutoFit/>
          </a:bodyPr>
          <a:lstStyle/>
          <a:p>
            <a:pPr defTabSz="685800" fontAlgn="auto">
              <a:spcBef>
                <a:spcPts val="0"/>
              </a:spcBef>
              <a:spcAft>
                <a:spcPts val="0"/>
              </a:spcAft>
            </a:pPr>
            <a:r>
              <a:rPr lang="zh-CN" altLang="en-US" sz="1350" dirty="0">
                <a:solidFill>
                  <a:srgbClr val="000000"/>
                </a:solidFill>
              </a:rPr>
              <a:t>测试结果</a:t>
            </a:r>
            <a:r>
              <a:rPr lang="en-US" altLang="zh-CN" sz="1350" dirty="0">
                <a:solidFill>
                  <a:srgbClr val="000000"/>
                </a:solidFill>
              </a:rPr>
              <a:t>G2</a:t>
            </a:r>
            <a:r>
              <a:rPr lang="zh-CN" altLang="en-US" sz="1350" dirty="0">
                <a:solidFill>
                  <a:srgbClr val="000000"/>
                </a:solidFill>
              </a:rPr>
              <a:t>：</a:t>
            </a:r>
            <a:endParaRPr lang="en-US" altLang="zh-CN" sz="1350" dirty="0">
              <a:solidFill>
                <a:srgbClr val="000000"/>
              </a:solidFill>
            </a:endParaRPr>
          </a:p>
          <a:p>
            <a:pPr defTabSz="685800" fontAlgn="auto">
              <a:spcBef>
                <a:spcPts val="0"/>
              </a:spcBef>
              <a:spcAft>
                <a:spcPts val="0"/>
              </a:spcAft>
            </a:pPr>
            <a:r>
              <a:rPr lang="en-US" altLang="zh-CN" sz="1350" dirty="0">
                <a:solidFill>
                  <a:srgbClr val="000000"/>
                </a:solidFill>
              </a:rPr>
              <a:t>G2.SSR-http</a:t>
            </a:r>
            <a:r>
              <a:rPr lang="zh-CN" altLang="en-US" sz="1350" dirty="0">
                <a:solidFill>
                  <a:srgbClr val="000000"/>
                </a:solidFill>
              </a:rPr>
              <a:t>为训练集，</a:t>
            </a:r>
            <a:r>
              <a:rPr lang="en-US" altLang="zh-CN" sz="1350" dirty="0">
                <a:solidFill>
                  <a:srgbClr val="000000"/>
                </a:solidFill>
              </a:rPr>
              <a:t>SSR-tls</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zh-CN" altLang="en-US" sz="1350" dirty="0">
                <a:solidFill>
                  <a:srgbClr val="000000"/>
                </a:solidFill>
              </a:rPr>
              <a:t>训练集正样本为</a:t>
            </a:r>
            <a:r>
              <a:rPr lang="en-US" altLang="zh-CN" sz="1350" dirty="0">
                <a:solidFill>
                  <a:srgbClr val="000000"/>
                </a:solidFill>
              </a:rPr>
              <a:t>70G</a:t>
            </a:r>
            <a:r>
              <a:rPr lang="zh-CN" altLang="en-US" sz="1350" dirty="0">
                <a:solidFill>
                  <a:srgbClr val="000000"/>
                </a:solidFill>
              </a:rPr>
              <a:t>中</a:t>
            </a:r>
            <a:r>
              <a:rPr lang="en-US" altLang="zh-CN" sz="1350" dirty="0">
                <a:solidFill>
                  <a:srgbClr val="000000"/>
                </a:solidFill>
              </a:rPr>
              <a:t>http</a:t>
            </a:r>
            <a:r>
              <a:rPr lang="zh-CN" altLang="en-US" sz="1350" dirty="0">
                <a:solidFill>
                  <a:srgbClr val="000000"/>
                </a:solidFill>
              </a:rPr>
              <a:t>部分，负样本</a:t>
            </a:r>
            <a:r>
              <a:rPr lang="en-US" altLang="zh-CN" sz="1350" dirty="0">
                <a:solidFill>
                  <a:srgbClr val="000000"/>
                </a:solidFill>
              </a:rPr>
              <a:t>38G</a:t>
            </a:r>
          </a:p>
          <a:p>
            <a:pPr defTabSz="685800" fontAlgn="auto">
              <a:spcBef>
                <a:spcPts val="0"/>
              </a:spcBef>
              <a:spcAft>
                <a:spcPts val="0"/>
              </a:spcAft>
            </a:pPr>
            <a:r>
              <a:rPr lang="zh-CN" altLang="en-US" sz="1350" dirty="0">
                <a:solidFill>
                  <a:srgbClr val="000000"/>
                </a:solidFill>
              </a:rPr>
              <a:t>测试集正样本为</a:t>
            </a:r>
            <a:r>
              <a:rPr lang="en-US" altLang="zh-CN" sz="1350" dirty="0">
                <a:solidFill>
                  <a:srgbClr val="000000"/>
                </a:solidFill>
              </a:rPr>
              <a:t>70G</a:t>
            </a:r>
            <a:r>
              <a:rPr lang="zh-CN" altLang="en-US" sz="1350" dirty="0">
                <a:solidFill>
                  <a:srgbClr val="000000"/>
                </a:solidFill>
              </a:rPr>
              <a:t>中</a:t>
            </a:r>
            <a:r>
              <a:rPr lang="en-US" altLang="zh-CN" sz="1350" dirty="0">
                <a:solidFill>
                  <a:srgbClr val="000000"/>
                </a:solidFill>
              </a:rPr>
              <a:t>tls</a:t>
            </a:r>
            <a:r>
              <a:rPr lang="zh-CN" altLang="en-US" sz="1350" dirty="0">
                <a:solidFill>
                  <a:srgbClr val="000000"/>
                </a:solidFill>
              </a:rPr>
              <a:t>部分，负样本</a:t>
            </a:r>
            <a:r>
              <a:rPr lang="en-US" altLang="zh-CN" sz="1350" dirty="0">
                <a:solidFill>
                  <a:srgbClr val="000000"/>
                </a:solidFill>
              </a:rPr>
              <a:t>13G</a:t>
            </a:r>
          </a:p>
          <a:p>
            <a:pPr defTabSz="685800" fontAlgn="auto">
              <a:spcBef>
                <a:spcPts val="0"/>
              </a:spcBef>
              <a:spcAft>
                <a:spcPts val="0"/>
              </a:spcAft>
            </a:pPr>
            <a:endParaRPr lang="en-US" altLang="zh-CN" sz="1350" dirty="0">
              <a:solidFill>
                <a:srgbClr val="000000"/>
              </a:solidFill>
            </a:endParaRPr>
          </a:p>
        </p:txBody>
      </p:sp>
      <p:pic>
        <p:nvPicPr>
          <p:cNvPr id="3" name="图片 2"/>
          <p:cNvPicPr>
            <a:picLocks noChangeAspect="1"/>
          </p:cNvPicPr>
          <p:nvPr/>
        </p:nvPicPr>
        <p:blipFill>
          <a:blip r:embed="rId2"/>
          <a:stretch>
            <a:fillRect/>
          </a:stretch>
        </p:blipFill>
        <p:spPr>
          <a:xfrm>
            <a:off x="573432" y="2848476"/>
            <a:ext cx="4646068" cy="2394264"/>
          </a:xfrm>
          <a:prstGeom prst="rect">
            <a:avLst/>
          </a:prstGeom>
        </p:spPr>
      </p:pic>
      <p:pic>
        <p:nvPicPr>
          <p:cNvPr id="5" name="图片 4"/>
          <p:cNvPicPr>
            <a:picLocks noChangeAspect="1"/>
          </p:cNvPicPr>
          <p:nvPr/>
        </p:nvPicPr>
        <p:blipFill>
          <a:blip r:embed="rId3"/>
          <a:stretch>
            <a:fillRect/>
          </a:stretch>
        </p:blipFill>
        <p:spPr>
          <a:xfrm>
            <a:off x="5219499" y="2384992"/>
            <a:ext cx="3549323" cy="2857748"/>
          </a:xfrm>
          <a:prstGeom prst="rect">
            <a:avLst/>
          </a:prstGeom>
        </p:spPr>
      </p:pic>
    </p:spTree>
    <p:extLst>
      <p:ext uri="{BB962C8B-B14F-4D97-AF65-F5344CB8AC3E}">
        <p14:creationId xmlns:p14="http://schemas.microsoft.com/office/powerpoint/2010/main" val="124689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3433" y="1660222"/>
            <a:ext cx="7993052" cy="1131079"/>
          </a:xfrm>
          <a:prstGeom prst="rect">
            <a:avLst/>
          </a:prstGeom>
        </p:spPr>
        <p:txBody>
          <a:bodyPr wrap="square">
            <a:spAutoFit/>
          </a:bodyPr>
          <a:lstStyle/>
          <a:p>
            <a:pPr defTabSz="685800" fontAlgn="auto">
              <a:spcBef>
                <a:spcPts val="0"/>
              </a:spcBef>
              <a:spcAft>
                <a:spcPts val="0"/>
              </a:spcAft>
            </a:pPr>
            <a:r>
              <a:rPr lang="zh-CN" altLang="en-US" sz="1350" dirty="0">
                <a:solidFill>
                  <a:srgbClr val="000000"/>
                </a:solidFill>
              </a:rPr>
              <a:t>测试结果</a:t>
            </a:r>
            <a:r>
              <a:rPr lang="en-US" altLang="zh-CN" sz="1350" dirty="0">
                <a:solidFill>
                  <a:srgbClr val="000000"/>
                </a:solidFill>
              </a:rPr>
              <a:t>G3</a:t>
            </a:r>
            <a:r>
              <a:rPr lang="zh-CN" altLang="en-US" sz="1350" dirty="0">
                <a:solidFill>
                  <a:srgbClr val="000000"/>
                </a:solidFill>
              </a:rPr>
              <a:t>：</a:t>
            </a:r>
            <a:r>
              <a:rPr lang="zh-CN" altLang="en-US" sz="1350" b="1" dirty="0">
                <a:solidFill>
                  <a:srgbClr val="FF0000"/>
                </a:solidFill>
              </a:rPr>
              <a:t>目前缺少 </a:t>
            </a:r>
            <a:r>
              <a:rPr lang="en-US" altLang="zh-CN" sz="1350" b="1" dirty="0">
                <a:solidFill>
                  <a:srgbClr val="FF0000"/>
                </a:solidFill>
              </a:rPr>
              <a:t>plain</a:t>
            </a:r>
            <a:r>
              <a:rPr lang="zh-CN" altLang="en-US" sz="1350" b="1" dirty="0">
                <a:solidFill>
                  <a:srgbClr val="FF0000"/>
                </a:solidFill>
              </a:rPr>
              <a:t>样本</a:t>
            </a:r>
            <a:endParaRPr lang="en-US" altLang="zh-CN" sz="1350" b="1" dirty="0">
              <a:solidFill>
                <a:srgbClr val="FF0000"/>
              </a:solidFill>
            </a:endParaRPr>
          </a:p>
          <a:p>
            <a:pPr defTabSz="685800" fontAlgn="auto">
              <a:spcBef>
                <a:spcPts val="0"/>
              </a:spcBef>
              <a:spcAft>
                <a:spcPts val="0"/>
              </a:spcAft>
            </a:pPr>
            <a:r>
              <a:rPr lang="en-US" altLang="zh-CN" sz="1350" dirty="0">
                <a:solidFill>
                  <a:srgbClr val="000000"/>
                </a:solidFill>
              </a:rPr>
              <a:t>G3.SSR-tls+SSR-http</a:t>
            </a:r>
            <a:r>
              <a:rPr lang="zh-CN" altLang="en-US" sz="1350" dirty="0">
                <a:solidFill>
                  <a:srgbClr val="000000"/>
                </a:solidFill>
              </a:rPr>
              <a:t>为训练集，</a:t>
            </a:r>
            <a:r>
              <a:rPr lang="en-US" altLang="zh-CN" sz="1350" dirty="0">
                <a:solidFill>
                  <a:srgbClr val="000000"/>
                </a:solidFill>
              </a:rPr>
              <a:t>SSR-plain</a:t>
            </a:r>
            <a:r>
              <a:rPr lang="zh-CN" altLang="en-US" sz="1350" dirty="0">
                <a:solidFill>
                  <a:srgbClr val="000000"/>
                </a:solidFill>
              </a:rPr>
              <a:t>为测试集</a:t>
            </a:r>
            <a:endParaRPr lang="en-US" altLang="zh-CN" sz="1350" dirty="0">
              <a:solidFill>
                <a:srgbClr val="000000"/>
              </a:solidFill>
            </a:endParaRPr>
          </a:p>
          <a:p>
            <a:pPr defTabSz="685800" fontAlgn="auto">
              <a:spcBef>
                <a:spcPts val="0"/>
              </a:spcBef>
              <a:spcAft>
                <a:spcPts val="0"/>
              </a:spcAft>
            </a:pPr>
            <a:r>
              <a:rPr lang="zh-CN" altLang="en-US" sz="1350" dirty="0">
                <a:solidFill>
                  <a:srgbClr val="000000"/>
                </a:solidFill>
              </a:rPr>
              <a:t>训练集正样本为</a:t>
            </a:r>
            <a:r>
              <a:rPr lang="en-US" altLang="zh-CN" sz="1350" dirty="0">
                <a:solidFill>
                  <a:srgbClr val="000000"/>
                </a:solidFill>
              </a:rPr>
              <a:t>70G</a:t>
            </a:r>
            <a:r>
              <a:rPr lang="zh-CN" altLang="en-US" sz="1350" dirty="0">
                <a:solidFill>
                  <a:srgbClr val="000000"/>
                </a:solidFill>
              </a:rPr>
              <a:t>中</a:t>
            </a:r>
            <a:r>
              <a:rPr lang="en-US" altLang="zh-CN" sz="1350" dirty="0" err="1">
                <a:solidFill>
                  <a:srgbClr val="000000"/>
                </a:solidFill>
              </a:rPr>
              <a:t>tls+http</a:t>
            </a:r>
            <a:r>
              <a:rPr lang="zh-CN" altLang="en-US" sz="1350" dirty="0">
                <a:solidFill>
                  <a:srgbClr val="000000"/>
                </a:solidFill>
              </a:rPr>
              <a:t>部分，负样本</a:t>
            </a:r>
            <a:r>
              <a:rPr lang="en-US" altLang="zh-CN" sz="1350" dirty="0">
                <a:solidFill>
                  <a:srgbClr val="000000"/>
                </a:solidFill>
              </a:rPr>
              <a:t>38G</a:t>
            </a:r>
          </a:p>
          <a:p>
            <a:pPr defTabSz="685800" fontAlgn="auto">
              <a:spcBef>
                <a:spcPts val="0"/>
              </a:spcBef>
              <a:spcAft>
                <a:spcPts val="0"/>
              </a:spcAft>
            </a:pPr>
            <a:r>
              <a:rPr lang="zh-CN" altLang="en-US" sz="1350" dirty="0">
                <a:solidFill>
                  <a:srgbClr val="000000"/>
                </a:solidFill>
              </a:rPr>
              <a:t>测试集正样本为</a:t>
            </a:r>
            <a:r>
              <a:rPr lang="en-US" altLang="zh-CN" sz="1350" dirty="0">
                <a:solidFill>
                  <a:srgbClr val="000000"/>
                </a:solidFill>
              </a:rPr>
              <a:t>  </a:t>
            </a:r>
            <a:r>
              <a:rPr lang="zh-CN" altLang="en-US" sz="1350" dirty="0">
                <a:solidFill>
                  <a:srgbClr val="000000"/>
                </a:solidFill>
              </a:rPr>
              <a:t>部分，负样本</a:t>
            </a:r>
            <a:r>
              <a:rPr lang="en-US" altLang="zh-CN" sz="1350" dirty="0">
                <a:solidFill>
                  <a:srgbClr val="000000"/>
                </a:solidFill>
              </a:rPr>
              <a:t>13G</a:t>
            </a:r>
          </a:p>
          <a:p>
            <a:pPr defTabSz="685800" fontAlgn="auto">
              <a:spcBef>
                <a:spcPts val="0"/>
              </a:spcBef>
              <a:spcAft>
                <a:spcPts val="0"/>
              </a:spcAft>
            </a:pPr>
            <a:endParaRPr lang="en-US" altLang="zh-CN" sz="1350" dirty="0">
              <a:solidFill>
                <a:srgbClr val="000000"/>
              </a:solidFill>
            </a:endParaRPr>
          </a:p>
        </p:txBody>
      </p:sp>
      <p:pic>
        <p:nvPicPr>
          <p:cNvPr id="3" name="图片 2"/>
          <p:cNvPicPr>
            <a:picLocks noChangeAspect="1"/>
          </p:cNvPicPr>
          <p:nvPr/>
        </p:nvPicPr>
        <p:blipFill>
          <a:blip r:embed="rId2"/>
          <a:stretch>
            <a:fillRect/>
          </a:stretch>
        </p:blipFill>
        <p:spPr>
          <a:xfrm>
            <a:off x="573432" y="2842461"/>
            <a:ext cx="4574042" cy="2436073"/>
          </a:xfrm>
          <a:prstGeom prst="rect">
            <a:avLst/>
          </a:prstGeom>
        </p:spPr>
      </p:pic>
    </p:spTree>
    <p:extLst>
      <p:ext uri="{BB962C8B-B14F-4D97-AF65-F5344CB8AC3E}">
        <p14:creationId xmlns:p14="http://schemas.microsoft.com/office/powerpoint/2010/main" val="29957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754326"/>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下周考虑模拟真实环境下数据量，即</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ssr</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等代理流量占比很小，初步计划控制在总流量的</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5%-10%</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左右。分次测试。找出问题，优化算法，，通过多轮重复迭代或增量学习等方法，待召回率达到新的上限，在考虑融合评分策略</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403349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4339650"/>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一、研究背景与意义</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342900" lvl="0" indent="-342900">
              <a:lnSpc>
                <a:spcPct val="150000"/>
              </a:lnSpc>
              <a:buFont typeface="Arial" panose="020B0604020202020204" pitchFamily="34" charset="0"/>
              <a:buAutoNum type="arabicPeriod"/>
            </a:pPr>
            <a:r>
              <a:rPr lang="zh-CN" altLang="zh-CN" sz="2000" dirty="0">
                <a:solidFill>
                  <a:srgbClr val="000000"/>
                </a:solidFill>
                <a:latin typeface="微软雅黑" panose="020B0503020204020204" pitchFamily="34" charset="-122"/>
                <a:ea typeface="微软雅黑" panose="020B0503020204020204" pitchFamily="34" charset="-122"/>
              </a:rPr>
              <a:t>随着中国网民人数大规模增加，逐渐掌握使用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网络代理</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访问中国大陆境外网络技能的人口数量也</a:t>
            </a:r>
            <a:r>
              <a:rPr lang="zh-CN" altLang="zh-CN" sz="2000" dirty="0" smtClean="0">
                <a:solidFill>
                  <a:srgbClr val="000000"/>
                </a:solidFill>
                <a:latin typeface="微软雅黑" panose="020B0503020204020204" pitchFamily="34" charset="-122"/>
                <a:ea typeface="微软雅黑" panose="020B0503020204020204" pitchFamily="34" charset="-122"/>
              </a:rPr>
              <a:t>愈来愈多</a:t>
            </a:r>
            <a:r>
              <a:rPr lang="zh-CN" altLang="en-US" sz="2000" dirty="0" smtClean="0">
                <a:solidFill>
                  <a:srgbClr val="000000"/>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（问题是大的宽泛的，非具体的，非细节的）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lvl="0" indent="-342900">
              <a:lnSpc>
                <a:spcPct val="150000"/>
              </a:lnSpc>
              <a:buFont typeface="Arial" panose="020B0604020202020204" pitchFamily="34" charset="0"/>
              <a:buAutoNum type="arabicPeriod"/>
            </a:pPr>
            <a:r>
              <a:rPr lang="zh-CN" altLang="zh-CN" sz="2000" dirty="0" smtClean="0">
                <a:solidFill>
                  <a:srgbClr val="000000"/>
                </a:solidFill>
                <a:latin typeface="微软雅黑" panose="020B0503020204020204" pitchFamily="34" charset="-122"/>
                <a:ea typeface="微软雅黑" panose="020B0503020204020204" pitchFamily="34" charset="-122"/>
              </a:rPr>
              <a:t>常见</a:t>
            </a:r>
            <a:r>
              <a:rPr lang="zh-CN" altLang="zh-CN" sz="2000" dirty="0">
                <a:solidFill>
                  <a:srgbClr val="000000"/>
                </a:solidFill>
                <a:latin typeface="微软雅黑" panose="020B0503020204020204" pitchFamily="34" charset="-122"/>
                <a:ea typeface="微软雅黑" panose="020B0503020204020204" pitchFamily="34" charset="-122"/>
              </a:rPr>
              <a:t>的</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网络代理</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诸如</a:t>
            </a:r>
            <a:r>
              <a:rPr lang="en-US" altLang="zh-CN" sz="2000" dirty="0" err="1">
                <a:solidFill>
                  <a:srgbClr val="000000"/>
                </a:solidFill>
                <a:latin typeface="微软雅黑" panose="020B0503020204020204" pitchFamily="34" charset="-122"/>
                <a:ea typeface="微软雅黑" panose="020B0503020204020204" pitchFamily="34" charset="-122"/>
              </a:rPr>
              <a:t>Shadowsocks</a:t>
            </a:r>
            <a:r>
              <a:rPr lang="zh-CN" altLang="zh-CN" sz="2000" dirty="0">
                <a:solidFill>
                  <a:srgbClr val="000000"/>
                </a:solidFill>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ShadowsocksR</a:t>
            </a:r>
            <a:r>
              <a:rPr lang="zh-CN" altLang="zh-CN"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V2Ray</a:t>
            </a:r>
            <a:r>
              <a:rPr lang="zh-CN" altLang="zh-CN" sz="2000" dirty="0">
                <a:solidFill>
                  <a:srgbClr val="000000"/>
                </a:solidFill>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Torjan</a:t>
            </a:r>
            <a:r>
              <a:rPr lang="zh-CN" altLang="zh-CN" sz="2000" dirty="0">
                <a:solidFill>
                  <a:srgbClr val="000000"/>
                </a:solidFill>
                <a:latin typeface="微软雅黑" panose="020B0503020204020204" pitchFamily="34" charset="-122"/>
                <a:ea typeface="微软雅黑" panose="020B0503020204020204" pitchFamily="34" charset="-122"/>
              </a:rPr>
              <a:t>，被用来穿透</a:t>
            </a:r>
            <a:r>
              <a:rPr lang="en-US" altLang="zh-CN" sz="2000" dirty="0">
                <a:solidFill>
                  <a:srgbClr val="000000"/>
                </a:solidFill>
                <a:latin typeface="微软雅黑" panose="020B0503020204020204" pitchFamily="34" charset="-122"/>
                <a:ea typeface="微软雅黑" panose="020B0503020204020204" pitchFamily="34" charset="-122"/>
              </a:rPr>
              <a:t>GFW</a:t>
            </a:r>
            <a:r>
              <a:rPr lang="zh-CN" altLang="zh-CN" sz="2000" dirty="0">
                <a:solidFill>
                  <a:srgbClr val="000000"/>
                </a:solidFill>
                <a:latin typeface="微软雅黑" panose="020B0503020204020204" pitchFamily="34" charset="-122"/>
                <a:ea typeface="微软雅黑" panose="020B0503020204020204" pitchFamily="34" charset="-122"/>
              </a:rPr>
              <a:t>长城防火墙，绕过</a:t>
            </a:r>
            <a:r>
              <a:rPr lang="en-US" altLang="zh-CN" sz="2000" dirty="0">
                <a:solidFill>
                  <a:srgbClr val="000000"/>
                </a:solidFill>
                <a:latin typeface="微软雅黑" panose="020B0503020204020204" pitchFamily="34" charset="-122"/>
                <a:ea typeface="微软雅黑" panose="020B0503020204020204" pitchFamily="34" charset="-122"/>
              </a:rPr>
              <a:t>IP</a:t>
            </a:r>
            <a:r>
              <a:rPr lang="zh-CN" altLang="zh-CN" sz="2000" dirty="0">
                <a:solidFill>
                  <a:srgbClr val="000000"/>
                </a:solidFill>
                <a:latin typeface="微软雅黑" panose="020B0503020204020204" pitchFamily="34" charset="-122"/>
                <a:ea typeface="微软雅黑" panose="020B0503020204020204" pitchFamily="34" charset="-122"/>
              </a:rPr>
              <a:t>封锁和监管审查访问境外网络，给从事非法网络活动、传播不良信息危害国家利益和民族团结的不法分子提供了便利</a:t>
            </a:r>
            <a:r>
              <a:rPr lang="zh-CN" altLang="en-US" sz="2000" dirty="0" smtClean="0">
                <a:solidFill>
                  <a:srgbClr val="000000"/>
                </a:solidFill>
                <a:latin typeface="微软雅黑" panose="020B0503020204020204" pitchFamily="34" charset="-122"/>
                <a:ea typeface="微软雅黑" panose="020B0503020204020204" pitchFamily="34" charset="-122"/>
              </a:rPr>
              <a:t>。</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Arial" panose="020B0604020202020204" pitchFamily="34" charset="0"/>
              <a:buAutoNum type="arabicPeriod"/>
            </a:pPr>
            <a:r>
              <a:rPr lang="zh-CN" altLang="zh-CN" sz="2000" dirty="0">
                <a:solidFill>
                  <a:srgbClr val="000000"/>
                </a:solidFill>
                <a:latin typeface="微软雅黑" panose="020B0503020204020204" pitchFamily="34" charset="-122"/>
                <a:ea typeface="微软雅黑" panose="020B0503020204020204" pitchFamily="34" charset="-122"/>
              </a:rPr>
              <a:t>执法成本远远高于现实能够承受的</a:t>
            </a:r>
            <a:r>
              <a:rPr lang="zh-CN" altLang="zh-CN" sz="2000" dirty="0" smtClean="0">
                <a:solidFill>
                  <a:srgbClr val="000000"/>
                </a:solidFill>
                <a:latin typeface="微软雅黑" panose="020B0503020204020204" pitchFamily="34" charset="-122"/>
                <a:ea typeface="微软雅黑" panose="020B0503020204020204" pitchFamily="34" charset="-122"/>
              </a:rPr>
              <a:t>范围</a:t>
            </a:r>
            <a:r>
              <a:rPr lang="zh-CN" altLang="en-US" sz="2000" dirty="0" smtClean="0">
                <a:solidFill>
                  <a:srgbClr val="000000"/>
                </a:solidFill>
                <a:latin typeface="微软雅黑" panose="020B0503020204020204" pitchFamily="34" charset="-122"/>
                <a:ea typeface="微软雅黑" panose="020B0503020204020204" pitchFamily="3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80771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3.21~3.27</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70965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169825"/>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afka+tail</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Etcd+ElasticSearch+Kibana</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，目前小框架已经完成，等待添加相关功能与算法接口对接</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2.</a:t>
            </a:r>
            <a:r>
              <a:rPr lang="zh-CN" altLang="en-US" dirty="0" smtClean="0">
                <a:solidFill>
                  <a:srgbClr val="000000"/>
                </a:solidFill>
                <a:sym typeface="+mn-ea"/>
              </a:rPr>
              <a:t>用</a:t>
            </a:r>
            <a:r>
              <a:rPr lang="en-US" altLang="zh-CN" dirty="0" smtClean="0">
                <a:solidFill>
                  <a:srgbClr val="000000"/>
                </a:solidFill>
                <a:sym typeface="+mn-ea"/>
              </a:rPr>
              <a:t>Gin</a:t>
            </a:r>
            <a:r>
              <a:rPr lang="zh-CN" altLang="en-US" dirty="0" smtClean="0">
                <a:solidFill>
                  <a:srgbClr val="000000"/>
                </a:solidFill>
                <a:sym typeface="+mn-ea"/>
              </a:rPr>
              <a:t>开发交互部分</a:t>
            </a:r>
            <a:endParaRPr lang="en-US" altLang="zh-CN" dirty="0" smtClean="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收集部分使用</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plain</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协议的</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ssr</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，准备新一轮测试</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4262202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3.28~4.3</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674847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169825"/>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afka+tail</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Etcd+ElasticSearch+Kibana</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，目前小框架已经完成，等待添加相关功能与算法接口对接</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2.</a:t>
            </a:r>
            <a:r>
              <a:rPr lang="zh-CN" altLang="en-US" dirty="0" smtClean="0">
                <a:solidFill>
                  <a:srgbClr val="000000"/>
                </a:solidFill>
                <a:sym typeface="+mn-ea"/>
              </a:rPr>
              <a:t>用</a:t>
            </a:r>
            <a:r>
              <a:rPr lang="en-US" altLang="zh-CN" dirty="0" smtClean="0">
                <a:solidFill>
                  <a:srgbClr val="000000"/>
                </a:solidFill>
                <a:sym typeface="+mn-ea"/>
              </a:rPr>
              <a:t>Gin</a:t>
            </a:r>
            <a:r>
              <a:rPr lang="zh-CN" altLang="en-US" dirty="0" smtClean="0">
                <a:solidFill>
                  <a:srgbClr val="000000"/>
                </a:solidFill>
                <a:sym typeface="+mn-ea"/>
              </a:rPr>
              <a:t>开发交互部分</a:t>
            </a:r>
            <a:endParaRPr lang="en-US" altLang="zh-CN" dirty="0" smtClean="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3.</a:t>
            </a:r>
            <a:r>
              <a:rPr lang="zh-CN" altLang="en-US" dirty="0" smtClean="0">
                <a:solidFill>
                  <a:srgbClr val="000000"/>
                </a:solidFill>
                <a:sym typeface="+mn-ea"/>
              </a:rPr>
              <a:t>清明假期</a:t>
            </a:r>
            <a:endParaRPr lang="en-US" altLang="zh-CN" dirty="0" smtClean="0">
              <a:solidFill>
                <a:srgbClr val="000000"/>
              </a:solidFill>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287844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4.4~4.10</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99698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169825"/>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Kafka+tail+Etcd+ElasticSearch+Kibana</a:t>
            </a:r>
            <a:endParaRPr lang="en-US" altLang="zh-CN" dirty="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2.</a:t>
            </a:r>
            <a:r>
              <a:rPr lang="zh-CN" altLang="en-US" dirty="0" smtClean="0">
                <a:solidFill>
                  <a:srgbClr val="000000"/>
                </a:solidFill>
                <a:sym typeface="+mn-ea"/>
              </a:rPr>
              <a:t>用</a:t>
            </a:r>
            <a:r>
              <a:rPr lang="en-US" altLang="zh-CN" dirty="0" smtClean="0">
                <a:solidFill>
                  <a:srgbClr val="000000"/>
                </a:solidFill>
                <a:sym typeface="+mn-ea"/>
              </a:rPr>
              <a:t>Gin</a:t>
            </a:r>
            <a:r>
              <a:rPr lang="zh-CN" altLang="en-US" dirty="0" smtClean="0">
                <a:solidFill>
                  <a:srgbClr val="000000"/>
                </a:solidFill>
                <a:sym typeface="+mn-ea"/>
              </a:rPr>
              <a:t>开发交互部分</a:t>
            </a:r>
            <a:endParaRPr lang="en-US" altLang="zh-CN" dirty="0" smtClean="0">
              <a:solidFill>
                <a:srgbClr val="000000"/>
              </a:solidFill>
              <a:sym typeface="+mn-ea"/>
            </a:endParaRPr>
          </a:p>
          <a:p>
            <a:pPr lvl="0">
              <a:lnSpc>
                <a:spcPct val="150000"/>
              </a:lnSpc>
              <a:defRPr/>
            </a:pPr>
            <a:r>
              <a:rPr lang="en-US" altLang="zh-CN" dirty="0" smtClean="0">
                <a:solidFill>
                  <a:srgbClr val="000000"/>
                </a:solidFill>
                <a:sym typeface="+mn-ea"/>
              </a:rPr>
              <a:t>3.</a:t>
            </a:r>
            <a:r>
              <a:rPr lang="zh-CN" altLang="en-US" dirty="0"/>
              <a:t>继续写模型中进行迭代训练部分，计划下周一完成并测试效果；</a:t>
            </a:r>
            <a:br>
              <a:rPr lang="zh-CN" altLang="en-US" dirty="0"/>
            </a:br>
            <a:r>
              <a:rPr lang="zh-CN" altLang="en-US" dirty="0"/>
              <a:t>服务器日志收集偏移位错误的</a:t>
            </a:r>
            <a:r>
              <a:rPr lang="en-US" altLang="zh-CN" dirty="0"/>
              <a:t>bug</a:t>
            </a:r>
            <a:r>
              <a:rPr lang="zh-CN" altLang="en-US" dirty="0"/>
              <a:t>修改</a:t>
            </a:r>
            <a:r>
              <a:rPr lang="zh-CN" altLang="en-US" dirty="0" smtClean="0"/>
              <a:t>。</a:t>
            </a:r>
            <a:endParaRPr lang="en-US" altLang="zh-CN" dirty="0" smtClean="0"/>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3513985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4247317"/>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、实际研究部分：模拟真实网络环境，将</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流量占总流量比例（按照数据流）调整为</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5%-10%</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进行测试，模型训练中，重新设计判别规则，不在选择</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True or False</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直接划分，选用概率判断（</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0-1.0</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），将概率范围</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0.4-0.6</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的样本（因为在 </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0.5 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范围上下）再次输入到模型中进行迭代训练多次（目前计划</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20-30</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次），观察评估结果曲线。这里的训练逻辑还没写完</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同时还在找指纹识别</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ssr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流量的方法 </a:t>
            </a:r>
            <a:b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b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工程部分：目前写了个轻量级服务器（可以看成是咱们云服务器超迷你版），目前功能可以收集日志信息，存入数据库分析，可以加入收集数据包的模块，这些就可以收集每次训练分析的结果日志，进行分析。做了简单的前端展示。主要业务逻辑</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如下：</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4213707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3501"/>
            <a:ext cx="9144000" cy="4730998"/>
          </a:xfrm>
          <a:prstGeom prst="rect">
            <a:avLst/>
          </a:prstGeom>
        </p:spPr>
      </p:pic>
    </p:spTree>
    <p:extLst>
      <p:ext uri="{BB962C8B-B14F-4D97-AF65-F5344CB8AC3E}">
        <p14:creationId xmlns:p14="http://schemas.microsoft.com/office/powerpoint/2010/main" val="2121157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4.11~4.17</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543813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754326"/>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Kafka+tail+Etcd+ElasticSearch+Kibana</a:t>
            </a:r>
            <a:endParaRPr lang="en-US" altLang="zh-CN" dirty="0">
              <a:solidFill>
                <a:srgbClr val="000000"/>
              </a:solidFill>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dirty="0" smtClean="0">
                <a:solidFill>
                  <a:srgbClr val="000000"/>
                </a:solidFill>
                <a:sym typeface="+mn-ea"/>
              </a:rPr>
              <a:t>2.</a:t>
            </a:r>
            <a:r>
              <a:rPr lang="zh-CN" altLang="en-US" dirty="0" smtClean="0">
                <a:solidFill>
                  <a:srgbClr val="000000"/>
                </a:solidFill>
                <a:sym typeface="+mn-ea"/>
              </a:rPr>
              <a:t>用</a:t>
            </a:r>
            <a:r>
              <a:rPr lang="en-US" altLang="zh-CN" dirty="0" smtClean="0">
                <a:solidFill>
                  <a:srgbClr val="000000"/>
                </a:solidFill>
                <a:sym typeface="+mn-ea"/>
              </a:rPr>
              <a:t>Gin</a:t>
            </a:r>
            <a:r>
              <a:rPr lang="zh-CN" altLang="en-US" dirty="0" smtClean="0">
                <a:solidFill>
                  <a:srgbClr val="000000"/>
                </a:solidFill>
                <a:sym typeface="+mn-ea"/>
              </a:rPr>
              <a:t>开发交互部分</a:t>
            </a:r>
            <a:endParaRPr lang="en-US" altLang="zh-CN" dirty="0" smtClean="0">
              <a:solidFill>
                <a:srgbClr val="000000"/>
              </a:solidFill>
              <a:sym typeface="+mn-ea"/>
            </a:endParaRPr>
          </a:p>
          <a:p>
            <a:pPr lvl="0">
              <a:lnSpc>
                <a:spcPct val="150000"/>
              </a:lnSpc>
              <a:defRPr/>
            </a:pPr>
            <a:r>
              <a:rPr lang="en-US" altLang="zh-CN" dirty="0" smtClean="0">
                <a:solidFill>
                  <a:srgbClr val="000000"/>
                </a:solidFill>
                <a:sym typeface="+mn-ea"/>
              </a:rPr>
              <a:t>3.</a:t>
            </a:r>
            <a:r>
              <a:rPr lang="zh-CN" altLang="en-US" dirty="0" smtClean="0">
                <a:solidFill>
                  <a:srgbClr val="000000"/>
                </a:solidFill>
                <a:sym typeface="+mn-ea"/>
              </a:rPr>
              <a:t>收集新采集的</a:t>
            </a:r>
            <a:r>
              <a:rPr lang="en-US" altLang="zh-CN" dirty="0" smtClean="0">
                <a:solidFill>
                  <a:srgbClr val="000000"/>
                </a:solidFill>
                <a:sym typeface="+mn-ea"/>
              </a:rPr>
              <a:t>SSR</a:t>
            </a:r>
            <a:r>
              <a:rPr lang="zh-CN" altLang="en-US" dirty="0" smtClean="0">
                <a:solidFill>
                  <a:srgbClr val="000000"/>
                </a:solidFill>
                <a:sym typeface="+mn-ea"/>
              </a:rPr>
              <a:t>节点流量，</a:t>
            </a:r>
            <a:r>
              <a:rPr lang="en-US" altLang="zh-CN" dirty="0" smtClean="0">
                <a:solidFill>
                  <a:srgbClr val="000000"/>
                </a:solidFill>
                <a:sym typeface="+mn-ea"/>
              </a:rPr>
              <a:t>PC</a:t>
            </a:r>
            <a:r>
              <a:rPr lang="zh-CN" altLang="en-US" dirty="0" smtClean="0">
                <a:solidFill>
                  <a:srgbClr val="000000"/>
                </a:solidFill>
                <a:sym typeface="+mn-ea"/>
              </a:rPr>
              <a:t>端</a:t>
            </a:r>
            <a:r>
              <a:rPr lang="en-US" altLang="zh-CN" dirty="0" smtClean="0">
                <a:solidFill>
                  <a:srgbClr val="000000"/>
                </a:solidFill>
                <a:sym typeface="+mn-ea"/>
              </a:rPr>
              <a:t>+</a:t>
            </a:r>
            <a:r>
              <a:rPr lang="zh-CN" altLang="en-US" dirty="0" smtClean="0">
                <a:solidFill>
                  <a:srgbClr val="000000"/>
                </a:solidFill>
                <a:sym typeface="+mn-ea"/>
              </a:rPr>
              <a:t>手机端</a:t>
            </a:r>
            <a:endParaRPr lang="en-US" altLang="zh-CN" dirty="0" smtClean="0"/>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93733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5632311"/>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二</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、现状分析与问题提出</a:t>
            </a:r>
          </a:p>
          <a:p>
            <a:pPr lvl="0">
              <a:lnSpc>
                <a:spcPct val="150000"/>
              </a:lnSpc>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研究现状分析</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zh-CN" dirty="0"/>
              <a:t>目前针对代理流量识别的研究主要分为主动探测和被动探测两种方案。被动探测又以机器学习识别最为</a:t>
            </a:r>
            <a:r>
              <a:rPr lang="zh-CN" altLang="zh-CN" dirty="0" smtClean="0"/>
              <a:t>常用</a:t>
            </a:r>
            <a:r>
              <a:rPr lang="zh-CN" altLang="en-US" dirty="0" smtClean="0"/>
              <a:t>（</a:t>
            </a:r>
            <a:r>
              <a:rPr lang="zh-CN" altLang="en-US" dirty="0">
                <a:solidFill>
                  <a:srgbClr val="000000"/>
                </a:solidFill>
                <a:latin typeface="微软雅黑" panose="020B0503020204020204" pitchFamily="34" charset="-122"/>
                <a:ea typeface="微软雅黑" panose="020B0503020204020204" pitchFamily="34" charset="-122"/>
              </a:rPr>
              <a:t>有哪些相关研究，大体思路是什么，效果如何</a:t>
            </a:r>
            <a:r>
              <a:rPr lang="zh-CN" altLang="en-US" dirty="0" smtClean="0"/>
              <a:t>）</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新问题</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zh-CN" dirty="0"/>
              <a:t>对老旧版本的代理软件进行研究也成了目前已有研究的通病，并没有强大的</a:t>
            </a:r>
            <a:r>
              <a:rPr lang="zh-CN" altLang="zh-CN" dirty="0" smtClean="0"/>
              <a:t>说服力</a:t>
            </a:r>
            <a:r>
              <a:rPr lang="zh-CN" altLang="en-US" dirty="0" smtClean="0"/>
              <a:t>。且通常未考虑混淆方式不同而带来的影响。拟考虑对不同混淆方式可能产生的差异进行验证（</a:t>
            </a:r>
            <a:r>
              <a:rPr lang="zh-CN" altLang="en-US" dirty="0">
                <a:solidFill>
                  <a:srgbClr val="000000"/>
                </a:solidFill>
                <a:latin typeface="微软雅黑" panose="020B0503020204020204" pitchFamily="34" charset="-122"/>
                <a:ea typeface="微软雅黑" panose="020B0503020204020204" pitchFamily="34" charset="-122"/>
              </a:rPr>
              <a:t>新约束条件下没有有效解法</a:t>
            </a:r>
            <a:r>
              <a:rPr lang="zh-CN" altLang="en-US" dirty="0" smtClean="0"/>
              <a:t>）</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更好解法</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zh-CN" dirty="0"/>
              <a:t>拟采用机器学习技术结合</a:t>
            </a:r>
            <a:r>
              <a:rPr lang="en-US" altLang="zh-CN" dirty="0" err="1"/>
              <a:t>ShadowsocksR</a:t>
            </a:r>
            <a:r>
              <a:rPr lang="zh-CN" altLang="zh-CN" dirty="0"/>
              <a:t>及</a:t>
            </a:r>
            <a:r>
              <a:rPr lang="en-US" altLang="zh-CN" dirty="0" err="1"/>
              <a:t>Vmess</a:t>
            </a:r>
            <a:r>
              <a:rPr lang="zh-CN" altLang="zh-CN" dirty="0"/>
              <a:t>代理</a:t>
            </a:r>
            <a:r>
              <a:rPr lang="zh-CN" altLang="zh-CN" dirty="0" smtClean="0"/>
              <a:t>流量</a:t>
            </a:r>
            <a:r>
              <a:rPr lang="zh-CN" altLang="en-US" dirty="0" smtClean="0"/>
              <a:t>协议设计</a:t>
            </a:r>
            <a:r>
              <a:rPr lang="zh-CN" altLang="zh-CN" dirty="0" smtClean="0"/>
              <a:t>特性</a:t>
            </a:r>
            <a:r>
              <a:rPr lang="zh-CN" altLang="en-US" dirty="0" smtClean="0"/>
              <a:t>，配合多次过滤识别进行评分，进一步增加结果精确度（</a:t>
            </a:r>
            <a:r>
              <a:rPr lang="zh-CN" altLang="en-US" dirty="0">
                <a:solidFill>
                  <a:srgbClr val="000000"/>
                </a:solidFill>
                <a:latin typeface="微软雅黑" panose="020B0503020204020204" pitchFamily="34" charset="-122"/>
                <a:ea typeface="微软雅黑" panose="020B0503020204020204" pitchFamily="34" charset="-122"/>
              </a:rPr>
              <a:t>现有约束条件不变，但解法不够优，如何给出更优的解法</a:t>
            </a:r>
            <a:r>
              <a:rPr lang="zh-CN" altLang="en-US" dirty="0" smtClean="0"/>
              <a:t>）</a:t>
            </a:r>
            <a:r>
              <a:rPr lang="zh-CN" altLang="en-US" sz="2000" dirty="0">
                <a:solidFill>
                  <a:srgbClr val="000000"/>
                </a:solidFill>
                <a:latin typeface="微软雅黑" panose="020B0503020204020204" pitchFamily="34" charset="-122"/>
                <a:ea typeface="微软雅黑" panose="020B0503020204020204" pitchFamily="3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4.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问题描述：</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Problem </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Statement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，即，描述问题所涉及的不同方面、场景、约束条件、解决目标等。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4215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9</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4.18~4.24</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18686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169825"/>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Kafka+tail+Etcd+ElasticSearch+Kibana</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用</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Gin</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开发交互部分</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收集新采集的</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SSR</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节点流量，</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PC</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端</a:t>
            </a:r>
            <a:r>
              <a:rPr lang="zh-CN" altLang="en-US" dirty="0" smtClean="0">
                <a:solidFill>
                  <a:srgbClr val="000000"/>
                </a:solidFill>
                <a:sym typeface="+mn-ea"/>
              </a:rPr>
              <a:t>，并测试</a:t>
            </a:r>
            <a:endParaRPr lang="en-US" altLang="zh-CN" dirty="0" smtClean="0">
              <a:solidFill>
                <a:srgbClr val="000000"/>
              </a:solidFill>
              <a:sym typeface="+mn-ea"/>
            </a:endParaRPr>
          </a:p>
          <a:p>
            <a:pPr lvl="0">
              <a:lnSpc>
                <a:spcPct val="150000"/>
              </a:lnSpc>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4.</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整理论文创新点</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926202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4662815"/>
          </a:xfrm>
          <a:prstGeom prst="rect">
            <a:avLst/>
          </a:prstGeom>
          <a:noFill/>
        </p:spPr>
        <p:txBody>
          <a:bodyPr wrap="square" rtlCol="0">
            <a:spAutoFit/>
          </a:bodyPr>
          <a:lstStyle/>
          <a:p>
            <a:pPr lvl="0">
              <a:lnSpc>
                <a:spcPct val="150000"/>
              </a:lnSpc>
              <a:defRPr/>
            </a:pPr>
            <a:r>
              <a:rPr lang="en-US" altLang="zh-CN" dirty="0">
                <a:solidFill>
                  <a:srgbClr val="000000"/>
                </a:solidFill>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lang="zh-CN" altLang="en-US" dirty="0">
                <a:solidFill>
                  <a:srgbClr val="000000"/>
                </a:solidFill>
                <a:sym typeface="+mn-ea"/>
              </a:rPr>
              <a:t>收集新采集的</a:t>
            </a:r>
            <a:r>
              <a:rPr lang="en-US" altLang="zh-CN" dirty="0">
                <a:solidFill>
                  <a:srgbClr val="000000"/>
                </a:solidFill>
                <a:sym typeface="+mn-ea"/>
              </a:rPr>
              <a:t>SSR</a:t>
            </a:r>
            <a:r>
              <a:rPr lang="zh-CN" altLang="en-US" dirty="0">
                <a:solidFill>
                  <a:srgbClr val="000000"/>
                </a:solidFill>
                <a:sym typeface="+mn-ea"/>
              </a:rPr>
              <a:t>节点流量，</a:t>
            </a:r>
            <a:r>
              <a:rPr lang="en-US" altLang="zh-CN" dirty="0">
                <a:solidFill>
                  <a:srgbClr val="000000"/>
                </a:solidFill>
                <a:sym typeface="+mn-ea"/>
              </a:rPr>
              <a:t>PC</a:t>
            </a:r>
            <a:r>
              <a:rPr lang="zh-CN" altLang="en-US" dirty="0">
                <a:solidFill>
                  <a:srgbClr val="000000"/>
                </a:solidFill>
                <a:sym typeface="+mn-ea"/>
              </a:rPr>
              <a:t>端，并</a:t>
            </a:r>
            <a:r>
              <a:rPr lang="zh-CN" altLang="en-US" dirty="0" smtClean="0">
                <a:solidFill>
                  <a:srgbClr val="000000"/>
                </a:solidFill>
                <a:sym typeface="+mn-ea"/>
              </a:rPr>
              <a:t>测试</a:t>
            </a:r>
            <a:endParaRPr lang="en-US" altLang="zh-CN" dirty="0" smtClean="0">
              <a:solidFill>
                <a:srgbClr val="000000"/>
              </a:solidFill>
              <a:sym typeface="+mn-ea"/>
            </a:endParaRPr>
          </a:p>
          <a:p>
            <a:pPr lvl="0">
              <a:lnSpc>
                <a:spcPct val="150000"/>
              </a:lnSpc>
              <a:defRPr/>
            </a:pPr>
            <a:endParaRPr lang="en-US" altLang="zh-CN" dirty="0">
              <a:solidFill>
                <a:srgbClr val="000000"/>
              </a:solidFill>
              <a:sym typeface="+mn-ea"/>
            </a:endParaRPr>
          </a:p>
          <a:p>
            <a:pPr lvl="0">
              <a:lnSpc>
                <a:spcPct val="150000"/>
              </a:lnSpc>
              <a:defRPr/>
            </a:pPr>
            <a:endParaRPr lang="en-US" altLang="zh-CN" dirty="0" smtClean="0">
              <a:solidFill>
                <a:srgbClr val="000000"/>
              </a:solidFill>
              <a:sym typeface="+mn-ea"/>
            </a:endParaRPr>
          </a:p>
          <a:p>
            <a:pPr lvl="0">
              <a:lnSpc>
                <a:spcPct val="150000"/>
              </a:lnSpc>
              <a:defRPr/>
            </a:pPr>
            <a:endParaRPr lang="en-US" altLang="zh-CN" dirty="0">
              <a:solidFill>
                <a:srgbClr val="000000"/>
              </a:solidFill>
              <a:sym typeface="+mn-ea"/>
            </a:endParaRPr>
          </a:p>
          <a:p>
            <a:pPr lvl="0">
              <a:lnSpc>
                <a:spcPct val="150000"/>
              </a:lnSpc>
              <a:defRPr/>
            </a:pPr>
            <a:endParaRPr lang="en-US" altLang="zh-CN" dirty="0" smtClean="0">
              <a:solidFill>
                <a:srgbClr val="000000"/>
              </a:solidFill>
              <a:sym typeface="+mn-ea"/>
            </a:endParaRPr>
          </a:p>
          <a:p>
            <a:pPr lvl="0">
              <a:lnSpc>
                <a:spcPct val="150000"/>
              </a:lnSpc>
              <a:defRPr/>
            </a:pPr>
            <a:endParaRPr lang="en-US" altLang="zh-CN" dirty="0">
              <a:solidFill>
                <a:srgbClr val="000000"/>
              </a:solidFill>
              <a:sym typeface="+mn-ea"/>
            </a:endParaRPr>
          </a:p>
          <a:p>
            <a:pPr lvl="0">
              <a:lnSpc>
                <a:spcPct val="150000"/>
              </a:lnSpc>
              <a:defRPr/>
            </a:pPr>
            <a:endParaRPr lang="en-US" altLang="zh-CN" dirty="0" smtClean="0">
              <a:solidFill>
                <a:srgbClr val="000000"/>
              </a:solidFill>
              <a:sym typeface="+mn-ea"/>
            </a:endParaRPr>
          </a:p>
          <a:p>
            <a:pPr lvl="0">
              <a:lnSpc>
                <a:spcPct val="150000"/>
              </a:lnSpc>
              <a:defRPr/>
            </a:pPr>
            <a:endParaRPr lang="en-US" altLang="zh-CN" dirty="0">
              <a:solidFill>
                <a:srgbClr val="000000"/>
              </a:solidFill>
              <a:sym typeface="+mn-ea"/>
            </a:endParaRPr>
          </a:p>
          <a:p>
            <a:pPr lvl="0">
              <a:lnSpc>
                <a:spcPct val="150000"/>
              </a:lnSpc>
              <a:defRPr/>
            </a:pPr>
            <a:endParaRPr lang="en-US" altLang="zh-CN" dirty="0" smtClean="0">
              <a:solidFill>
                <a:srgbClr val="000000"/>
              </a:solidFill>
              <a:sym typeface="+mn-ea"/>
            </a:endParaRPr>
          </a:p>
          <a:p>
            <a:pPr lvl="0">
              <a:lnSpc>
                <a:spcPct val="150000"/>
              </a:lnSpc>
              <a:defRPr/>
            </a:pPr>
            <a:r>
              <a:rPr lang="zh-CN" altLang="en-US" dirty="0" smtClean="0">
                <a:solidFill>
                  <a:srgbClr val="000000"/>
                </a:solidFill>
                <a:sym typeface="+mn-ea"/>
              </a:rPr>
              <a:t>新收集了新节点流量</a:t>
            </a:r>
            <a:r>
              <a:rPr lang="en-US" altLang="zh-CN" dirty="0" smtClean="0">
                <a:solidFill>
                  <a:srgbClr val="000000"/>
                </a:solidFill>
                <a:sym typeface="+mn-ea"/>
              </a:rPr>
              <a:t>4G</a:t>
            </a:r>
            <a:r>
              <a:rPr lang="zh-CN" altLang="en-US" dirty="0" smtClean="0">
                <a:solidFill>
                  <a:srgbClr val="000000"/>
                </a:solidFill>
                <a:sym typeface="+mn-ea"/>
              </a:rPr>
              <a:t>，用作测试。</a:t>
            </a:r>
            <a:r>
              <a:rPr lang="zh-CN" altLang="en-US" dirty="0"/>
              <a:t>结果还是不错，达到预期</a:t>
            </a:r>
            <a:endParaRPr lang="en-US" altLang="zh-CN" dirty="0" smtClean="0">
              <a:solidFill>
                <a:srgbClr val="000000"/>
              </a:solidFill>
              <a:sym typeface="+mn-ea"/>
            </a:endParaRPr>
          </a:p>
          <a:p>
            <a:pPr lvl="0">
              <a:lnSpc>
                <a:spcPct val="150000"/>
              </a:lnSpc>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65" y="1965732"/>
            <a:ext cx="2701527" cy="315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958872"/>
            <a:ext cx="3131749" cy="3162757"/>
          </a:xfrm>
          <a:prstGeom prst="rect">
            <a:avLst/>
          </a:prstGeom>
        </p:spPr>
      </p:pic>
    </p:spTree>
    <p:extLst>
      <p:ext uri="{BB962C8B-B14F-4D97-AF65-F5344CB8AC3E}">
        <p14:creationId xmlns:p14="http://schemas.microsoft.com/office/powerpoint/2010/main" val="3926904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3831818"/>
          </a:xfrm>
          <a:prstGeom prst="rect">
            <a:avLst/>
          </a:prstGeom>
          <a:noFill/>
        </p:spPr>
        <p:txBody>
          <a:bodyPr wrap="square" rtlCol="0">
            <a:spAutoFit/>
          </a:bodyPr>
          <a:lstStyle/>
          <a:p>
            <a:pPr>
              <a:lnSpc>
                <a:spcPct val="150000"/>
              </a:lnSpc>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lang="zh-CN" altLang="en-US" dirty="0"/>
              <a:t>后续收集手机流量，预计分组测试（</a:t>
            </a:r>
            <a:r>
              <a:rPr lang="zh-CN" altLang="en-US" b="1" dirty="0"/>
              <a:t>训手机端测收集、训手机端测</a:t>
            </a:r>
            <a:r>
              <a:rPr lang="en-US" altLang="zh-CN" b="1" dirty="0"/>
              <a:t>PC</a:t>
            </a:r>
            <a:r>
              <a:rPr lang="zh-CN" altLang="en-US" b="1" dirty="0"/>
              <a:t>、训</a:t>
            </a:r>
            <a:r>
              <a:rPr lang="en-US" altLang="zh-CN" b="1" dirty="0"/>
              <a:t>PC</a:t>
            </a:r>
            <a:r>
              <a:rPr lang="zh-CN" altLang="en-US" b="1" dirty="0"/>
              <a:t>测手机、混合测混合，混合测手机、混合测</a:t>
            </a:r>
            <a:r>
              <a:rPr lang="en-US" altLang="zh-CN" b="1" dirty="0"/>
              <a:t>PC</a:t>
            </a:r>
            <a:r>
              <a:rPr lang="zh-CN" altLang="en-US" dirty="0"/>
              <a:t>）也会是后续论文的实验结果。对于不理想的组合结果，</a:t>
            </a:r>
            <a:r>
              <a:rPr lang="zh-CN" altLang="en-US" dirty="0" smtClean="0"/>
              <a:t>用之前</a:t>
            </a:r>
            <a:r>
              <a:rPr lang="zh-CN" altLang="en-US" dirty="0"/>
              <a:t>想的二次过滤提高</a:t>
            </a:r>
            <a:r>
              <a:rPr lang="zh-CN" altLang="en-US" dirty="0" smtClean="0"/>
              <a:t>准确率</a:t>
            </a:r>
            <a:r>
              <a:rPr lang="en-US" altLang="zh-CN" dirty="0"/>
              <a:t>——</a:t>
            </a:r>
            <a:r>
              <a:rPr lang="zh-CN" altLang="en-US" dirty="0" smtClean="0"/>
              <a:t>工程</a:t>
            </a:r>
            <a:r>
              <a:rPr lang="zh-CN" altLang="en-US" dirty="0"/>
              <a:t>方面的</a:t>
            </a:r>
            <a:r>
              <a:rPr lang="zh-CN" altLang="en-US" dirty="0" smtClean="0"/>
              <a:t>工作量。</a:t>
            </a:r>
            <a:endParaRPr lang="en-US" altLang="zh-CN" dirty="0" smtClean="0"/>
          </a:p>
          <a:p>
            <a:pPr>
              <a:lnSpc>
                <a:spcPct val="150000"/>
              </a:lnSpc>
              <a:defRPr/>
            </a:pPr>
            <a:r>
              <a:rPr lang="en-US" altLang="zh-CN" dirty="0" smtClean="0"/>
              <a:t>2</a:t>
            </a:r>
            <a:r>
              <a:rPr lang="zh-CN" altLang="en-US" dirty="0" smtClean="0"/>
              <a:t>、现在</a:t>
            </a:r>
            <a:r>
              <a:rPr lang="zh-CN" altLang="en-US" dirty="0"/>
              <a:t>缺少的还是创新点不够足，或者说没有很明确的创新点，要说创新</a:t>
            </a:r>
            <a:r>
              <a:rPr lang="zh-CN" altLang="en-US" dirty="0" smtClean="0"/>
              <a:t>就是特征</a:t>
            </a:r>
            <a:r>
              <a:rPr lang="zh-CN" altLang="en-US" dirty="0"/>
              <a:t>的选择（这里可以</a:t>
            </a:r>
            <a:r>
              <a:rPr lang="zh-CN" altLang="en-US" dirty="0" smtClean="0"/>
              <a:t>不用新</a:t>
            </a:r>
            <a:r>
              <a:rPr lang="zh-CN" altLang="en-US" dirty="0"/>
              <a:t>加的几个特征测试，再加上测试，通过对比说明特征选择的创新性）、还有对未达预期结果的再次提升方法（动态的三步评分）这两点</a:t>
            </a:r>
            <a:r>
              <a:rPr lang="zh-CN" altLang="en-US" dirty="0" smtClean="0"/>
              <a:t>。</a:t>
            </a:r>
            <a:endParaRPr lang="en-US" altLang="zh-CN" dirty="0" smtClean="0"/>
          </a:p>
          <a:p>
            <a:pPr>
              <a:lnSpc>
                <a:spcPct val="150000"/>
              </a:lnSpc>
              <a:defRPr/>
            </a:pPr>
            <a:r>
              <a:rPr lang="en-US" altLang="zh-CN" dirty="0" smtClean="0">
                <a:solidFill>
                  <a:srgbClr val="000000"/>
                </a:solidFill>
                <a:sym typeface="+mn-ea"/>
              </a:rPr>
              <a:t>3</a:t>
            </a:r>
            <a:r>
              <a:rPr lang="zh-CN" altLang="en-US" dirty="0" smtClean="0">
                <a:solidFill>
                  <a:srgbClr val="000000"/>
                </a:solidFill>
                <a:sym typeface="+mn-ea"/>
              </a:rPr>
              <a:t>、下周进行特征筛查。对于</a:t>
            </a:r>
            <a:r>
              <a:rPr lang="en-US" altLang="zh-CN" dirty="0" smtClean="0">
                <a:solidFill>
                  <a:srgbClr val="000000"/>
                </a:solidFill>
                <a:sym typeface="+mn-ea"/>
              </a:rPr>
              <a:t>recall</a:t>
            </a:r>
            <a:r>
              <a:rPr lang="zh-CN" altLang="en-US" dirty="0" smtClean="0">
                <a:solidFill>
                  <a:srgbClr val="000000"/>
                </a:solidFill>
                <a:sym typeface="+mn-ea"/>
              </a:rPr>
              <a:t>低的情况进行理论说明</a:t>
            </a:r>
            <a:endParaRPr lang="en-US" altLang="zh-CN" dirty="0">
              <a:solidFill>
                <a:srgbClr val="000000"/>
              </a:solidFill>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422997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107721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4.25~5.1</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3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劳动节</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80170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11</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5.2~5.8</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766109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169825"/>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Kafka+tail+Etcd+ElasticSearch+Kibana</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用</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Gin</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开发交互部分</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根据提出的特征创新进行证明，</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72</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类特征提出</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payload</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的熵值和滑动窗口进行模型重新训练测试。</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1060159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4662815"/>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收集新采集的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SSR</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节点流量，</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PC</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端，并</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测试</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新收集了新节点流量</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4G</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，用作测试，训练模型删除了</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payload</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熵特征、拥塞窗口特征，</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precision </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明显变低。</a:t>
            </a:r>
            <a:r>
              <a:rPr kumimoji="0" lang="zh-CN" altLang="en-US" sz="18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sym typeface="+mn-ea"/>
              </a:rPr>
              <a:t>证明了提出的两个特征确实有效！</a:t>
            </a:r>
            <a:endParaRPr kumimoji="0" lang="en-US" altLang="zh-CN" sz="18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pic>
        <p:nvPicPr>
          <p:cNvPr id="8" name="图片 7"/>
          <p:cNvPicPr>
            <a:picLocks noChangeAspect="1"/>
          </p:cNvPicPr>
          <p:nvPr/>
        </p:nvPicPr>
        <p:blipFill>
          <a:blip r:embed="rId2"/>
          <a:stretch>
            <a:fillRect/>
          </a:stretch>
        </p:blipFill>
        <p:spPr>
          <a:xfrm>
            <a:off x="4189278" y="1959820"/>
            <a:ext cx="4167187" cy="316275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41" y="1959821"/>
            <a:ext cx="3131749" cy="3162757"/>
          </a:xfrm>
          <a:prstGeom prst="rect">
            <a:avLst/>
          </a:prstGeom>
        </p:spPr>
      </p:pic>
    </p:spTree>
    <p:extLst>
      <p:ext uri="{BB962C8B-B14F-4D97-AF65-F5344CB8AC3E}">
        <p14:creationId xmlns:p14="http://schemas.microsoft.com/office/powerpoint/2010/main" val="130670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12</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5.9~5.15</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004381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754326"/>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继续写轻量级、分布式的数据收集服务器，便于后续算法整体实现和相关功能改进。整体构架为</a:t>
            </a:r>
            <a:r>
              <a:rPr kumimoji="0" lang="en-US" altLang="zh-CN" sz="18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sym typeface="+mn-ea"/>
              </a:rPr>
              <a:t>Kafka+tail+Etcd+ElasticSearch+Kibana</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用</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Gin</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开发交互部分</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3.</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收集</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20G</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新流量测试。写评分模块</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13432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539750" y="1240195"/>
            <a:ext cx="8496300" cy="3277820"/>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三、总体</a:t>
            </a:r>
            <a:r>
              <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大体解决思路</a:t>
            </a:r>
          </a:p>
          <a:p>
            <a:pPr marL="342900" lvl="0" indent="-342900">
              <a:lnSpc>
                <a:spcPct val="150000"/>
              </a:lnSpc>
              <a:buFont typeface="Arial" panose="020B0604020202020204" pitchFamily="34" charset="0"/>
              <a:buAutoNum type="arabicPeriod"/>
            </a:pPr>
            <a:r>
              <a:rPr lang="zh-CN" altLang="zh-CN" dirty="0"/>
              <a:t>研究</a:t>
            </a:r>
            <a:r>
              <a:rPr lang="en-US" altLang="zh-CN" dirty="0"/>
              <a:t>SSR</a:t>
            </a:r>
            <a:r>
              <a:rPr lang="zh-CN" altLang="zh-CN" dirty="0"/>
              <a:t>和</a:t>
            </a:r>
            <a:r>
              <a:rPr lang="en-US" altLang="zh-CN" dirty="0" err="1"/>
              <a:t>Vmess</a:t>
            </a:r>
            <a:r>
              <a:rPr lang="zh-CN" altLang="zh-CN" dirty="0"/>
              <a:t>协议设计思路，分析其特点及弱点。选择适当的特征，根据模型训练和测试结果对特征选择和设计方法进行</a:t>
            </a:r>
            <a:r>
              <a:rPr lang="zh-CN" altLang="zh-CN" dirty="0" smtClean="0"/>
              <a:t>优化</a:t>
            </a:r>
            <a:r>
              <a:rPr lang="zh-CN" altLang="en-US" dirty="0" smtClean="0"/>
              <a:t>（</a:t>
            </a:r>
            <a:r>
              <a:rPr lang="zh-CN" altLang="en-US" dirty="0">
                <a:solidFill>
                  <a:srgbClr val="000000"/>
                </a:solidFill>
                <a:latin typeface="微软雅黑" panose="020B0503020204020204" pitchFamily="34" charset="-122"/>
                <a:ea typeface="微软雅黑" panose="020B0503020204020204" pitchFamily="34" charset="-122"/>
              </a:rPr>
              <a:t>论文解决上述问题的初步想法、总体思路、大体框架</a:t>
            </a:r>
            <a:r>
              <a:rPr lang="zh-CN" altLang="en-US" dirty="0" smtClean="0"/>
              <a:t>）</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lvl="0" indent="-342900">
              <a:lnSpc>
                <a:spcPct val="150000"/>
              </a:lnSpc>
              <a:buFont typeface="Arial" panose="020B0604020202020204" pitchFamily="34" charset="0"/>
              <a:buAutoNum type="arabicPeriod"/>
            </a:pPr>
            <a:r>
              <a:rPr lang="zh-CN" altLang="zh-CN" dirty="0"/>
              <a:t>通过收集到的不同环境下的数据包，按照条件分成不同的对照实验组进行</a:t>
            </a:r>
            <a:r>
              <a:rPr lang="zh-CN" altLang="zh-CN" dirty="0" smtClean="0"/>
              <a:t>测试</a:t>
            </a:r>
            <a:r>
              <a:rPr lang="zh-CN" altLang="en-US" dirty="0" smtClean="0"/>
              <a:t>（</a:t>
            </a:r>
            <a:r>
              <a:rPr lang="zh-CN" altLang="en-US" dirty="0">
                <a:solidFill>
                  <a:srgbClr val="000000"/>
                </a:solidFill>
                <a:latin typeface="微软雅黑" panose="020B0503020204020204" pitchFamily="34" charset="-122"/>
                <a:ea typeface="微软雅黑" panose="020B0503020204020204" pitchFamily="34" charset="-122"/>
              </a:rPr>
              <a:t>从直观方面给出的初步的思路，目的是引出所面临的挑战和难题</a:t>
            </a:r>
            <a:r>
              <a:rPr lang="zh-CN" altLang="en-US" dirty="0" smtClean="0"/>
              <a:t>）</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base" latinLnBrk="0" hangingPunct="1">
              <a:lnSpc>
                <a:spcPct val="150000"/>
              </a:lnSpc>
              <a:spcBef>
                <a:spcPct val="0"/>
              </a:spcBef>
              <a:spcAft>
                <a:spcPct val="0"/>
              </a:spcAft>
              <a:buClrTx/>
              <a:buSzTx/>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02727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13</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5.16~5.22</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918611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338828"/>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收集</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20G</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新流量测试。写评分模块</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eriod"/>
              <a:tabLst/>
              <a:defRPr/>
            </a:pPr>
            <a:r>
              <a:rPr lang="zh-CN" altLang="en-US" noProof="0" dirty="0" smtClean="0">
                <a:solidFill>
                  <a:srgbClr val="000000"/>
                </a:solidFill>
                <a:sym typeface="+mn-ea"/>
              </a:rPr>
              <a:t>写分布式存储系统，为专利工作量做准备。意在对多组数据进行收集处理</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3946572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08720"/>
            <a:ext cx="8870872" cy="233873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356992"/>
            <a:ext cx="6336451" cy="3411935"/>
          </a:xfrm>
          <a:prstGeom prst="rect">
            <a:avLst/>
          </a:prstGeom>
        </p:spPr>
      </p:pic>
    </p:spTree>
    <p:extLst>
      <p:ext uri="{BB962C8B-B14F-4D97-AF65-F5344CB8AC3E}">
        <p14:creationId xmlns:p14="http://schemas.microsoft.com/office/powerpoint/2010/main" val="4061409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14</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周（</a:t>
            </a:r>
            <a:r>
              <a:rPr kumimoji="0" lang="en-US" altLang="zh-CN"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5.23~5.29</a:t>
            </a:r>
            <a:r>
              <a:rPr kumimoji="0" lang="zh-CN" altLang="en-US" sz="3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147092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1338828"/>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收集</a:t>
            </a:r>
            <a:r>
              <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20G</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新流量测试。写评分模块</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继续写分布式存储系统，为专利工作量做准备。意在对多组数据进行收集处理</a:t>
            </a:r>
            <a:endParaRPr kumimoji="0" lang="en-US" altLang="zh-CN" sz="1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rPr>
              <a:t>工作进展</a:t>
            </a:r>
          </a:p>
        </p:txBody>
      </p:sp>
    </p:spTree>
    <p:extLst>
      <p:ext uri="{BB962C8B-B14F-4D97-AF65-F5344CB8AC3E}">
        <p14:creationId xmlns:p14="http://schemas.microsoft.com/office/powerpoint/2010/main" val="177675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539750" y="948690"/>
            <a:ext cx="8496300" cy="5909310"/>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四</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、面临的挑战与难点</a:t>
            </a:r>
          </a:p>
          <a:p>
            <a:pPr marL="342900" lvl="0" indent="-342900">
              <a:lnSpc>
                <a:spcPct val="150000"/>
              </a:lnSpc>
              <a:buFont typeface="Arial" panose="020B0604020202020204" pitchFamily="34" charset="0"/>
              <a:buAutoNum type="arabicPeriod"/>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挑战点或困难点</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zh-CN" dirty="0"/>
              <a:t>针对</a:t>
            </a:r>
            <a:r>
              <a:rPr lang="en-US" altLang="zh-CN" dirty="0"/>
              <a:t>SSR</a:t>
            </a:r>
            <a:r>
              <a:rPr lang="zh-CN" altLang="zh-CN" dirty="0"/>
              <a:t>协议，因为混淆插件设计的不同，所以不能忽视不同混淆方式的对最后结果的影响，需要分别与正常</a:t>
            </a:r>
            <a:r>
              <a:rPr lang="en-US" altLang="zh-CN" dirty="0"/>
              <a:t>TLS</a:t>
            </a:r>
            <a:r>
              <a:rPr lang="zh-CN" altLang="zh-CN" dirty="0"/>
              <a:t>协议流量进行对比测试。另也不排除训练模型对不同混淆方式的效果相同。同时因为</a:t>
            </a:r>
            <a:r>
              <a:rPr lang="en-US" altLang="zh-CN" dirty="0"/>
              <a:t>SSR</a:t>
            </a:r>
            <a:r>
              <a:rPr lang="zh-CN" altLang="zh-CN" dirty="0"/>
              <a:t>协议原理，其</a:t>
            </a:r>
            <a:r>
              <a:rPr lang="en-US" altLang="zh-CN" dirty="0" err="1"/>
              <a:t>TCPpayload</a:t>
            </a:r>
            <a:r>
              <a:rPr lang="zh-CN" altLang="zh-CN" dirty="0"/>
              <a:t>的熵较正常协议</a:t>
            </a:r>
            <a:r>
              <a:rPr lang="en-US" altLang="zh-CN" dirty="0" err="1"/>
              <a:t>TCPpayload</a:t>
            </a:r>
            <a:r>
              <a:rPr lang="zh-CN" altLang="zh-CN" dirty="0"/>
              <a:t>有些与不同，如何计算熵值是研究重点</a:t>
            </a:r>
            <a:r>
              <a:rPr lang="zh-CN" altLang="zh-CN" dirty="0" smtClean="0"/>
              <a:t>之一</a:t>
            </a:r>
            <a:endParaRPr lang="en-US" altLang="zh-CN" dirty="0" smtClean="0"/>
          </a:p>
          <a:p>
            <a:pPr marL="342900" lvl="0" indent="-342900">
              <a:lnSpc>
                <a:spcPct val="150000"/>
              </a:lnSpc>
              <a:buFont typeface="Arial" panose="020B0604020202020204" pitchFamily="34" charset="0"/>
              <a:buAutoNum type="arabicPeriod"/>
            </a:pP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挑战</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点或困难点</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zh-CN" dirty="0"/>
              <a:t>针对</a:t>
            </a:r>
            <a:r>
              <a:rPr lang="en-US" altLang="zh-CN" dirty="0" err="1"/>
              <a:t>Vmess</a:t>
            </a:r>
            <a:r>
              <a:rPr lang="zh-CN" altLang="zh-CN" dirty="0"/>
              <a:t>协议，由于其设计思路与</a:t>
            </a:r>
            <a:r>
              <a:rPr lang="en-US" altLang="zh-CN" dirty="0"/>
              <a:t>SSR</a:t>
            </a:r>
            <a:r>
              <a:rPr lang="zh-CN" altLang="zh-CN" dirty="0"/>
              <a:t>相近都是通过混淆伪装，故可以套用</a:t>
            </a:r>
            <a:r>
              <a:rPr lang="en-US" altLang="zh-CN" dirty="0"/>
              <a:t>SSR</a:t>
            </a:r>
            <a:r>
              <a:rPr lang="zh-CN" altLang="zh-CN" dirty="0"/>
              <a:t>的训练模型代码，但也需要根据其特性进行修改。如何围绕其协议设计缺陷和</a:t>
            </a:r>
            <a:r>
              <a:rPr lang="en-US" altLang="zh-CN" dirty="0"/>
              <a:t>TCP</a:t>
            </a:r>
            <a:r>
              <a:rPr lang="zh-CN" altLang="zh-CN" dirty="0"/>
              <a:t>无握手过程的特性是研究重点之一</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lvl="0" indent="-342900">
              <a:lnSpc>
                <a:spcPct val="150000"/>
              </a:lnSpc>
              <a:buFont typeface="Arial" panose="020B0604020202020204" pitchFamily="34" charset="0"/>
              <a:buAutoNum type="arabicPeriod"/>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挑战点或困难点</a:t>
            </a:r>
            <a:r>
              <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zh-CN" dirty="0"/>
              <a:t>面对召回率低，且找不到更好的特征或者机器学习算法改进的情况下，可以考虑结合主动探测。通过一定手段进行重放攻击或中间人攻击，收集代理服务器返回的流量，再进行新的模型训练，有助于提高准确率</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挑战与困难，对应的就是要解决的具体问题点、关键技术和创新点。</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2500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4339650"/>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五、具体方案与关键技术</a:t>
            </a:r>
          </a:p>
          <a:p>
            <a:pPr lvl="0">
              <a:lnSpc>
                <a:spcPct val="150000"/>
              </a:lnSpc>
            </a:pP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挑战或难点</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zh-CN" altLang="en-US" sz="20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a:t>
            </a:r>
            <a:r>
              <a:rPr lang="en-US" altLang="zh-CN" sz="2000" dirty="0">
                <a:solidFill>
                  <a:srgbClr val="FF0000"/>
                </a:solidFill>
              </a:rPr>
              <a:t>SSR</a:t>
            </a:r>
            <a:r>
              <a:rPr lang="zh-CN" altLang="zh-CN" sz="2000" dirty="0">
                <a:solidFill>
                  <a:srgbClr val="FF0000"/>
                </a:solidFill>
              </a:rPr>
              <a:t>混淆插件设计的不同，所以不能忽视不同混淆方式的对最后结果的影响</a:t>
            </a:r>
            <a:endParaRPr lang="en-US" altLang="zh-CN" sz="2000" dirty="0">
              <a:solidFill>
                <a:srgbClr val="FF0000"/>
              </a:solidFill>
            </a:endParaRPr>
          </a:p>
          <a:p>
            <a:pPr lvl="0">
              <a:lnSpc>
                <a:spcPct val="150000"/>
              </a:lnSpc>
            </a:pP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创新</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思路</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：对多种混淆方式分别测试进行对比验证</a:t>
            </a:r>
            <a:endPar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具体方案：</a:t>
            </a:r>
            <a:endPar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1</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）将</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SSR</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的三种混淆方式分别作为训练集、测试集进行多次对比。</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      2</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）多次对比结果是否有助于提高模型最后的准确率、</a:t>
            </a:r>
            <a:r>
              <a:rPr kumimoji="0" lang="en-US" altLang="zh-CN"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recall</a:t>
            </a:r>
            <a:r>
              <a:rPr lang="zh-CN" altLang="en-US" sz="2000" dirty="0">
                <a:solidFill>
                  <a:srgbClr val="000000"/>
                </a:solidFill>
                <a:sym typeface="+mn-ea"/>
              </a:rPr>
              <a:t>等</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mn-ea"/>
              </a:rPr>
              <a:t>。</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关键</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技术：</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7983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3877985"/>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五、具体方案与关键技术</a:t>
            </a:r>
          </a:p>
          <a:p>
            <a:pPr lvl="0">
              <a:lnSpc>
                <a:spcPct val="150000"/>
              </a:lnSpc>
            </a:pP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挑战或难点</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2</a:t>
            </a:r>
            <a:r>
              <a:rPr kumimoji="0" lang="zh-CN" altLang="en-US" sz="20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a:t>
            </a:r>
            <a:r>
              <a:rPr lang="en-US" altLang="zh-CN" sz="2000" dirty="0" err="1">
                <a:solidFill>
                  <a:srgbClr val="FF0000"/>
                </a:solidFill>
              </a:rPr>
              <a:t>Vmess</a:t>
            </a:r>
            <a:r>
              <a:rPr lang="zh-CN" altLang="zh-CN" sz="2000" dirty="0">
                <a:solidFill>
                  <a:srgbClr val="FF0000"/>
                </a:solidFill>
              </a:rPr>
              <a:t>如何围绕其协议设计缺陷和</a:t>
            </a:r>
            <a:r>
              <a:rPr lang="en-US" altLang="zh-CN" sz="2000" dirty="0">
                <a:solidFill>
                  <a:srgbClr val="FF0000"/>
                </a:solidFill>
              </a:rPr>
              <a:t>TCP</a:t>
            </a:r>
            <a:r>
              <a:rPr lang="zh-CN" altLang="zh-CN" sz="2000" dirty="0">
                <a:solidFill>
                  <a:srgbClr val="FF0000"/>
                </a:solidFill>
              </a:rPr>
              <a:t>无握手</a:t>
            </a:r>
            <a:r>
              <a:rPr lang="zh-CN" altLang="zh-CN" sz="2000" dirty="0" smtClean="0">
                <a:solidFill>
                  <a:srgbClr val="FF0000"/>
                </a:solidFill>
              </a:rPr>
              <a:t>过程</a:t>
            </a:r>
            <a:r>
              <a:rPr lang="zh-CN" altLang="en-US" sz="2000" dirty="0" smtClean="0">
                <a:solidFill>
                  <a:srgbClr val="FF0000"/>
                </a:solidFill>
              </a:rPr>
              <a:t>等</a:t>
            </a:r>
            <a:r>
              <a:rPr lang="zh-CN" altLang="zh-CN" sz="2000" dirty="0" smtClean="0">
                <a:solidFill>
                  <a:srgbClr val="FF0000"/>
                </a:solidFill>
              </a:rPr>
              <a:t>特性</a:t>
            </a:r>
            <a:r>
              <a:rPr lang="zh-CN" altLang="en-US" sz="2000" dirty="0" smtClean="0">
                <a:solidFill>
                  <a:srgbClr val="FF0000"/>
                </a:solidFill>
              </a:rPr>
              <a:t>进行研究</a:t>
            </a:r>
            <a:endParaRPr lang="en-US" altLang="zh-CN" sz="2000" dirty="0">
              <a:solidFill>
                <a:srgbClr val="FF0000"/>
              </a:solidFill>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创新思路</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lang="zh-CN" altLang="en-US" sz="2000" dirty="0" smtClean="0">
                <a:solidFill>
                  <a:srgbClr val="000000"/>
                </a:solidFill>
                <a:sym typeface="+mn-ea"/>
              </a:rPr>
              <a:t>尚未开始</a:t>
            </a:r>
            <a:r>
              <a:rPr lang="en-US" altLang="zh-CN" sz="2000" dirty="0" err="1" smtClean="0">
                <a:solidFill>
                  <a:srgbClr val="000000"/>
                </a:solidFill>
                <a:sym typeface="+mn-ea"/>
              </a:rPr>
              <a:t>Vmess</a:t>
            </a:r>
            <a:r>
              <a:rPr lang="zh-CN" altLang="en-US" sz="2000" dirty="0" smtClean="0">
                <a:solidFill>
                  <a:srgbClr val="000000"/>
                </a:solidFill>
                <a:sym typeface="+mn-ea"/>
              </a:rPr>
              <a:t>研究</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具体方案：</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 1</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xxx</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关键技术：</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xxx</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073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6186309"/>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五、具体方案与关键技术</a:t>
            </a:r>
          </a:p>
          <a:p>
            <a:pPr lvl="0">
              <a:lnSpc>
                <a:spcPct val="150000"/>
              </a:lnSpc>
            </a:pPr>
            <a:r>
              <a:rPr kumimoji="0" lang="zh-CN" altLang="en-US"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挑战或难点</a:t>
            </a: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3</a:t>
            </a:r>
            <a:r>
              <a:rPr kumimoji="0" lang="zh-CN" altLang="en-US" sz="20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a:t>
            </a:r>
            <a:r>
              <a:rPr lang="zh-CN" altLang="zh-CN" sz="2000" dirty="0" smtClean="0">
                <a:solidFill>
                  <a:srgbClr val="FF0000"/>
                </a:solidFill>
              </a:rPr>
              <a:t>面对</a:t>
            </a:r>
            <a:r>
              <a:rPr lang="zh-CN" altLang="zh-CN" sz="2000" dirty="0">
                <a:solidFill>
                  <a:srgbClr val="FF0000"/>
                </a:solidFill>
              </a:rPr>
              <a:t>召回率低，且找不到更好的特征或者机器学习算法改进的情况</a:t>
            </a:r>
            <a:r>
              <a:rPr lang="zh-CN" altLang="zh-CN" sz="2000" dirty="0" smtClean="0">
                <a:solidFill>
                  <a:srgbClr val="FF0000"/>
                </a:solidFill>
              </a:rPr>
              <a:t>下</a:t>
            </a:r>
            <a:r>
              <a:rPr lang="zh-CN" altLang="en-US" sz="2000" dirty="0" smtClean="0">
                <a:solidFill>
                  <a:srgbClr val="FF0000"/>
                </a:solidFill>
              </a:rPr>
              <a:t>如何进一步系统综合准确率</a:t>
            </a:r>
            <a:endParaRPr lang="en-US" altLang="zh-CN" sz="2000" dirty="0">
              <a:solidFill>
                <a:srgbClr val="FF0000"/>
              </a:solidFill>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创新思路</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lang="zh-CN" altLang="en-US" sz="2000" dirty="0" smtClean="0">
                <a:solidFill>
                  <a:srgbClr val="000000"/>
                </a:solidFill>
                <a:sym typeface="+mn-ea"/>
              </a:rPr>
              <a:t>进行多次过滤分组识别、层层评分，尽可能的即通过机器学习方法又利用协议设计本身特点</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具体方案</a:t>
            </a:r>
            <a:r>
              <a:rPr kumimoji="0" lang="zh-CN"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lang="en-US" altLang="zh-CN" sz="2000" dirty="0">
              <a:solidFill>
                <a:srgbClr val="000000"/>
              </a:solidFill>
            </a:endParaRPr>
          </a:p>
          <a:p>
            <a:pPr lvl="0">
              <a:lnSpc>
                <a:spcPct val="150000"/>
              </a:lnSpc>
            </a:pPr>
            <a:r>
              <a:rPr lang="en-US" altLang="zh-CN" sz="2000" dirty="0" smtClean="0">
                <a:solidFill>
                  <a:srgbClr val="000000"/>
                </a:solidFill>
                <a:sym typeface="+mn-ea"/>
              </a:rPr>
              <a:t>1</a:t>
            </a:r>
            <a:r>
              <a:rPr lang="zh-CN" altLang="en-US" sz="2000" dirty="0">
                <a:solidFill>
                  <a:srgbClr val="000000"/>
                </a:solidFill>
                <a:sym typeface="+mn-ea"/>
              </a:rPr>
              <a:t>）</a:t>
            </a:r>
            <a:r>
              <a:rPr lang="zh-CN" altLang="zh-CN" sz="2000" dirty="0">
                <a:solidFill>
                  <a:srgbClr val="000000"/>
                </a:solidFill>
              </a:rPr>
              <a:t>通过算法可以筛出被判为 SSR/V2ray 的流量，这里第一次评一次分</a:t>
            </a:r>
            <a:r>
              <a:rPr lang="zh-CN" altLang="en-US" sz="2000" dirty="0">
                <a:solidFill>
                  <a:srgbClr val="000000"/>
                </a:solidFill>
                <a:sym typeface="+mn-ea"/>
              </a:rPr>
              <a:t>。</a:t>
            </a:r>
            <a:endParaRPr lang="en-US" altLang="zh-CN" sz="2000" dirty="0">
              <a:solidFill>
                <a:srgbClr val="000000"/>
              </a:solidFill>
              <a:sym typeface="+mn-ea"/>
            </a:endParaRPr>
          </a:p>
          <a:p>
            <a:pPr lvl="0">
              <a:lnSpc>
                <a:spcPct val="150000"/>
              </a:lnSpc>
              <a:defRPr/>
            </a:pPr>
            <a:r>
              <a:rPr lang="en-US" altLang="zh-CN" sz="2000" dirty="0">
                <a:solidFill>
                  <a:srgbClr val="000000"/>
                </a:solidFill>
                <a:sym typeface="+mn-ea"/>
              </a:rPr>
              <a:t>2</a:t>
            </a:r>
            <a:r>
              <a:rPr lang="zh-CN" altLang="en-US" sz="2000" dirty="0">
                <a:solidFill>
                  <a:srgbClr val="000000"/>
                </a:solidFill>
                <a:sym typeface="+mn-ea"/>
              </a:rPr>
              <a:t>）</a:t>
            </a:r>
            <a:r>
              <a:rPr lang="zh-CN" altLang="zh-CN" sz="2000" dirty="0">
                <a:solidFill>
                  <a:srgbClr val="000000"/>
                </a:solidFill>
              </a:rPr>
              <a:t>基于原本代理协议原理</a:t>
            </a:r>
            <a:r>
              <a:rPr lang="zh-CN" altLang="en-US" sz="2000" dirty="0">
                <a:solidFill>
                  <a:srgbClr val="000000"/>
                </a:solidFill>
              </a:rPr>
              <a:t>，</a:t>
            </a:r>
            <a:r>
              <a:rPr lang="zh-CN" altLang="zh-CN" sz="2000" dirty="0">
                <a:solidFill>
                  <a:srgbClr val="000000"/>
                </a:solidFill>
              </a:rPr>
              <a:t>将数据流组合成会话流(sIP, dIP)</a:t>
            </a:r>
            <a:r>
              <a:rPr lang="zh-CN" altLang="en-US" sz="2000" dirty="0">
                <a:solidFill>
                  <a:srgbClr val="000000"/>
                </a:solidFill>
              </a:rPr>
              <a:t>，基于端口和协议指纹特征等因素进行第二次评分</a:t>
            </a:r>
            <a:r>
              <a:rPr lang="zh-CN" altLang="en-US" sz="2000" dirty="0">
                <a:solidFill>
                  <a:srgbClr val="000000"/>
                </a:solidFill>
                <a:sym typeface="+mn-ea"/>
              </a:rPr>
              <a:t>。</a:t>
            </a:r>
            <a:endParaRPr lang="en-US" altLang="zh-CN" sz="2000" dirty="0">
              <a:solidFill>
                <a:srgbClr val="000000"/>
              </a:solidFill>
              <a:sym typeface="+mn-ea"/>
            </a:endParaRPr>
          </a:p>
          <a:p>
            <a:pPr lvl="0">
              <a:lnSpc>
                <a:spcPct val="150000"/>
              </a:lnSpc>
              <a:defRPr/>
            </a:pPr>
            <a:r>
              <a:rPr lang="en-US" altLang="zh-CN" sz="2000" dirty="0">
                <a:solidFill>
                  <a:srgbClr val="000000"/>
                </a:solidFill>
              </a:rPr>
              <a:t>3</a:t>
            </a:r>
            <a:r>
              <a:rPr lang="zh-CN" altLang="en-US" sz="2000" dirty="0">
                <a:solidFill>
                  <a:srgbClr val="000000"/>
                </a:solidFill>
              </a:rPr>
              <a:t>）</a:t>
            </a:r>
            <a:r>
              <a:rPr lang="zh-CN" altLang="zh-CN" sz="2000" dirty="0">
                <a:solidFill>
                  <a:srgbClr val="000000"/>
                </a:solidFill>
              </a:rPr>
              <a:t>将第一步所有判为 SSR 的 ip 全部</a:t>
            </a:r>
            <a:r>
              <a:rPr lang="zh-CN" altLang="zh-CN" sz="2000" dirty="0" smtClean="0">
                <a:solidFill>
                  <a:srgbClr val="000000"/>
                </a:solidFill>
              </a:rPr>
              <a:t>收集分为</a:t>
            </a:r>
            <a:r>
              <a:rPr lang="zh-CN" altLang="zh-CN" sz="2000" dirty="0">
                <a:solidFill>
                  <a:srgbClr val="000000"/>
                </a:solidFill>
              </a:rPr>
              <a:t>三组</a:t>
            </a:r>
            <a:r>
              <a:rPr lang="zh-CN" altLang="en-US" sz="2000" dirty="0">
                <a:solidFill>
                  <a:srgbClr val="000000"/>
                </a:solidFill>
              </a:rPr>
              <a:t>，</a:t>
            </a:r>
            <a:r>
              <a:rPr lang="zh-CN" altLang="zh-CN" sz="2000" dirty="0">
                <a:solidFill>
                  <a:srgbClr val="000000"/>
                </a:solidFill>
              </a:rPr>
              <a:t>根据其 ip 进行反查域名</a:t>
            </a:r>
            <a:r>
              <a:rPr lang="zh-CN" altLang="zh-CN" sz="2000" dirty="0" smtClean="0">
                <a:solidFill>
                  <a:srgbClr val="000000"/>
                </a:solidFill>
              </a:rPr>
              <a:t>，</a:t>
            </a:r>
            <a:r>
              <a:rPr lang="zh-CN" altLang="en-US" sz="2000" dirty="0" smtClean="0">
                <a:solidFill>
                  <a:srgbClr val="000000"/>
                </a:solidFill>
              </a:rPr>
              <a:t>符合一定条件</a:t>
            </a:r>
            <a:r>
              <a:rPr lang="zh-CN" altLang="zh-CN" sz="2000" dirty="0" smtClean="0">
                <a:solidFill>
                  <a:srgbClr val="000000"/>
                </a:solidFill>
              </a:rPr>
              <a:t>进行</a:t>
            </a:r>
            <a:r>
              <a:rPr lang="zh-CN" altLang="zh-CN" sz="2000" dirty="0">
                <a:solidFill>
                  <a:srgbClr val="000000"/>
                </a:solidFill>
              </a:rPr>
              <a:t>第三次评分</a:t>
            </a:r>
            <a:endParaRPr lang="en-US" altLang="zh-CN" sz="2000" dirty="0">
              <a:solidFill>
                <a:srgbClr val="000000"/>
              </a:solidFill>
            </a:endParaRPr>
          </a:p>
          <a:p>
            <a:pPr lvl="0">
              <a:lnSpc>
                <a:spcPct val="150000"/>
              </a:lnSpc>
              <a:defRPr/>
            </a:pPr>
            <a:r>
              <a:rPr lang="zh-CN" altLang="en-US" sz="2000" dirty="0">
                <a:solidFill>
                  <a:srgbClr val="000000"/>
                </a:solidFill>
              </a:rPr>
              <a:t>关键技术：关键</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技术：</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xxx</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87828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2589</Words>
  <Application>Microsoft Office PowerPoint</Application>
  <PresentationFormat>全屏显示(4:3)</PresentationFormat>
  <Paragraphs>205</Paragraphs>
  <Slides>54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54</vt:i4>
      </vt:variant>
    </vt:vector>
  </HeadingPairs>
  <TitlesOfParts>
    <vt:vector size="62" baseType="lpstr">
      <vt:lpstr>等线</vt:lpstr>
      <vt:lpstr>宋体</vt:lpstr>
      <vt:lpstr>微软雅黑</vt:lpstr>
      <vt:lpstr>微软雅黑 Light</vt:lpstr>
      <vt:lpstr>Arial</vt:lpstr>
      <vt:lpstr>Lucida Console</vt:lpstr>
      <vt:lpstr>默认设计模板</vt:lpstr>
      <vt:lpstr>8_默认设计模板</vt:lpstr>
      <vt:lpstr>2022年春季学期工作周总结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doraguyy</cp:lastModifiedBy>
  <cp:revision>820</cp:revision>
  <dcterms:created xsi:type="dcterms:W3CDTF">2014-03-21T03:02:00Z</dcterms:created>
  <dcterms:modified xsi:type="dcterms:W3CDTF">2022-05-29T12:21:31Z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