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8"/>
  </p:notesMasterIdLst>
  <p:sldIdLst>
    <p:sldId id="545" r:id="rId2"/>
    <p:sldId id="546" r:id="rId3"/>
    <p:sldId id="547" r:id="rId4"/>
    <p:sldId id="548" r:id="rId5"/>
    <p:sldId id="549" r:id="rId6"/>
    <p:sldId id="455" r:id="rId7"/>
    <p:sldId id="457" r:id="rId8"/>
    <p:sldId id="458" r:id="rId9"/>
    <p:sldId id="355" r:id="rId10"/>
    <p:sldId id="356" r:id="rId11"/>
    <p:sldId id="461" r:id="rId12"/>
    <p:sldId id="481" r:id="rId13"/>
    <p:sldId id="482" r:id="rId14"/>
    <p:sldId id="462" r:id="rId15"/>
    <p:sldId id="483" r:id="rId16"/>
    <p:sldId id="484" r:id="rId17"/>
    <p:sldId id="466" r:id="rId18"/>
    <p:sldId id="485" r:id="rId19"/>
    <p:sldId id="486" r:id="rId20"/>
    <p:sldId id="471" r:id="rId21"/>
    <p:sldId id="487" r:id="rId22"/>
    <p:sldId id="488" r:id="rId23"/>
    <p:sldId id="472" r:id="rId24"/>
    <p:sldId id="475" r:id="rId25"/>
    <p:sldId id="474" r:id="rId26"/>
    <p:sldId id="476" r:id="rId27"/>
    <p:sldId id="477" r:id="rId28"/>
    <p:sldId id="492" r:id="rId29"/>
    <p:sldId id="491" r:id="rId30"/>
    <p:sldId id="493" r:id="rId31"/>
    <p:sldId id="494" r:id="rId32"/>
    <p:sldId id="495" r:id="rId33"/>
    <p:sldId id="496" r:id="rId34"/>
    <p:sldId id="497" r:id="rId35"/>
    <p:sldId id="498" r:id="rId36"/>
    <p:sldId id="499" r:id="rId37"/>
    <p:sldId id="500" r:id="rId38"/>
    <p:sldId id="501" r:id="rId39"/>
    <p:sldId id="502" r:id="rId40"/>
    <p:sldId id="503" r:id="rId41"/>
    <p:sldId id="504" r:id="rId42"/>
    <p:sldId id="505" r:id="rId43"/>
    <p:sldId id="506" r:id="rId44"/>
    <p:sldId id="507" r:id="rId45"/>
    <p:sldId id="508" r:id="rId46"/>
    <p:sldId id="509" r:id="rId47"/>
    <p:sldId id="510" r:id="rId48"/>
    <p:sldId id="511" r:id="rId49"/>
    <p:sldId id="512" r:id="rId50"/>
    <p:sldId id="513" r:id="rId51"/>
    <p:sldId id="514" r:id="rId52"/>
    <p:sldId id="515" r:id="rId53"/>
    <p:sldId id="516" r:id="rId54"/>
    <p:sldId id="517" r:id="rId55"/>
    <p:sldId id="518" r:id="rId56"/>
    <p:sldId id="519" r:id="rId57"/>
    <p:sldId id="520" r:id="rId58"/>
    <p:sldId id="521" r:id="rId59"/>
    <p:sldId id="522" r:id="rId60"/>
    <p:sldId id="523" r:id="rId61"/>
    <p:sldId id="524" r:id="rId62"/>
    <p:sldId id="525" r:id="rId63"/>
    <p:sldId id="526" r:id="rId64"/>
    <p:sldId id="527" r:id="rId65"/>
    <p:sldId id="528" r:id="rId66"/>
    <p:sldId id="529" r:id="rId67"/>
    <p:sldId id="530" r:id="rId68"/>
    <p:sldId id="531" r:id="rId69"/>
    <p:sldId id="427" r:id="rId70"/>
    <p:sldId id="532" r:id="rId71"/>
    <p:sldId id="533" r:id="rId72"/>
    <p:sldId id="534" r:id="rId73"/>
    <p:sldId id="535" r:id="rId74"/>
    <p:sldId id="536" r:id="rId75"/>
    <p:sldId id="539" r:id="rId76"/>
    <p:sldId id="540" r:id="rId77"/>
    <p:sldId id="541" r:id="rId78"/>
    <p:sldId id="542" r:id="rId79"/>
    <p:sldId id="543" r:id="rId80"/>
    <p:sldId id="544" r:id="rId81"/>
    <p:sldId id="550" r:id="rId82"/>
    <p:sldId id="551" r:id="rId83"/>
    <p:sldId id="552" r:id="rId84"/>
    <p:sldId id="553" r:id="rId85"/>
    <p:sldId id="554" r:id="rId86"/>
    <p:sldId id="555" r:id="rId87"/>
    <p:sldId id="556" r:id="rId88"/>
    <p:sldId id="557" r:id="rId89"/>
    <p:sldId id="558" r:id="rId90"/>
    <p:sldId id="561" r:id="rId91"/>
    <p:sldId id="559" r:id="rId92"/>
    <p:sldId id="560" r:id="rId93"/>
    <p:sldId id="564" r:id="rId94"/>
    <p:sldId id="565" r:id="rId95"/>
    <p:sldId id="566" r:id="rId96"/>
    <p:sldId id="567" r:id="rId97"/>
    <p:sldId id="568" r:id="rId98"/>
    <p:sldId id="569" r:id="rId99"/>
    <p:sldId id="571" r:id="rId100"/>
    <p:sldId id="573" r:id="rId101"/>
    <p:sldId id="578" r:id="rId102"/>
    <p:sldId id="579" r:id="rId103"/>
    <p:sldId id="580" r:id="rId104"/>
    <p:sldId id="581" r:id="rId105"/>
    <p:sldId id="572" r:id="rId106"/>
    <p:sldId id="570" r:id="rId107"/>
    <p:sldId id="574" r:id="rId108"/>
    <p:sldId id="575" r:id="rId109"/>
    <p:sldId id="576" r:id="rId110"/>
    <p:sldId id="577" r:id="rId111"/>
    <p:sldId id="586" r:id="rId112"/>
    <p:sldId id="587" r:id="rId113"/>
    <p:sldId id="343" r:id="rId114"/>
    <p:sldId id="562" r:id="rId115"/>
    <p:sldId id="348" r:id="rId116"/>
    <p:sldId id="588" r:id="rId117"/>
    <p:sldId id="589" r:id="rId118"/>
    <p:sldId id="590" r:id="rId119"/>
    <p:sldId id="582" r:id="rId120"/>
    <p:sldId id="583" r:id="rId121"/>
    <p:sldId id="584" r:id="rId122"/>
    <p:sldId id="585" r:id="rId123"/>
    <p:sldId id="468" r:id="rId124"/>
    <p:sldId id="470" r:id="rId125"/>
    <p:sldId id="537" r:id="rId126"/>
    <p:sldId id="538" r:id="rId127"/>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1">
          <p15:clr>
            <a:srgbClr val="A4A3A4"/>
          </p15:clr>
        </p15:guide>
        <p15:guide id="2" pos="287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子杰" initials="程"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5488" autoAdjust="0"/>
  </p:normalViewPr>
  <p:slideViewPr>
    <p:cSldViewPr>
      <p:cViewPr varScale="1">
        <p:scale>
          <a:sx n="65" d="100"/>
          <a:sy n="65" d="100"/>
        </p:scale>
        <p:origin x="53" y="509"/>
      </p:cViewPr>
      <p:guideLst>
        <p:guide orient="horz" pos="2131"/>
        <p:guide pos="28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70FB-0594-438C-95A5-3B111CE4AD85}"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D3F49-9951-466F-80EE-C8FDCC80BC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B69DF3F-DD32-4F16-822D-43E9BDB6CB4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E273675-3E39-4703-8FDD-6DE16FFA7E0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15CD470-10BF-4B74-BF21-42FA5ED408E5}"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C167D6DC-FE4E-45F8-836E-B4F79B92160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3313065-87EA-44FA-8514-A642CB4170A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0438C89-3AD3-4885-90A7-2026AC3499E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FCE8A90B-F030-4D01-A1B9-120F4692F21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8E2DCA3E-505F-4AAD-90E3-603FA79E6E0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9A66C29F-238B-4893-A39D-DDB4FE33F29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E9381A5-9621-42B4-A285-AAC375FD7A85}"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F44E61C-5C45-42CD-9EE2-2E6DDFBB764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fld id="{7C434611-0B9A-4BFC-B635-EF7D29E82E1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eeexplore.ieee.org/abstract/document/8771116/"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IsaacLJY/MalDet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28" y="324515"/>
            <a:ext cx="8496944" cy="7459543"/>
          </a:xfrm>
          <a:prstGeom prst="rect">
            <a:avLst/>
          </a:prstGeom>
        </p:spPr>
        <p:txBody>
          <a:bodyPr wrap="square">
            <a:spAutoFit/>
          </a:bodyPr>
          <a:lstStyle/>
          <a:p>
            <a:pPr marL="342900" indent="-342900">
              <a:buFont typeface="+mj-lt"/>
              <a:buAutoNum type="arabicPeriod"/>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3600" b="1" dirty="0">
                <a:latin typeface="微软雅黑" panose="020B0503020204020204" pitchFamily="34" charset="-122"/>
                <a:ea typeface="微软雅黑" panose="020B0503020204020204" pitchFamily="34" charset="-122"/>
              </a:rPr>
              <a:t>论文整理分类：</a:t>
            </a:r>
            <a:endParaRPr lang="en-US" altLang="zh-CN" sz="3600" b="1" dirty="0">
              <a:latin typeface="微软雅黑" panose="020B0503020204020204" pitchFamily="34" charset="-122"/>
              <a:ea typeface="微软雅黑" panose="020B0503020204020204" pitchFamily="34" charset="-122"/>
            </a:endParaRPr>
          </a:p>
          <a:p>
            <a:pPr>
              <a:lnSpc>
                <a:spcPct val="115000"/>
              </a:lnSpc>
            </a:pPr>
            <a:r>
              <a:rPr lang="en-US" altLang="zh-CN" sz="1800" dirty="0">
                <a:solidFill>
                  <a:srgbClr val="FF0000"/>
                </a:solidFill>
                <a:effectLst/>
                <a:highlight>
                  <a:srgbClr val="FFFF00"/>
                </a:highlight>
                <a:latin typeface="Times New Roman" panose="02020603050405020304" pitchFamily="18" charset="0"/>
                <a:ea typeface="等线"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r>
              <a:rPr lang="zh-CN" altLang="zh-CN" sz="1800" dirty="0">
                <a:solidFill>
                  <a:srgbClr val="FF0000"/>
                </a:solidFill>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加密流量恶意性检测：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r>
              <a:rPr lang="en-US" altLang="zh-CN" sz="1800" dirty="0">
                <a:solidFill>
                  <a:srgbClr val="FF0000"/>
                </a:solidFill>
                <a:effectLst/>
                <a:highlight>
                  <a:srgbClr val="FFFF00"/>
                </a:highlight>
                <a:latin typeface="Times New Roman" panose="02020603050405020304" pitchFamily="18" charset="0"/>
                <a:ea typeface="等线"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base">
              <a:lnSpc>
                <a:spcPts val="1795"/>
              </a:lnSpc>
              <a:buFont typeface="+mj-lt"/>
              <a:buAutoNum type="arabicPeriod"/>
            </a:pPr>
            <a:r>
              <a:rPr lang="en-US" altLang="zh-CN" sz="1800"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Feasibility of Malware Traffic Analysis through TLS-Encrypted Flow Visualization</a:t>
            </a:r>
            <a:r>
              <a:rPr lang="zh-CN" altLang="zh-CN" sz="1800"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【加</a:t>
            </a:r>
            <a:r>
              <a:rPr lang="zh-CN" altLang="zh-CN" sz="1800" kern="10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密流量恶意性检测】</a:t>
            </a:r>
            <a:endParaRPr lang="en-US" altLang="zh-CN" sz="1800" kern="10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ts val="1795"/>
              </a:lnSpc>
              <a:buFont typeface="+mj-lt"/>
              <a:buAutoNum type="arabicPeriod"/>
            </a:pPr>
            <a:r>
              <a:rPr lang="en-US" altLang="zh-CN" sz="1800" u="none" strike="noStrike"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hlinkClick r:id="rId2"/>
              </a:rPr>
              <a:t>A distance-based method for building an encrypted malware traffic identification framework</a:t>
            </a:r>
            <a:r>
              <a:rPr lang="zh-CN" altLang="zh-CN" sz="1800"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【加密流量恶意性检测（识别）】</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ts val="1795"/>
              </a:lnSpc>
              <a:buFont typeface="+mj-lt"/>
              <a:buAutoNum type="arabicPeriod"/>
            </a:pPr>
            <a:r>
              <a:rPr lang="en-US" altLang="zh-CN" sz="1800" kern="0"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MalDetect:A_Structure_of_Encrypted_Malware_Traffic_Detection</a:t>
            </a:r>
            <a:r>
              <a:rPr lang="zh-CN" altLang="zh-CN" sz="1800"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【加密流量恶意性检测】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ts val="1795"/>
              </a:lnSpc>
              <a:buFont typeface="+mj-lt"/>
              <a:buAutoNum type="arabicPeriod"/>
            </a:pPr>
            <a:r>
              <a:rPr lang="zh-CN" altLang="zh-CN" sz="18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solidFill>
                  <a:srgbClr val="FF0000"/>
                </a:solidFill>
                <a:effectLst/>
                <a:latin typeface="Times New Roman" panose="02020603050405020304" pitchFamily="18" charset="0"/>
                <a:ea typeface="微软雅黑" panose="020B0503020204020204" pitchFamily="34" charset="-122"/>
                <a:cs typeface="宋体" panose="02010600030101010101" pitchFamily="2" charset="-122"/>
              </a:rPr>
              <a:t>arXiv</a:t>
            </a:r>
            <a:r>
              <a:rPr lang="en-US" altLang="zh-CN" sz="1800" dirty="0">
                <a:solidFill>
                  <a:srgbClr val="FF0000"/>
                </a:solidFill>
                <a:effectLst/>
                <a:latin typeface="Times New Roman" panose="02020603050405020304" pitchFamily="18" charset="0"/>
                <a:ea typeface="微软雅黑" panose="020B0503020204020204" pitchFamily="34" charset="-122"/>
                <a:cs typeface="宋体" panose="02010600030101010101" pitchFamily="2" charset="-122"/>
              </a:rPr>
              <a:t> preprint arXiv:1705.09044, 2017</a:t>
            </a:r>
            <a:r>
              <a:rPr lang="zh-CN" altLang="zh-CN" sz="18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微软雅黑" panose="020B0503020204020204" pitchFamily="34" charset="-122"/>
                <a:cs typeface="宋体" panose="02010600030101010101" pitchFamily="2" charset="-122"/>
              </a:rPr>
              <a:t>Detecting Malignant TLS Servers Using Machine Learning Techniques</a:t>
            </a:r>
            <a:r>
              <a:rPr lang="zh-CN" altLang="zh-CN" sz="18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【基于机器学习，检测恶意的</a:t>
            </a:r>
            <a:r>
              <a:rPr lang="en-US" altLang="zh-CN" sz="1800" dirty="0">
                <a:solidFill>
                  <a:srgbClr val="FF0000"/>
                </a:solidFill>
                <a:effectLst/>
                <a:latin typeface="Times New Roman" panose="02020603050405020304" pitchFamily="18" charset="0"/>
                <a:ea typeface="微软雅黑" panose="020B0503020204020204" pitchFamily="34" charset="-122"/>
                <a:cs typeface="宋体" panose="02010600030101010101" pitchFamily="2" charset="-122"/>
              </a:rPr>
              <a:t>TLS</a:t>
            </a:r>
            <a:r>
              <a:rPr lang="zh-CN" altLang="zh-CN" sz="18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证书服务器】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nSpc>
                <a:spcPts val="1795"/>
              </a:lnSpc>
              <a:buFont typeface="+mj-lt"/>
              <a:buAutoNum type="arabicPeriod"/>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IEEE 2019</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err="1">
                <a:solidFill>
                  <a:srgbClr val="FF0000"/>
                </a:solidFill>
                <a:effectLst/>
                <a:latin typeface="Helvetica" panose="020B0604020202020204" pitchFamily="34" charset="0"/>
                <a:ea typeface="宋体" panose="02010600030101010101" pitchFamily="2" charset="-122"/>
                <a:cs typeface="宋体" panose="02010600030101010101" pitchFamily="2" charset="-122"/>
              </a:rPr>
              <a:t>Deep-full-range:A</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 deep learning based network encrypted traffic classification and intrusion</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【基于深度学习的流量分类，以及入侵检测框架】</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顾华玺导师团队</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nSpc>
                <a:spcPts val="1795"/>
              </a:lnSpc>
              <a:buFont typeface="+mj-lt"/>
              <a:buAutoNum type="arabicPeriod"/>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err="1">
                <a:solidFill>
                  <a:srgbClr val="FF0000"/>
                </a:solidFill>
                <a:effectLst/>
                <a:latin typeface="Helvetica" panose="020B0604020202020204" pitchFamily="34" charset="0"/>
                <a:ea typeface="宋体" panose="02010600030101010101" pitchFamily="2" charset="-122"/>
                <a:cs typeface="宋体" panose="02010600030101010101" pitchFamily="2" charset="-122"/>
              </a:rPr>
              <a:t>CM&amp;Continua</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 2019</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err="1">
                <a:solidFill>
                  <a:srgbClr val="FF0000"/>
                </a:solidFill>
                <a:effectLst/>
                <a:latin typeface="Helvetica" panose="020B0604020202020204" pitchFamily="34" charset="0"/>
                <a:ea typeface="宋体" panose="02010600030101010101" pitchFamily="2" charset="-122"/>
                <a:cs typeface="宋体" panose="02010600030101010101" pitchFamily="2" charset="-122"/>
              </a:rPr>
              <a:t>MalDetect</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 A Structure of Encrypted Malware Traffic Detection</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【恶意流量检测】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nSpc>
                <a:spcPts val="1795"/>
              </a:lnSpc>
              <a:buFont typeface="+mj-lt"/>
              <a:buAutoNum type="arabicPeriod"/>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ICL 2019</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Detection of Malware in TLS Traffic</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【恶意流量检测】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Cisco 2018</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Deciphering Malware’s use of TLS (without</a:t>
            </a:r>
            <a:r>
              <a:rPr lang="en-US" altLang="zh-CN" dirty="0">
                <a:latin typeface="宋体" panose="02010600030101010101" pitchFamily="2" charset="-122"/>
                <a:cs typeface="宋体" panose="02010600030101010101" pitchFamily="2" charset="-122"/>
              </a:rPr>
              <a:t> </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Decryption</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）【恶意流量检测】</a:t>
            </a:r>
            <a:endPar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endParaRPr>
          </a:p>
          <a:p>
            <a:pPr marL="342900" indent="-342900">
              <a:buFont typeface="+mj-lt"/>
              <a:buAutoNum type="arabicPeriod"/>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err="1">
                <a:solidFill>
                  <a:srgbClr val="FF0000"/>
                </a:solidFill>
                <a:effectLst/>
                <a:latin typeface="Helvetica" panose="020B0604020202020204" pitchFamily="34" charset="0"/>
                <a:ea typeface="宋体" panose="02010600030101010101" pitchFamily="2" charset="-122"/>
                <a:cs typeface="宋体" panose="02010600030101010101" pitchFamily="2" charset="-122"/>
              </a:rPr>
              <a:t>AISec</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 2016</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Identifying Encrypted Malware Traffic with Contextual Flow Data</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【恶意流量检测】（承上，思科团队）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base">
              <a:lnSpc>
                <a:spcPts val="1795"/>
              </a:lnSpc>
              <a:buFont typeface="+mj-lt"/>
              <a:buAutoNum type="arabicPeriod"/>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3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74666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总体思路：设计一个使用监督学习的系统，依赖于大量的</a:t>
            </a:r>
            <a:r>
              <a:rPr lang="en-US" altLang="zh-CN" dirty="0">
                <a:latin typeface="微软雅黑" panose="020B0503020204020204" pitchFamily="34" charset="-122"/>
                <a:ea typeface="微软雅黑" panose="020B0503020204020204" pitchFamily="34" charset="-122"/>
              </a:rPr>
              <a:t>BEC</a:t>
            </a:r>
            <a:r>
              <a:rPr lang="zh-CN" altLang="en-US" dirty="0">
                <a:latin typeface="微软雅黑" panose="020B0503020204020204" pitchFamily="34" charset="-122"/>
                <a:ea typeface="微软雅黑" panose="020B0503020204020204" pitchFamily="34" charset="-122"/>
              </a:rPr>
              <a:t>电子邮件数据集；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重点步骤与关键技术：为了标记号数量适中的</a:t>
            </a:r>
            <a:r>
              <a:rPr lang="en-US" altLang="zh-CN" dirty="0">
                <a:latin typeface="微软雅黑" panose="020B0503020204020204" pitchFamily="34" charset="-122"/>
                <a:ea typeface="微软雅黑" panose="020B0503020204020204" pitchFamily="34" charset="-122"/>
              </a:rPr>
              <a:t>BEC</a:t>
            </a:r>
            <a:r>
              <a:rPr lang="zh-CN" altLang="en-US" dirty="0">
                <a:latin typeface="微软雅黑" panose="020B0503020204020204" pitchFamily="34" charset="-122"/>
                <a:ea typeface="微软雅黑" panose="020B0503020204020204" pitchFamily="34" charset="-122"/>
              </a:rPr>
              <a:t>邮件，需要标注千万数量级的合法邮件语料库；未处理数据不平衡（分类结果趋向于更大的类）的现象，分类标签分为两部分。只看元数据和检测电子邮件的主体和主题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BEC-Guard</a:t>
            </a:r>
            <a:r>
              <a:rPr lang="zh-CN" altLang="en-US" dirty="0">
                <a:latin typeface="微软雅黑" panose="020B0503020204020204" pitchFamily="34" charset="-122"/>
                <a:ea typeface="微软雅黑" panose="020B0503020204020204" pitchFamily="34" charset="-122"/>
              </a:rPr>
              <a:t>重点依赖于离线和不经常的分类器重新训练，</a:t>
            </a:r>
            <a:r>
              <a:rPr lang="en-US" altLang="zh-CN" dirty="0">
                <a:latin typeface="微软雅黑" panose="020B0503020204020204" pitchFamily="34" charset="-122"/>
                <a:ea typeface="微软雅黑" panose="020B0503020204020204" pitchFamily="34" charset="-122"/>
              </a:rPr>
              <a:t>body</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header</a:t>
            </a:r>
            <a:r>
              <a:rPr lang="zh-CN" altLang="en-US" dirty="0">
                <a:latin typeface="微软雅黑" panose="020B0503020204020204" pitchFamily="34" charset="-122"/>
                <a:ea typeface="微软雅黑" panose="020B0503020204020204" pitchFamily="34" charset="-122"/>
              </a:rPr>
              <a:t>标签，实现了高精度和低误报率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对邮件的标题和文本使用不同类型的分类器，标题使用随机森林，文本使用</a:t>
            </a:r>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）论文不足：方法依赖的</a:t>
            </a:r>
            <a:r>
              <a:rPr lang="en-US" altLang="zh-CN" dirty="0" err="1">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主要是靠邮件大厂商提供，具有高度不确定性；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）思考与借鉴：通过基于</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的体系结构使用历史电子邮件模式的通用方法对于快速开发新的分类器以应对不断演变的威胁非常有用</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13C7F0-3A58-4F51-B11F-2168306CF0CF}"/>
              </a:ext>
            </a:extLst>
          </p:cNvPr>
          <p:cNvSpPr txBox="1"/>
          <p:nvPr/>
        </p:nvSpPr>
        <p:spPr>
          <a:xfrm>
            <a:off x="539552" y="836712"/>
            <a:ext cx="8136904" cy="4247317"/>
          </a:xfrm>
          <a:prstGeom prst="rect">
            <a:avLst/>
          </a:prstGeom>
          <a:noFill/>
        </p:spPr>
        <p:txBody>
          <a:bodyPr wrap="square" rtlCol="0">
            <a:spAutoFit/>
          </a:bodyPr>
          <a:lstStyle/>
          <a:p>
            <a:r>
              <a:rPr lang="zh-CN" altLang="en-US" dirty="0"/>
              <a:t> </a:t>
            </a:r>
          </a:p>
          <a:p>
            <a:r>
              <a:rPr lang="zh-CN" altLang="en-US" dirty="0"/>
              <a:t>基于增量集成学习的协议变化自适应分类，强泛化：若能准确的识别网络流的变化，就可以采用集成学习及时有效更新分类器</a:t>
            </a:r>
          </a:p>
          <a:p>
            <a:endParaRPr lang="zh-CN" altLang="en-US" dirty="0"/>
          </a:p>
          <a:p>
            <a:r>
              <a:rPr lang="zh-CN" altLang="en-US" dirty="0"/>
              <a:t>如何去识别加密流量与非加密流量</a:t>
            </a:r>
          </a:p>
          <a:p>
            <a:endParaRPr lang="zh-CN" altLang="en-US" dirty="0"/>
          </a:p>
          <a:p>
            <a:r>
              <a:rPr lang="zh-CN" altLang="en-US" dirty="0"/>
              <a:t>* 目的：从网络中区分出加密流量，一方面是准确识别了多种应用服务类型的加密流量；另一方面，对于恶意软件试图通过加密流量躲避检测，需要首先识别它是否加密</a:t>
            </a:r>
          </a:p>
          <a:p>
            <a:r>
              <a:rPr lang="zh-CN" altLang="en-US" dirty="0"/>
              <a:t>* 方法：随机信息熵的方法，且需要一定数量的样本作为统计</a:t>
            </a:r>
          </a:p>
          <a:p>
            <a:r>
              <a:rPr lang="zh-CN" altLang="en-US" dirty="0"/>
              <a:t>* 问题：加密文件和压缩文件的信息熵接近，需要进一步结合蒙特卡罗方法进行分析。它们都能很好的与文本和图片进行区分</a:t>
            </a:r>
          </a:p>
          <a:p>
            <a:r>
              <a:rPr lang="zh-CN" altLang="en-US" dirty="0"/>
              <a:t>* 方法 </a:t>
            </a:r>
            <a:r>
              <a:rPr lang="en-US" altLang="zh-CN" dirty="0"/>
              <a:t>1 :</a:t>
            </a:r>
            <a:r>
              <a:rPr lang="zh-CN" altLang="en-US" dirty="0"/>
              <a:t>多元组熵 需要结合图表和相关分析方法</a:t>
            </a:r>
          </a:p>
          <a:p>
            <a:r>
              <a:rPr lang="zh-CN" altLang="en-US" dirty="0"/>
              <a:t>* 方法 </a:t>
            </a:r>
            <a:r>
              <a:rPr lang="en-US" altLang="zh-CN" dirty="0"/>
              <a:t>2 :</a:t>
            </a:r>
            <a:r>
              <a:rPr lang="zh-CN" altLang="en-US" dirty="0"/>
              <a:t>累加和检验，是一种假设检验方法</a:t>
            </a:r>
          </a:p>
          <a:p>
            <a:r>
              <a:rPr lang="zh-CN" altLang="en-US" dirty="0"/>
              <a:t>* 方法 </a:t>
            </a:r>
            <a:r>
              <a:rPr lang="en-US" altLang="zh-CN" dirty="0"/>
              <a:t>3 : </a:t>
            </a:r>
            <a:r>
              <a:rPr lang="zh-CN" altLang="en-US" dirty="0"/>
              <a:t>决策树算法</a:t>
            </a:r>
            <a:r>
              <a:rPr lang="en-US" altLang="zh-CN" dirty="0"/>
              <a:t>C 4.5</a:t>
            </a:r>
            <a:endParaRPr lang="zh-CN" altLang="en-US" dirty="0"/>
          </a:p>
        </p:txBody>
      </p:sp>
    </p:spTree>
    <p:extLst>
      <p:ext uri="{BB962C8B-B14F-4D97-AF65-F5344CB8AC3E}">
        <p14:creationId xmlns:p14="http://schemas.microsoft.com/office/powerpoint/2010/main" val="31049125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465460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31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Malicious Traffic classification Using Long Short‑Term </a:t>
            </a:r>
          </a:p>
          <a:p>
            <a:pPr>
              <a:lnSpc>
                <a:spcPct val="150000"/>
              </a:lnSpc>
            </a:pPr>
            <a:r>
              <a:rPr lang="en-US" altLang="zh-CN" sz="2000" dirty="0">
                <a:latin typeface="微软雅黑" panose="020B0503020204020204" pitchFamily="34" charset="-122"/>
                <a:ea typeface="微软雅黑" panose="020B0503020204020204" pitchFamily="34" charset="-122"/>
              </a:rPr>
              <a:t>Memory (LSTM) Model</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作者与单位：</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K. Naresh Kumar Thapa1 · N. Duraipandian2∗</a:t>
            </a:r>
          </a:p>
          <a:p>
            <a:pPr>
              <a:lnSpc>
                <a:spcPct val="150000"/>
              </a:lnSpc>
            </a:pPr>
            <a:r>
              <a:rPr lang="en-US" altLang="zh-CN" sz="2000" dirty="0">
                <a:latin typeface="微软雅黑" panose="020B0503020204020204" pitchFamily="34" charset="-122"/>
                <a:ea typeface="微软雅黑" panose="020B0503020204020204" pitchFamily="34" charset="-122"/>
              </a:rPr>
              <a:t>1  Department of ECE, R.M.K. Engineering College, Anna University, Chennai, India</a:t>
            </a:r>
          </a:p>
          <a:p>
            <a:pPr>
              <a:lnSpc>
                <a:spcPct val="150000"/>
              </a:lnSpc>
            </a:pPr>
            <a:r>
              <a:rPr lang="en-US" altLang="zh-CN" sz="2000" dirty="0">
                <a:latin typeface="微软雅黑" panose="020B0503020204020204" pitchFamily="34" charset="-122"/>
                <a:ea typeface="微软雅黑" panose="020B0503020204020204" pitchFamily="34" charset="-122"/>
              </a:rPr>
              <a:t>2  Department of CSE, </a:t>
            </a:r>
            <a:r>
              <a:rPr lang="en-US" altLang="zh-CN" sz="2000" dirty="0" err="1">
                <a:latin typeface="微软雅黑" panose="020B0503020204020204" pitchFamily="34" charset="-122"/>
                <a:ea typeface="微软雅黑" panose="020B0503020204020204" pitchFamily="34" charset="-122"/>
              </a:rPr>
              <a:t>Velammal</a:t>
            </a:r>
            <a:r>
              <a:rPr lang="en-US" altLang="zh-CN" sz="2000" dirty="0">
                <a:latin typeface="微软雅黑" panose="020B0503020204020204" pitchFamily="34" charset="-122"/>
                <a:ea typeface="微软雅黑" panose="020B0503020204020204" pitchFamily="34" charset="-122"/>
              </a:rPr>
              <a:t> Engineering College, </a:t>
            </a:r>
            <a:r>
              <a:rPr lang="en-US" altLang="zh-CN" sz="2000" dirty="0" err="1">
                <a:latin typeface="微软雅黑" panose="020B0503020204020204" pitchFamily="34" charset="-122"/>
                <a:ea typeface="微软雅黑" panose="020B0503020204020204" pitchFamily="34" charset="-122"/>
              </a:rPr>
              <a:t>Chennai,India</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出处：</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2021 Wireless Personal Communications</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8109189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8496944"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背景与意义</a:t>
            </a:r>
            <a:r>
              <a:rPr lang="zh-CN" altLang="zh-CN" b="1" dirty="0">
                <a:latin typeface="微软雅黑" panose="020B0503020204020204" pitchFamily="34" charset="-122"/>
                <a:ea typeface="微软雅黑" panose="020B0503020204020204" pitchFamily="34" charset="-122"/>
              </a:rPr>
              <a:t>：</a:t>
            </a:r>
            <a:endParaRPr lang="en-US" altLang="zh-CN" b="1" dirty="0">
              <a:solidFill>
                <a:srgbClr val="FF0000"/>
              </a:solidFill>
              <a:highlight>
                <a:srgbClr val="FFFF00"/>
              </a:highlight>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现阶段流量识别在网络安全中的作用越来越重要，如何使用高效率的方法来识别隐藏在正常网络环境中的流量，正在成为主流问题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有助于阻止恶意行为，保护网络安全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现状分析与问题提出：</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研究现状分析：</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体系结构面临的问题会导致“梯度消失”或“梯度爆炸”的问题，这样会很不利于保留先验知识；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新问题：如何在已知条件确定的条件下，使得模型不断学习新知识，并缓慢更新模型，是一个值得探讨的问题；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更好解法：使用</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方法，引入“记忆单元”，完全替代了传统的网络隐藏层中基于节点的分类错误，克服了</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的缺陷</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问题描述：在考虑到上述两种模型之后，如何从用户活动之中检测和区分恶意行为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0132505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84784"/>
            <a:ext cx="8064896"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总体</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大体解决思路：</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提取了恶意代码序列，学习了恶意代码序列，如果文件的操作码序列被修改，</a:t>
            </a:r>
            <a:r>
              <a:rPr lang="zh-CN" altLang="en-US" b="1" dirty="0">
                <a:latin typeface="微软雅黑" panose="020B0503020204020204" pitchFamily="34" charset="-122"/>
                <a:ea typeface="微软雅黑" panose="020B0503020204020204" pitchFamily="34" charset="-122"/>
              </a:rPr>
              <a:t>并进行攻击，可以预测。</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分析网络流量，</a:t>
            </a:r>
            <a:r>
              <a:rPr lang="zh-CN" altLang="en-US" b="1" dirty="0">
                <a:latin typeface="微软雅黑" panose="020B0503020204020204" pitchFamily="34" charset="-122"/>
                <a:ea typeface="微软雅黑" panose="020B0503020204020204" pitchFamily="34" charset="-122"/>
              </a:rPr>
              <a:t>遗忘门（</a:t>
            </a:r>
            <a:r>
              <a:rPr lang="en-US" altLang="zh-CN" b="1" dirty="0">
                <a:latin typeface="微软雅黑" panose="020B0503020204020204" pitchFamily="34" charset="-122"/>
                <a:ea typeface="微软雅黑" panose="020B0503020204020204" pitchFamily="34" charset="-122"/>
              </a:rPr>
              <a:t>forget gate</a:t>
            </a:r>
            <a:r>
              <a:rPr lang="zh-CN" altLang="en-US" b="1" dirty="0">
                <a:latin typeface="微软雅黑" panose="020B0503020204020204" pitchFamily="34" charset="-122"/>
                <a:ea typeface="微软雅黑" panose="020B0503020204020204" pitchFamily="34" charset="-122"/>
              </a:rPr>
              <a:t>）将长时间记忆攻击中的不正常依赖存储</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面临的挑战与难点：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如何将网络流量包涵的</a:t>
            </a:r>
            <a:r>
              <a:rPr lang="zh-CN" altLang="en-US" b="1" dirty="0">
                <a:latin typeface="微软雅黑" panose="020B0503020204020204" pitchFamily="34" charset="-122"/>
                <a:ea typeface="微软雅黑" panose="020B0503020204020204" pitchFamily="34" charset="-122"/>
              </a:rPr>
              <a:t>时变性和非线性</a:t>
            </a:r>
            <a:r>
              <a:rPr lang="zh-CN" altLang="en-US" dirty="0">
                <a:latin typeface="微软雅黑" panose="020B0503020204020204" pitchFamily="34" charset="-122"/>
                <a:ea typeface="微软雅黑" panose="020B0503020204020204" pitchFamily="34" charset="-122"/>
              </a:rPr>
              <a:t>包含到特征中去，能够完整地利用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在处理海量数据进行网络流量预测时，为了准确预测网络行为，需要进行阻塞控制（</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适合动态分析，区分正常和异常行为）</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特征提取和特征选择产生的问题</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9536897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8496944" cy="586038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具体方案、关键技术、解决效果：</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作者使用</a:t>
            </a:r>
            <a:r>
              <a:rPr lang="en-US" altLang="zh-CN" dirty="0">
                <a:latin typeface="微软雅黑" panose="020B0503020204020204" pitchFamily="34" charset="-122"/>
                <a:ea typeface="微软雅黑" panose="020B0503020204020204" pitchFamily="34" charset="-122"/>
              </a:rPr>
              <a:t>Parrot OS</a:t>
            </a:r>
            <a:r>
              <a:rPr lang="zh-CN" altLang="en-US" dirty="0">
                <a:latin typeface="微软雅黑" panose="020B0503020204020204" pitchFamily="34" charset="-122"/>
                <a:ea typeface="微软雅黑" panose="020B0503020204020204" pitchFamily="34" charset="-122"/>
              </a:rPr>
              <a:t>，应用五种攻击行为进行渗透，并在客户端部署抓包软件，并逐步解析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模型对网络流量进行分析，文献中现有的模型基于模式检测攻击，提高了现有模型的精度，优于</a:t>
            </a:r>
            <a:r>
              <a:rPr lang="zh-CN" altLang="en-US" b="1" dirty="0">
                <a:latin typeface="微软雅黑" panose="020B0503020204020204" pitchFamily="34" charset="-122"/>
                <a:ea typeface="微软雅黑" panose="020B0503020204020204" pitchFamily="34" charset="-122"/>
              </a:rPr>
              <a:t>使用熵和支持向量机的方法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论文提出的问题怎么独到？怎么新颖？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论文的解决方法怎么“新或巧妙”？怎么体现了作者所付出的“智慧”？怎么就很难想到或做到这样的解法？这样的解法怎么体现了复杂性？</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不足与借鉴：</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a:t>
            </a:r>
            <a:r>
              <a:rPr lang="zh-CN" altLang="en-US">
                <a:latin typeface="微软雅黑" panose="020B0503020204020204" pitchFamily="34" charset="-122"/>
                <a:ea typeface="微软雅黑" panose="020B0503020204020204" pitchFamily="34" charset="-122"/>
              </a:rPr>
              <a:t>不足：可以使用即将到来的学习技术进行优化；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）思考与借鉴：我们可以借鉴的地方。</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6002191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3421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3673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242187"/>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30</a:t>
            </a:r>
            <a:r>
              <a:rPr lang="zh-CN" altLang="en-US" sz="1800" dirty="0">
                <a:latin typeface="微软雅黑" panose="020B0503020204020204" pitchFamily="34" charset="-122"/>
                <a:ea typeface="微软雅黑" panose="020B0503020204020204" pitchFamily="34" charset="-122"/>
              </a:rPr>
              <a:t>、</a:t>
            </a:r>
            <a:r>
              <a:rPr lang="en-US" altLang="zh-CN" sz="2400" b="1" i="0" dirty="0">
                <a:solidFill>
                  <a:srgbClr val="111111"/>
                </a:solidFill>
                <a:effectLst/>
                <a:latin typeface="Roboto" panose="020B0604020202020204" pitchFamily="2" charset="0"/>
              </a:rPr>
              <a:t>Deep Learning for Malicious Flow Detection</a:t>
            </a:r>
          </a:p>
          <a:p>
            <a:pPr algn="l"/>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dirty="0"/>
              <a:t>Yun-Chun Chen∗, Y u-</a:t>
            </a:r>
            <a:r>
              <a:rPr lang="en-US" altLang="zh-CN" dirty="0" err="1"/>
              <a:t>Jhe</a:t>
            </a:r>
            <a:r>
              <a:rPr lang="en-US" altLang="zh-CN" dirty="0"/>
              <a:t> Li†, Aragorn Tseng†, and </a:t>
            </a:r>
            <a:r>
              <a:rPr lang="en-US" altLang="zh-CN" dirty="0" err="1"/>
              <a:t>Tsungnan</a:t>
            </a:r>
            <a:r>
              <a:rPr lang="en-US" altLang="zh-CN" dirty="0"/>
              <a:t> Lin</a:t>
            </a:r>
          </a:p>
          <a:p>
            <a:pPr indent="457200">
              <a:lnSpc>
                <a:spcPct val="150000"/>
              </a:lnSpc>
            </a:pPr>
            <a:r>
              <a:rPr lang="en-US" altLang="zh-CN" dirty="0"/>
              <a:t>Department of Electrical Engineering, National Taiwan University</a:t>
            </a:r>
          </a:p>
          <a:p>
            <a:pPr indent="457200">
              <a:lnSpc>
                <a:spcPct val="150000"/>
              </a:lnSpc>
            </a:pPr>
            <a:r>
              <a:rPr lang="en-US" altLang="zh-CN" dirty="0"/>
              <a:t>†Graduate Institute of Communication Engineering, National Taiwan University</a:t>
            </a:r>
          </a:p>
          <a:p>
            <a:pPr indent="457200">
              <a:lnSpc>
                <a:spcPct val="150000"/>
              </a:lnSpc>
            </a:pPr>
            <a:r>
              <a:rPr lang="en-US" altLang="zh-CN" dirty="0"/>
              <a:t>‡Cybersecurity Technology Institute, Institute for Information Industry</a:t>
            </a: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IEEE 2021</a:t>
            </a:r>
          </a:p>
        </p:txBody>
      </p:sp>
    </p:spTree>
    <p:extLst>
      <p:ext uri="{BB962C8B-B14F-4D97-AF65-F5344CB8AC3E}">
        <p14:creationId xmlns:p14="http://schemas.microsoft.com/office/powerpoint/2010/main" val="27828365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8496944"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背景与意义</a:t>
            </a:r>
            <a:r>
              <a:rPr lang="zh-CN" altLang="zh-CN" b="1" dirty="0">
                <a:latin typeface="微软雅黑" panose="020B0503020204020204" pitchFamily="34" charset="-122"/>
                <a:ea typeface="微软雅黑" panose="020B0503020204020204" pitchFamily="34" charset="-122"/>
              </a:rPr>
              <a:t>：</a:t>
            </a:r>
            <a:endParaRPr lang="en-US" altLang="zh-CN" b="1" dirty="0">
              <a:solidFill>
                <a:srgbClr val="FF0000"/>
              </a:solidFill>
              <a:highlight>
                <a:srgbClr val="FFFF00"/>
              </a:highlight>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如何识别潜在的的恶意软件成为一项具有挑战性的任务，这是网络安全的热点问题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解决该类问题能够更好的在复杂的网络环境下找到恶意流量，规避入侵</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放任此类问题，将导致数据集不对等的情况下，模型的泛化能力存在问题</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现状分析与问题提出：</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研究现状分析：</a:t>
            </a:r>
            <a:r>
              <a:rPr lang="zh-CN" altLang="en-US" b="1" dirty="0">
                <a:latin typeface="微软雅黑" panose="020B0503020204020204" pitchFamily="34" charset="-122"/>
                <a:ea typeface="微软雅黑" panose="020B0503020204020204" pitchFamily="34" charset="-122"/>
              </a:rPr>
              <a:t>传统的面向签名的勒索软件已经出现了多个变种</a:t>
            </a:r>
            <a:r>
              <a:rPr lang="zh-CN" altLang="en-US" dirty="0">
                <a:latin typeface="微软雅黑" panose="020B0503020204020204" pitchFamily="34" charset="-122"/>
                <a:ea typeface="微软雅黑" panose="020B0503020204020204" pitchFamily="34" charset="-122"/>
              </a:rPr>
              <a:t>，如果这些软件改变其行为，防病毒软件无法检测并精准识别；</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新问题：无法精准识别防病毒软件；并且无法实时检测；在前述论文中</a:t>
            </a:r>
            <a:r>
              <a:rPr lang="en-US" altLang="zh-CN" dirty="0" err="1">
                <a:latin typeface="微软雅黑" panose="020B0503020204020204" pitchFamily="34" charset="-122"/>
                <a:ea typeface="微软雅黑" panose="020B0503020204020204" pitchFamily="34" charset="-122"/>
              </a:rPr>
              <a:t>accracy</a:t>
            </a:r>
            <a:r>
              <a:rPr lang="zh-CN" altLang="en-US" dirty="0">
                <a:latin typeface="微软雅黑" panose="020B0503020204020204" pitchFamily="34" charset="-122"/>
                <a:ea typeface="微软雅黑" panose="020B0503020204020204" pitchFamily="34" charset="-122"/>
              </a:rPr>
              <a:t>比较不错，但是</a:t>
            </a:r>
            <a:r>
              <a:rPr lang="en-US" altLang="zh-CN" dirty="0">
                <a:latin typeface="微软雅黑" panose="020B0503020204020204" pitchFamily="34" charset="-122"/>
                <a:ea typeface="微软雅黑" panose="020B0503020204020204" pitchFamily="34" charset="-122"/>
              </a:rPr>
              <a:t>precision</a:t>
            </a:r>
            <a:r>
              <a:rPr lang="zh-CN" altLang="en-US" dirty="0">
                <a:latin typeface="微软雅黑" panose="020B0503020204020204" pitchFamily="34" charset="-122"/>
                <a:ea typeface="微软雅黑" panose="020B0503020204020204" pitchFamily="34" charset="-122"/>
              </a:rPr>
              <a:t>不高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更好解法：寻求对恶意软件检测精度的实质性提高，并进行详细的分类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问题描述：</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8911409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8064896"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总体</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大体解决思路：</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论文解决上述问题的初步想法、总体思路、大体框架</a:t>
            </a:r>
            <a:r>
              <a:rPr lang="zh-CN" altLang="en-US" dirty="0">
                <a:latin typeface="微软雅黑" panose="020B0503020204020204" pitchFamily="34" charset="-122"/>
                <a:ea typeface="微软雅黑" panose="020B0503020204020204" pitchFamily="34" charset="-122"/>
              </a:rPr>
              <a:t>；本文提出了端到端可训练的树形深度神经网络（</a:t>
            </a:r>
            <a:r>
              <a:rPr lang="en-US" altLang="zh-CN" dirty="0">
                <a:latin typeface="微软雅黑" panose="020B0503020204020204" pitchFamily="34" charset="-122"/>
                <a:ea typeface="微软雅黑" panose="020B0503020204020204" pitchFamily="34" charset="-122"/>
              </a:rPr>
              <a:t>TSDNN</a:t>
            </a:r>
            <a:r>
              <a:rPr lang="zh-CN" altLang="en-US" dirty="0">
                <a:latin typeface="微软雅黑" panose="020B0503020204020204" pitchFamily="34" charset="-122"/>
                <a:ea typeface="微软雅黑" panose="020B0503020204020204" pitchFamily="34" charset="-122"/>
              </a:rPr>
              <a:t>）和数量依赖反向传播（</a:t>
            </a:r>
            <a:r>
              <a:rPr lang="en-US" altLang="zh-CN" dirty="0">
                <a:latin typeface="微软雅黑" panose="020B0503020204020204" pitchFamily="34" charset="-122"/>
                <a:ea typeface="微软雅黑" panose="020B0503020204020204" pitchFamily="34" charset="-122"/>
              </a:rPr>
              <a:t>QDBP</a:t>
            </a:r>
            <a:r>
              <a:rPr lang="zh-CN" altLang="en-US" dirty="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思路：该算法融合了类间差异的知识，对数据逐层分类，在不平衡的数据集上验证有效性：①提出了一个端到端可训练的</a:t>
            </a:r>
            <a:r>
              <a:rPr lang="en-US" altLang="zh-CN" dirty="0">
                <a:latin typeface="微软雅黑" panose="020B0503020204020204" pitchFamily="34" charset="-122"/>
                <a:ea typeface="微软雅黑" panose="020B0503020204020204" pitchFamily="34" charset="-122"/>
              </a:rPr>
              <a:t>TSDNN</a:t>
            </a:r>
            <a:r>
              <a:rPr lang="zh-CN" altLang="en-US" dirty="0">
                <a:latin typeface="微软雅黑" panose="020B0503020204020204" pitchFamily="34" charset="-122"/>
                <a:ea typeface="微软雅黑" panose="020B0503020204020204" pitchFamily="34" charset="-122"/>
              </a:rPr>
              <a:t>模型，以分层的方式对数据分类②提出了一种</a:t>
            </a:r>
            <a:r>
              <a:rPr lang="en-US" altLang="zh-CN" dirty="0">
                <a:latin typeface="微软雅黑" panose="020B0503020204020204" pitchFamily="34" charset="-122"/>
                <a:ea typeface="微软雅黑" panose="020B0503020204020204" pitchFamily="34" charset="-122"/>
              </a:rPr>
              <a:t>QDBP</a:t>
            </a:r>
            <a:r>
              <a:rPr lang="zh-CN" altLang="en-US" dirty="0">
                <a:latin typeface="微软雅黑" panose="020B0503020204020204" pitchFamily="34" charset="-122"/>
                <a:ea typeface="微软雅黑" panose="020B0503020204020204" pitchFamily="34" charset="-122"/>
              </a:rPr>
              <a:t>算法，克服了不平衡的困难③</a:t>
            </a:r>
            <a:r>
              <a:rPr lang="zh-CN" altLang="en-US" b="1" dirty="0">
                <a:latin typeface="微软雅黑" panose="020B0503020204020204" pitchFamily="34" charset="-122"/>
                <a:ea typeface="微软雅黑" panose="020B0503020204020204" pitchFamily="34" charset="-122"/>
              </a:rPr>
              <a:t>验证了深度学习在网络安全方面的泛化性能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面临的挑战与难点：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在互联网中开放的数据中，没有足够多的恶意流量数据，收集到的数据往往会产生数据不平衡的现象</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数据分布不平衡的情况，模型倾向于偏向正类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目的就是解决在模型训练过程中数据集不平衡问题和小样本训练问题</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67205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19602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a:solidFill>
                  <a:srgbClr val="222226"/>
                </a:solidFill>
                <a:latin typeface="PingFang SC"/>
              </a:rPr>
              <a:t>Feasibility of Malware Traffic Analysis through TLS-Encrypted Flow Visualization</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        </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err="1"/>
              <a:t>Dongeon</a:t>
            </a:r>
            <a:r>
              <a:rPr lang="en-US" altLang="zh-CN" dirty="0"/>
              <a:t> Kim, </a:t>
            </a:r>
            <a:r>
              <a:rPr lang="en-US" altLang="zh-CN" dirty="0" err="1"/>
              <a:t>Jihun</a:t>
            </a:r>
            <a:r>
              <a:rPr lang="en-US" altLang="zh-CN" dirty="0"/>
              <a:t> Han, </a:t>
            </a:r>
            <a:r>
              <a:rPr lang="en-US" altLang="zh-CN" dirty="0" err="1"/>
              <a:t>Jinwoo</a:t>
            </a:r>
            <a:r>
              <a:rPr lang="en-US" altLang="zh-CN" dirty="0"/>
              <a:t> Lee, and </a:t>
            </a:r>
            <a:r>
              <a:rPr lang="en-US" altLang="zh-CN" dirty="0" err="1"/>
              <a:t>Heejun</a:t>
            </a:r>
            <a:r>
              <a:rPr lang="en-US" altLang="zh-CN" dirty="0"/>
              <a:t> </a:t>
            </a:r>
            <a:r>
              <a:rPr lang="en-US" altLang="zh-CN" dirty="0" err="1"/>
              <a:t>Roh</a:t>
            </a:r>
            <a:r>
              <a:rPr lang="en-US" altLang="zh-CN" dirty="0"/>
              <a:t> ,</a:t>
            </a:r>
            <a:r>
              <a:rPr lang="en-US" altLang="zh-CN" dirty="0" err="1"/>
              <a:t>Wonjun</a:t>
            </a:r>
            <a:r>
              <a:rPr lang="en-US" altLang="zh-CN" dirty="0"/>
              <a:t> Lee (</a:t>
            </a:r>
            <a:r>
              <a:rPr lang="en-US" altLang="zh-CN" dirty="0" err="1"/>
              <a:t>Seoul,Korea</a:t>
            </a:r>
            <a:r>
              <a:rPr lang="en-US" altLang="zh-CN" dirty="0"/>
              <a:t> University, KOREA)</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dirty="0"/>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2020 IEEE 28th International Conference on Network Protocols (ICNP)</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696311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4704"/>
            <a:ext cx="8496944" cy="627588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具体方案、关键技术、解决效果：</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针对</a:t>
            </a:r>
            <a:r>
              <a:rPr lang="zh-CN" altLang="en-US" b="1" dirty="0">
                <a:latin typeface="微软雅黑" panose="020B0503020204020204" pitchFamily="34" charset="-122"/>
                <a:ea typeface="微软雅黑" panose="020B0503020204020204" pitchFamily="34" charset="-122"/>
              </a:rPr>
              <a:t>梯度稀释</a:t>
            </a:r>
            <a:r>
              <a:rPr lang="zh-CN" altLang="en-US" dirty="0">
                <a:latin typeface="微软雅黑" panose="020B0503020204020204" pitchFamily="34" charset="-122"/>
                <a:ea typeface="微软雅黑" panose="020B0503020204020204" pitchFamily="34" charset="-122"/>
              </a:rPr>
              <a:t>的问题，提出</a:t>
            </a:r>
            <a:r>
              <a:rPr lang="en-US" altLang="zh-CN" dirty="0">
                <a:latin typeface="微软雅黑" panose="020B0503020204020204" pitchFamily="34" charset="-122"/>
                <a:ea typeface="微软雅黑" panose="020B0503020204020204" pitchFamily="34" charset="-122"/>
              </a:rPr>
              <a:t>QDBP</a:t>
            </a:r>
            <a:r>
              <a:rPr lang="zh-CN" altLang="en-US" dirty="0">
                <a:latin typeface="微软雅黑" panose="020B0503020204020204" pitchFamily="34" charset="-122"/>
                <a:ea typeface="微软雅黑" panose="020B0503020204020204" pitchFamily="34" charset="-122"/>
              </a:rPr>
              <a:t>算法，考虑正负类之间的差异，调整模型对于每个类的灵敏度，由此解决这个问题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针对</a:t>
            </a:r>
            <a:r>
              <a:rPr lang="zh-CN" altLang="en-US" b="1" dirty="0">
                <a:latin typeface="微软雅黑" panose="020B0503020204020204" pitchFamily="34" charset="-122"/>
                <a:ea typeface="微软雅黑" panose="020B0503020204020204" pitchFamily="34" charset="-122"/>
              </a:rPr>
              <a:t>数据不平衡</a:t>
            </a:r>
            <a:r>
              <a:rPr lang="zh-CN" altLang="en-US" dirty="0">
                <a:latin typeface="微软雅黑" panose="020B0503020204020204" pitchFamily="34" charset="-122"/>
                <a:ea typeface="微软雅黑" panose="020B0503020204020204" pitchFamily="34" charset="-122"/>
              </a:rPr>
              <a:t>的问题，提出</a:t>
            </a:r>
            <a:r>
              <a:rPr lang="en-US" altLang="zh-CN" dirty="0">
                <a:latin typeface="微软雅黑" panose="020B0503020204020204" pitchFamily="34" charset="-122"/>
                <a:ea typeface="微软雅黑" panose="020B0503020204020204" pitchFamily="34" charset="-122"/>
              </a:rPr>
              <a:t>TSDNN</a:t>
            </a:r>
            <a:r>
              <a:rPr lang="zh-CN" altLang="en-US" dirty="0">
                <a:latin typeface="微软雅黑" panose="020B0503020204020204" pitchFamily="34" charset="-122"/>
                <a:ea typeface="微软雅黑" panose="020B0503020204020204" pitchFamily="34" charset="-122"/>
              </a:rPr>
              <a:t>模型，逐层对数据进行分类。采用交叉熵作为损失函数，将</a:t>
            </a:r>
            <a:r>
              <a:rPr lang="en-US" altLang="zh-CN" dirty="0">
                <a:latin typeface="微软雅黑" panose="020B0503020204020204" pitchFamily="34" charset="-122"/>
                <a:ea typeface="微软雅黑" panose="020B0503020204020204" pitchFamily="34" charset="-122"/>
              </a:rPr>
              <a:t>QDBP</a:t>
            </a:r>
            <a:r>
              <a:rPr lang="zh-CN" altLang="en-US" dirty="0">
                <a:latin typeface="微软雅黑" panose="020B0503020204020204" pitchFamily="34" charset="-122"/>
                <a:ea typeface="微软雅黑" panose="020B0503020204020204" pitchFamily="34" charset="-122"/>
              </a:rPr>
              <a:t>应用于每个节点，以优化性能</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a:latin typeface="微软雅黑" panose="020B0503020204020204" pitchFamily="34" charset="-122"/>
                <a:ea typeface="微软雅黑" panose="020B0503020204020204" pitchFamily="34" charset="-122"/>
              </a:rPr>
              <a:t>TSDNN</a:t>
            </a:r>
            <a:r>
              <a:rPr lang="zh-CN" altLang="en-US" dirty="0">
                <a:latin typeface="微软雅黑" panose="020B0503020204020204" pitchFamily="34" charset="-122"/>
                <a:ea typeface="微软雅黑" panose="020B0503020204020204" pitchFamily="34" charset="-122"/>
              </a:rPr>
              <a:t>可以通过</a:t>
            </a:r>
            <a:r>
              <a:rPr lang="en-US" altLang="zh-CN" dirty="0">
                <a:latin typeface="微软雅黑" panose="020B0503020204020204" pitchFamily="34" charset="-122"/>
                <a:ea typeface="微软雅黑" panose="020B0503020204020204" pitchFamily="34" charset="-122"/>
              </a:rPr>
              <a:t>QDBP</a:t>
            </a:r>
            <a:r>
              <a:rPr lang="zh-CN" altLang="en-US" dirty="0">
                <a:latin typeface="微软雅黑" panose="020B0503020204020204" pitchFamily="34" charset="-122"/>
                <a:ea typeface="微软雅黑" panose="020B0503020204020204" pitchFamily="34" charset="-122"/>
              </a:rPr>
              <a:t>调整每个节点网络的输出矢量，用以改善学习阶段中的错误分类，他也可以动态的增长和拓展，不同于其他神经网络</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论文提出的问题怎么独到？怎么新颖？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论文的解决方法怎么“新或巧妙”？怎么体现了作者所付出的“智慧”？怎么就很难想到或做到这样的解法？这样的解法怎么体现了复杂性？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不足与借鉴：</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）思考与借鉴：与完全对数据进行分类的多层感知机架构不通，该研究以分层的方式对数据进行分类</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7264074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
        <p:nvSpPr>
          <p:cNvPr id="4" name="文本框 3">
            <a:extLst>
              <a:ext uri="{FF2B5EF4-FFF2-40B4-BE49-F238E27FC236}">
                <a16:creationId xmlns:a16="http://schemas.microsoft.com/office/drawing/2014/main" id="{7C90773B-893B-46A2-8B5D-4FAFF5FA0F34}"/>
              </a:ext>
            </a:extLst>
          </p:cNvPr>
          <p:cNvSpPr txBox="1"/>
          <p:nvPr/>
        </p:nvSpPr>
        <p:spPr>
          <a:xfrm>
            <a:off x="251520" y="1011638"/>
            <a:ext cx="7416824" cy="5856732"/>
          </a:xfrm>
          <a:prstGeom prst="rect">
            <a:avLst/>
          </a:prstGeom>
          <a:noFill/>
        </p:spPr>
        <p:txBody>
          <a:bodyPr wrap="square" rtlCol="0">
            <a:spAutoFit/>
          </a:bodyPr>
          <a:lstStyle/>
          <a:p>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研究内容：加密恶意流量检测增量更新方法的研究</a:t>
            </a: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研究目标：</a:t>
            </a:r>
            <a:endParaRPr lang="en-US" altLang="zh-CN" dirty="0"/>
          </a:p>
          <a:p>
            <a:pPr indent="7200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一为</a:t>
            </a:r>
            <a:r>
              <a:rPr lang="zh-CN" altLang="en-US" b="1" kern="100" dirty="0">
                <a:latin typeface="Times New Roman" panose="02020603050405020304" pitchFamily="18" charset="0"/>
                <a:cs typeface="Times New Roman" panose="02020603050405020304" pitchFamily="18" charset="0"/>
              </a:rPr>
              <a:t>从数据特征处理入手，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抓住典型恶意流量家族类的主要共有特征实现模型构建，挖掘出更具有区分度的数据特征，增强模型的长期有效性；</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7200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二为</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建立典型恶意流量家族类库</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，定期更新新产生的恶意流量家族变种，并尝试与之前的恶意家族变种构建相似性矩阵，找到它们的联系以降低分类开销；</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7200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三为</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采用基于参数调整的增量学习来增强模型的泛化性能</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，从已知类中提取出相应的数据特征，并从未知类中</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学习</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，通过调整学习率的方法来降低对已知类识别能力的遗忘风险，提升模型检测粒度，并</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实现对实时流的处理</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（快速学习）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a:p>
            <a:pPr indent="720000">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kern="100" dirty="0">
                <a:latin typeface="Times New Roman" panose="02020603050405020304" pitchFamily="18" charset="0"/>
                <a:cs typeface="Times New Roman" panose="02020603050405020304" pitchFamily="18" charset="0"/>
              </a:rPr>
              <a:t>研究图解：</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141236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
        <p:nvSpPr>
          <p:cNvPr id="4" name="文本框 3">
            <a:extLst>
              <a:ext uri="{FF2B5EF4-FFF2-40B4-BE49-F238E27FC236}">
                <a16:creationId xmlns:a16="http://schemas.microsoft.com/office/drawing/2014/main" id="{7C90773B-893B-46A2-8B5D-4FAFF5FA0F34}"/>
              </a:ext>
            </a:extLst>
          </p:cNvPr>
          <p:cNvSpPr txBox="1"/>
          <p:nvPr/>
        </p:nvSpPr>
        <p:spPr>
          <a:xfrm>
            <a:off x="251520" y="1011638"/>
            <a:ext cx="7416824" cy="1704569"/>
          </a:xfrm>
          <a:prstGeom prst="rect">
            <a:avLst/>
          </a:prstGeom>
          <a:noFill/>
        </p:spPr>
        <p:txBody>
          <a:bodyPr wrap="square" rtlCol="0">
            <a:spAutoFit/>
          </a:bodyPr>
          <a:lstStyle/>
          <a:p>
            <a:pPr indent="720000">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kern="100" dirty="0">
                <a:latin typeface="Times New Roman" panose="02020603050405020304" pitchFamily="18" charset="0"/>
                <a:cs typeface="Times New Roman" panose="02020603050405020304" pitchFamily="18" charset="0"/>
              </a:rPr>
              <a:t>研究图解：</a:t>
            </a:r>
            <a:endParaRPr lang="en-US" altLang="zh-CN" kern="100" dirty="0">
              <a:latin typeface="Times New Roman" panose="02020603050405020304" pitchFamily="18" charset="0"/>
              <a:cs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BD92658C-E939-404C-97FE-FC5850DBFF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3" y="2060848"/>
            <a:ext cx="8064896" cy="4797152"/>
          </a:xfrm>
          <a:prstGeom prst="rect">
            <a:avLst/>
          </a:prstGeom>
        </p:spPr>
      </p:pic>
    </p:spTree>
    <p:extLst>
      <p:ext uri="{BB962C8B-B14F-4D97-AF65-F5344CB8AC3E}">
        <p14:creationId xmlns:p14="http://schemas.microsoft.com/office/powerpoint/2010/main" val="6255509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4346831"/>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31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Learning without forgetting</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作者与单位：</a:t>
            </a:r>
            <a:endParaRPr lang="en-US" altLang="zh-CN" sz="2000" b="1" dirty="0">
              <a:latin typeface="微软雅黑" panose="020B0503020204020204" pitchFamily="34" charset="-122"/>
              <a:ea typeface="微软雅黑" panose="020B0503020204020204" pitchFamily="34" charset="-122"/>
            </a:endParaRPr>
          </a:p>
          <a:p>
            <a:r>
              <a:rPr lang="en-US" altLang="zh-CN" sz="2000" u="sng" dirty="0">
                <a:solidFill>
                  <a:srgbClr val="17445A"/>
                </a:solidFill>
              </a:rPr>
              <a:t>Zhizhong Li</a:t>
            </a:r>
            <a:r>
              <a:rPr lang="en-US" altLang="zh-CN" sz="2000" dirty="0">
                <a:solidFill>
                  <a:srgbClr val="FFFFFF"/>
                </a:solidFill>
              </a:rPr>
              <a:t>,</a:t>
            </a:r>
            <a:r>
              <a:rPr lang="en-US" altLang="zh-CN" sz="2000" dirty="0">
                <a:solidFill>
                  <a:srgbClr val="333333"/>
                </a:solidFill>
              </a:rPr>
              <a:t>; </a:t>
            </a:r>
            <a:r>
              <a:rPr lang="en-US" altLang="zh-CN" sz="2000" dirty="0">
                <a:solidFill>
                  <a:srgbClr val="006699"/>
                </a:solidFill>
              </a:rPr>
              <a:t>Derek </a:t>
            </a:r>
            <a:r>
              <a:rPr lang="en-US" altLang="zh-CN" sz="2000" dirty="0" err="1">
                <a:solidFill>
                  <a:srgbClr val="006699"/>
                </a:solidFill>
              </a:rPr>
              <a:t>Hoiem</a:t>
            </a:r>
            <a:r>
              <a:rPr lang="en-US" altLang="zh-CN" sz="2000" dirty="0">
                <a:solidFill>
                  <a:srgbClr val="006699"/>
                </a:solidFill>
              </a:rPr>
              <a:t> </a:t>
            </a:r>
            <a:r>
              <a:rPr lang="en-US" altLang="zh-CN" sz="2000" dirty="0">
                <a:latin typeface="微软雅黑" panose="020B0503020204020204" pitchFamily="34" charset="-122"/>
                <a:ea typeface="微软雅黑" panose="020B0503020204020204" pitchFamily="34" charset="-122"/>
              </a:rPr>
              <a:t>∗</a:t>
            </a:r>
          </a:p>
          <a:p>
            <a:r>
              <a:rPr lang="en-US" altLang="zh-CN" sz="2000" dirty="0"/>
              <a:t>University of Illinois, Urbana-Champaign</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出处：</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2018 IEEE Transactions on Pattern Analysis and Machine Intelligence</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CCF C</a:t>
            </a:r>
            <a:r>
              <a:rPr lang="zh-CN" altLang="en-US" sz="2000" dirty="0">
                <a:solidFill>
                  <a:srgbClr val="FF0000"/>
                </a:solidFill>
                <a:latin typeface="微软雅黑" panose="020B0503020204020204" pitchFamily="34" charset="-122"/>
                <a:ea typeface="微软雅黑" panose="020B0503020204020204" pitchFamily="34" charset="-122"/>
              </a:rPr>
              <a:t>类</a:t>
            </a:r>
            <a:r>
              <a:rPr lang="en-US" altLang="zh-CN" sz="2000" dirty="0">
                <a:solidFill>
                  <a:srgbClr val="FF0000"/>
                </a:solidFill>
                <a:latin typeface="微软雅黑" panose="020B0503020204020204" pitchFamily="34" charset="-122"/>
                <a:ea typeface="微软雅黑" panose="020B0503020204020204" pitchFamily="34" charset="-122"/>
              </a:rPr>
              <a:t>/JCR SCI</a:t>
            </a:r>
            <a:r>
              <a:rPr lang="zh-CN" altLang="en-US" sz="2000" dirty="0">
                <a:solidFill>
                  <a:srgbClr val="FF0000"/>
                </a:solidFill>
                <a:latin typeface="微软雅黑" panose="020B0503020204020204" pitchFamily="34" charset="-122"/>
                <a:ea typeface="微软雅黑" panose="020B0503020204020204" pitchFamily="34" charset="-122"/>
              </a:rPr>
              <a:t>二区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中科院</a:t>
            </a:r>
            <a:r>
              <a:rPr lang="en-US" altLang="zh-CN" sz="2000" dirty="0">
                <a:solidFill>
                  <a:srgbClr val="FF0000"/>
                </a:solidFill>
                <a:latin typeface="微软雅黑" panose="020B0503020204020204" pitchFamily="34" charset="-122"/>
                <a:ea typeface="微软雅黑" panose="020B0503020204020204" pitchFamily="34" charset="-122"/>
              </a:rPr>
              <a:t>SCI</a:t>
            </a:r>
            <a:r>
              <a:rPr lang="zh-CN" altLang="en-US" sz="2000" dirty="0">
                <a:solidFill>
                  <a:srgbClr val="FF0000"/>
                </a:solidFill>
                <a:latin typeface="微软雅黑" panose="020B0503020204020204" pitchFamily="34" charset="-122"/>
                <a:ea typeface="微软雅黑" panose="020B0503020204020204" pitchFamily="34" charset="-122"/>
              </a:rPr>
              <a:t>二区）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会议写时间、期刊写时间</a:t>
            </a:r>
            <a:r>
              <a:rPr lang="en-US" altLang="zh-CN" sz="2000" dirty="0">
                <a:solidFill>
                  <a:srgbClr val="FF0000"/>
                </a:solidFill>
                <a:latin typeface="微软雅黑" panose="020B0503020204020204" pitchFamily="34" charset="-122"/>
                <a:ea typeface="微软雅黑" panose="020B0503020204020204" pitchFamily="34" charset="-122"/>
              </a:rPr>
              <a:t>or</a:t>
            </a:r>
            <a:r>
              <a:rPr lang="zh-CN" altLang="en-US" sz="2000" dirty="0">
                <a:solidFill>
                  <a:srgbClr val="FF0000"/>
                </a:solidFill>
                <a:latin typeface="微软雅黑" panose="020B0503020204020204" pitchFamily="34" charset="-122"/>
                <a:ea typeface="微软雅黑" panose="020B0503020204020204" pitchFamily="34" charset="-122"/>
              </a:rPr>
              <a:t>卷期</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8496944"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背景与意义</a:t>
            </a:r>
            <a:r>
              <a:rPr lang="zh-CN" altLang="zh-CN" b="1" dirty="0">
                <a:latin typeface="微软雅黑" panose="020B0503020204020204" pitchFamily="34" charset="-122"/>
                <a:ea typeface="微软雅黑" panose="020B0503020204020204" pitchFamily="34" charset="-122"/>
              </a:rPr>
              <a:t>：</a:t>
            </a:r>
            <a:endParaRPr lang="en-US" altLang="zh-CN" b="1" dirty="0">
              <a:solidFill>
                <a:srgbClr val="FF0000"/>
              </a:solidFill>
              <a:highlight>
                <a:srgbClr val="FFFF00"/>
              </a:highlight>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在不断学习的过程中，需要在保留旧知识的基础上学习新的知识</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解决该类问题有利于降低学习成本，提升模型学习效率，“温故而知新”</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不解决该问题，会发生灾难性遗忘的问题，导致模型对原有数据检测率不够</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现状分析与问题提出：</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研究现状分析：在现状中，主要有两种解决方法，一个是基于微调的，一个是基于特征提取的；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更好解法：基于参数微调的方法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问题描述：尝试使用同一个数据集对新任务进行监督学习，对旧任务进行非监督学习从而得到一个参数集</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84784"/>
            <a:ext cx="8064896" cy="419839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总体</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大体解决思路：</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err="1">
                <a:latin typeface="微软雅黑" panose="020B0503020204020204" pitchFamily="34" charset="-122"/>
                <a:ea typeface="微软雅黑" panose="020B0503020204020204" pitchFamily="34" charset="-122"/>
              </a:rPr>
              <a:t>LwF</a:t>
            </a:r>
            <a:r>
              <a:rPr lang="zh-CN" altLang="en-US" dirty="0">
                <a:latin typeface="微软雅黑" panose="020B0503020204020204" pitchFamily="34" charset="-122"/>
                <a:ea typeface="微软雅黑" panose="020B0503020204020204" pitchFamily="34" charset="-122"/>
              </a:rPr>
              <a:t>方法是蒸馏和微调的结合，微调是使用一个已经训练完成的网络参数来对新的网络进行初始化，并在一个低的学习率下，更新参数，在新任务数据中重新找到一个局部最优解；</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知识蒸馏则可以训练一个小的网络可以在源数据集上或者大量无标签的数据集上达到一个复杂网络的性能。。</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面临的挑战与难点：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不遗忘学习的损失函数的确定</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训练时间如何去优化</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4419744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480849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a:t>
            </a:r>
            <a:r>
              <a:rPr lang="en-US" altLang="zh-CN" sz="2000" dirty="0"/>
              <a:t>FARE: Enabling Fine-grained Attack Categorization under Low-quality Labeled Data</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作者与单位：</a:t>
            </a:r>
            <a:endParaRPr lang="en-US" altLang="zh-CN" sz="2000" b="1" dirty="0">
              <a:latin typeface="微软雅黑" panose="020B0503020204020204" pitchFamily="34" charset="-122"/>
              <a:ea typeface="微软雅黑" panose="020B0503020204020204" pitchFamily="34" charset="-122"/>
            </a:endParaRPr>
          </a:p>
          <a:p>
            <a:r>
              <a:rPr lang="en-US" altLang="zh-CN" sz="2000" dirty="0" err="1"/>
              <a:t>Junjie</a:t>
            </a:r>
            <a:r>
              <a:rPr lang="en-US" altLang="zh-CN" sz="2000" dirty="0"/>
              <a:t> Liang1§ , </a:t>
            </a:r>
            <a:r>
              <a:rPr lang="en-US" altLang="zh-CN" sz="2000" dirty="0" err="1"/>
              <a:t>Wenbo</a:t>
            </a:r>
            <a:r>
              <a:rPr lang="en-US" altLang="zh-CN" sz="2000" dirty="0"/>
              <a:t> Guo1§ , </a:t>
            </a:r>
            <a:r>
              <a:rPr lang="en-US" altLang="zh-CN" sz="2000" dirty="0" err="1"/>
              <a:t>Tongbo</a:t>
            </a:r>
            <a:r>
              <a:rPr lang="en-US" altLang="zh-CN" sz="2000" dirty="0"/>
              <a:t> Luo2 , Vasant Honavar1 , Gang Wang3 , </a:t>
            </a:r>
            <a:r>
              <a:rPr lang="en-US" altLang="zh-CN" sz="2000" dirty="0" err="1"/>
              <a:t>Xinyu</a:t>
            </a:r>
            <a:r>
              <a:rPr lang="en-US" altLang="zh-CN" sz="2000" dirty="0"/>
              <a:t> Xing1 1The Pennsylvania State University 2Robinhood, 3University of Illinois at Urbana-Champaign</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出处：</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t>Network and Distributed Systems Security (NDSS) Symposium 2021 </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CCF C</a:t>
            </a:r>
            <a:r>
              <a:rPr lang="zh-CN" altLang="en-US" sz="2000" dirty="0">
                <a:solidFill>
                  <a:srgbClr val="FF0000"/>
                </a:solidFill>
                <a:latin typeface="微软雅黑" panose="020B0503020204020204" pitchFamily="34" charset="-122"/>
                <a:ea typeface="微软雅黑" panose="020B0503020204020204" pitchFamily="34" charset="-122"/>
              </a:rPr>
              <a:t>类</a:t>
            </a:r>
            <a:r>
              <a:rPr lang="en-US" altLang="zh-CN" sz="2000" dirty="0">
                <a:solidFill>
                  <a:srgbClr val="FF0000"/>
                </a:solidFill>
                <a:latin typeface="微软雅黑" panose="020B0503020204020204" pitchFamily="34" charset="-122"/>
                <a:ea typeface="微软雅黑" panose="020B0503020204020204" pitchFamily="34" charset="-122"/>
              </a:rPr>
              <a:t>/JCR SCI</a:t>
            </a:r>
            <a:r>
              <a:rPr lang="zh-CN" altLang="en-US" sz="2000" dirty="0">
                <a:solidFill>
                  <a:srgbClr val="FF0000"/>
                </a:solidFill>
                <a:latin typeface="微软雅黑" panose="020B0503020204020204" pitchFamily="34" charset="-122"/>
                <a:ea typeface="微软雅黑" panose="020B0503020204020204" pitchFamily="34" charset="-122"/>
              </a:rPr>
              <a:t>二区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中科院</a:t>
            </a:r>
            <a:r>
              <a:rPr lang="en-US" altLang="zh-CN" sz="2000" dirty="0">
                <a:solidFill>
                  <a:srgbClr val="FF0000"/>
                </a:solidFill>
                <a:latin typeface="微软雅黑" panose="020B0503020204020204" pitchFamily="34" charset="-122"/>
                <a:ea typeface="微软雅黑" panose="020B0503020204020204" pitchFamily="34" charset="-122"/>
              </a:rPr>
              <a:t>SCI</a:t>
            </a:r>
            <a:r>
              <a:rPr lang="zh-CN" altLang="en-US" sz="2000" dirty="0">
                <a:solidFill>
                  <a:srgbClr val="FF0000"/>
                </a:solidFill>
                <a:latin typeface="微软雅黑" panose="020B0503020204020204" pitchFamily="34" charset="-122"/>
                <a:ea typeface="微软雅黑" panose="020B0503020204020204" pitchFamily="34" charset="-122"/>
              </a:rPr>
              <a:t>二区）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会议写时间、期刊写时间</a:t>
            </a:r>
            <a:r>
              <a:rPr lang="en-US" altLang="zh-CN" sz="2000" dirty="0">
                <a:solidFill>
                  <a:srgbClr val="FF0000"/>
                </a:solidFill>
                <a:latin typeface="微软雅黑" panose="020B0503020204020204" pitchFamily="34" charset="-122"/>
                <a:ea typeface="微软雅黑" panose="020B0503020204020204" pitchFamily="34" charset="-122"/>
              </a:rPr>
              <a:t>or</a:t>
            </a:r>
            <a:r>
              <a:rPr lang="zh-CN" altLang="en-US" sz="2000" dirty="0">
                <a:solidFill>
                  <a:srgbClr val="FF0000"/>
                </a:solidFill>
                <a:latin typeface="微软雅黑" panose="020B0503020204020204" pitchFamily="34" charset="-122"/>
                <a:ea typeface="微软雅黑" panose="020B0503020204020204" pitchFamily="34" charset="-122"/>
              </a:rPr>
              <a:t>卷期</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6018645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8496944"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背景与意义</a:t>
            </a:r>
            <a:r>
              <a:rPr lang="zh-CN" altLang="zh-CN" b="1" dirty="0">
                <a:latin typeface="微软雅黑" panose="020B0503020204020204" pitchFamily="34" charset="-122"/>
                <a:ea typeface="微软雅黑" panose="020B0503020204020204" pitchFamily="34" charset="-122"/>
              </a:rPr>
              <a:t>：</a:t>
            </a:r>
            <a:endParaRPr lang="en-US" altLang="zh-CN" b="1" dirty="0">
              <a:solidFill>
                <a:srgbClr val="FF0000"/>
              </a:solidFill>
              <a:highlight>
                <a:srgbClr val="FFFF00"/>
              </a:highlight>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网络流量的数据集大多被污染了，无法获得高质量的标记过后的数据集</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能够帮助在低质量下也能很好的标记数据，从而保证了较高的粒度划分</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不解决该类问题将会导致分类依据混淆和错误，从而影响分类结果，“张冠李戴”</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现状分析与问题提出：</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研究现状分析：现在基于流量的分类器大多是基于高质量的标记数据应用监督学习，存在一定局限性；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新问题：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某些攻击类别或家族的标签缺失</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只有粗粒度标签可用于不同的攻击类型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更好解法：充分利用有限的标签，同时使用底层数据分布来巩固低质量的标签</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5938897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84784"/>
            <a:ext cx="8064896" cy="419839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总体</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大体解决思路：</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充分利用有限的标签，同时使用底层数据分布来巩固低质量的标签；</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训练一个输入转换网络，将输入数据映射到一个低维潜在空间以进行细粒度聚类。</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面临的挑战与难点：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文章中使用了数据集</a:t>
            </a:r>
            <a:r>
              <a:rPr lang="en-US" altLang="zh-CN" dirty="0">
                <a:latin typeface="微软雅黑" panose="020B0503020204020204" pitchFamily="34" charset="-122"/>
                <a:ea typeface="微软雅黑" panose="020B0503020204020204" pitchFamily="34" charset="-122"/>
              </a:rPr>
              <a:t>Android </a:t>
            </a:r>
            <a:r>
              <a:rPr lang="zh-CN" altLang="en-US" dirty="0">
                <a:latin typeface="微软雅黑" panose="020B0503020204020204" pitchFamily="34" charset="-122"/>
                <a:ea typeface="微软雅黑" panose="020B0503020204020204" pitchFamily="34" charset="-122"/>
              </a:rPr>
              <a:t>恶意软件和网络入侵跟踪，如何使得他们的格式统一</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基于聚类的方法如何使用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如何部署到现网环境中；</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7856052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994658"/>
            <a:ext cx="8496944"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APPCLASSIFIER: Automated App Inference on Encrypted Traffic via Meta Data Analysis</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作者与单位：</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Chong Xiang∗,  </a:t>
            </a:r>
            <a:r>
              <a:rPr lang="en-US" altLang="zh-CN" sz="2000" dirty="0" err="1">
                <a:latin typeface="微软雅黑" panose="020B0503020204020204" pitchFamily="34" charset="-122"/>
                <a:ea typeface="微软雅黑" panose="020B0503020204020204" pitchFamily="34" charset="-122"/>
              </a:rPr>
              <a:t>Qingrong</a:t>
            </a:r>
            <a:r>
              <a:rPr lang="en-US" altLang="zh-CN" sz="2000" dirty="0">
                <a:latin typeface="微软雅黑" panose="020B0503020204020204" pitchFamily="34" charset="-122"/>
                <a:ea typeface="微软雅黑" panose="020B0503020204020204" pitchFamily="34" charset="-122"/>
              </a:rPr>
              <a:t> Chen∗,  </a:t>
            </a:r>
            <a:r>
              <a:rPr lang="en-US" altLang="zh-CN" sz="2000" dirty="0" err="1">
                <a:latin typeface="微软雅黑" panose="020B0503020204020204" pitchFamily="34" charset="-122"/>
                <a:ea typeface="微软雅黑" panose="020B0503020204020204" pitchFamily="34" charset="-122"/>
              </a:rPr>
              <a:t>Minhui</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Xue</a:t>
            </a:r>
            <a:r>
              <a:rPr lang="en-US" altLang="zh-CN" sz="2000" dirty="0">
                <a:latin typeface="微软雅黑" panose="020B0503020204020204" pitchFamily="34" charset="-122"/>
                <a:ea typeface="微软雅黑" panose="020B0503020204020204" pitchFamily="34" charset="-122"/>
              </a:rPr>
              <a:t>†,  and </a:t>
            </a:r>
            <a:r>
              <a:rPr lang="en-US" altLang="zh-CN" sz="2000" dirty="0" err="1">
                <a:latin typeface="微软雅黑" panose="020B0503020204020204" pitchFamily="34" charset="-122"/>
                <a:ea typeface="微软雅黑" panose="020B0503020204020204" pitchFamily="34" charset="-122"/>
              </a:rPr>
              <a:t>Haojin</a:t>
            </a:r>
            <a:r>
              <a:rPr lang="en-US" altLang="zh-CN" sz="2000" dirty="0">
                <a:latin typeface="微软雅黑" panose="020B0503020204020204" pitchFamily="34" charset="-122"/>
                <a:ea typeface="微软雅黑" panose="020B0503020204020204" pitchFamily="34" charset="-122"/>
              </a:rPr>
              <a:t> Zhu∗</a:t>
            </a:r>
          </a:p>
          <a:p>
            <a:pPr>
              <a:lnSpc>
                <a:spcPct val="150000"/>
              </a:lnSpc>
            </a:pPr>
            <a:r>
              <a:rPr lang="en-US" altLang="zh-CN" sz="2000" dirty="0">
                <a:latin typeface="微软雅黑" panose="020B0503020204020204" pitchFamily="34" charset="-122"/>
                <a:ea typeface="微软雅黑" panose="020B0503020204020204" pitchFamily="34" charset="-122"/>
              </a:rPr>
              <a:t>∗Shanghai Jiao Tong University, Shanghai, China</a:t>
            </a:r>
          </a:p>
          <a:p>
            <a:pPr>
              <a:lnSpc>
                <a:spcPct val="150000"/>
              </a:lnSpc>
            </a:pPr>
            <a:r>
              <a:rPr lang="en-US" altLang="zh-CN" sz="2000" dirty="0">
                <a:latin typeface="微软雅黑" panose="020B0503020204020204" pitchFamily="34" charset="-122"/>
                <a:ea typeface="微软雅黑" panose="020B0503020204020204" pitchFamily="34" charset="-122"/>
              </a:rPr>
              <a:t>†Macquarie University, Australia</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出处：</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2018 IEEE Global Communications Conference (GLOBECOM)</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CCF C</a:t>
            </a:r>
            <a:r>
              <a:rPr lang="zh-CN" altLang="en-US" sz="2000" dirty="0">
                <a:solidFill>
                  <a:srgbClr val="FF0000"/>
                </a:solidFill>
                <a:latin typeface="微软雅黑" panose="020B0503020204020204" pitchFamily="34" charset="-122"/>
                <a:ea typeface="微软雅黑" panose="020B0503020204020204" pitchFamily="34" charset="-122"/>
              </a:rPr>
              <a:t>类</a:t>
            </a:r>
            <a:r>
              <a:rPr lang="en-US" altLang="zh-CN" sz="2000" dirty="0">
                <a:solidFill>
                  <a:srgbClr val="FF0000"/>
                </a:solidFill>
                <a:latin typeface="微软雅黑" panose="020B0503020204020204" pitchFamily="34" charset="-122"/>
                <a:ea typeface="微软雅黑" panose="020B0503020204020204" pitchFamily="34" charset="-122"/>
              </a:rPr>
              <a:t>/JCR SCI</a:t>
            </a:r>
            <a:r>
              <a:rPr lang="zh-CN" altLang="en-US" sz="2000" dirty="0">
                <a:solidFill>
                  <a:srgbClr val="FF0000"/>
                </a:solidFill>
                <a:latin typeface="微软雅黑" panose="020B0503020204020204" pitchFamily="34" charset="-122"/>
                <a:ea typeface="微软雅黑" panose="020B0503020204020204" pitchFamily="34" charset="-122"/>
              </a:rPr>
              <a:t>二区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中科院</a:t>
            </a:r>
            <a:r>
              <a:rPr lang="en-US" altLang="zh-CN" sz="2000" dirty="0">
                <a:solidFill>
                  <a:srgbClr val="FF0000"/>
                </a:solidFill>
                <a:latin typeface="微软雅黑" panose="020B0503020204020204" pitchFamily="34" charset="-122"/>
                <a:ea typeface="微软雅黑" panose="020B0503020204020204" pitchFamily="34" charset="-122"/>
              </a:rPr>
              <a:t>SCI</a:t>
            </a:r>
            <a:r>
              <a:rPr lang="zh-CN" altLang="en-US" sz="2000" dirty="0">
                <a:solidFill>
                  <a:srgbClr val="FF0000"/>
                </a:solidFill>
                <a:latin typeface="微软雅黑" panose="020B0503020204020204" pitchFamily="34" charset="-122"/>
                <a:ea typeface="微软雅黑" panose="020B0503020204020204" pitchFamily="34" charset="-122"/>
              </a:rPr>
              <a:t>二区）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会议写时间、期刊写时间</a:t>
            </a:r>
            <a:r>
              <a:rPr lang="en-US" altLang="zh-CN" sz="2000" dirty="0">
                <a:solidFill>
                  <a:srgbClr val="FF0000"/>
                </a:solidFill>
                <a:latin typeface="微软雅黑" panose="020B0503020204020204" pitchFamily="34" charset="-122"/>
                <a:ea typeface="微软雅黑" panose="020B0503020204020204" pitchFamily="34" charset="-122"/>
              </a:rPr>
              <a:t>or</a:t>
            </a:r>
            <a:r>
              <a:rPr lang="zh-CN" altLang="en-US" sz="2000" dirty="0">
                <a:solidFill>
                  <a:srgbClr val="FF0000"/>
                </a:solidFill>
                <a:latin typeface="微软雅黑" panose="020B0503020204020204" pitchFamily="34" charset="-122"/>
                <a:ea typeface="微软雅黑" panose="020B0503020204020204" pitchFamily="34" charset="-122"/>
              </a:rPr>
              <a:t>卷期</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D7B6B9E4-9B27-404F-A11E-D8E867D07B8D}"/>
              </a:ext>
            </a:extLst>
          </p:cNvPr>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20420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3782895"/>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针对于现在的关于</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的特征选择方法过于繁琐</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1.TLS</a:t>
            </a:r>
            <a:r>
              <a:rPr lang="zh-CN" altLang="en-US" dirty="0">
                <a:latin typeface="微软雅黑" panose="020B0503020204020204" pitchFamily="34" charset="-122"/>
                <a:ea typeface="微软雅黑" panose="020B0503020204020204" pitchFamily="34" charset="-122"/>
              </a:rPr>
              <a:t>加密在威胁检测中存在相应的问题，因为传统深度包检查和签名对加密流量检测有限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依赖于细粒度的特征，要求精细了解各个领域知识，存在门槛。</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在不同的恶意软件家族中进行流量分析</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对于数据的修复和提取（也就是说正常的和恶意欺骗的邮件不一样）</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1347157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8496944"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背景与意义</a:t>
            </a:r>
            <a:r>
              <a:rPr lang="zh-CN" altLang="zh-CN" b="1" dirty="0">
                <a:latin typeface="微软雅黑" panose="020B0503020204020204" pitchFamily="34" charset="-122"/>
                <a:ea typeface="微软雅黑" panose="020B0503020204020204" pitchFamily="34" charset="-122"/>
              </a:rPr>
              <a:t>：</a:t>
            </a:r>
            <a:endParaRPr lang="en-US" altLang="zh-CN" b="1" dirty="0">
              <a:solidFill>
                <a:srgbClr val="FF0000"/>
              </a:solidFill>
              <a:highlight>
                <a:srgbClr val="FFFF00"/>
              </a:highlight>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高层面的、总体的现象、表象、问题，例如，空气污染严重给人类造成威胁但不知道怎么办。（问题是大的宽泛的，非具体的，非细节的）</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为什么要解决该类问题？该问题的解决能带来什么价值？如何推动社会进步？</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如果不解决该问题会有什么严重后果？</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现状分析与问题提出：</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研究现状分析：有哪些相关研究，大体思路是什么，效果如何；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新问题：新约束条件下没有有效解法；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更好解法：现有约束条件不变，但解法不够优，如何给出更优的解法。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问题描述：</a:t>
            </a:r>
            <a:r>
              <a:rPr lang="en-US" altLang="zh-CN" dirty="0">
                <a:latin typeface="微软雅黑" panose="020B0503020204020204" pitchFamily="34" charset="-122"/>
                <a:ea typeface="微软雅黑" panose="020B0503020204020204" pitchFamily="34" charset="-122"/>
              </a:rPr>
              <a:t>Problem Statement</a:t>
            </a:r>
            <a:r>
              <a:rPr lang="zh-CN" altLang="en-US" dirty="0">
                <a:latin typeface="微软雅黑" panose="020B0503020204020204" pitchFamily="34" charset="-122"/>
                <a:ea typeface="微软雅黑" panose="020B0503020204020204" pitchFamily="34" charset="-122"/>
              </a:rPr>
              <a:t>，即，描述问题所涉及的不同方面、场景、约束条件、解决目标等。</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8091603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84784"/>
            <a:ext cx="8064896" cy="378289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总体</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大体解决思路：</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论文解决上述问题的初步想法、总体思路、大体框架；</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从直观方面给出的初步的思路，目的是引出所面临的挑战和难题。</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面临的挑战与难点：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挑战点或困难点</a:t>
            </a:r>
            <a:r>
              <a:rPr lang="en-US" altLang="zh-CN" dirty="0">
                <a:latin typeface="微软雅黑" panose="020B0503020204020204" pitchFamily="34" charset="-122"/>
                <a:ea typeface="微软雅黑" panose="020B0503020204020204" pitchFamily="34" charset="-122"/>
              </a:rPr>
              <a:t>1</a:t>
            </a: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挑战点或困难点</a:t>
            </a:r>
            <a:r>
              <a:rPr lang="en-US" altLang="zh-CN" dirty="0">
                <a:latin typeface="微软雅黑" panose="020B0503020204020204" pitchFamily="34" charset="-122"/>
                <a:ea typeface="微软雅黑" panose="020B0503020204020204" pitchFamily="34" charset="-122"/>
              </a:rPr>
              <a:t>2</a:t>
            </a: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挑战点或困难点</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挑战与困难，对应的就是要解决的具体问题点、关键技术和创新点。</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0120703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8496944"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具体方案、关键技术、解决效果：</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论文解决上述问题的具体方案、关键方法、关键算法等；</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问题解决的结果如何？效果如何？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论文提出的问题怎么独到？怎么新颖？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论文的解决方法怎么“新或巧妙”？怎么体现了作者所付出的“智慧”？怎么就很难想到或做到这样的解法？这样的解法怎么体现了复杂性？</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不足与借鉴：</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）论文不足：批判性思考论文存在的不足或存在没有解决的问题；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）思考与借鉴：我们可以借鉴的地方。</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9850989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4AACB7-FD01-4C81-B6DF-B9B201591B41}"/>
              </a:ext>
            </a:extLst>
          </p:cNvPr>
          <p:cNvSpPr txBox="1"/>
          <p:nvPr/>
        </p:nvSpPr>
        <p:spPr>
          <a:xfrm>
            <a:off x="899592" y="1412776"/>
            <a:ext cx="7416824" cy="4247317"/>
          </a:xfrm>
          <a:prstGeom prst="rect">
            <a:avLst/>
          </a:prstGeom>
          <a:noFill/>
        </p:spPr>
        <p:txBody>
          <a:bodyPr wrap="square" rtlCol="0">
            <a:spAutoFit/>
          </a:bodyPr>
          <a:lstStyle/>
          <a:p>
            <a:r>
              <a:rPr lang="zh-CN" altLang="en-US" dirty="0"/>
              <a:t>深度全范围</a:t>
            </a:r>
            <a:r>
              <a:rPr lang="en-US" altLang="zh-CN" dirty="0"/>
              <a:t>(DFR</a:t>
            </a:r>
            <a:r>
              <a:rPr lang="zh-CN" altLang="en-US" dirty="0"/>
              <a:t>方法</a:t>
            </a:r>
            <a:r>
              <a:rPr lang="en-US" altLang="zh-CN" dirty="0"/>
              <a:t>)</a:t>
            </a:r>
            <a:r>
              <a:rPr lang="zh-CN" altLang="en-US" dirty="0"/>
              <a:t>：①</a:t>
            </a:r>
            <a:r>
              <a:rPr lang="en-US" altLang="zh-CN" dirty="0"/>
              <a:t>CNN</a:t>
            </a:r>
            <a:r>
              <a:rPr lang="zh-CN" altLang="en-US" dirty="0"/>
              <a:t>（卷积神经网络）②长短时记忆③堆叠自动编码器</a:t>
            </a:r>
            <a:endParaRPr lang="en-US" altLang="zh-CN" dirty="0"/>
          </a:p>
          <a:p>
            <a:r>
              <a:rPr lang="en-US" altLang="zh-CN" dirty="0"/>
              <a:t>Q1:</a:t>
            </a:r>
            <a:r>
              <a:rPr lang="zh-CN" altLang="en-US" dirty="0"/>
              <a:t>数据预处理的好处？</a:t>
            </a:r>
            <a:endParaRPr lang="en-US" altLang="zh-CN" dirty="0"/>
          </a:p>
          <a:p>
            <a:r>
              <a:rPr lang="en-US" altLang="zh-CN" dirty="0"/>
              <a:t>A:</a:t>
            </a:r>
            <a:r>
              <a:rPr lang="zh-CN" altLang="en-US" dirty="0"/>
              <a:t>可以统一数据格式，减少无关信息，为后续数据工作铺平道路</a:t>
            </a:r>
            <a:endParaRPr lang="en-US" altLang="zh-CN" dirty="0"/>
          </a:p>
          <a:p>
            <a:endParaRPr lang="en-US" altLang="zh-CN" dirty="0"/>
          </a:p>
          <a:p>
            <a:r>
              <a:rPr lang="zh-CN" altLang="en-US" dirty="0"/>
              <a:t>基本过程：</a:t>
            </a:r>
            <a:endParaRPr lang="en-US" altLang="zh-CN" dirty="0"/>
          </a:p>
          <a:p>
            <a:pPr marL="342900" indent="-342900">
              <a:buFont typeface="+mj-ea"/>
              <a:buAutoNum type="circleNumDbPlain"/>
            </a:pPr>
            <a:r>
              <a:rPr lang="zh-CN" altLang="en-US" dirty="0"/>
              <a:t>包生成：分离原始数据</a:t>
            </a:r>
            <a:endParaRPr lang="en-US" altLang="zh-CN" dirty="0"/>
          </a:p>
          <a:p>
            <a:pPr marL="342900" indent="-342900">
              <a:buFont typeface="+mj-ea"/>
              <a:buAutoNum type="circleNumDbPlain"/>
            </a:pPr>
            <a:r>
              <a:rPr lang="zh-CN" altLang="en-US" dirty="0"/>
              <a:t>流量清洗（</a:t>
            </a:r>
            <a:r>
              <a:rPr lang="en-US" altLang="zh-CN" dirty="0"/>
              <a:t>purification</a:t>
            </a:r>
            <a:r>
              <a:rPr lang="zh-CN" altLang="en-US" dirty="0"/>
              <a:t>）：消除一些与以太网相关的数据</a:t>
            </a:r>
            <a:endParaRPr lang="en-US" altLang="zh-CN" dirty="0"/>
          </a:p>
          <a:p>
            <a:pPr marL="342900" indent="-342900">
              <a:buFont typeface="+mj-ea"/>
              <a:buAutoNum type="circleNumDbPlain"/>
            </a:pPr>
            <a:r>
              <a:rPr lang="zh-CN" altLang="en-US" dirty="0"/>
              <a:t>流量提取：删除复杂文件和空文件</a:t>
            </a:r>
            <a:endParaRPr lang="en-US" altLang="zh-CN" dirty="0"/>
          </a:p>
          <a:p>
            <a:pPr marL="342900" indent="-342900">
              <a:buFont typeface="+mj-ea"/>
              <a:buAutoNum type="circleNumDbPlain"/>
            </a:pPr>
            <a:r>
              <a:rPr lang="zh-CN" altLang="en-US" dirty="0"/>
              <a:t>长度统一：将长度不为</a:t>
            </a:r>
            <a:r>
              <a:rPr lang="en-US" altLang="zh-CN" dirty="0"/>
              <a:t>900</a:t>
            </a:r>
            <a:r>
              <a:rPr lang="zh-CN" altLang="en-US" dirty="0"/>
              <a:t>的统一到</a:t>
            </a:r>
            <a:r>
              <a:rPr lang="en-US" altLang="zh-CN" dirty="0"/>
              <a:t>900</a:t>
            </a:r>
          </a:p>
          <a:p>
            <a:pPr marL="342900" indent="-342900">
              <a:buFont typeface="+mj-ea"/>
              <a:buAutoNum type="circleNumDbPlain"/>
            </a:pPr>
            <a:r>
              <a:rPr lang="zh-CN" altLang="en-US" dirty="0"/>
              <a:t>填充生成：将长度统一的</a:t>
            </a:r>
            <a:r>
              <a:rPr lang="en-US" altLang="zh-CN" dirty="0" err="1"/>
              <a:t>pcap</a:t>
            </a:r>
            <a:r>
              <a:rPr lang="zh-CN" altLang="en-US" dirty="0"/>
              <a:t>文件转换为</a:t>
            </a:r>
            <a:r>
              <a:rPr lang="en-US" altLang="zh-CN" dirty="0"/>
              <a:t>30</a:t>
            </a:r>
            <a:r>
              <a:rPr lang="zh-CN" altLang="en-US" dirty="0"/>
              <a:t>*</a:t>
            </a:r>
            <a:r>
              <a:rPr lang="en-US" altLang="zh-CN" dirty="0"/>
              <a:t>30</a:t>
            </a:r>
            <a:r>
              <a:rPr lang="zh-CN" altLang="en-US" dirty="0"/>
              <a:t>字节的文件</a:t>
            </a:r>
            <a:endParaRPr lang="en-US" altLang="zh-CN" dirty="0"/>
          </a:p>
          <a:p>
            <a:pPr marL="342900" indent="-342900">
              <a:buFont typeface="+mj-ea"/>
              <a:buAutoNum type="circleNumDbPlain"/>
            </a:pPr>
            <a:endParaRPr lang="en-US" altLang="zh-CN" dirty="0"/>
          </a:p>
          <a:p>
            <a:pPr marL="342900" indent="-342900">
              <a:buFont typeface="+mj-ea"/>
              <a:buAutoNum type="circleNumDbPlain"/>
            </a:pPr>
            <a:endParaRPr lang="en-US" altLang="zh-CN" dirty="0"/>
          </a:p>
          <a:p>
            <a:r>
              <a:rPr lang="zh-CN" altLang="en-US" dirty="0"/>
              <a:t>补：</a:t>
            </a:r>
            <a:r>
              <a:rPr lang="en-US" altLang="zh-CN" dirty="0"/>
              <a:t>CNN</a:t>
            </a:r>
            <a:r>
              <a:rPr lang="zh-CN" altLang="en-US" dirty="0"/>
              <a:t>主要用于计算机视觉等领域</a:t>
            </a:r>
            <a:endParaRPr lang="en-US" altLang="zh-CN" dirty="0"/>
          </a:p>
          <a:p>
            <a:r>
              <a:rPr lang="zh-CN" altLang="en-US" dirty="0"/>
              <a:t>池化操作：将区域内数值最大值提取出来，达到特征提取的功能</a:t>
            </a:r>
            <a:endParaRPr lang="en-US" altLang="zh-CN" dirty="0"/>
          </a:p>
        </p:txBody>
      </p:sp>
    </p:spTree>
    <p:extLst>
      <p:ext uri="{BB962C8B-B14F-4D97-AF65-F5344CB8AC3E}">
        <p14:creationId xmlns:p14="http://schemas.microsoft.com/office/powerpoint/2010/main" val="563800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4AACB7-FD01-4C81-B6DF-B9B201591B41}"/>
              </a:ext>
            </a:extLst>
          </p:cNvPr>
          <p:cNvSpPr txBox="1"/>
          <p:nvPr/>
        </p:nvSpPr>
        <p:spPr>
          <a:xfrm>
            <a:off x="899592" y="1412776"/>
            <a:ext cx="7416824" cy="1754326"/>
          </a:xfrm>
          <a:prstGeom prst="rect">
            <a:avLst/>
          </a:prstGeom>
          <a:noFill/>
        </p:spPr>
        <p:txBody>
          <a:bodyPr wrap="square" rtlCol="0">
            <a:spAutoFit/>
          </a:bodyPr>
          <a:lstStyle/>
          <a:p>
            <a:r>
              <a:rPr lang="en-US" altLang="zh-CN" dirty="0"/>
              <a:t>Q2:RNN</a:t>
            </a:r>
            <a:r>
              <a:rPr lang="zh-CN" altLang="en-US" dirty="0"/>
              <a:t>的缺陷？可能出现梯度爆炸或消失，记忆有限</a:t>
            </a:r>
            <a:endParaRPr lang="en-US" altLang="zh-CN" dirty="0"/>
          </a:p>
          <a:p>
            <a:endParaRPr lang="en-US" altLang="zh-CN" dirty="0"/>
          </a:p>
          <a:p>
            <a:r>
              <a:rPr lang="en-US" altLang="zh-CN" dirty="0"/>
              <a:t>LSTM</a:t>
            </a:r>
            <a:r>
              <a:rPr lang="zh-CN" altLang="en-US" dirty="0"/>
              <a:t>则可以处理连续的数据</a:t>
            </a:r>
            <a:endParaRPr lang="en-US" altLang="zh-CN" dirty="0"/>
          </a:p>
          <a:p>
            <a:endParaRPr lang="en-US" altLang="zh-CN" dirty="0"/>
          </a:p>
          <a:p>
            <a:r>
              <a:rPr lang="en-US" altLang="zh-CN" dirty="0"/>
              <a:t>Q3:</a:t>
            </a:r>
            <a:r>
              <a:rPr lang="zh-CN" altLang="en-US" dirty="0"/>
              <a:t>本文的优点？评估出了分类效率，易于更好的比较。新方法在入侵检测、存储性能方面达到了更好，且要求的存储容量减少了。</a:t>
            </a:r>
            <a:endParaRPr lang="en-US" altLang="zh-CN" dirty="0"/>
          </a:p>
        </p:txBody>
      </p:sp>
    </p:spTree>
    <p:extLst>
      <p:ext uri="{BB962C8B-B14F-4D97-AF65-F5344CB8AC3E}">
        <p14:creationId xmlns:p14="http://schemas.microsoft.com/office/powerpoint/2010/main" val="1583273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3367397"/>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5977876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378289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12086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419839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总体思路：设计一个使用监督学习的系统，依赖于大量的</a:t>
            </a:r>
            <a:r>
              <a:rPr lang="en-US" altLang="zh-CN" dirty="0">
                <a:latin typeface="微软雅黑" panose="020B0503020204020204" pitchFamily="34" charset="-122"/>
                <a:ea typeface="微软雅黑" panose="020B0503020204020204" pitchFamily="34" charset="-122"/>
              </a:rPr>
              <a:t>BEC</a:t>
            </a:r>
            <a:r>
              <a:rPr lang="zh-CN" altLang="en-US" dirty="0">
                <a:latin typeface="微软雅黑" panose="020B0503020204020204" pitchFamily="34" charset="-122"/>
                <a:ea typeface="微软雅黑" panose="020B0503020204020204" pitchFamily="34" charset="-122"/>
              </a:rPr>
              <a:t>电子邮件数据集；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重点步骤与关键技术：有两个机器学习分类器，一个</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SVM</a:t>
            </a:r>
            <a:r>
              <a:rPr lang="zh-CN" altLang="en-US"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pcap</a:t>
            </a:r>
            <a:r>
              <a:rPr lang="zh-CN" altLang="en-US" dirty="0">
                <a:latin typeface="微软雅黑" panose="020B0503020204020204" pitchFamily="34" charset="-122"/>
                <a:ea typeface="微软雅黑" panose="020B0503020204020204" pitchFamily="34" charset="-122"/>
              </a:rPr>
              <a:t>数据集</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提出将</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加密流的元数据可视化，以作为更好恶意流量分析和分类的分析图（直观）</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流开始时对交换的不加密</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元数据进行有效分类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）论文不足：是否对于其他的数据皆也有很好的迁移性；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）思考与借鉴：这种图像的方法可以作为传统方法的一种参考，更加直观</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00840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197239"/>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a:solidFill>
                  <a:srgbClr val="222226"/>
                </a:solidFill>
                <a:latin typeface="PingFang SC"/>
              </a:rPr>
              <a:t>A distance-based method for building an encrypted malware traffic identification framework</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        </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t>JIAYONG LIU, ZHIYI TIAN, RONGFENG ZHENG, LIANG LIU(Sichuan University, China)</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dirty="0"/>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[IEEE Access,2019]</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8264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029390"/>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传统的恶意流量分类一般是由恶意软件宿主行为定义，与通信流量行为无关；</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能够采取有针对性的措施，更快地减少损失；</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检测加密恶意流量的主要方法是基于不受加密影响的特征，如数据包提取之统计特征，应用监督学习方法，但仍是二分类，需要向多分类转化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先前检测模拟的工作已经在非常小的数据集上进行，误差非常高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多分类模型训练速度慢，识别分类精度低，使用特征及和数据不灵活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没有统一的标准来确定恶意软件的类别</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使用监督学习方法识别恶意流量的另外一个问题是类不平衡，其中又分为数据不平衡和特征不平衡</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22588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86038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总体思路：提出了一种基于距离的方法，利用高斯混合模型和排序点识别聚类结构计算恶意软件之间定义的</a:t>
            </a:r>
            <a:r>
              <a:rPr lang="en-US" altLang="zh-CN" dirty="0">
                <a:latin typeface="微软雅黑" panose="020B0503020204020204" pitchFamily="34" charset="-122"/>
                <a:ea typeface="微软雅黑" panose="020B0503020204020204" pitchFamily="34" charset="-122"/>
              </a:rPr>
              <a:t>Distance</a:t>
            </a:r>
            <a:r>
              <a:rPr lang="zh-CN" altLang="en-US" dirty="0">
                <a:latin typeface="微软雅黑" panose="020B0503020204020204" pitchFamily="34" charset="-122"/>
                <a:ea typeface="微软雅黑" panose="020B0503020204020204" pitchFamily="34" charset="-122"/>
              </a:rPr>
              <a:t>参数；</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rPr>
              <a:t>重点步骤与关键技术：流量聚类，采用</a:t>
            </a:r>
            <a:r>
              <a:rPr lang="en-US" altLang="zh-CN" dirty="0">
                <a:latin typeface="微软雅黑" panose="020B0503020204020204" pitchFamily="34" charset="-122"/>
                <a:ea typeface="微软雅黑" panose="020B0503020204020204" pitchFamily="34" charset="-122"/>
              </a:rPr>
              <a:t>OPTICS</a:t>
            </a:r>
            <a:r>
              <a:rPr lang="zh-CN" altLang="en-US" dirty="0">
                <a:latin typeface="微软雅黑" panose="020B0503020204020204" pitchFamily="34" charset="-122"/>
                <a:ea typeface="微软雅黑" panose="020B0503020204020204" pitchFamily="34" charset="-122"/>
              </a:rPr>
              <a:t>算法；构建框架，建立</a:t>
            </a:r>
            <a:r>
              <a:rPr lang="en-US" altLang="zh-CN" dirty="0" err="1">
                <a:latin typeface="微软雅黑" panose="020B0503020204020204" pitchFamily="34" charset="-122"/>
                <a:ea typeface="微软雅黑" panose="020B0503020204020204" pitchFamily="34" charset="-122"/>
              </a:rPr>
              <a:t>Fclass</a:t>
            </a:r>
            <a:r>
              <a:rPr lang="zh-CN" altLang="en-US" dirty="0">
                <a:latin typeface="微软雅黑" panose="020B0503020204020204" pitchFamily="34" charset="-122"/>
                <a:ea typeface="微软雅黑" panose="020B0503020204020204" pitchFamily="34" charset="-122"/>
              </a:rPr>
              <a:t>的身份识别框架；培训模式，训练识别框架对加密的恶意软件流量进行识别</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提出的基于距离的方法，将监督学习和无监督学习结合起来，能更高效、准确的建立以来数据集的框架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从特征集中随机选取</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个特征进行训练和评估，评价标准是交叉验证的准确性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）论文不足：这种方法针对于需要提前获取大量的恶意软件流量样本，识别过程中需要提前提取特征，这大大限制了方法的实际应用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）思考与借鉴：通过基于</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的体系结构使用历史电子邮件模式的通用方法对于快速开发新的分类器以应对不断演变的威胁非常有用</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5265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643241"/>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5</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err="1">
                <a:solidFill>
                  <a:srgbClr val="222226"/>
                </a:solidFill>
                <a:latin typeface="PingFang SC"/>
              </a:rPr>
              <a:t>Deep-full-range:A</a:t>
            </a:r>
            <a:r>
              <a:rPr lang="en-US" altLang="zh-CN" sz="2400" b="1" dirty="0">
                <a:solidFill>
                  <a:srgbClr val="222226"/>
                </a:solidFill>
                <a:latin typeface="PingFang SC"/>
              </a:rPr>
              <a:t> deep learning based network encrypted traffic classification and intrusion</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        </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1800" b="1" kern="100" dirty="0">
              <a:solidFill>
                <a:srgbClr val="FF0000"/>
              </a:solidFill>
              <a:effectLst/>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t>YI ZENG, HUAXI GU , WENTING WEI , AND YANTAO GUO</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[IEEE Access,2019]</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8653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44488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传统的包含有私人信息的关于特征标记和隐私协议方法过时，现有的方法不再适用于网络环境；</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提出新方法，无需私人信息，能够从原始流量中学习，在效率上优于现有方法，且做到了存储资源降低；</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基于端口号的方法和基于数据包检查的方法，不能满足于现代流量环境的要求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基于机器学习的分类方法通常选取大量的存储和计算资源，这限制了在资源中受限的节点，需要一种新的分类方法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流量具有多样性，更多的应用开始应用安全协议，</a:t>
            </a:r>
            <a:r>
              <a:rPr lang="en-US" altLang="zh-CN" dirty="0">
                <a:latin typeface="微软雅黑" panose="020B0503020204020204" pitchFamily="34" charset="-122"/>
                <a:ea typeface="微软雅黑" panose="020B0503020204020204" pitchFamily="34" charset="-122"/>
              </a:rPr>
              <a:t>SSL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SSH</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在无隐私泄露的情况下实现高质量的流量识别工作</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选取出重要的特征作为参考量，并排除无关特征</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73985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总体思路：提出了一种新的网络流量分类和入侵检测框架，采用</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SAE</a:t>
            </a: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重点步骤与关键技术：可以分为两个功能模块，预处理和</a:t>
            </a:r>
            <a:r>
              <a:rPr lang="en-US" altLang="zh-CN" dirty="0">
                <a:latin typeface="微软雅黑" panose="020B0503020204020204" pitchFamily="34" charset="-122"/>
                <a:ea typeface="微软雅黑" panose="020B0503020204020204" pitchFamily="34" charset="-122"/>
              </a:rPr>
              <a:t>DFR</a:t>
            </a:r>
            <a:r>
              <a:rPr lang="zh-CN" altLang="en-US" dirty="0">
                <a:latin typeface="微软雅黑" panose="020B0503020204020204" pitchFamily="34" charset="-122"/>
                <a:ea typeface="微软雅黑" panose="020B0503020204020204" pitchFamily="34" charset="-122"/>
              </a:rPr>
              <a:t>程序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相较于传统的方法，决策树通过训练自动提取和特征选择，避免了选择特征和获取私有信息，比较理想</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决策树具有较高的学习能力，能够学习高度复杂的模式，以获得比以往具有更多功能的办法；</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）论文不足：文中侧重于对于加密流量分类，存在数据集不平衡的现象，导致在训练过程中误导模型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）思考与借鉴：无需暴露隐私信息，占有更少的存储资源</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24145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4020460"/>
          </a:xfrm>
          <a:prstGeom prst="rect">
            <a:avLst/>
          </a:prstGeom>
        </p:spPr>
        <p:txBody>
          <a:bodyPr wrap="square">
            <a:spAutoFit/>
          </a:bodyPr>
          <a:lstStyle/>
          <a:p>
            <a:pPr marL="342900" indent="-342900">
              <a:buFont typeface="+mj-lt"/>
              <a:buAutoNum type="arabicPeriod"/>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nSpc>
                <a:spcPts val="1795"/>
              </a:lnSpc>
              <a:buFont typeface="+mj-lt"/>
              <a:buAutoNum type="arabicPeriod" startAt="10"/>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ICNP 2016</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Enhanced telemetry for encrypted threat analytics</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【威胁分析检测】（承上，思科团队）</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提出了网络流量检测系统，新的数据特征被搜集并作为数据集，增加了</a:t>
            </a:r>
            <a:r>
              <a:rPr lang="zh-CN" altLang="zh-CN" sz="1800" b="1"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数据特征</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的使用</a:t>
            </a:r>
            <a:endParaRPr lang="en-US" altLang="zh-CN" dirty="0">
              <a:solidFill>
                <a:srgbClr val="000000"/>
              </a:solidFill>
              <a:latin typeface="宋体" panose="02010600030101010101" pitchFamily="2" charset="-122"/>
              <a:cs typeface="宋体" panose="02010600030101010101" pitchFamily="2" charset="-122"/>
            </a:endParaRPr>
          </a:p>
          <a:p>
            <a:pPr marL="342900" indent="-342900">
              <a:buFont typeface="+mj-lt"/>
              <a:buAutoNum type="arabicPeriod" startAt="11"/>
            </a:pP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IEEE ACCESS 2020</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A Deep Hierarchical Network for Packet-Level</a:t>
            </a:r>
            <a:r>
              <a:rPr lang="en-US" altLang="zh-CN" dirty="0">
                <a:latin typeface="宋体" panose="02010600030101010101" pitchFamily="2" charset="-122"/>
                <a:cs typeface="宋体" panose="02010600030101010101" pitchFamily="2" charset="-122"/>
              </a:rPr>
              <a:t> </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Malicious Traffic Detection</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【恶意流量检测，基于数据包】</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设计了一个在数据包层次上进行恶意留了检测的深度分层网络，能够从原始数据包学习流量特征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startAt="12"/>
            </a:pP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IEEE 2018</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Classification of malicious traffic using </a:t>
            </a:r>
            <a:r>
              <a:rPr lang="en-US" altLang="zh-CN" sz="1800" dirty="0" err="1">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tensorflow</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machine learning</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【恶意流量分类】</a:t>
            </a:r>
            <a:endPar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lt"/>
              <a:buAutoNum type="arabicPeriod" startAt="12"/>
            </a:pPr>
            <a:r>
              <a:rPr lang="zh-CN" altLang="zh-CN" sz="18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dirty="0" err="1">
                <a:solidFill>
                  <a:srgbClr val="FF0000"/>
                </a:solidFill>
                <a:effectLst/>
                <a:latin typeface="Times New Roman" panose="02020603050405020304" pitchFamily="18" charset="0"/>
                <a:ea typeface="等线" panose="02010600030101010101" pitchFamily="2" charset="-122"/>
              </a:rPr>
              <a:t>Computer&amp;Science</a:t>
            </a:r>
            <a:r>
              <a:rPr lang="en-US" altLang="zh-CN" sz="1800" dirty="0">
                <a:solidFill>
                  <a:srgbClr val="FF0000"/>
                </a:solidFill>
                <a:effectLst/>
                <a:latin typeface="Times New Roman" panose="02020603050405020304" pitchFamily="18" charset="0"/>
                <a:ea typeface="等线" panose="02010600030101010101" pitchFamily="2" charset="-122"/>
              </a:rPr>
              <a:t> 2017</a:t>
            </a:r>
            <a:r>
              <a:rPr lang="zh-CN" altLang="zh-CN" sz="18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Detecting Malignant TLS Servers Using Machine Learning Techniques</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【基于机器学习的流量检测】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startAt="12"/>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startAt="11"/>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nSpc>
                <a:spcPts val="1795"/>
              </a:lnSpc>
              <a:buFont typeface="+mj-lt"/>
              <a:buAutoNum type="arabicPeriod" startAt="10"/>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base">
              <a:lnSpc>
                <a:spcPts val="1795"/>
              </a:lnSpc>
              <a:buFont typeface="+mj-lt"/>
              <a:buAutoNum type="arabicPeriod" startAt="10"/>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13306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335739"/>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6</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err="1">
                <a:solidFill>
                  <a:srgbClr val="222226"/>
                </a:solidFill>
                <a:latin typeface="PingFang SC"/>
              </a:rPr>
              <a:t>MalDetect</a:t>
            </a:r>
            <a:r>
              <a:rPr lang="zh-CN" altLang="en-US" sz="2400" b="1" dirty="0">
                <a:solidFill>
                  <a:srgbClr val="222226"/>
                </a:solidFill>
                <a:latin typeface="PingFang SC"/>
              </a:rPr>
              <a:t>：</a:t>
            </a:r>
            <a:r>
              <a:rPr lang="en-US" altLang="zh-CN" sz="2400" b="1" dirty="0">
                <a:solidFill>
                  <a:srgbClr val="222226"/>
                </a:solidFill>
                <a:latin typeface="PingFang SC"/>
              </a:rPr>
              <a:t> A Structure of Encrypted Malware Traffic Detection</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        </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err="1"/>
              <a:t>Jiyuan</a:t>
            </a:r>
            <a:r>
              <a:rPr lang="en-US" altLang="zh-CN" dirty="0"/>
              <a:t> Liu1, </a:t>
            </a:r>
            <a:r>
              <a:rPr lang="en-US" altLang="zh-CN" dirty="0" err="1"/>
              <a:t>Yingzhi</a:t>
            </a:r>
            <a:r>
              <a:rPr lang="en-US" altLang="zh-CN" dirty="0"/>
              <a:t> Zeng2, </a:t>
            </a:r>
            <a:r>
              <a:rPr lang="en-US" altLang="zh-CN" dirty="0" err="1"/>
              <a:t>Jiangyong</a:t>
            </a:r>
            <a:r>
              <a:rPr lang="en-US" altLang="zh-CN" dirty="0"/>
              <a:t> Shi2, </a:t>
            </a:r>
            <a:r>
              <a:rPr lang="en-US" altLang="zh-CN" dirty="0" err="1"/>
              <a:t>Yuexiang</a:t>
            </a:r>
            <a:r>
              <a:rPr lang="en-US" altLang="zh-CN" dirty="0"/>
              <a:t> Yang2,∗,</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t>Rui Wang3and </a:t>
            </a:r>
            <a:r>
              <a:rPr lang="en-US" altLang="zh-CN" dirty="0" err="1"/>
              <a:t>Liangzhong</a:t>
            </a:r>
            <a:r>
              <a:rPr lang="en-US" altLang="zh-CN" dirty="0"/>
              <a:t> He4</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en-US" altLang="zh-CN" sz="1800" dirty="0" err="1">
                <a:solidFill>
                  <a:srgbClr val="000000"/>
                </a:solidFill>
                <a:effectLst/>
                <a:latin typeface="Times New Roman" panose="02020603050405020304" pitchFamily="18" charset="0"/>
                <a:ea typeface="微软雅黑" panose="020B0503020204020204" pitchFamily="34" charset="-122"/>
              </a:rPr>
              <a:t>Computers,Materials&amp;Continua</a:t>
            </a:r>
            <a:r>
              <a:rPr lang="en-US" altLang="zh-CN" sz="1800" dirty="0">
                <a:solidFill>
                  <a:srgbClr val="000000"/>
                </a:solidFill>
                <a:effectLst/>
                <a:latin typeface="Times New Roman" panose="02020603050405020304" pitchFamily="18" charset="0"/>
                <a:ea typeface="微软雅黑" panose="020B0503020204020204" pitchFamily="34" charset="-122"/>
              </a:rPr>
              <a:t> 2019]</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5017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3782895"/>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攻击者通过捕获主机通信产生的流量来破译消息困难；</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提出新方法，能够摆脱重新训练的过程，在效率、时效和表现上做出了改进；</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传统的基于包检测的方法增加了暴露</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应用程序数据的概率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未考虑加密流量、忽略加密协议的细节、模型建立和检测过程需要很长时间</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采集的数据分布不平衡，且大部分样本来自负类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模型建立在多分类的模式上，未能满足问题需求的需求</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87086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总体思路：在</a:t>
            </a:r>
            <a:r>
              <a:rPr lang="en-US" altLang="zh-CN" dirty="0" err="1">
                <a:latin typeface="微软雅黑" panose="020B0503020204020204" pitchFamily="34" charset="-122"/>
                <a:ea typeface="微软雅黑" panose="020B0503020204020204" pitchFamily="34" charset="-122"/>
              </a:rPr>
              <a:t>maldetect</a:t>
            </a:r>
            <a:r>
              <a:rPr lang="zh-CN" altLang="en-US" dirty="0">
                <a:latin typeface="微软雅黑" panose="020B0503020204020204" pitchFamily="34" charset="-122"/>
                <a:ea typeface="微软雅黑" panose="020B0503020204020204" pitchFamily="34" charset="-122"/>
              </a:rPr>
              <a:t>中部署了随机森林树，使得分类器在在线模式下更新其参数</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重点步骤与关键技术：只需要在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握手结束前从包中提取特征，而不是使用完整流的包</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1.Maldetect</a:t>
            </a:r>
            <a:r>
              <a:rPr lang="zh-CN" altLang="en-US" dirty="0">
                <a:latin typeface="微软雅黑" panose="020B0503020204020204" pitchFamily="34" charset="-122"/>
                <a:ea typeface="微软雅黑" panose="020B0503020204020204" pitchFamily="34" charset="-122"/>
              </a:rPr>
              <a:t>能够再恶意软件执行非法操作之前检测到恶意软件流量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2.Maldetect</a:t>
            </a:r>
            <a:r>
              <a:rPr lang="zh-CN" altLang="en-US" dirty="0">
                <a:latin typeface="微软雅黑" panose="020B0503020204020204" pitchFamily="34" charset="-122"/>
                <a:ea typeface="微软雅黑" panose="020B0503020204020204" pitchFamily="34" charset="-122"/>
              </a:rPr>
              <a:t>框架支持多种分类（不同软件家族）和二分类；基于给定样本可以快速学习新的恶意软件流量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）论文不足：未能在</a:t>
            </a:r>
            <a:r>
              <a:rPr lang="en-US" altLang="zh-CN" dirty="0">
                <a:latin typeface="微软雅黑" panose="020B0503020204020204" pitchFamily="34" charset="-122"/>
                <a:ea typeface="微软雅黑" panose="020B0503020204020204" pitchFamily="34" charset="-122"/>
              </a:rPr>
              <a:t>IDS</a:t>
            </a:r>
            <a:r>
              <a:rPr lang="zh-CN" altLang="en-US" dirty="0">
                <a:latin typeface="微软雅黑" panose="020B0503020204020204" pitchFamily="34" charset="-122"/>
                <a:ea typeface="微软雅黑" panose="020B0503020204020204" pitchFamily="34" charset="-122"/>
              </a:rPr>
              <a:t>中集成，需要在这方面进行相关的测试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）思考与借鉴：选取了典型的特征，易于提取；采用随机森林的方法作为分类器，摆脱重复训练和部署</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66095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F3E5C5-57DB-4AF3-8B29-E9B4B8D64213}"/>
              </a:ext>
            </a:extLst>
          </p:cNvPr>
          <p:cNvSpPr txBox="1"/>
          <p:nvPr/>
        </p:nvSpPr>
        <p:spPr>
          <a:xfrm>
            <a:off x="755576" y="1340768"/>
            <a:ext cx="7848872" cy="3970318"/>
          </a:xfrm>
          <a:prstGeom prst="rect">
            <a:avLst/>
          </a:prstGeom>
          <a:noFill/>
        </p:spPr>
        <p:txBody>
          <a:bodyPr wrap="square" rtlCol="0">
            <a:spAutoFit/>
          </a:bodyPr>
          <a:lstStyle/>
          <a:p>
            <a:r>
              <a:rPr lang="en-US" altLang="zh-CN" dirty="0" err="1"/>
              <a:t>Maldetect</a:t>
            </a:r>
            <a:r>
              <a:rPr lang="en-US" altLang="zh-CN" dirty="0"/>
              <a:t>:</a:t>
            </a:r>
            <a:r>
              <a:rPr lang="zh-CN" altLang="en-US" dirty="0"/>
              <a:t>从</a:t>
            </a:r>
            <a:r>
              <a:rPr lang="en-US" altLang="zh-CN" dirty="0"/>
              <a:t>8</a:t>
            </a:r>
            <a:r>
              <a:rPr lang="zh-CN" altLang="en-US" dirty="0"/>
              <a:t>个数据包之中提取特征</a:t>
            </a:r>
            <a:endParaRPr lang="en-US" altLang="zh-CN" dirty="0"/>
          </a:p>
          <a:p>
            <a:endParaRPr lang="en-US" altLang="zh-CN" dirty="0"/>
          </a:p>
          <a:p>
            <a:r>
              <a:rPr lang="zh-CN" altLang="en-US" dirty="0"/>
              <a:t>评估的标准：有效性、及时性、表现</a:t>
            </a:r>
            <a:endParaRPr lang="en-US" altLang="zh-CN" dirty="0"/>
          </a:p>
          <a:p>
            <a:endParaRPr lang="en-US" altLang="zh-CN" dirty="0"/>
          </a:p>
          <a:p>
            <a:r>
              <a:rPr lang="en-US" altLang="zh-CN" dirty="0"/>
              <a:t>TLS</a:t>
            </a:r>
            <a:r>
              <a:rPr lang="zh-CN" altLang="en-US" dirty="0"/>
              <a:t>协议是为了对抗被</a:t>
            </a:r>
            <a:r>
              <a:rPr lang="en-US" altLang="zh-CN" dirty="0"/>
              <a:t>internet</a:t>
            </a:r>
            <a:r>
              <a:rPr lang="zh-CN" altLang="en-US" dirty="0"/>
              <a:t>协议检测到</a:t>
            </a:r>
            <a:endParaRPr lang="en-US" altLang="zh-CN" dirty="0"/>
          </a:p>
          <a:p>
            <a:endParaRPr lang="en-US" altLang="zh-CN" dirty="0"/>
          </a:p>
          <a:p>
            <a:r>
              <a:rPr lang="zh-CN" altLang="en-US" dirty="0"/>
              <a:t>原方法：从</a:t>
            </a:r>
            <a:r>
              <a:rPr lang="en-US" altLang="zh-CN" dirty="0"/>
              <a:t>TLS</a:t>
            </a:r>
            <a:r>
              <a:rPr lang="zh-CN" altLang="en-US" dirty="0"/>
              <a:t>连接之中暴露的观测数据来训练机器学习分类器，从而判断是否为恶意流量</a:t>
            </a:r>
            <a:endParaRPr lang="en-US" altLang="zh-CN" dirty="0"/>
          </a:p>
          <a:p>
            <a:r>
              <a:rPr lang="zh-CN" altLang="en-US" dirty="0"/>
              <a:t>缺点：基于完整的框架体系，检测结果不能完整给出</a:t>
            </a:r>
            <a:endParaRPr lang="en-US" altLang="zh-CN" dirty="0"/>
          </a:p>
          <a:p>
            <a:r>
              <a:rPr lang="zh-CN" altLang="en-US" dirty="0"/>
              <a:t>本文：提出了加密恶意软件检测框架</a:t>
            </a:r>
            <a:r>
              <a:rPr lang="en-US" altLang="zh-CN" dirty="0" err="1"/>
              <a:t>MalDetect</a:t>
            </a:r>
            <a:r>
              <a:rPr lang="zh-CN" altLang="en-US" dirty="0"/>
              <a:t>，能够再软件产生破坏前产生相应流量</a:t>
            </a:r>
            <a:endParaRPr lang="en-US" altLang="zh-CN" dirty="0"/>
          </a:p>
          <a:p>
            <a:endParaRPr lang="en-US" altLang="zh-CN" dirty="0"/>
          </a:p>
          <a:p>
            <a:r>
              <a:rPr lang="en-US" altLang="zh-CN" dirty="0" err="1"/>
              <a:t>Libpcap</a:t>
            </a:r>
            <a:r>
              <a:rPr lang="en-US" altLang="zh-CN" dirty="0"/>
              <a:t> </a:t>
            </a:r>
            <a:r>
              <a:rPr lang="zh-CN" altLang="en-US" dirty="0"/>
              <a:t>用以捕获数据包，下一步准备找到</a:t>
            </a:r>
            <a:r>
              <a:rPr lang="en-US" altLang="zh-CN" dirty="0">
                <a:hlinkClick r:id="rId2"/>
              </a:rPr>
              <a:t>https://github.com/IsaacLJY/MalDetect</a:t>
            </a:r>
            <a:r>
              <a:rPr lang="en-US" altLang="zh-CN" dirty="0"/>
              <a:t> </a:t>
            </a:r>
            <a:r>
              <a:rPr lang="zh-CN" altLang="en-US" dirty="0"/>
              <a:t>中的源码，复现实验</a:t>
            </a:r>
            <a:endParaRPr lang="en-US" altLang="zh-CN" dirty="0"/>
          </a:p>
        </p:txBody>
      </p:sp>
    </p:spTree>
    <p:extLst>
      <p:ext uri="{BB962C8B-B14F-4D97-AF65-F5344CB8AC3E}">
        <p14:creationId xmlns:p14="http://schemas.microsoft.com/office/powerpoint/2010/main" val="1492239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5578515"/>
          </a:xfrm>
          <a:prstGeom prst="rect">
            <a:avLst/>
          </a:prstGeom>
          <a:noFill/>
        </p:spPr>
        <p:txBody>
          <a:bodyPr wrap="square" rtlCol="0">
            <a:spAutoFit/>
          </a:bodyPr>
          <a:lstStyle/>
          <a:p>
            <a:pPr>
              <a:lnSpc>
                <a:spcPct val="150000"/>
              </a:lnSpc>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7</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、加密恶意流量检测增量更新与审查规避技术研究（</a:t>
            </a:r>
            <a:r>
              <a:rPr lang="en-US" altLang="zh-CN" b="1" dirty="0">
                <a:solidFill>
                  <a:srgbClr val="000000"/>
                </a:solidFill>
                <a:latin typeface="微软雅黑" panose="020B0503020204020204" pitchFamily="34" charset="-122"/>
                <a:ea typeface="微软雅黑" panose="020B0503020204020204" pitchFamily="34" charset="-122"/>
              </a:rPr>
              <a:t>2018</a:t>
            </a:r>
            <a:r>
              <a:rPr lang="zh-CN" altLang="en-US" b="1" dirty="0">
                <a:solidFill>
                  <a:srgbClr val="000000"/>
                </a:solidFill>
                <a:latin typeface="微软雅黑" panose="020B0503020204020204" pitchFamily="34" charset="-122"/>
                <a:ea typeface="微软雅黑" panose="020B0503020204020204" pitchFamily="34" charset="-122"/>
              </a:rPr>
              <a:t>级张晓雨论文）</a:t>
            </a:r>
            <a:endParaRPr lang="en-US" altLang="zh-CN"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深度包（</a:t>
            </a: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DPI</a:t>
            </a: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）的方法，针对的是未加密流量。适合以下环境：</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当时环境下流量密度比例低，使</a:t>
            </a: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DPI</a:t>
            </a: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和内容识别的方法产生可能。</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存在三种现象：</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1.</a:t>
            </a: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针对实验和商业环境的差异性，</a:t>
            </a: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dataset</a:t>
            </a: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中</a:t>
            </a: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training</a:t>
            </a: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和验证的容量不对等，降低了模型有效性，√</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2.</a:t>
            </a: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模型具有短期时效，√</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3.malware</a:t>
            </a: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会篡改流量指纹特征，达到欺骗</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b="1" i="0" u="none" strike="noStrike" kern="100" cap="none" spc="0" normalizeH="0" baseline="0" noProof="0" dirty="0">
                <a:ln>
                  <a:noFill/>
                </a:ln>
                <a:solidFill>
                  <a:srgbClr val="FF0000"/>
                </a:solidFill>
                <a:uLnTx/>
                <a:uFillTx/>
                <a:latin typeface="Times New Roman" panose="02020603050405020304" pitchFamily="18" charset="0"/>
                <a:cs typeface="+mn-cs"/>
              </a:rPr>
              <a:t>本文将会话作为最小单位，以数据包负载、网络行为特征、会话信息特征对流量指纹进行描述。</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647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71E896-656E-4352-99DA-06A4B5147104}"/>
              </a:ext>
            </a:extLst>
          </p:cNvPr>
          <p:cNvSpPr txBox="1"/>
          <p:nvPr/>
        </p:nvSpPr>
        <p:spPr>
          <a:xfrm>
            <a:off x="323528" y="1124744"/>
            <a:ext cx="8568952" cy="4801314"/>
          </a:xfrm>
          <a:prstGeom prst="rect">
            <a:avLst/>
          </a:prstGeom>
          <a:noFill/>
        </p:spPr>
        <p:txBody>
          <a:bodyPr wrap="square" rtlCol="0">
            <a:spAutoFit/>
          </a:bodyPr>
          <a:lstStyle/>
          <a:p>
            <a:r>
              <a:rPr lang="zh-CN" altLang="en-US" dirty="0"/>
              <a:t>使用随机森林算法和</a:t>
            </a:r>
            <a:r>
              <a:rPr lang="en-US" altLang="zh-CN" dirty="0" err="1"/>
              <a:t>LightGBM</a:t>
            </a:r>
            <a:r>
              <a:rPr lang="zh-CN" altLang="en-US" dirty="0"/>
              <a:t>算法（校园网流量及相应环境）</a:t>
            </a:r>
          </a:p>
          <a:p>
            <a:endParaRPr lang="zh-CN" altLang="en-US" dirty="0"/>
          </a:p>
          <a:p>
            <a:r>
              <a:rPr lang="zh-CN" altLang="en-US" dirty="0"/>
              <a:t>核心：不解密流量是为了隐私问题</a:t>
            </a:r>
          </a:p>
          <a:p>
            <a:endParaRPr lang="zh-CN" altLang="en-US" dirty="0"/>
          </a:p>
          <a:p>
            <a:endParaRPr lang="zh-CN" altLang="en-US" dirty="0"/>
          </a:p>
          <a:p>
            <a:r>
              <a:rPr lang="zh-CN" altLang="en-US" dirty="0"/>
              <a:t>增量学习的优点：</a:t>
            </a:r>
          </a:p>
          <a:p>
            <a:r>
              <a:rPr lang="zh-CN" altLang="en-US" dirty="0"/>
              <a:t>长时效，提升实时监测与反馈效率，避免遭受损失</a:t>
            </a:r>
          </a:p>
          <a:p>
            <a:r>
              <a:rPr lang="zh-CN" altLang="en-US" dirty="0"/>
              <a:t>增量学习的类别：</a:t>
            </a:r>
          </a:p>
          <a:p>
            <a:r>
              <a:rPr lang="zh-CN" altLang="en-US" dirty="0"/>
              <a:t>样本增量学习、类别增量学习、特征增量学习</a:t>
            </a:r>
          </a:p>
          <a:p>
            <a:endParaRPr lang="zh-CN" altLang="en-US" dirty="0"/>
          </a:p>
          <a:p>
            <a:r>
              <a:rPr lang="zh-CN" altLang="en-US" dirty="0"/>
              <a:t>常用监督学习算法：逻辑回归、随机森林、朴素贝叶斯、决策树、神经网络</a:t>
            </a:r>
          </a:p>
          <a:p>
            <a:r>
              <a:rPr lang="zh-CN" altLang="en-US" dirty="0"/>
              <a:t>常用无监督学习算法：</a:t>
            </a:r>
            <a:r>
              <a:rPr lang="en-US" altLang="zh-CN" dirty="0"/>
              <a:t>KNN</a:t>
            </a:r>
            <a:r>
              <a:rPr lang="zh-CN" altLang="en-US" dirty="0"/>
              <a:t>、层次聚类、</a:t>
            </a:r>
            <a:r>
              <a:rPr lang="en-US" altLang="zh-CN" dirty="0"/>
              <a:t>DBSCAN</a:t>
            </a:r>
            <a:r>
              <a:rPr lang="zh-CN" altLang="en-US" dirty="0"/>
              <a:t>、</a:t>
            </a:r>
            <a:r>
              <a:rPr lang="en-US" altLang="zh-CN" dirty="0"/>
              <a:t>PCA</a:t>
            </a:r>
          </a:p>
          <a:p>
            <a:endParaRPr lang="en-US" altLang="zh-CN" dirty="0"/>
          </a:p>
          <a:p>
            <a:endParaRPr lang="en-US" altLang="zh-CN" dirty="0"/>
          </a:p>
          <a:p>
            <a:r>
              <a:rPr lang="zh-CN" altLang="en-US" dirty="0"/>
              <a:t>增量学习概念的理解</a:t>
            </a:r>
          </a:p>
          <a:p>
            <a:endParaRPr lang="zh-CN" altLang="en-US" dirty="0"/>
          </a:p>
          <a:p>
            <a:r>
              <a:rPr lang="zh-CN" altLang="en-US" dirty="0"/>
              <a:t>提出了良性流量单分类器模型，使得一些恶意伪装者更容易被模型察觉</a:t>
            </a:r>
          </a:p>
        </p:txBody>
      </p:sp>
    </p:spTree>
    <p:extLst>
      <p:ext uri="{BB962C8B-B14F-4D97-AF65-F5344CB8AC3E}">
        <p14:creationId xmlns:p14="http://schemas.microsoft.com/office/powerpoint/2010/main" val="1364104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7D090B-4FD1-4AA7-9C7A-DF1652E2FE6D}"/>
              </a:ext>
            </a:extLst>
          </p:cNvPr>
          <p:cNvSpPr txBox="1"/>
          <p:nvPr/>
        </p:nvSpPr>
        <p:spPr>
          <a:xfrm>
            <a:off x="611560" y="1196752"/>
            <a:ext cx="7776864" cy="3970318"/>
          </a:xfrm>
          <a:prstGeom prst="rect">
            <a:avLst/>
          </a:prstGeom>
          <a:noFill/>
        </p:spPr>
        <p:txBody>
          <a:bodyPr wrap="square" rtlCol="0">
            <a:spAutoFit/>
          </a:bodyPr>
          <a:lstStyle/>
          <a:p>
            <a:r>
              <a:rPr lang="zh-CN" altLang="en-US" dirty="0"/>
              <a:t>我在阅读时遇到的困难：</a:t>
            </a:r>
            <a:endParaRPr lang="en-US" altLang="zh-CN" dirty="0"/>
          </a:p>
          <a:p>
            <a:r>
              <a:rPr lang="en-US" altLang="zh-CN" dirty="0"/>
              <a:t>1.</a:t>
            </a:r>
            <a:r>
              <a:rPr lang="zh-CN" altLang="en-US" dirty="0"/>
              <a:t>对于机器学习算法相关的概念部分不太熟悉，在补充笔记学习</a:t>
            </a:r>
            <a:endParaRPr lang="en-US" altLang="zh-CN" dirty="0"/>
          </a:p>
          <a:p>
            <a:r>
              <a:rPr lang="en-US" altLang="zh-CN" dirty="0"/>
              <a:t>2.</a:t>
            </a:r>
            <a:r>
              <a:rPr lang="zh-CN" altLang="en-US" dirty="0"/>
              <a:t>增量学习相关概念及实验设计</a:t>
            </a:r>
            <a:endParaRPr lang="en-US" altLang="zh-CN" dirty="0"/>
          </a:p>
          <a:p>
            <a:endParaRPr lang="en-US" altLang="zh-CN" dirty="0"/>
          </a:p>
          <a:p>
            <a:endParaRPr lang="en-US" altLang="zh-CN" dirty="0"/>
          </a:p>
          <a:p>
            <a:r>
              <a:rPr lang="zh-CN" altLang="en-US" dirty="0"/>
              <a:t>论文值得借鉴的地方：</a:t>
            </a:r>
            <a:endParaRPr lang="en-US" altLang="zh-CN" dirty="0"/>
          </a:p>
          <a:p>
            <a:r>
              <a:rPr lang="en-US" altLang="zh-CN" dirty="0"/>
              <a:t>1.</a:t>
            </a:r>
            <a:r>
              <a:rPr lang="zh-CN" altLang="en-US" dirty="0"/>
              <a:t>针对真实环境和沙箱不同，提出在基于多粒度特征的方法，能够快速检测出加密恶意流量</a:t>
            </a:r>
            <a:endParaRPr lang="en-US" altLang="zh-CN" dirty="0"/>
          </a:p>
          <a:p>
            <a:r>
              <a:rPr lang="en-US" altLang="zh-CN" dirty="0"/>
              <a:t>2.</a:t>
            </a:r>
            <a:r>
              <a:rPr lang="zh-CN" altLang="en-US" dirty="0"/>
              <a:t>提出</a:t>
            </a:r>
            <a:r>
              <a:rPr lang="en-US" altLang="zh-CN" dirty="0"/>
              <a:t>AF-ISVM</a:t>
            </a:r>
            <a:r>
              <a:rPr lang="zh-CN" altLang="en-US" dirty="0"/>
              <a:t>模型，解决准确性随时间变化逐渐下降的问题，这是增量学习的范畴，后续需要补充相关论文</a:t>
            </a:r>
            <a:endParaRPr lang="en-US" altLang="zh-CN" dirty="0"/>
          </a:p>
          <a:p>
            <a:r>
              <a:rPr lang="en-US" altLang="zh-CN" dirty="0"/>
              <a:t>3.</a:t>
            </a:r>
            <a:r>
              <a:rPr lang="zh-CN" altLang="en-US" dirty="0"/>
              <a:t>对于图表，数据集的列举，对于论文的引用都很精确，是良好的论文写作范本</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5406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474238"/>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8</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a:solidFill>
                  <a:srgbClr val="222226"/>
                </a:solidFill>
                <a:latin typeface="PingFang SC"/>
              </a:rPr>
              <a:t>iOS, Your OS, Everybody’s OS: Vetting and Analyzing </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2400" b="1" dirty="0">
                <a:solidFill>
                  <a:srgbClr val="222226"/>
                </a:solidFill>
                <a:latin typeface="PingFang SC"/>
              </a:rPr>
              <a:t>Network Services of iOS Applications</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err="1"/>
              <a:t>Jiyuan</a:t>
            </a:r>
            <a:r>
              <a:rPr lang="en-US" altLang="zh-CN" dirty="0"/>
              <a:t> Liu1Zhushou Tang, Shanghai Jiao Tong University and PWNZEN InfoTech Co., LTD; </a:t>
            </a:r>
            <a:r>
              <a:rPr lang="en-US" altLang="zh-CN" dirty="0" err="1"/>
              <a:t>Ke</a:t>
            </a:r>
            <a:r>
              <a:rPr lang="en-US" altLang="zh-CN" dirty="0"/>
              <a:t> Tang, Shanghai Jiao Tong University; </a:t>
            </a:r>
            <a:r>
              <a:rPr lang="en-US" altLang="zh-CN" dirty="0" err="1"/>
              <a:t>Minhui</a:t>
            </a:r>
            <a:r>
              <a:rPr lang="en-US" altLang="zh-CN" dirty="0"/>
              <a:t> </a:t>
            </a:r>
            <a:r>
              <a:rPr lang="en-US" altLang="zh-CN" dirty="0" err="1"/>
              <a:t>Xue</a:t>
            </a:r>
            <a:r>
              <a:rPr lang="en-US" altLang="zh-CN" dirty="0"/>
              <a:t>, The University of Adelaide; Yuan Tian, University of Virginia; Sen Chen, Nanyang Technological University; Muhammad Ikram, Macquarie University; </a:t>
            </a:r>
            <a:r>
              <a:rPr lang="en-US" altLang="zh-CN" dirty="0" err="1"/>
              <a:t>Tielei</a:t>
            </a:r>
            <a:r>
              <a:rPr lang="en-US" altLang="zh-CN" dirty="0"/>
              <a:t> Wang, PWNZEN InfoTech Co., LTD; </a:t>
            </a:r>
            <a:r>
              <a:rPr lang="en-US" altLang="zh-CN" dirty="0" err="1"/>
              <a:t>Haojin</a:t>
            </a:r>
            <a:r>
              <a:rPr lang="en-US" altLang="zh-CN" dirty="0"/>
              <a:t> Zhu, Shanghai Jiao Tong University</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en-US" altLang="zh-CN" dirty="0">
                <a:effectLst/>
                <a:latin typeface="Arial" panose="020B0604020202020204" pitchFamily="34" charset="0"/>
              </a:rPr>
              <a:t>29th USENIX Security Symposium.</a:t>
            </a:r>
            <a:r>
              <a:rPr lang="en-US" altLang="zh-CN" sz="1800" dirty="0">
                <a:solidFill>
                  <a:srgbClr val="000000"/>
                </a:solidFill>
                <a:effectLst/>
                <a:latin typeface="Times New Roman" panose="02020603050405020304" pitchFamily="18" charset="0"/>
                <a:ea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769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383181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监听网络连接的智能手机</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会给用户严重的安全隐私威胁，存在多种可供攻击的可能性；</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可以修复相关的漏洞，防止用户隐私泄露；</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无相关的研究，本文算是提出的新问题和解决方法的尝试</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安卓应用程序易于收集和分析；苹果具有封闭性，公共存储库不易得</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用于自动分析</a:t>
            </a:r>
            <a:r>
              <a:rPr lang="en-US" altLang="zh-CN" dirty="0">
                <a:latin typeface="微软雅黑" panose="020B0503020204020204" pitchFamily="34" charset="-122"/>
                <a:ea typeface="微软雅黑" panose="020B0503020204020204" pitchFamily="34" charset="-122"/>
              </a:rPr>
              <a:t>iOS</a:t>
            </a:r>
            <a:r>
              <a:rPr lang="zh-CN" altLang="en-US" dirty="0">
                <a:latin typeface="微软雅黑" panose="020B0503020204020204" pitchFamily="34" charset="-122"/>
                <a:ea typeface="微软雅黑" panose="020B0503020204020204" pitchFamily="34" charset="-122"/>
              </a:rPr>
              <a:t>应用程序的工具不够发达与多样化</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iOS</a:t>
            </a:r>
            <a:r>
              <a:rPr lang="zh-CN" altLang="en-US" dirty="0">
                <a:latin typeface="微软雅黑" panose="020B0503020204020204" pitchFamily="34" charset="-122"/>
                <a:ea typeface="微软雅黑" panose="020B0503020204020204" pitchFamily="34" charset="-122"/>
              </a:rPr>
              <a:t>代码边界模糊，无法使用安卓第三方识别的方法</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813016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总体思路：提出了独特的获取数据的方法，分别定义了分析方法和插件</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重点步骤与关键技术：只需要在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握手结束前从包中提取特征，而不是使用完整流的包</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探讨了</a:t>
            </a:r>
            <a:r>
              <a:rPr lang="en-US" altLang="zh-CN" dirty="0">
                <a:latin typeface="微软雅黑" panose="020B0503020204020204" pitchFamily="34" charset="-122"/>
                <a:ea typeface="微软雅黑" panose="020B0503020204020204" pitchFamily="34" charset="-122"/>
              </a:rPr>
              <a:t>iOS</a:t>
            </a:r>
            <a:r>
              <a:rPr lang="zh-CN" altLang="en-US" dirty="0">
                <a:latin typeface="微软雅黑" panose="020B0503020204020204" pitchFamily="34" charset="-122"/>
                <a:ea typeface="微软雅黑" panose="020B0503020204020204" pitchFamily="34" charset="-122"/>
              </a:rPr>
              <a:t>应用程序网络服务的安全审查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第一篇大规模系统研究</a:t>
            </a:r>
            <a:r>
              <a:rPr lang="en-US" altLang="zh-CN" dirty="0">
                <a:latin typeface="微软雅黑" panose="020B0503020204020204" pitchFamily="34" charset="-122"/>
                <a:ea typeface="微软雅黑" panose="020B0503020204020204" pitchFamily="34" charset="-122"/>
              </a:rPr>
              <a:t>iOS</a:t>
            </a:r>
            <a:r>
              <a:rPr lang="zh-CN" altLang="en-US" dirty="0">
                <a:latin typeface="微软雅黑" panose="020B0503020204020204" pitchFamily="34" charset="-122"/>
                <a:ea typeface="微软雅黑" panose="020B0503020204020204" pitchFamily="34" charset="-122"/>
              </a:rPr>
              <a:t>应用服务安全论文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）论文不足：在其他方面需要做出更多的尝试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）思考与借鉴：为了避免漏洞变多，可以更多的使用环回接口，并在局域网中实施精心设计的访问控制</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53203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1333250"/>
          </a:xfrm>
          <a:prstGeom prst="rect">
            <a:avLst/>
          </a:prstGeom>
        </p:spPr>
        <p:txBody>
          <a:bodyPr wrap="square">
            <a:spAutoFit/>
          </a:bodyPr>
          <a:lstStyle/>
          <a:p>
            <a:pPr marL="342900" indent="-342900">
              <a:buFont typeface="+mj-lt"/>
              <a:buAutoNum type="arabicPeriod"/>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base">
              <a:lnSpc>
                <a:spcPts val="1795"/>
              </a:lnSpc>
              <a:buFont typeface="+mj-lt"/>
              <a:buAutoNum type="arabicPeriod"/>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3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
        <p:nvSpPr>
          <p:cNvPr id="4" name="文本框 3">
            <a:extLst>
              <a:ext uri="{FF2B5EF4-FFF2-40B4-BE49-F238E27FC236}">
                <a16:creationId xmlns:a16="http://schemas.microsoft.com/office/drawing/2014/main" id="{73CA1B13-773F-42C5-A7FE-08783A7E14CB}"/>
              </a:ext>
            </a:extLst>
          </p:cNvPr>
          <p:cNvSpPr txBox="1"/>
          <p:nvPr/>
        </p:nvSpPr>
        <p:spPr>
          <a:xfrm>
            <a:off x="179512" y="980728"/>
            <a:ext cx="8784976" cy="5586145"/>
          </a:xfrm>
          <a:prstGeom prst="rect">
            <a:avLst/>
          </a:prstGeom>
          <a:noFill/>
        </p:spPr>
        <p:txBody>
          <a:bodyPr wrap="square" rtlCol="0">
            <a:spAutoFit/>
          </a:bodyPr>
          <a:lstStyle/>
          <a:p>
            <a:pPr algn="l" fontAlgn="base">
              <a:lnSpc>
                <a:spcPts val="1795"/>
              </a:lnSpc>
            </a:pPr>
            <a:r>
              <a:rPr lang="en-US"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algn="l" fontAlgn="base">
              <a:lnSpc>
                <a:spcPts val="1795"/>
              </a:lnSpc>
            </a:pPr>
            <a:r>
              <a:rPr lang="en-US"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IoT</a:t>
            </a:r>
            <a:r>
              <a:rPr lang="zh-CN"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CPS</a:t>
            </a:r>
            <a:r>
              <a:rPr lang="zh-CN" altLang="zh-CN" sz="1800"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、工控</a:t>
            </a:r>
            <a:r>
              <a:rPr lang="zh-CN"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恶意与异常检测：</a:t>
            </a:r>
            <a:endParaRPr lang="zh-CN"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algn="l" fontAlgn="base">
              <a:lnSpc>
                <a:spcPts val="1795"/>
              </a:lnSpc>
            </a:pPr>
            <a:r>
              <a:rPr lang="en-US"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ts val="1795"/>
              </a:lnSpc>
              <a:buFont typeface="+mj-lt"/>
              <a:buAutoNum type="arabicPeriod"/>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IEEE Access 2021</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Integrated Fuzzy Based Computational Mechanism for the Selection of Effective Malicious Traffic Detection Approach</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【恶意流量检测】</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针对使用关于模糊测试的网络恶意流量检测，评价各变量机器相互依存关系，解决的是识别未知恶意流量家族的问题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USS 2019</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iOS, Your OS, Everybody’s OS: Vetting and Analyzing </a:t>
            </a:r>
            <a:r>
              <a:rPr lang="en-US" altLang="zh-CN" sz="1800" dirty="0">
                <a:solidFill>
                  <a:srgbClr val="FF0000"/>
                </a:solidFill>
                <a:effectLst/>
                <a:latin typeface="Times New Roman" panose="02020603050405020304" pitchFamily="18" charset="0"/>
                <a:ea typeface="等线" panose="02010600030101010101" pitchFamily="2" charset="-122"/>
              </a:rPr>
              <a:t>Network Services of iOS Applications</a:t>
            </a:r>
            <a:r>
              <a:rPr lang="zh-CN" altLang="zh-CN" sz="18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【隐私保护】</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对于智能手机的监听可能会带来严重的安全隐患，本文基于</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iOS</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系统进行的测试，弥补了相关研究的空白</a:t>
            </a:r>
            <a:endParaRPr lang="en-US" altLang="zh-CN" sz="18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mj-lt"/>
              <a:buAutoNum type="arabicPeriod"/>
            </a:pP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Computer&amp;Secuity</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2020</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IoT malicious traffic identification using wrapper-based feature selection mechanisms</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IoT</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流量检测】</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对于物联网安全中特征选择不够精确的问题，本文提出了新的特征度量方法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IEEE 2020</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CorrAUC</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 Malicious Bot-IoT Traffic Detection Method in IoT Network Using Machine Learning Techniques</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IoT</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流量检测，接上】</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详细描述了特征选择算法</a:t>
            </a:r>
            <a:r>
              <a:rPr lang="en-US" altLang="zh-CN" sz="1800" dirty="0" err="1">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Corracc</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，优化性能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IEEE 2020</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IoT-KEEPER: Detecting Malicious IoT Network Activity using Online Traffic Analysis at the Edge</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IoT</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流量检测】</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提出了一种</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IoT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系统，在网关执行流量分析，检测恶意网络活动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en-US" altLang="zh-CN" kern="0" dirty="0">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24332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551613"/>
          </a:xfrm>
          <a:prstGeom prst="rect">
            <a:avLst/>
          </a:prstGeom>
          <a:noFill/>
        </p:spPr>
        <p:txBody>
          <a:bodyPr wrap="square" rtlCol="0">
            <a:spAutoFit/>
          </a:bodyPr>
          <a:lstStyle/>
          <a:p>
            <a:pPr algn="l"/>
            <a:r>
              <a:rPr lang="en-US" altLang="zh-CN" dirty="0">
                <a:solidFill>
                  <a:srgbClr val="000000"/>
                </a:solidFill>
                <a:latin typeface="微软雅黑" panose="020B0503020204020204" pitchFamily="34" charset="-122"/>
                <a:ea typeface="微软雅黑" panose="020B0503020204020204" pitchFamily="34" charset="-122"/>
              </a:rPr>
              <a:t>9</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i="0" dirty="0">
                <a:solidFill>
                  <a:srgbClr val="24292E"/>
                </a:solidFill>
                <a:effectLst/>
                <a:latin typeface="-apple-system"/>
              </a:rPr>
              <a:t>Detection of Malware in TLS Traffic</a:t>
            </a:r>
          </a:p>
          <a:p>
            <a:pPr algn="l"/>
            <a:endParaRPr lang="en-US" altLang="zh-CN" sz="2400" b="1" dirty="0">
              <a:solidFill>
                <a:srgbClr val="24292E"/>
              </a:solidFill>
              <a:latin typeface="-apple-system"/>
            </a:endParaRPr>
          </a:p>
          <a:p>
            <a:pPr algn="l"/>
            <a:endParaRPr lang="en-US" altLang="zh-CN" sz="2400" b="1" i="0" dirty="0">
              <a:solidFill>
                <a:srgbClr val="24292E"/>
              </a:solidFill>
              <a:effectLst/>
              <a:latin typeface="-apple-system"/>
            </a:endParaRPr>
          </a:p>
          <a:p>
            <a:pPr algn="l"/>
            <a:endParaRPr lang="en-US" altLang="zh-CN" sz="2400" b="1" dirty="0">
              <a:solidFill>
                <a:srgbClr val="24292E"/>
              </a:solidFill>
              <a:latin typeface="-apple-system"/>
            </a:endParaRPr>
          </a:p>
          <a:p>
            <a:pPr algn="l"/>
            <a:endParaRPr lang="en-US" altLang="zh-CN" sz="2400" b="1" i="0" dirty="0">
              <a:solidFill>
                <a:srgbClr val="24292E"/>
              </a:solidFill>
              <a:effectLst/>
              <a:latin typeface="-apple-system"/>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dirty="0"/>
              <a:t>Olivier Roques, Imperial College London</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zh-CN" altLang="en-US" sz="1800" dirty="0">
                <a:solidFill>
                  <a:srgbClr val="000000"/>
                </a:solidFill>
                <a:effectLst/>
                <a:latin typeface="Times New Roman" panose="02020603050405020304" pitchFamily="18" charset="0"/>
                <a:ea typeface="微软雅黑" panose="020B0503020204020204" pitchFamily="34" charset="-122"/>
              </a:rPr>
              <a:t>帝国理工学院公开报告</a:t>
            </a:r>
            <a:r>
              <a:rPr lang="en-US" altLang="zh-CN" sz="1800" dirty="0">
                <a:solidFill>
                  <a:srgbClr val="000000"/>
                </a:solidFill>
                <a:effectLst/>
                <a:latin typeface="Times New Roman" panose="02020603050405020304" pitchFamily="18" charset="0"/>
                <a:ea typeface="微软雅黑" panose="020B0503020204020204" pitchFamily="34" charset="-122"/>
              </a:rPr>
              <a:t>2019]</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23296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524315"/>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现在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作为数据包加密的标准协议，同时也存在多个恶意软件利用其进行通信，本文围绕恶意软件检测作为探讨；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检测出使用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的恶意软件，保证敏感信息隐私和安全，防止用户隐私泄露；</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通过解密</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数据包载荷来检测恶意软件通信的方法，会增大带宽和存储容量，时间成本较高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在策略层面可以提高阈值，减少误报</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加入专家经验或者知识，矫正模型</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将单独的分类器和其他检测器的方法结合起来，也可以结合主动探测技术发现网络环境中的威胁</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035614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总体思路：从元数据、</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参数、证书三个方面列举了恶意软件</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流和良性</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流的差异，并以此作为分类标准</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重点步骤与关键技术：选取了五种机器学习的模型进行测试参照，重要点在于机器学习模型数据和特征的选取</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恶意和良性流的特征选择存在明显差异，数据之间存在区分度的特征更为重要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在召回率和误报率上做到了很好的平衡</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）论文不足：模型在现实环境中使用时产生误报很复杂，在训练集上过拟合或欠拟合都有可能产生误报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）思考与借鉴：利用具有区分度的特征构建的模型在一段时间内能够有效地从</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加密流中检测出恶意流</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432891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781741"/>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10</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a:solidFill>
                  <a:srgbClr val="222226"/>
                </a:solidFill>
                <a:latin typeface="PingFang SC"/>
              </a:rPr>
              <a:t>Deciphering Malware’s use of TLS (without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2400" b="1" dirty="0">
                <a:solidFill>
                  <a:srgbClr val="222226"/>
                </a:solidFill>
                <a:latin typeface="PingFang SC"/>
              </a:rPr>
              <a:t>Decryption)【</a:t>
            </a:r>
            <a:r>
              <a:rPr lang="zh-CN" altLang="en-US" sz="2400" b="1" dirty="0">
                <a:solidFill>
                  <a:srgbClr val="222226"/>
                </a:solidFill>
                <a:latin typeface="PingFang SC"/>
              </a:rPr>
              <a:t>重要</a:t>
            </a:r>
            <a:r>
              <a:rPr lang="en-US" altLang="zh-CN" sz="2400" b="1" dirty="0">
                <a:solidFill>
                  <a:srgbClr val="222226"/>
                </a:solidFill>
                <a:latin typeface="PingFang SC"/>
              </a:rPr>
              <a:t>】</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nb-NO" altLang="zh-CN" dirty="0"/>
              <a:t>Blake Anderson</a:t>
            </a:r>
            <a:r>
              <a:rPr lang="zh-CN" altLang="en-US" dirty="0"/>
              <a:t>、</a:t>
            </a:r>
            <a:r>
              <a:rPr lang="en-US" altLang="zh-CN" dirty="0" err="1"/>
              <a:t>Subharthi</a:t>
            </a:r>
            <a:r>
              <a:rPr lang="en-US" altLang="zh-CN" dirty="0"/>
              <a:t> Paul</a:t>
            </a:r>
            <a:r>
              <a:rPr lang="zh-CN" altLang="en-US" dirty="0"/>
              <a:t>、</a:t>
            </a:r>
            <a:r>
              <a:rPr lang="en-US" altLang="zh-CN" dirty="0"/>
              <a:t>David McGrew</a:t>
            </a:r>
            <a:endParaRPr lang="nb-NO" altLang="zh-CN" dirty="0"/>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nb-NO" altLang="zh-CN" dirty="0"/>
              <a:t>Cisco</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en-US" altLang="zh-CN" dirty="0">
                <a:effectLst/>
                <a:latin typeface="Arial" panose="020B0604020202020204" pitchFamily="34" charset="0"/>
              </a:rPr>
              <a:t>Journal of Computer Virology and Hacking Techniques 2018.</a:t>
            </a:r>
            <a:r>
              <a:rPr lang="en-US" altLang="zh-CN" sz="1800" dirty="0">
                <a:solidFill>
                  <a:srgbClr val="000000"/>
                </a:solidFill>
                <a:effectLst/>
                <a:latin typeface="Times New Roman" panose="02020603050405020304" pitchFamily="18" charset="0"/>
                <a:ea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4507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247317"/>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随着越来越多的网站使用</a:t>
            </a:r>
            <a:r>
              <a:rPr lang="en-US" altLang="zh-CN" dirty="0" err="1">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协议，如何在不解密的情况下快速识别这类流量，成为首要任务；</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恶意软件在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套接字上的使用不同于企业环境设置，这些差异可以有效用于机器学习分类；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仅仅通过直接解密加密流量来完成检测；或只对未加密流量进行检测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要确定使用那些特征的恶意软件家族难以被分类，以更好规避使用这些特征</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特征的选择以便更好分类恶意软件流量</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877829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总体思路：提出了独特的获取数据的方法，分别定义了分析方法和插件</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重点步骤与关键技术：只需要在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握手结束前从包中提取特征，而不是使用完整流的包</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找到了从未加密的</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握手信息中提取出显著提高分类器性能的附加特征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DPI</a:t>
            </a:r>
            <a:r>
              <a:rPr lang="zh-CN" altLang="en-US" dirty="0">
                <a:latin typeface="微软雅黑" panose="020B0503020204020204" pitchFamily="34" charset="-122"/>
                <a:ea typeface="微软雅黑" panose="020B0503020204020204" pitchFamily="34" charset="-122"/>
              </a:rPr>
              <a:t>技术来识别</a:t>
            </a:r>
            <a:r>
              <a:rPr lang="en-US" altLang="zh-CN" dirty="0" err="1">
                <a:latin typeface="微软雅黑" panose="020B0503020204020204" pitchFamily="34" charset="-122"/>
                <a:ea typeface="微软雅黑" panose="020B0503020204020204" pitchFamily="34" charset="-122"/>
              </a:rPr>
              <a:t>clientHello</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seeverHello</a:t>
            </a:r>
            <a:r>
              <a:rPr lang="zh-CN" altLang="en-US" dirty="0">
                <a:latin typeface="微软雅黑" panose="020B0503020204020204" pitchFamily="34" charset="-122"/>
                <a:ea typeface="微软雅黑" panose="020B0503020204020204" pitchFamily="34" charset="-122"/>
              </a:rPr>
              <a:t>握手，还有识别连接</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版本</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）论文不足：仅仅在沙盒分析了网络数据，未在真实环境下进行检验（迁移性存疑？）；同时，这种方法如今在后续论文中提出了诸多改进</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）思考与借鉴：可以使用文中使用的一个健壮的聚类算法来确定并训练恶意软件（流量）家族</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669098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227743"/>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11</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a:solidFill>
                  <a:srgbClr val="222226"/>
                </a:solidFill>
                <a:latin typeface="PingFang SC"/>
              </a:rPr>
              <a:t>Identifying Encrypted Malware Traffic with Contextual Flow Data</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nb-NO" altLang="zh-CN" dirty="0"/>
              <a:t>Blake Anderson</a:t>
            </a:r>
            <a:r>
              <a:rPr lang="zh-CN" altLang="en-US" dirty="0"/>
              <a:t>、</a:t>
            </a:r>
            <a:r>
              <a:rPr lang="en-US" altLang="zh-CN" dirty="0" err="1"/>
              <a:t>Subharthi</a:t>
            </a:r>
            <a:r>
              <a:rPr lang="en-US" altLang="zh-CN" dirty="0"/>
              <a:t> Paul</a:t>
            </a:r>
            <a:r>
              <a:rPr lang="zh-CN" altLang="en-US" dirty="0"/>
              <a:t>、</a:t>
            </a:r>
            <a:r>
              <a:rPr lang="en-US" altLang="zh-CN" dirty="0"/>
              <a:t>David McGrew</a:t>
            </a:r>
            <a:endParaRPr lang="nb-NO" altLang="zh-CN" dirty="0"/>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nb-NO" altLang="zh-CN" dirty="0"/>
              <a:t>Cisco</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en-US" altLang="zh-CN" dirty="0"/>
              <a:t>AISec’16, October 28 2016, Vienna, Austria</a:t>
            </a:r>
            <a:r>
              <a:rPr lang="en-US" altLang="zh-CN" dirty="0">
                <a:effectLst/>
                <a:latin typeface="Arial" panose="020B0604020202020204" pitchFamily="34" charset="0"/>
              </a:rPr>
              <a:t>.</a:t>
            </a:r>
            <a:r>
              <a:rPr lang="en-US" altLang="zh-CN" sz="1800" dirty="0">
                <a:solidFill>
                  <a:srgbClr val="000000"/>
                </a:solidFill>
                <a:effectLst/>
                <a:latin typeface="Times New Roman" panose="02020603050405020304" pitchFamily="18" charset="0"/>
                <a:ea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5878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078313"/>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考虑了数据全方位的方法，进行监督学习模型，利用了一组独特而多样的网络流数据特征；</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用于完整的基于机器学习的分类工作，将重点放在提取相关特征以及基于大型企业的网络流量，错误率可以降到</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深度包检测不适用于流量加密；解密流量的方案会削弱用户隐私，不适用所有加密；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这些对配置的依赖性是的部署很有挑战，限制适用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为了防止数据过拟合，除了交叉验证外，也收集了其他数据集</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训练数据可以拓展到包括在可观测的蜜罐和恶意软件的在野恶意样本</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可以观察更长时间行为，使得</a:t>
            </a:r>
            <a:r>
              <a:rPr lang="en-US" altLang="zh-CN" dirty="0">
                <a:latin typeface="微软雅黑" panose="020B0503020204020204" pitchFamily="34" charset="-122"/>
                <a:ea typeface="微软雅黑" panose="020B0503020204020204" pitchFamily="34" charset="-122"/>
              </a:rPr>
              <a:t>FFT</a:t>
            </a:r>
            <a:r>
              <a:rPr lang="zh-CN" altLang="en-US" dirty="0">
                <a:latin typeface="微软雅黑" panose="020B0503020204020204" pitchFamily="34" charset="-122"/>
                <a:ea typeface="微软雅黑" panose="020B0503020204020204" pitchFamily="34" charset="-122"/>
              </a:rPr>
              <a:t>数据特征来检测周期性通信模式</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133295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总体思路：提出了独特的获取数据的方法，分别定义了分析方法和插件</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重点步骤与关键技术：只需要在</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握手结束前从包中提取特征，而不是使用完整流的包</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在另外一个独立的真实数据集上进行了进一步验证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利用上下文信息识别加密流量中的威胁，具有极高准确率，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）论文不足：在应用层加密的非</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流上，利用</a:t>
            </a:r>
            <a:r>
              <a:rPr lang="en-US" altLang="zh-CN" dirty="0">
                <a:latin typeface="微软雅黑" panose="020B0503020204020204" pitchFamily="34" charset="-122"/>
                <a:ea typeface="微软雅黑" panose="020B0503020204020204" pitchFamily="34" charset="-122"/>
              </a:rPr>
              <a:t>SLADE</a:t>
            </a:r>
            <a:r>
              <a:rPr lang="zh-CN" altLang="en-US" dirty="0">
                <a:latin typeface="微软雅黑" panose="020B0503020204020204" pitchFamily="34" charset="-122"/>
                <a:ea typeface="微软雅黑" panose="020B0503020204020204" pitchFamily="34" charset="-122"/>
              </a:rPr>
              <a:t>等附加的内容感知数据特性可能有用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但文章少有体积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）思考与借鉴：证明思科研究人员提出的方法可以在不解密的情况下，准确分类</a:t>
            </a:r>
            <a:r>
              <a:rPr lang="en-US" altLang="zh-CN" dirty="0">
                <a:latin typeface="微软雅黑" panose="020B0503020204020204" pitchFamily="34" charset="-122"/>
                <a:ea typeface="微软雅黑" panose="020B0503020204020204" pitchFamily="34" charset="-122"/>
              </a:rPr>
              <a:t>TLS</a:t>
            </a:r>
            <a:r>
              <a:rPr lang="zh-CN" altLang="en-US">
                <a:latin typeface="微软雅黑" panose="020B0503020204020204" pitchFamily="34" charset="-122"/>
                <a:ea typeface="微软雅黑" panose="020B0503020204020204" pitchFamily="34" charset="-122"/>
              </a:rPr>
              <a:t>网络流</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84768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92024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12</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Integrated Fuzzy Based Computational Mechanism for the Selection of Effective Malicious Traffic Detection Approach</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nb-NO" altLang="zh-CN" dirty="0"/>
              <a:t>SUL TAN H. ALMOTIRI Computer Science Department, College of Computer and Information Science, Umm AlQura University, Makkah 21955, Saudi Arabia</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nb-NO" altLang="zh-CN" dirty="0"/>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[IEEE Access 2021</a:t>
            </a:r>
            <a:r>
              <a:rPr lang="en-US" altLang="zh-CN" dirty="0">
                <a:effectLst/>
                <a:latin typeface="Arial" panose="020B0604020202020204" pitchFamily="34" charset="0"/>
              </a:rPr>
              <a:t>.</a:t>
            </a:r>
            <a:r>
              <a:rPr lang="en-US" altLang="zh-CN" sz="1800" dirty="0">
                <a:solidFill>
                  <a:srgbClr val="000000"/>
                </a:solidFill>
                <a:effectLst/>
                <a:latin typeface="Times New Roman" panose="02020603050405020304" pitchFamily="18" charset="0"/>
                <a:ea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6101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1333250"/>
          </a:xfrm>
          <a:prstGeom prst="rect">
            <a:avLst/>
          </a:prstGeom>
        </p:spPr>
        <p:txBody>
          <a:bodyPr wrap="square">
            <a:spAutoFit/>
          </a:bodyPr>
          <a:lstStyle/>
          <a:p>
            <a:pPr marL="342900" indent="-342900">
              <a:buFont typeface="+mj-lt"/>
              <a:buAutoNum type="arabicPeriod"/>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base">
              <a:lnSpc>
                <a:spcPts val="1795"/>
              </a:lnSpc>
              <a:buFont typeface="+mj-lt"/>
              <a:buAutoNum type="arabicPeriod"/>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3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
        <p:nvSpPr>
          <p:cNvPr id="4" name="文本框 3">
            <a:extLst>
              <a:ext uri="{FF2B5EF4-FFF2-40B4-BE49-F238E27FC236}">
                <a16:creationId xmlns:a16="http://schemas.microsoft.com/office/drawing/2014/main" id="{D24F48CB-0FAE-4BE1-B2DD-D5A6BE69B9F4}"/>
              </a:ext>
            </a:extLst>
          </p:cNvPr>
          <p:cNvSpPr txBox="1"/>
          <p:nvPr/>
        </p:nvSpPr>
        <p:spPr>
          <a:xfrm>
            <a:off x="35386" y="1124744"/>
            <a:ext cx="9073228" cy="4154984"/>
          </a:xfrm>
          <a:prstGeom prst="rect">
            <a:avLst/>
          </a:prstGeom>
          <a:noFill/>
        </p:spPr>
        <p:txBody>
          <a:bodyPr wrap="square" rtlCol="0">
            <a:spAutoFit/>
          </a:bodyPr>
          <a:lstStyle/>
          <a:p>
            <a:pPr algn="l" fontAlgn="base">
              <a:lnSpc>
                <a:spcPts val="1795"/>
              </a:lnSpc>
            </a:pPr>
            <a:r>
              <a:rPr lang="en-US" altLang="zh-CN" sz="1800" kern="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b="1" dirty="0">
                <a:solidFill>
                  <a:srgbClr val="FF0000"/>
                </a:solidFill>
                <a:effectLst/>
                <a:highlight>
                  <a:srgbClr val="FFFF00"/>
                </a:highlight>
                <a:latin typeface="Helvetica" panose="020B0604020202020204" pitchFamily="34" charset="0"/>
                <a:ea typeface="宋体" panose="02010600030101010101" pitchFamily="2" charset="-122"/>
                <a:cs typeface="Helvetica" panose="020B0604020202020204" pitchFamily="34" charset="0"/>
              </a:rPr>
              <a:t>其他恶意与异常检测：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l" fontAlgn="base">
              <a:lnSpc>
                <a:spcPts val="1795"/>
              </a:lnSpc>
            </a:pPr>
            <a:r>
              <a:rPr lang="en-US" altLang="zh-CN" sz="1800" kern="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USS 2020</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Measuring and Modeling the Label Dynamics of Online Anti-Malware Engines</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【防恶意软件检测钓鱼攻击】</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对由于安全威胁产生的恶意软件进行检测分类，验证了基于阈值的标签聚合的作用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endParaRPr>
          </a:p>
          <a:p>
            <a:pPr marL="342900" indent="-342900">
              <a:buFont typeface="+mj-lt"/>
              <a:buAutoNum type="arabicPeriod"/>
            </a:pPr>
            <a:r>
              <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【CSS 2018】Measuring and Modeling the Label Dynamics of Online Anti-Malware Engines【</a:t>
            </a:r>
            <a:r>
              <a:rPr lang="zh-CN" altLang="en-US"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利用递归神经网络预测恶意攻击</a:t>
            </a:r>
            <a:r>
              <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对复杂系统的潜在威胁与攻击检测和预测，同时提供攻击者遵循技术与顺序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endParaRPr>
          </a:p>
          <a:p>
            <a:pPr marL="342900" indent="-342900">
              <a:buFont typeface="+mj-lt"/>
              <a:buAutoNum type="arabicPeriod"/>
            </a:pPr>
            <a:r>
              <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【SSP 2017】A Lustrum of Malware Network Communication Evolution and Insights【</a:t>
            </a:r>
            <a:r>
              <a:rPr lang="zh-CN" altLang="en-US"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恶意软件通信</a:t>
            </a:r>
            <a:r>
              <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恶意软件分析是对抗互联网威胁的重要前沿领域，基于恶意软件的动态执行，能够对软件域的特征和时态网络特性进行观察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en-US"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endParaRPr>
          </a:p>
        </p:txBody>
      </p:sp>
    </p:spTree>
    <p:extLst>
      <p:ext uri="{BB962C8B-B14F-4D97-AF65-F5344CB8AC3E}">
        <p14:creationId xmlns:p14="http://schemas.microsoft.com/office/powerpoint/2010/main" val="1521683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4613892"/>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网络安全的威胁持续增长，需要开发一个智能、精确的恶意流量检测系统；</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可以对由于安全威胁而产生的恶意流量进行检测和分类，保障网络安全；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现有的流量检测系统通常用于传统检测，无法识别许多已知或现代安全威胁（依赖传统算法，缺点是不注重函数精确选择和分类）；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针对使用模糊测试的网络恶意流量检测相关文章较少，当流量加密或流量较大时，</a:t>
            </a:r>
            <a:r>
              <a:rPr lang="en-US" altLang="zh-CN" dirty="0">
                <a:latin typeface="微软雅黑" panose="020B0503020204020204" pitchFamily="34" charset="-122"/>
                <a:ea typeface="微软雅黑" panose="020B0503020204020204" pitchFamily="34" charset="-122"/>
              </a:rPr>
              <a:t>IDS</a:t>
            </a:r>
            <a:r>
              <a:rPr lang="zh-CN" altLang="en-US" dirty="0">
                <a:latin typeface="微软雅黑" panose="020B0503020204020204" pitchFamily="34" charset="-122"/>
                <a:ea typeface="微软雅黑" panose="020B0503020204020204" pitchFamily="34" charset="-122"/>
              </a:rPr>
              <a:t>不再适用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基于特征码的检测方法不适用未知恶意流量家族（</a:t>
            </a:r>
            <a:r>
              <a:rPr lang="en-US" altLang="zh-CN" dirty="0">
                <a:latin typeface="微软雅黑" panose="020B0503020204020204" pitchFamily="34" charset="-122"/>
                <a:ea typeface="微软雅黑" panose="020B0503020204020204" pitchFamily="34" charset="-122"/>
              </a:rPr>
              <a:t>not labelled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提供模糊测试的混合方法，评价各变量机器相互依存关系</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914496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总体思路：对模糊测试的工作进行设计并评估，包含</a:t>
            </a:r>
            <a:r>
              <a:rPr lang="en-US" altLang="zh-CN" dirty="0">
                <a:latin typeface="微软雅黑" panose="020B0503020204020204" pitchFamily="34" charset="-122"/>
                <a:ea typeface="微软雅黑" panose="020B0503020204020204" pitchFamily="34" charset="-122"/>
              </a:rPr>
              <a:t>Fuzzy-AHP</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Fuzzy-TOPSIS</a:t>
            </a:r>
            <a:r>
              <a:rPr lang="zh-CN" altLang="en-US" dirty="0">
                <a:latin typeface="微软雅黑" panose="020B0503020204020204" pitchFamily="34" charset="-122"/>
                <a:ea typeface="微软雅黑" panose="020B0503020204020204" pitchFamily="34" charset="-122"/>
              </a:rPr>
              <a:t>方法</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重点步骤与关键技术：首先，研究了恶意流量检测方法性能，建模；其次，采用模糊层次分析法，确定评价准则和子准则权重；采用模糊相似解排序技术对方案进行排序和分类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作者运用了模糊层次分析法解决模糊性、不确定性和综合性问题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提出偏好排序技术和多准则决策，根据方案的总体性能对方案影响分类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）论文不足：模糊测试在具体的分类恶意流量时，与传统方法各有优劣，应该具体分析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）思考与借鉴：研究提出的一套整合模糊测试的恶意流量检测方法，确定方案的优先顺序，具有很好的效能</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97628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751237"/>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13</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Measuring and Modeling the Label Dynamics of </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Online Anti-Malware Engines</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（在要求阅读的</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10</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篇论文找出了</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篇最相关方向）</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nb-NO" altLang="zh-CN" dirty="0"/>
              <a:t>Shuofei Zhu, The Pennsylvania State University; Jianjun Shi, BIT, The Pennsylvania State University; Limin Yang, University of Illinois at Urbana-Champaign; Boqin Qin, BUPT, The Pennsylvania State University; Ziyi Zhang, USTC, The Pennsylvania State University; Linhai Song, Pennsylvania State University; Gang Wang, University of Illinois at Urbana-Champaign</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[29th USENIX Security Symposium 2020]</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91418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029390"/>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我们需要根据</a:t>
            </a:r>
            <a:r>
              <a:rPr lang="en-US" altLang="zh-CN" dirty="0" err="1">
                <a:latin typeface="微软雅黑" panose="020B0503020204020204" pitchFamily="34" charset="-122"/>
                <a:ea typeface="微软雅黑" panose="020B0503020204020204" pitchFamily="34" charset="-122"/>
              </a:rPr>
              <a:t>VirusTotal</a:t>
            </a:r>
            <a:r>
              <a:rPr lang="zh-CN" altLang="en-US" dirty="0">
                <a:latin typeface="微软雅黑" panose="020B0503020204020204" pitchFamily="34" charset="-122"/>
                <a:ea typeface="微软雅黑" panose="020B0503020204020204" pitchFamily="34" charset="-122"/>
              </a:rPr>
              <a:t>提供的大量反恶意软件标签为参考，分类常见的恶意软件，验证了基于阈值的标签聚合在稳定文件标签方面的好处；</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可以对由于安全威胁而产生的恶意软件进行检测和分类，保障网络安全；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大多数研究使用简单的阈值或受信任的供应商确定是否恶意，不去验证这种选择合理性；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大多数研究人员只对病毒总体结果进行了一次快照，未考虑结果的变化</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不同的安全引擎在给定的文件是否是恶意的问题上常常存在矛盾，需要研究策略来聚合标签，为相应软件分配标签</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566144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总体思路：对</a:t>
            </a:r>
            <a:r>
              <a:rPr lang="en-US" altLang="zh-CN" dirty="0" err="1">
                <a:latin typeface="微软雅黑" panose="020B0503020204020204" pitchFamily="34" charset="-122"/>
                <a:ea typeface="微软雅黑" panose="020B0503020204020204" pitchFamily="34" charset="-122"/>
              </a:rPr>
              <a:t>VirusTotal</a:t>
            </a:r>
            <a:r>
              <a:rPr lang="zh-CN" altLang="en-US" dirty="0">
                <a:latin typeface="微软雅黑" panose="020B0503020204020204" pitchFamily="34" charset="-122"/>
                <a:ea typeface="微软雅黑" panose="020B0503020204020204" pitchFamily="34" charset="-122"/>
              </a:rPr>
              <a:t>的引擎独立性做出了假设，他们都同等重要且相对独立，从而验证相关性和性能</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重点步骤与关键技术：首先，测量不同引擎之间的标记决策之间的相关性；其次，进一步检查潜在的因果关系；采用现有的方法来模拟不同引擎之间的影响</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建立不同引擎标签之间的关系模型，引擎之间不应该加权平均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）论文不足：数据集的采集不够多样化，应对问题类型单一</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）思考与借鉴：研究关于</a:t>
            </a:r>
            <a:r>
              <a:rPr lang="en-US" altLang="zh-CN" dirty="0">
                <a:latin typeface="微软雅黑" panose="020B0503020204020204" pitchFamily="34" charset="-122"/>
                <a:ea typeface="微软雅黑" panose="020B0503020204020204" pitchFamily="34" charset="-122"/>
              </a:rPr>
              <a:t>PE</a:t>
            </a:r>
            <a:r>
              <a:rPr lang="zh-CN" altLang="en-US" dirty="0">
                <a:latin typeface="微软雅黑" panose="020B0503020204020204" pitchFamily="34" charset="-122"/>
                <a:ea typeface="微软雅黑" panose="020B0503020204020204" pitchFamily="34" charset="-122"/>
              </a:rPr>
              <a:t>文件的结果仍适用于</a:t>
            </a:r>
            <a:r>
              <a:rPr lang="en-US" altLang="zh-CN" dirty="0">
                <a:latin typeface="微软雅黑" panose="020B0503020204020204" pitchFamily="34" charset="-122"/>
                <a:ea typeface="微软雅黑" panose="020B0503020204020204" pitchFamily="34" charset="-122"/>
              </a:rPr>
              <a:t>APK</a:t>
            </a:r>
            <a:r>
              <a:rPr lang="zh-CN" altLang="en-US" dirty="0">
                <a:latin typeface="微软雅黑" panose="020B0503020204020204" pitchFamily="34" charset="-122"/>
                <a:ea typeface="微软雅黑" panose="020B0503020204020204" pitchFamily="34" charset="-122"/>
              </a:rPr>
              <a:t>文件，验证了基于阈值的标记方法在兼容临时标签翻转时候的优势</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385186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504742"/>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14</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On Training Robust PDF Malware Classifiers</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（在要求阅读的</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10</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篇论文找出了</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篇最相关方向）</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err="1">
                <a:effectLst/>
                <a:latin typeface="Arial" panose="020B0604020202020204" pitchFamily="34" charset="0"/>
              </a:rPr>
              <a:t>Yizheng</a:t>
            </a:r>
            <a:r>
              <a:rPr lang="en-US" altLang="zh-CN" dirty="0">
                <a:effectLst/>
                <a:latin typeface="Arial" panose="020B0604020202020204" pitchFamily="34" charset="0"/>
              </a:rPr>
              <a:t> Chen, </a:t>
            </a:r>
            <a:r>
              <a:rPr lang="en-US" altLang="zh-CN" dirty="0" err="1">
                <a:effectLst/>
                <a:latin typeface="Arial" panose="020B0604020202020204" pitchFamily="34" charset="0"/>
              </a:rPr>
              <a:t>Shiqi</a:t>
            </a:r>
            <a:r>
              <a:rPr lang="en-US" altLang="zh-CN" dirty="0">
                <a:effectLst/>
                <a:latin typeface="Arial" panose="020B0604020202020204" pitchFamily="34" charset="0"/>
              </a:rPr>
              <a:t> Wang, </a:t>
            </a:r>
            <a:r>
              <a:rPr lang="en-US" altLang="zh-CN" dirty="0" err="1">
                <a:effectLst/>
                <a:latin typeface="Arial" panose="020B0604020202020204" pitchFamily="34" charset="0"/>
              </a:rPr>
              <a:t>Dongdong</a:t>
            </a:r>
            <a:r>
              <a:rPr lang="en-US" altLang="zh-CN" dirty="0">
                <a:effectLst/>
                <a:latin typeface="Arial" panose="020B0604020202020204" pitchFamily="34" charset="0"/>
              </a:rPr>
              <a:t> She, and Suman Jana, Columbia University</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[29th USENIX Security Symposium 2020]</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86010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6275885"/>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面对复杂的网络环境，</a:t>
            </a: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恶意软件分类器可以高效的测试准确，但在对抗攻击上并没有那么有效，文中旨在寻找一种方法对抗复杂攻击，以提高鲁棒性；</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训练出的分类器满足正规的验证性，通过消除简单的规避攻击，可以增加无界攻击者规避成本；</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白盒攻击</a:t>
            </a: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的缺点是在特征空间中发现了规避实例，因此不会生成实际的</a:t>
            </a: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文件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黑盒攻击模型假设攻击者无模型参数的权限，需要在遗传进化的角度对攻击进行改进</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用敌对实例重新训练恶意软件分类器会大大增加误报率，我们提出了一种新的结构化</a:t>
            </a: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树距离度量，使用小距离的鲁棒性属性保持低误报率</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随机森林模型上的对抗性鲁棒训练需要手动调整树的复杂性，以保持可接受的精度</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0142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总体思路：提出一种新的距离度量方法，对</a:t>
            </a: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树结构进行操作</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重点步骤与关键技术：首先简要完成鲁棒性的训练方法；其次，描述鲁棒性属性的规范和训练；采用现有的方法来建立模型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加强了单调性等特征，使得恶意软件分类器能够抵御增加特征值的攻击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探讨了防御的成本</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）论文不足：数据集的采集不够多样化，应对问题类型单一</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）思考与借鉴：第一个训练</a:t>
            </a: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恶意软件分类器的可验证鲁棒性属性，在</a:t>
            </a: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树结构中提出了一个新的距离度量来限制鲁棒性。</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860308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2950744"/>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Deep Hierarchical Network for Packet-Level</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Malicious Traffic Detection</a:t>
            </a: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de-DE" altLang="zh-CN" dirty="0">
                <a:effectLst/>
                <a:latin typeface="Arial" panose="020B0604020202020204" pitchFamily="34" charset="0"/>
              </a:rPr>
              <a:t>BO WANG , YANG SU, MINGSHU ZHANG, AND JUNKE NIE</a:t>
            </a:r>
            <a:r>
              <a:rPr lang="en-US" altLang="zh-CN" dirty="0">
                <a:effectLst/>
                <a:latin typeface="Arial" panose="020B0604020202020204" pitchFamily="34" charset="0"/>
              </a:rPr>
              <a:t>, College of Cryptographic Engineering, Engineering University of People’s Armed Police</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[IEEE ACCESS 2020]</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04003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860387"/>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恶意流量检测作为</a:t>
            </a:r>
            <a:r>
              <a:rPr lang="en-US" altLang="zh-CN" dirty="0">
                <a:latin typeface="微软雅黑" panose="020B0503020204020204" pitchFamily="34" charset="-122"/>
                <a:ea typeface="微软雅黑" panose="020B0503020204020204" pitchFamily="34" charset="-122"/>
              </a:rPr>
              <a:t>IDS</a:t>
            </a:r>
            <a:r>
              <a:rPr lang="zh-CN" altLang="en-US" dirty="0">
                <a:latin typeface="微软雅黑" panose="020B0503020204020204" pitchFamily="34" charset="-122"/>
                <a:ea typeface="微软雅黑" panose="020B0503020204020204" pitchFamily="34" charset="-122"/>
              </a:rPr>
              <a:t>系统一部分，要将数据包累积到特定流并提取特征，难以满足实时监测的要求；</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具有灵活性，迁移性的检测出恶意流量，完善现有恶意流量监测系统的不足；</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签名库需要不断更新和维护，将耗费大量的时间、人力资源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如出现大量新流量或相关变体归类到新一流量家族，则基于规则的方法对流量无效，无法在系统中及时更新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包分析，基于固定规则的检测方法（难以抵抗目标伪装攻击，如端口自定义）和基于负载特征的检测方法（</a:t>
            </a:r>
            <a:r>
              <a:rPr lang="en-US" altLang="zh-CN" dirty="0">
                <a:latin typeface="微软雅黑" panose="020B0503020204020204" pitchFamily="34" charset="-122"/>
                <a:ea typeface="微软雅黑" panose="020B0503020204020204" pitchFamily="34" charset="-122"/>
              </a:rPr>
              <a:t>DPI</a:t>
            </a:r>
            <a:r>
              <a:rPr lang="zh-CN" altLang="en-US" dirty="0">
                <a:latin typeface="微软雅黑" panose="020B0503020204020204" pitchFamily="34" charset="-122"/>
                <a:ea typeface="微软雅黑" panose="020B0503020204020204" pitchFamily="34" charset="-122"/>
              </a:rPr>
              <a:t>，无法识别加密），</a:t>
            </a:r>
            <a:r>
              <a:rPr lang="en-US" altLang="zh-CN" dirty="0">
                <a:latin typeface="微软雅黑" panose="020B0503020204020204" pitchFamily="34" charset="-122"/>
                <a:ea typeface="微软雅黑" panose="020B0503020204020204" pitchFamily="34" charset="-122"/>
              </a:rPr>
              <a:t>DFI</a:t>
            </a:r>
            <a:r>
              <a:rPr lang="zh-CN" altLang="en-US" dirty="0">
                <a:latin typeface="微软雅黑" panose="020B0503020204020204" pitchFamily="34" charset="-122"/>
                <a:ea typeface="微软雅黑" panose="020B0503020204020204" pitchFamily="34" charset="-122"/>
              </a:rPr>
              <a:t>可以识别加密但是识别率低</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需要设计一个能够准确反映流量特征的特征数据集，直接影响检测性能</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与相关论文相比，较难比较方法的时间效率，因为每种方法的软硬件环境不一样</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99244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1333250"/>
          </a:xfrm>
          <a:prstGeom prst="rect">
            <a:avLst/>
          </a:prstGeom>
        </p:spPr>
        <p:txBody>
          <a:bodyPr wrap="square">
            <a:spAutoFit/>
          </a:bodyPr>
          <a:lstStyle/>
          <a:p>
            <a:pPr marL="342900" indent="-342900">
              <a:buFont typeface="+mj-lt"/>
              <a:buAutoNum type="arabicPeriod"/>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base">
              <a:lnSpc>
                <a:spcPts val="1795"/>
              </a:lnSpc>
              <a:buFont typeface="+mj-lt"/>
              <a:buAutoNum type="arabicPeriod"/>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3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
        <p:nvSpPr>
          <p:cNvPr id="4" name="文本框 3">
            <a:extLst>
              <a:ext uri="{FF2B5EF4-FFF2-40B4-BE49-F238E27FC236}">
                <a16:creationId xmlns:a16="http://schemas.microsoft.com/office/drawing/2014/main" id="{232CF4D3-0873-438F-89D2-B3B778981ACF}"/>
              </a:ext>
            </a:extLst>
          </p:cNvPr>
          <p:cNvSpPr txBox="1"/>
          <p:nvPr/>
        </p:nvSpPr>
        <p:spPr>
          <a:xfrm>
            <a:off x="35386" y="980728"/>
            <a:ext cx="9073228" cy="3554819"/>
          </a:xfrm>
          <a:prstGeom prst="rect">
            <a:avLst/>
          </a:prstGeom>
          <a:noFill/>
        </p:spPr>
        <p:txBody>
          <a:bodyPr wrap="square" rtlCol="0">
            <a:spAutoFit/>
          </a:bodyPr>
          <a:lstStyle/>
          <a:p>
            <a:pPr algn="l" fontAlgn="base">
              <a:lnSpc>
                <a:spcPts val="1795"/>
              </a:lnSpc>
            </a:pPr>
            <a:r>
              <a:rPr lang="en-US"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algn="l" fontAlgn="base">
              <a:lnSpc>
                <a:spcPts val="1795"/>
              </a:lnSpc>
            </a:pPr>
            <a:r>
              <a:rPr lang="zh-CN"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其他应用的恶意性检测（邮件、钓鱼网站）</a:t>
            </a:r>
            <a:endParaRPr lang="zh-CN"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algn="l" fontAlgn="base">
              <a:lnSpc>
                <a:spcPts val="1795"/>
              </a:lnSpc>
            </a:pPr>
            <a:r>
              <a:rPr lang="en-US" altLang="zh-CN" sz="1800" kern="0" dirty="0">
                <a:solidFill>
                  <a:srgbClr val="FF0000"/>
                </a:solidFill>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marL="342900" indent="-342900">
              <a:buFont typeface="+mj-lt"/>
              <a:buAutoNum type="arabicPeriod"/>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USS 2019</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Detecting and Characterizing Lateral Phishing at Scale</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【在众多电子邮件中识别钓鱼邮件】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考虑建立了相关的攻击者模型（即模拟了若干种如何使用钓鱼邮件进行欺诈）和检测相关攻击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startAt="2"/>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USS 2019</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High Precision Detection of Business Email Compromise</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【恶意电子邮件攻击检测，邮件是主要的入口，这方面的研究也很多】</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描述</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设计了一个依赖于监督学习的系统，依赖于大量的</a:t>
            </a:r>
            <a:r>
              <a:rPr lang="en-US"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BEC</a:t>
            </a:r>
            <a:r>
              <a:rPr lang="zh-CN" altLang="zh-CN" sz="1800" dirty="0">
                <a:solidFill>
                  <a:srgbClr val="000000"/>
                </a:solidFill>
                <a:effectLst/>
                <a:latin typeface="宋体" panose="02010600030101010101" pitchFamily="2" charset="-122"/>
                <a:ea typeface="微软雅黑" panose="020B0503020204020204" pitchFamily="34" charset="-122"/>
                <a:cs typeface="宋体" panose="02010600030101010101" pitchFamily="2" charset="-122"/>
              </a:rPr>
              <a:t>电子邮件数据集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startAt="3"/>
            </a:pP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USS 2020</a:t>
            </a:r>
            <a:r>
              <a:rPr lang="zh-CN" altLang="zh-CN" sz="1800" dirty="0">
                <a:solidFill>
                  <a:srgbClr val="FF0000"/>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On Training Robust PDF Malware Classifiers</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【关于</a:t>
            </a:r>
            <a:r>
              <a:rPr lang="en-US" altLang="zh-CN" sz="18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PDF</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格式文档的恶意软件分类器】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highlight>
                <a:srgbClr val="FFFF00"/>
              </a:highlight>
            </a:endParaRPr>
          </a:p>
        </p:txBody>
      </p:sp>
    </p:spTree>
    <p:extLst>
      <p:ext uri="{BB962C8B-B14F-4D97-AF65-F5344CB8AC3E}">
        <p14:creationId xmlns:p14="http://schemas.microsoft.com/office/powerpoint/2010/main" val="239970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627588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总体思路：提出一种在数据包层次上进行恶意流量检测的深度分层网络，能够从原始数据包学习流量的特征</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zh-CN" altLang="en-US" dirty="0">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dirty="0">
                <a:latin typeface="微软雅黑" panose="020B0503020204020204" pitchFamily="34" charset="-122"/>
                <a:ea typeface="微软雅黑" panose="020B0503020204020204" pitchFamily="34" charset="-122"/>
                <a:sym typeface="Wingdings" panose="05000000000000000000" pitchFamily="2" charset="2"/>
              </a:rPr>
              <a:t>用热编码将每个字映射到向量空间，得到流量序列的稀疏表示</a:t>
            </a:r>
            <a:r>
              <a:rPr lang="en-US" altLang="zh-CN"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sym typeface="Wingdings" panose="05000000000000000000" pitchFamily="2" charset="2"/>
              </a:rPr>
              <a:t>神经网络的两个部分，</a:t>
            </a:r>
            <a:r>
              <a:rPr lang="en-US" altLang="zh-CN" dirty="0">
                <a:latin typeface="微软雅黑" panose="020B0503020204020204" pitchFamily="34" charset="-122"/>
                <a:ea typeface="微软雅黑" panose="020B0503020204020204" pitchFamily="34" charset="-122"/>
                <a:sym typeface="Wingdings" panose="05000000000000000000" pitchFamily="2" charset="2"/>
              </a:rPr>
              <a:t>CNN</a:t>
            </a:r>
            <a:r>
              <a:rPr lang="zh-CN" altLang="en-US" dirty="0">
                <a:latin typeface="微软雅黑" panose="020B0503020204020204" pitchFamily="34" charset="-122"/>
                <a:ea typeface="微软雅黑" panose="020B0503020204020204" pitchFamily="34" charset="-122"/>
                <a:sym typeface="Wingdings" panose="05000000000000000000" pitchFamily="2" charset="2"/>
              </a:rPr>
              <a:t>用来提取流量特征，在下半部分提取流量特征并进一步结合时间特征</a:t>
            </a:r>
            <a:r>
              <a:rPr lang="en-US" altLang="zh-CN"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latin typeface="微软雅黑" panose="020B0503020204020204" pitchFamily="34" charset="-122"/>
                <a:ea typeface="微软雅黑" panose="020B0503020204020204" pitchFamily="34" charset="-122"/>
                <a:sym typeface="Wingdings" panose="05000000000000000000" pitchFamily="2" charset="2"/>
              </a:rPr>
              <a:t>在计算和评估上，使用交叉熵函数作为损失函数</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算法利用一维卷积层提取原始数据包的空间特征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在进入卷积神经网络前，将数据进行热编码，特征更加稳定</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）论文不足：在训练集掺入“噪声”样本时，效果不太好，可以继续优化；未验证该模型在其他数据集上的效果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）思考与借鉴：在深度学习中，一些重要的函数或交叉熵等，可以提高系统的鲁棒性，避免欠拟合或过拟合；用</a:t>
            </a:r>
            <a:r>
              <a:rPr lang="en-US" altLang="zh-CN" dirty="0">
                <a:latin typeface="微软雅黑" panose="020B0503020204020204" pitchFamily="34" charset="-122"/>
                <a:ea typeface="微软雅黑" panose="020B0503020204020204" pitchFamily="34" charset="-122"/>
              </a:rPr>
              <a:t>GRU</a:t>
            </a:r>
            <a:r>
              <a:rPr lang="zh-CN" altLang="en-US" dirty="0">
                <a:latin typeface="微软雅黑" panose="020B0503020204020204" pitchFamily="34" charset="-122"/>
                <a:ea typeface="微软雅黑" panose="020B0503020204020204" pitchFamily="34" charset="-122"/>
              </a:rPr>
              <a:t>单元代替常用的的</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单元，可以在时间和效率上达到很大提升</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711206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781741"/>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16</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IoT malicious traffic identification using wrapper-based feature selection mechanisms</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de-DE" altLang="zh-CN" dirty="0">
                <a:effectLst/>
                <a:latin typeface="Arial" panose="020B0604020202020204" pitchFamily="34" charset="0"/>
              </a:rPr>
              <a:t>Muhammad Shafiq a , Zhihong Tian a , Ali Kashif Bashir b , Xiaojiang Du c , Mohsen Guizani</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[Computers &amp; Security</a:t>
            </a:r>
            <a:r>
              <a:rPr lang="zh-CN" altLang="en-US" dirty="0">
                <a:solidFill>
                  <a:srgbClr val="000000"/>
                </a:solidFill>
                <a:latin typeface="Times New Roman" panose="02020603050405020304" pitchFamily="18" charset="0"/>
                <a:ea typeface="微软雅黑" panose="020B0503020204020204" pitchFamily="34" charset="-122"/>
              </a:rPr>
              <a:t> </a:t>
            </a:r>
            <a:r>
              <a:rPr lang="en-US" altLang="zh-CN" sz="1800" dirty="0">
                <a:solidFill>
                  <a:srgbClr val="000000"/>
                </a:solidFill>
                <a:effectLst/>
                <a:latin typeface="Times New Roman" panose="02020603050405020304" pitchFamily="18" charset="0"/>
                <a:ea typeface="微软雅黑" panose="020B0503020204020204" pitchFamily="34" charset="-122"/>
              </a:rPr>
              <a:t>2020]</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85029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029390"/>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机器学习在物联网安全中起着越来越重要的作用，但特征选择不精确的问题，可能导致分类失误；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可以用于入侵检测和流量识别等作用，进行精确识别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基于</a:t>
            </a:r>
            <a:r>
              <a:rPr lang="en-US" altLang="zh-CN" dirty="0">
                <a:latin typeface="微软雅黑" panose="020B0503020204020204" pitchFamily="34" charset="-122"/>
                <a:ea typeface="微软雅黑" panose="020B0503020204020204" pitchFamily="34" charset="-122"/>
              </a:rPr>
              <a:t>Fog</a:t>
            </a:r>
            <a:r>
              <a:rPr lang="zh-CN" altLang="en-US" dirty="0">
                <a:latin typeface="微软雅黑" panose="020B0503020204020204" pitchFamily="34" charset="-122"/>
                <a:ea typeface="微软雅黑" panose="020B0503020204020204" pitchFamily="34" charset="-122"/>
              </a:rPr>
              <a:t>计算的安全新系统，主要用于防止物联网收到恶意软件的网络攻击，模型在</a:t>
            </a:r>
            <a:r>
              <a:rPr lang="en-US" altLang="zh-CN" dirty="0">
                <a:latin typeface="微软雅黑" panose="020B0503020204020204" pitchFamily="34" charset="-122"/>
                <a:ea typeface="微软雅黑" panose="020B0503020204020204" pitchFamily="34" charset="-122"/>
              </a:rPr>
              <a:t>VPN</a:t>
            </a:r>
            <a:r>
              <a:rPr lang="zh-CN" altLang="en-US" dirty="0">
                <a:latin typeface="微软雅黑" panose="020B0503020204020204" pitchFamily="34" charset="-122"/>
                <a:ea typeface="微软雅黑" panose="020B0503020204020204" pitchFamily="34" charset="-122"/>
              </a:rPr>
              <a:t>组成，存在相应的局限性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将机器学习技术应用到物联网带来了新的限制，如计算时间和空间的消耗</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不能选择过多的特征集（</a:t>
            </a:r>
            <a:r>
              <a:rPr lang="en-US" altLang="zh-CN" dirty="0">
                <a:latin typeface="微软雅黑" panose="020B0503020204020204" pitchFamily="34" charset="-122"/>
                <a:ea typeface="微软雅黑" panose="020B0503020204020204" pitchFamily="34" charset="-122"/>
              </a:rPr>
              <a:t>&gt;50</a:t>
            </a:r>
            <a:r>
              <a:rPr lang="zh-CN" altLang="en-US" dirty="0">
                <a:latin typeface="微软雅黑" panose="020B0503020204020204" pitchFamily="34" charset="-122"/>
                <a:ea typeface="微软雅黑" panose="020B0503020204020204" pitchFamily="34" charset="-122"/>
              </a:rPr>
              <a:t>），导致计算复杂和降低机器学习分类器准确率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尝试去理解数学运算的关系，数学定义式子之间的联系；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167464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总体思路：提出一种新的特征选择度量方法，利用</a:t>
            </a:r>
            <a:r>
              <a:rPr lang="en-US" altLang="zh-CN" dirty="0">
                <a:latin typeface="微软雅黑" panose="020B0503020204020204" pitchFamily="34" charset="-122"/>
                <a:ea typeface="微软雅黑" panose="020B0503020204020204" pitchFamily="34" charset="-122"/>
              </a:rPr>
              <a:t>ML</a:t>
            </a:r>
            <a:r>
              <a:rPr lang="zh-CN" altLang="en-US" dirty="0">
                <a:latin typeface="微软雅黑" panose="020B0503020204020204" pitchFamily="34" charset="-122"/>
                <a:ea typeface="微软雅黑" panose="020B0503020204020204" pitchFamily="34" charset="-122"/>
              </a:rPr>
              <a:t>算法在</a:t>
            </a:r>
            <a:r>
              <a:rPr lang="en-US" altLang="zh-CN" dirty="0" err="1">
                <a:latin typeface="微软雅黑" panose="020B0503020204020204" pitchFamily="34" charset="-122"/>
                <a:ea typeface="微软雅黑" panose="020B0503020204020204" pitchFamily="34" charset="-122"/>
              </a:rPr>
              <a:t>SIoT</a:t>
            </a:r>
            <a:r>
              <a:rPr lang="zh-CN" altLang="en-US" dirty="0">
                <a:latin typeface="微软雅黑" panose="020B0503020204020204" pitchFamily="34" charset="-122"/>
                <a:ea typeface="微软雅黑" panose="020B0503020204020204" pitchFamily="34" charset="-122"/>
              </a:rPr>
              <a:t>网络中寻找僵尸网络物联网攻击的有效特征集，在已有基础上设计了特征选择算法</a:t>
            </a:r>
            <a:r>
              <a:rPr lang="en-US" altLang="zh-CN" dirty="0" err="1">
                <a:latin typeface="微软雅黑" panose="020B0503020204020204" pitchFamily="34" charset="-122"/>
                <a:ea typeface="微软雅黑" panose="020B0503020204020204" pitchFamily="34" charset="-122"/>
              </a:rPr>
              <a:t>Corracc</a:t>
            </a:r>
            <a:r>
              <a:rPr lang="zh-CN" altLang="en-US" dirty="0">
                <a:latin typeface="微软雅黑" panose="020B0503020204020204" pitchFamily="34" charset="-122"/>
                <a:ea typeface="微软雅黑" panose="020B0503020204020204" pitchFamily="34" charset="-122"/>
              </a:rPr>
              <a:t>，优化性能</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zh-CN" altLang="en-US" dirty="0">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dirty="0">
                <a:latin typeface="微软雅黑" panose="020B0503020204020204" pitchFamily="34" charset="-122"/>
                <a:ea typeface="微软雅黑" panose="020B0503020204020204" pitchFamily="34" charset="-122"/>
                <a:sym typeface="Wingdings" panose="05000000000000000000" pitchFamily="2" charset="2"/>
              </a:rPr>
              <a:t>首先采用双射软件集的技术进行详细定义</a:t>
            </a:r>
            <a:r>
              <a:rPr lang="en-US" altLang="zh-CN"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sym typeface="Wingdings" panose="05000000000000000000" pitchFamily="2" charset="2"/>
              </a:rPr>
              <a:t>通过双射软集进行过滤，与其他流量特征进行比较，选择有效集</a:t>
            </a:r>
            <a:r>
              <a:rPr lang="en-US" altLang="zh-CN"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latin typeface="微软雅黑" panose="020B0503020204020204" pitchFamily="34" charset="-122"/>
                <a:ea typeface="微软雅黑" panose="020B0503020204020204" pitchFamily="34" charset="-122"/>
                <a:sym typeface="Wingdings" panose="05000000000000000000" pitchFamily="2" charset="2"/>
              </a:rPr>
              <a:t>提出了一种混合特征选择方法针对</a:t>
            </a:r>
            <a:r>
              <a:rPr lang="en-US" altLang="zh-CN" dirty="0" err="1">
                <a:latin typeface="微软雅黑" panose="020B0503020204020204" pitchFamily="34" charset="-122"/>
                <a:ea typeface="微软雅黑" panose="020B0503020204020204" pitchFamily="34" charset="-122"/>
                <a:sym typeface="Wingdings" panose="05000000000000000000" pitchFamily="2" charset="2"/>
              </a:rPr>
              <a:t>SIoT</a:t>
            </a:r>
            <a:r>
              <a:rPr lang="zh-CN" altLang="en-US" dirty="0">
                <a:latin typeface="微软雅黑" panose="020B0503020204020204" pitchFamily="34" charset="-122"/>
                <a:ea typeface="微软雅黑" panose="020B0503020204020204" pitchFamily="34" charset="-122"/>
                <a:sym typeface="Wingdings" panose="05000000000000000000" pitchFamily="2" charset="2"/>
              </a:rPr>
              <a:t>网络识别中异常和入侵的有效特征选择问题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算法选择除了</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个相关特征对异常和入侵物联网流量具有很强的识别能力，并评估他们的效率（准确率和召回率）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为了解决有效特征选择问题，采用积矩相关法（数学方法上的创新）</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）论文不足：数据窃取的识别率较低，是由于数据样本数量较低导致的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）思考与借鉴：应用了多种机器学习分类器来进行性能评估，更加客观</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381526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781741"/>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17</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CorrAUC</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 Malicious Bot-IoT Traffic Detection Method in IoT Network Using Machine Learning Techniques</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（接上）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de-DE" altLang="zh-CN" dirty="0">
                <a:effectLst/>
                <a:latin typeface="Arial" panose="020B0604020202020204" pitchFamily="34" charset="0"/>
              </a:rPr>
              <a:t>Muhammad Shafiq, Zhihong Tian, Member , IEEE, Ali Kashif Bashir, Senior Member , IEEE,</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de-DE" altLang="zh-CN" dirty="0">
                <a:effectLst/>
                <a:latin typeface="Arial" panose="020B0604020202020204" pitchFamily="34" charset="0"/>
              </a:rPr>
              <a:t>Xiaojiang Du, Fellow, IEEE, and Mohsen Guizani, Fellow, IEEE</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[IEEE 2020]</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18984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860387"/>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机器学习在物联网安全中起着越来越重要的作用，但特征选择不精确的问题，可能导致分类失误（特征选择问题）；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可以用于入侵检测和流量识别等作用，进行精确识别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基于</a:t>
            </a:r>
            <a:r>
              <a:rPr lang="en-US" altLang="zh-CN" dirty="0" err="1">
                <a:latin typeface="微软雅黑" panose="020B0503020204020204" pitchFamily="34" charset="-122"/>
                <a:ea typeface="微软雅黑" panose="020B0503020204020204" pitchFamily="34" charset="-122"/>
              </a:rPr>
              <a:t>CorrAUC</a:t>
            </a:r>
            <a:r>
              <a:rPr lang="zh-CN" altLang="en-US" dirty="0">
                <a:latin typeface="微软雅黑" panose="020B0503020204020204" pitchFamily="34" charset="-122"/>
                <a:ea typeface="微软雅黑" panose="020B0503020204020204" pitchFamily="34" charset="-122"/>
              </a:rPr>
              <a:t>计算的安全新系统，主要用于防止物联网收到恶意软件的网络攻击，模型在</a:t>
            </a:r>
            <a:r>
              <a:rPr lang="en-US" altLang="zh-CN" dirty="0">
                <a:latin typeface="微软雅黑" panose="020B0503020204020204" pitchFamily="34" charset="-122"/>
                <a:ea typeface="微软雅黑" panose="020B0503020204020204" pitchFamily="34" charset="-122"/>
              </a:rPr>
              <a:t>VPN</a:t>
            </a:r>
            <a:r>
              <a:rPr lang="zh-CN" altLang="en-US" dirty="0">
                <a:latin typeface="微软雅黑" panose="020B0503020204020204" pitchFamily="34" charset="-122"/>
                <a:ea typeface="微软雅黑" panose="020B0503020204020204" pitchFamily="34" charset="-122"/>
              </a:rPr>
              <a:t>组成，存在相应的局限性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将基于互信息分析技术的特征选择算法，无法适用于数据漂移现象（数据分布不平衡）或高维数据集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不能选择过多的特征集（</a:t>
            </a:r>
            <a:r>
              <a:rPr lang="en-US" altLang="zh-CN" dirty="0">
                <a:latin typeface="微软雅黑" panose="020B0503020204020204" pitchFamily="34" charset="-122"/>
                <a:ea typeface="微软雅黑" panose="020B0503020204020204" pitchFamily="34" charset="-122"/>
              </a:rPr>
              <a:t>&gt;50</a:t>
            </a:r>
            <a:r>
              <a:rPr lang="zh-CN" altLang="en-US" dirty="0">
                <a:latin typeface="微软雅黑" panose="020B0503020204020204" pitchFamily="34" charset="-122"/>
                <a:ea typeface="微软雅黑" panose="020B0503020204020204" pitchFamily="34" charset="-122"/>
              </a:rPr>
              <a:t>），导致计算复杂和降低机器学习分类器准确率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尝试去理解数学运算的关系，数学定义式子之间的联系；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要有效检测物联网中的异常和入侵，要从特征选择方法中提取出足够的识别信息</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384051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627588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总体思路：提出一种新的特征选择度量方法，利用</a:t>
            </a:r>
            <a:r>
              <a:rPr lang="en-US" altLang="zh-CN" dirty="0">
                <a:latin typeface="微软雅黑" panose="020B0503020204020204" pitchFamily="34" charset="-122"/>
                <a:ea typeface="微软雅黑" panose="020B0503020204020204" pitchFamily="34" charset="-122"/>
              </a:rPr>
              <a:t>Bot</a:t>
            </a:r>
            <a:r>
              <a:rPr lang="zh-CN" altLang="en-US" dirty="0">
                <a:latin typeface="微软雅黑" panose="020B0503020204020204" pitchFamily="34" charset="-122"/>
                <a:ea typeface="微软雅黑" panose="020B0503020204020204" pitchFamily="34" charset="-122"/>
              </a:rPr>
              <a:t>物联网数据集，在已有基础上设计了特征选择算法</a:t>
            </a:r>
            <a:r>
              <a:rPr lang="en-US" altLang="zh-CN" dirty="0" err="1">
                <a:latin typeface="微软雅黑" panose="020B0503020204020204" pitchFamily="34" charset="-122"/>
                <a:ea typeface="微软雅黑" panose="020B0503020204020204" pitchFamily="34" charset="-122"/>
              </a:rPr>
              <a:t>Corracc</a:t>
            </a:r>
            <a:r>
              <a:rPr lang="zh-CN" altLang="en-US" dirty="0">
                <a:latin typeface="微软雅黑" panose="020B0503020204020204" pitchFamily="34" charset="-122"/>
                <a:ea typeface="微软雅黑" panose="020B0503020204020204" pitchFamily="34" charset="-122"/>
              </a:rPr>
              <a:t>，优化性能</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zh-CN" altLang="en-US" dirty="0">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dirty="0">
                <a:latin typeface="微软雅黑" panose="020B0503020204020204" pitchFamily="34" charset="-122"/>
                <a:ea typeface="微软雅黑" panose="020B0503020204020204" pitchFamily="34" charset="-122"/>
                <a:sym typeface="Wingdings" panose="05000000000000000000" pitchFamily="2" charset="2"/>
              </a:rPr>
              <a:t>首先针对物联网网络中网络攻击识别的有效特征选择问题，提出了一种新的特征选择度量方法</a:t>
            </a:r>
            <a:r>
              <a:rPr lang="en-US" altLang="zh-CN" dirty="0" err="1">
                <a:latin typeface="微软雅黑" panose="020B0503020204020204" pitchFamily="34" charset="-122"/>
                <a:ea typeface="微软雅黑" panose="020B0503020204020204" pitchFamily="34" charset="-122"/>
                <a:sym typeface="Wingdings" panose="05000000000000000000" pitchFamily="2" charset="2"/>
              </a:rPr>
              <a:t>CorrAUC</a:t>
            </a:r>
            <a:r>
              <a:rPr lang="en-US" altLang="zh-CN" dirty="0">
                <a:latin typeface="微软雅黑" panose="020B0503020204020204" pitchFamily="34" charset="-122"/>
                <a:ea typeface="微软雅黑" panose="020B0503020204020204" pitchFamily="34" charset="-122"/>
                <a:sym typeface="Wingdings" panose="05000000000000000000" pitchFamily="2" charset="2"/>
              </a:rPr>
              <a:t> 2.</a:t>
            </a:r>
            <a:r>
              <a:rPr lang="zh-CN" altLang="en-US" dirty="0">
                <a:latin typeface="微软雅黑" panose="020B0503020204020204" pitchFamily="34" charset="-122"/>
                <a:ea typeface="微软雅黑" panose="020B0503020204020204" pitchFamily="34" charset="-122"/>
                <a:sym typeface="Wingdings" panose="05000000000000000000" pitchFamily="2" charset="2"/>
              </a:rPr>
              <a:t>利用</a:t>
            </a:r>
            <a:r>
              <a:rPr lang="en-US" altLang="zh-CN" dirty="0">
                <a:latin typeface="微软雅黑" panose="020B0503020204020204" pitchFamily="34" charset="-122"/>
                <a:ea typeface="微软雅黑" panose="020B0503020204020204" pitchFamily="34" charset="-122"/>
                <a:sym typeface="Wingdings" panose="05000000000000000000" pitchFamily="2" charset="2"/>
              </a:rPr>
              <a:t>AUC</a:t>
            </a:r>
            <a:r>
              <a:rPr lang="zh-CN" altLang="en-US" dirty="0">
                <a:latin typeface="微软雅黑" panose="020B0503020204020204" pitchFamily="34" charset="-122"/>
                <a:ea typeface="微软雅黑" panose="020B0503020204020204" pitchFamily="34" charset="-122"/>
                <a:sym typeface="Wingdings" panose="05000000000000000000" pitchFamily="2" charset="2"/>
              </a:rPr>
              <a:t>度量对物联网环境下</a:t>
            </a:r>
            <a:r>
              <a:rPr lang="en-US" altLang="zh-CN" dirty="0">
                <a:latin typeface="微软雅黑" panose="020B0503020204020204" pitchFamily="34" charset="-122"/>
                <a:ea typeface="微软雅黑" panose="020B0503020204020204" pitchFamily="34" charset="-122"/>
                <a:sym typeface="Wingdings" panose="05000000000000000000" pitchFamily="2" charset="2"/>
              </a:rPr>
              <a:t>Bot-IoT</a:t>
            </a:r>
            <a:r>
              <a:rPr lang="zh-CN" altLang="en-US" dirty="0">
                <a:latin typeface="微软雅黑" panose="020B0503020204020204" pitchFamily="34" charset="-122"/>
                <a:ea typeface="微软雅黑" panose="020B0503020204020204" pitchFamily="34" charset="-122"/>
                <a:sym typeface="Wingdings" panose="05000000000000000000" pitchFamily="2" charset="2"/>
              </a:rPr>
              <a:t>网络攻击进行检测，对特征集进行准确过滤，选择出能为所选</a:t>
            </a:r>
            <a:r>
              <a:rPr lang="en-US" altLang="zh-CN" dirty="0">
                <a:latin typeface="微软雅黑" panose="020B0503020204020204" pitchFamily="34" charset="-122"/>
                <a:ea typeface="微软雅黑" panose="020B0503020204020204" pitchFamily="34" charset="-122"/>
                <a:sym typeface="Wingdings" panose="05000000000000000000" pitchFamily="2" charset="2"/>
              </a:rPr>
              <a:t>ML</a:t>
            </a:r>
            <a:r>
              <a:rPr lang="zh-CN" altLang="en-US" dirty="0">
                <a:latin typeface="微软雅黑" panose="020B0503020204020204" pitchFamily="34" charset="-122"/>
                <a:ea typeface="微软雅黑" panose="020B0503020204020204" pitchFamily="34" charset="-122"/>
                <a:sym typeface="Wingdings" panose="05000000000000000000" pitchFamily="2" charset="2"/>
              </a:rPr>
              <a:t>算法提供足够信息的特征集</a:t>
            </a:r>
            <a:r>
              <a:rPr lang="en-US" altLang="zh-CN"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latin typeface="微软雅黑" panose="020B0503020204020204" pitchFamily="34" charset="-122"/>
                <a:ea typeface="微软雅黑" panose="020B0503020204020204" pitchFamily="34" charset="-122"/>
                <a:sym typeface="Wingdings" panose="05000000000000000000" pitchFamily="2" charset="2"/>
              </a:rPr>
              <a:t>采用基于双射软集方法的</a:t>
            </a:r>
            <a:r>
              <a:rPr lang="en-US" altLang="zh-CN" dirty="0">
                <a:latin typeface="微软雅黑" panose="020B0503020204020204" pitchFamily="34" charset="-122"/>
                <a:ea typeface="微软雅黑" panose="020B0503020204020204" pitchFamily="34" charset="-122"/>
                <a:sym typeface="Wingdings" panose="05000000000000000000" pitchFamily="2" charset="2"/>
              </a:rPr>
              <a:t>TOPSIS</a:t>
            </a:r>
            <a:r>
              <a:rPr lang="zh-CN" altLang="en-US" dirty="0">
                <a:latin typeface="微软雅黑" panose="020B0503020204020204" pitchFamily="34" charset="-122"/>
                <a:ea typeface="微软雅黑" panose="020B0503020204020204" pitchFamily="34" charset="-122"/>
                <a:sym typeface="Wingdings" panose="05000000000000000000" pitchFamily="2" charset="2"/>
              </a:rPr>
              <a:t>和</a:t>
            </a:r>
            <a:r>
              <a:rPr lang="en-US" altLang="zh-CN" dirty="0">
                <a:latin typeface="微软雅黑" panose="020B0503020204020204" pitchFamily="34" charset="-122"/>
                <a:ea typeface="微软雅黑" panose="020B0503020204020204" pitchFamily="34" charset="-122"/>
                <a:sym typeface="Wingdings" panose="05000000000000000000" pitchFamily="2" charset="2"/>
              </a:rPr>
              <a:t>Shannon</a:t>
            </a:r>
            <a:r>
              <a:rPr lang="zh-CN" altLang="en-US" dirty="0">
                <a:latin typeface="微软雅黑" panose="020B0503020204020204" pitchFamily="34" charset="-122"/>
                <a:ea typeface="微软雅黑" panose="020B0503020204020204" pitchFamily="34" charset="-122"/>
                <a:sym typeface="Wingdings" panose="05000000000000000000" pitchFamily="2" charset="2"/>
              </a:rPr>
              <a:t>熵相结合的方法对物联网恶意流量识别特征进行验证</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算法选择除了</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个相关特征对异常和入侵物联网流量具有很强的识别能力，并评估他们的效率（准确率和召回率）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为了解决有效特征选择问题，采用积矩相关法（数学方法上的创新）</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）论文不足：数据窃取的识别率较低，是由于数据样本数量较低导致的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）思考与借鉴：应用了多种机器学习分类器来进行性能评估，更加客观</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163438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2950744"/>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18</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MalDetect:A</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Structure of Encrypted Malware Traffic Detection</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err="1"/>
              <a:t>Jiyuan</a:t>
            </a:r>
            <a:r>
              <a:rPr lang="en-US" altLang="zh-CN" dirty="0"/>
              <a:t> Liu1 , </a:t>
            </a:r>
            <a:r>
              <a:rPr lang="en-US" altLang="zh-CN" dirty="0" err="1"/>
              <a:t>Yingzhi</a:t>
            </a:r>
            <a:r>
              <a:rPr lang="en-US" altLang="zh-CN" dirty="0"/>
              <a:t> Zeng2 , </a:t>
            </a:r>
            <a:r>
              <a:rPr lang="en-US" altLang="zh-CN" dirty="0" err="1"/>
              <a:t>Jiangyong</a:t>
            </a:r>
            <a:r>
              <a:rPr lang="en-US" altLang="zh-CN" dirty="0"/>
              <a:t> Shi2 , </a:t>
            </a:r>
            <a:r>
              <a:rPr lang="en-US" altLang="zh-CN" dirty="0" err="1"/>
              <a:t>Yuexiang</a:t>
            </a:r>
            <a:r>
              <a:rPr lang="en-US" altLang="zh-CN" dirty="0"/>
              <a:t> Yang2,∗ , Rui Wang3 and </a:t>
            </a:r>
            <a:r>
              <a:rPr lang="en-US" altLang="zh-CN" dirty="0" err="1"/>
              <a:t>Liangzhong</a:t>
            </a:r>
            <a:r>
              <a:rPr lang="en-US" altLang="zh-CN" dirty="0"/>
              <a:t> He</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[Computers, Materials &amp; Continua 2019]</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26599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44488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协议被广泛应用于网络流量中，直接破获相关流量变得不再现实可行。加密流量也让一些</a:t>
            </a:r>
            <a:r>
              <a:rPr lang="en-US" altLang="zh-CN" dirty="0">
                <a:latin typeface="微软雅黑" panose="020B0503020204020204" pitchFamily="34" charset="-122"/>
                <a:ea typeface="微软雅黑" panose="020B0503020204020204" pitchFamily="34" charset="-122"/>
              </a:rPr>
              <a:t>DPI</a:t>
            </a:r>
            <a:r>
              <a:rPr lang="zh-CN" altLang="en-US" dirty="0">
                <a:latin typeface="微软雅黑" panose="020B0503020204020204" pitchFamily="34" charset="-122"/>
                <a:ea typeface="微软雅黑" panose="020B0503020204020204" pitchFamily="34" charset="-122"/>
              </a:rPr>
              <a:t>方法变得不再切实可行</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可以用于入侵检测和流量识别等作用，进行精确识别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基于</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连接中暴露的可观察数据来训练机器学习分类器，推断和分类的时间较长</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相关的</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参数需要存储在安全产品中，调取侵犯了隐私</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通过数学符号定义和相关证明了能够在恶意软件非法操作之前检测到恶意软件流量，也可以规避恶意流量行为；</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使用随机森林作为分类器，摆脱重新训练及部署</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2496299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总体思路：提出了一种加密恶意软件流量检测结构</a:t>
            </a:r>
            <a:r>
              <a:rPr lang="en-US" altLang="zh-CN" dirty="0" err="1">
                <a:latin typeface="微软雅黑" panose="020B0503020204020204" pitchFamily="34" charset="-122"/>
                <a:ea typeface="微软雅黑" panose="020B0503020204020204" pitchFamily="34" charset="-122"/>
              </a:rPr>
              <a:t>MalDetect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zh-CN" altLang="en-US" dirty="0">
                <a:latin typeface="微软雅黑" panose="020B0503020204020204" pitchFamily="34" charset="-122"/>
                <a:ea typeface="微软雅黑" panose="020B0503020204020204" pitchFamily="34" charset="-122"/>
                <a:sym typeface="Wingdings" panose="05000000000000000000" pitchFamily="2" charset="2"/>
              </a:rPr>
              <a:t>：1</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作为一种恶意软件检测助手</a:t>
            </a:r>
            <a:r>
              <a:rPr lang="en-US" altLang="zh-CN"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sym typeface="Wingdings" panose="05000000000000000000" pitchFamily="2" charset="2"/>
              </a:rPr>
              <a:t>恶意域名检测助手</a:t>
            </a:r>
            <a:r>
              <a:rPr lang="en-US" altLang="zh-CN"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latin typeface="微软雅黑" panose="020B0503020204020204" pitchFamily="34" charset="-122"/>
                <a:ea typeface="微软雅黑" panose="020B0503020204020204" pitchFamily="34" charset="-122"/>
                <a:sym typeface="Wingdings" panose="05000000000000000000" pitchFamily="2" charset="2"/>
              </a:rPr>
              <a:t>软件定义网络中的入侵防护</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算法选择除了</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个相关特征对异常和入侵流量具有很强的识别能力，使得它能够在恶意软件行为发生前检测到恶意软件流量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分类器能够在在线模式下更新参数，摆脱了重新训练过程（使用随机森林树），节省人工成本</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）论文不足：需要进一步将它应用到入侵检测等威胁处理系统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Maldetect</a:t>
            </a:r>
            <a:r>
              <a:rPr lang="zh-CN" altLang="en-US" dirty="0">
                <a:latin typeface="微软雅黑" panose="020B0503020204020204" pitchFamily="34" charset="-122"/>
                <a:ea typeface="微软雅黑" panose="020B0503020204020204" pitchFamily="34" charset="-122"/>
              </a:rPr>
              <a:t>可以支持检测合法和恶意软件生成，包括二分类（合法或非法）和多分类（划分到不同的恶意软件家族类）</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96098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A372E6-03EE-4D14-B5AC-7D48F7194862}"/>
              </a:ext>
            </a:extLst>
          </p:cNvPr>
          <p:cNvSpPr txBox="1"/>
          <p:nvPr/>
        </p:nvSpPr>
        <p:spPr>
          <a:xfrm>
            <a:off x="899592" y="1268760"/>
            <a:ext cx="6840760" cy="5078313"/>
          </a:xfrm>
          <a:prstGeom prst="rect">
            <a:avLst/>
          </a:prstGeom>
          <a:noFill/>
        </p:spPr>
        <p:txBody>
          <a:bodyPr wrap="square" rtlCol="0">
            <a:spAutoFit/>
          </a:bodyPr>
          <a:lstStyle/>
          <a:p>
            <a:r>
              <a:rPr lang="zh-CN" altLang="en-US" dirty="0"/>
              <a:t>文中提出了一个侧向的大规模表征网络钓鱼攻击，基于海量的数据集。由此开发了一个分类器，实现实时的横向网络钓鱼电子邮件的分类。</a:t>
            </a:r>
            <a:endParaRPr lang="en-US" altLang="zh-CN" dirty="0"/>
          </a:p>
          <a:p>
            <a:endParaRPr lang="en-US" altLang="zh-CN" dirty="0"/>
          </a:p>
          <a:p>
            <a:r>
              <a:rPr lang="zh-CN" altLang="en-US" dirty="0"/>
              <a:t>文章的贡献：考虑了攻击（即建立相应的攻击者模型）和检测这些攻击</a:t>
            </a:r>
            <a:endParaRPr lang="en-US" altLang="zh-CN" dirty="0"/>
          </a:p>
          <a:p>
            <a:endParaRPr lang="en-US" altLang="zh-CN" dirty="0"/>
          </a:p>
          <a:p>
            <a:r>
              <a:rPr lang="zh-CN" altLang="en-US" dirty="0"/>
              <a:t>提出了横向钓鱼的</a:t>
            </a:r>
            <a:r>
              <a:rPr lang="en-US" altLang="zh-CN" dirty="0"/>
              <a:t>concept</a:t>
            </a:r>
            <a:r>
              <a:rPr lang="zh-CN" altLang="en-US" dirty="0"/>
              <a:t>：攻击者是在企业内发出攻击，前提是让获得某些用户的权限（提权），员工从被劫持的账户中发送钓鱼邮件</a:t>
            </a:r>
            <a:endParaRPr lang="en-US" altLang="zh-CN" dirty="0"/>
          </a:p>
          <a:p>
            <a:endParaRPr lang="en-US" altLang="zh-CN" dirty="0"/>
          </a:p>
          <a:p>
            <a:r>
              <a:rPr lang="zh-CN" altLang="en-US" dirty="0"/>
              <a:t>传统的反钓鱼系统存在的一些问题：</a:t>
            </a:r>
            <a:endParaRPr lang="en-US" altLang="zh-CN" dirty="0"/>
          </a:p>
          <a:p>
            <a:pPr marL="342900" indent="-342900">
              <a:buFont typeface="+mj-lt"/>
              <a:buAutoNum type="arabicPeriod"/>
            </a:pPr>
            <a:r>
              <a:rPr lang="zh-CN" altLang="en-US" dirty="0"/>
              <a:t>基于从外部系统进行检测，而不是内部</a:t>
            </a:r>
            <a:endParaRPr lang="en-US" altLang="zh-CN" dirty="0"/>
          </a:p>
          <a:p>
            <a:pPr marL="342900" indent="-342900">
              <a:buFont typeface="+mj-lt"/>
              <a:buAutoNum type="arabicPeriod"/>
            </a:pPr>
            <a:r>
              <a:rPr lang="zh-CN" altLang="en-US" dirty="0"/>
              <a:t>无欺骗或伪造的信号</a:t>
            </a:r>
            <a:endParaRPr lang="en-US" altLang="zh-CN" dirty="0"/>
          </a:p>
          <a:p>
            <a:endParaRPr lang="en-US" altLang="zh-CN" dirty="0"/>
          </a:p>
          <a:p>
            <a:r>
              <a:rPr lang="zh-CN" altLang="en-US" dirty="0"/>
              <a:t>本文工作：</a:t>
            </a:r>
            <a:endParaRPr lang="en-US" altLang="zh-CN" dirty="0"/>
          </a:p>
          <a:p>
            <a:pPr marL="342900" indent="-342900">
              <a:buFont typeface="+mj-lt"/>
              <a:buAutoNum type="arabicPeriod"/>
            </a:pPr>
            <a:r>
              <a:rPr lang="zh-CN" altLang="en-US" dirty="0"/>
              <a:t>探索横向钓鱼的可行性</a:t>
            </a:r>
            <a:r>
              <a:rPr lang="zh-CN" altLang="en-US" b="1" dirty="0"/>
              <a:t>检测方案</a:t>
            </a:r>
            <a:r>
              <a:rPr lang="zh-CN" altLang="en-US" dirty="0"/>
              <a:t>（</a:t>
            </a:r>
            <a:r>
              <a:rPr lang="en-US" altLang="zh-CN" dirty="0"/>
              <a:t>URLs</a:t>
            </a:r>
            <a:r>
              <a:rPr lang="zh-CN" altLang="en-US" dirty="0"/>
              <a:t>）</a:t>
            </a:r>
            <a:endParaRPr lang="en-US" altLang="zh-CN" dirty="0"/>
          </a:p>
          <a:p>
            <a:pPr marL="342900" indent="-342900">
              <a:buFont typeface="+mj-lt"/>
              <a:buAutoNum type="arabicPeriod"/>
            </a:pPr>
            <a:r>
              <a:rPr lang="zh-CN" altLang="en-US" dirty="0"/>
              <a:t>理解企业中网络横向钓鱼的</a:t>
            </a:r>
            <a:r>
              <a:rPr lang="zh-CN" altLang="en-US" b="1" dirty="0"/>
              <a:t>规模和特征</a:t>
            </a:r>
          </a:p>
        </p:txBody>
      </p:sp>
    </p:spTree>
    <p:extLst>
      <p:ext uri="{BB962C8B-B14F-4D97-AF65-F5344CB8AC3E}">
        <p14:creationId xmlns:p14="http://schemas.microsoft.com/office/powerpoint/2010/main" val="2270058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781741"/>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19</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IoT-KEEPER: Detecting Malicious IoT Network Activity using Online Traffic Analysis at the Edge</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（物联网安全）</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err="1"/>
              <a:t>Ibbad</a:t>
            </a:r>
            <a:r>
              <a:rPr lang="en-US" altLang="zh-CN" dirty="0"/>
              <a:t> Hafeez*, Markku </a:t>
            </a:r>
            <a:r>
              <a:rPr lang="en-US" altLang="zh-CN" dirty="0" err="1"/>
              <a:t>Antikainen</a:t>
            </a:r>
            <a:r>
              <a:rPr lang="en-US" altLang="zh-CN" dirty="0"/>
              <a:t>‡, Aaron Yi Ding†, </a:t>
            </a:r>
            <a:r>
              <a:rPr lang="en-US" altLang="zh-CN" dirty="0" err="1"/>
              <a:t>Sasu</a:t>
            </a:r>
            <a:r>
              <a:rPr lang="en-US" altLang="zh-CN" dirty="0"/>
              <a:t> </a:t>
            </a:r>
            <a:r>
              <a:rPr lang="en-US" altLang="zh-CN" dirty="0" err="1"/>
              <a:t>Tarkoma</a:t>
            </a:r>
            <a:r>
              <a:rPr lang="en-US" altLang="zh-CN" dirty="0"/>
              <a:t>* *University of Helsinki, </a:t>
            </a:r>
            <a:r>
              <a:rPr lang="en-US" altLang="zh-CN" dirty="0" err="1"/>
              <a:t>Finland,‡Aalto</a:t>
            </a:r>
            <a:r>
              <a:rPr lang="en-US" altLang="zh-CN" dirty="0"/>
              <a:t> University, </a:t>
            </a:r>
            <a:r>
              <a:rPr lang="en-US" altLang="zh-CN" dirty="0" err="1"/>
              <a:t>Finland,†Delft</a:t>
            </a:r>
            <a:r>
              <a:rPr lang="en-US" altLang="zh-CN" dirty="0"/>
              <a:t> University of Technology, Netherlands</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en-US" altLang="zh-CN" sz="1800" dirty="0">
                <a:effectLst/>
                <a:latin typeface="等线" panose="02010600030101010101" pitchFamily="2" charset="-122"/>
                <a:ea typeface="楷体" panose="02010609060101010101" pitchFamily="49" charset="-122"/>
                <a:cs typeface="Times New Roman" panose="02020603050405020304" pitchFamily="18" charset="0"/>
              </a:rPr>
              <a:t>IEEE</a:t>
            </a:r>
            <a:r>
              <a:rPr lang="en-US" altLang="zh-CN" sz="1800" dirty="0">
                <a:solidFill>
                  <a:srgbClr val="000000"/>
                </a:solidFill>
                <a:effectLst/>
                <a:latin typeface="Times New Roman" panose="02020603050405020304" pitchFamily="18" charset="0"/>
                <a:ea typeface="微软雅黑" panose="020B0503020204020204" pitchFamily="34" charset="-122"/>
              </a:rPr>
              <a:t> 2020]</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70351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44488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物联网设备易受到相关攻击，其资源限制和易构性使得使用传统端点进行的网络安全方案更加困难；</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改进相关的应用层面出现的问题，或进行一个相关系统的开发，屏蔽相关的设备或流量，从而保护网络安全；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物联网开发时未仔细评估使用的代码段，第三方库的使用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攻击者容易破坏</a:t>
            </a:r>
            <a:r>
              <a:rPr lang="en-US" altLang="zh-CN" dirty="0">
                <a:latin typeface="微软雅黑" panose="020B0503020204020204" pitchFamily="34" charset="-122"/>
                <a:ea typeface="微软雅黑" panose="020B0503020204020204" pitchFamily="34" charset="-122"/>
              </a:rPr>
              <a:t>soho</a:t>
            </a:r>
            <a:r>
              <a:rPr lang="zh-CN" altLang="en-US" dirty="0">
                <a:latin typeface="微软雅黑" panose="020B0503020204020204" pitchFamily="34" charset="-122"/>
                <a:ea typeface="微软雅黑" panose="020B0503020204020204" pitchFamily="34" charset="-122"/>
              </a:rPr>
              <a:t>的物联网设备（仅使用</a:t>
            </a:r>
            <a:r>
              <a:rPr lang="en-US" altLang="zh-CN" dirty="0" err="1">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地址转换），造成安全措施滞后</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对端点安全解决方案的支持有限；</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物联网设备具有多样性，由于一些差异性，需要设计一种无监督学习算法，该算法不需要标记的训练数据或设备特定的异常检测模型来进行流量分类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1198629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86038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总体思路：提出了一种</a:t>
            </a:r>
            <a:r>
              <a:rPr lang="en-US" altLang="zh-CN" dirty="0">
                <a:latin typeface="微软雅黑" panose="020B0503020204020204" pitchFamily="34" charset="-122"/>
                <a:ea typeface="微软雅黑" panose="020B0503020204020204" pitchFamily="34" charset="-122"/>
              </a:rPr>
              <a:t>IoT</a:t>
            </a:r>
            <a:r>
              <a:rPr lang="zh-CN" altLang="en-US" dirty="0">
                <a:latin typeface="微软雅黑" panose="020B0503020204020204" pitchFamily="34" charset="-122"/>
                <a:ea typeface="微软雅黑" panose="020B0503020204020204" pitchFamily="34" charset="-122"/>
              </a:rPr>
              <a:t>系统，在边缘网关执行流量分析，检测恶意网络活动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zh-CN" altLang="en-US" dirty="0">
                <a:latin typeface="微软雅黑" panose="020B0503020204020204" pitchFamily="34" charset="-122"/>
                <a:ea typeface="微软雅黑" panose="020B0503020204020204" pitchFamily="34" charset="-122"/>
                <a:sym typeface="Wingdings" panose="05000000000000000000" pitchFamily="2" charset="2"/>
              </a:rPr>
              <a:t>：1</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 使用模糊测试</a:t>
            </a:r>
            <a:r>
              <a:rPr lang="en-US" altLang="zh-CN" dirty="0">
                <a:latin typeface="微软雅黑" panose="020B0503020204020204" pitchFamily="34" charset="-122"/>
                <a:ea typeface="微软雅黑" panose="020B0503020204020204" pitchFamily="34" charset="-122"/>
                <a:sym typeface="Wingdings" panose="05000000000000000000" pitchFamily="2" charset="2"/>
              </a:rPr>
              <a:t>C</a:t>
            </a:r>
            <a:r>
              <a:rPr lang="zh-CN" altLang="en-US" dirty="0">
                <a:latin typeface="微软雅黑" panose="020B0503020204020204" pitchFamily="34" charset="-122"/>
                <a:ea typeface="微软雅黑" panose="020B0503020204020204" pitchFamily="34" charset="-122"/>
                <a:sym typeface="Wingdings" panose="05000000000000000000" pitchFamily="2" charset="2"/>
              </a:rPr>
              <a:t>均值聚类算法来区分</a:t>
            </a:r>
            <a:r>
              <a:rPr lang="en-US" altLang="zh-CN" dirty="0">
                <a:latin typeface="微软雅黑" panose="020B0503020204020204" pitchFamily="34" charset="-122"/>
                <a:ea typeface="微软雅黑" panose="020B0503020204020204" pitchFamily="34" charset="-122"/>
                <a:sym typeface="Wingdings" panose="05000000000000000000" pitchFamily="2" charset="2"/>
              </a:rPr>
              <a:t>IoT</a:t>
            </a:r>
            <a:r>
              <a:rPr lang="zh-CN" altLang="en-US" dirty="0">
                <a:latin typeface="微软雅黑" panose="020B0503020204020204" pitchFamily="34" charset="-122"/>
                <a:ea typeface="微软雅黑" panose="020B0503020204020204" pitchFamily="34" charset="-122"/>
                <a:sym typeface="Wingdings" panose="05000000000000000000" pitchFamily="2" charset="2"/>
              </a:rPr>
              <a:t>设备在不同操作模式下产生的网络流量</a:t>
            </a:r>
            <a:r>
              <a:rPr lang="en-US" altLang="zh-CN"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sym typeface="Wingdings" panose="05000000000000000000" pitchFamily="2" charset="2"/>
              </a:rPr>
              <a:t>利用模糊插值方法对给定流量进行分类（恶意或良性）</a:t>
            </a:r>
            <a:r>
              <a:rPr lang="en-US" altLang="zh-CN" dirty="0">
                <a:latin typeface="微软雅黑" panose="020B0503020204020204" pitchFamily="34" charset="-122"/>
                <a:ea typeface="微软雅黑" panose="020B0503020204020204" pitchFamily="34" charset="-122"/>
                <a:sym typeface="Wingdings" panose="05000000000000000000" pitchFamily="2" charset="2"/>
              </a:rPr>
              <a:t>3.IoT-keeper</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使用临时覆盖网络限制相关</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恶意</a:t>
            </a:r>
            <a:r>
              <a:rPr lang="zh-CN" altLang="en-US" dirty="0">
                <a:latin typeface="微软雅黑" panose="020B0503020204020204" pitchFamily="34" charset="-122"/>
                <a:ea typeface="微软雅黑" panose="020B0503020204020204" pitchFamily="34" charset="-122"/>
                <a:sym typeface="Wingdings" panose="05000000000000000000" pitchFamily="2" charset="2"/>
              </a:rPr>
              <a:t>设备的网络访问</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提出的新系统具有较低的资源占用率，能够检测和抵御各种网络攻击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使用未标记流量数据进行模型训练，可以相应表示为一组规则，从而减少了在重新部署时模型所需时间，提高系统拓展性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）论文不足：对于文中提到的可能产生的威胁，并没有及时给出相应的测试结果与解决方案</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）思考与借鉴：提供了关于设计系统（分类）、屏蔽恶意流量设备的功能、并根据数据集进行了模型上的评估和检测</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0007381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372142"/>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20</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Classification of malicious traffic using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tensorflow</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machine learning</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Li-Der Chou1, Chia-Wei Tseng1, Meng-Sheng Lai1, Wei-Yu Chen1, </a:t>
            </a:r>
            <a:r>
              <a:rPr kumimoji="0" lang="en-US" altLang="zh-CN" sz="18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Kuo</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-Chung Chen2, Chia-</a:t>
            </a:r>
            <a:r>
              <a:rPr kumimoji="0" lang="en-US" altLang="zh-CN" sz="18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Kuan</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Yen2, Tsung-Fu Ou2, Wei-Hsiang Tsai2, Yi-</a:t>
            </a:r>
            <a:r>
              <a:rPr kumimoji="0" lang="en-US" altLang="zh-CN" sz="18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Hsuan</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Chiu</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en-US" altLang="zh-CN" sz="1800" dirty="0">
                <a:effectLst/>
                <a:latin typeface="等线" panose="02010600030101010101" pitchFamily="2" charset="-122"/>
                <a:ea typeface="楷体" panose="02010609060101010101" pitchFamily="49" charset="-122"/>
                <a:cs typeface="Times New Roman" panose="02020603050405020304" pitchFamily="18" charset="0"/>
              </a:rPr>
              <a:t>IEEE</a:t>
            </a:r>
            <a:r>
              <a:rPr lang="en-US" altLang="zh-CN" sz="1800" dirty="0">
                <a:solidFill>
                  <a:srgbClr val="000000"/>
                </a:solidFill>
                <a:effectLst/>
                <a:latin typeface="Times New Roman" panose="02020603050405020304" pitchFamily="18" charset="0"/>
                <a:ea typeface="微软雅黑" panose="020B0503020204020204" pitchFamily="34" charset="-122"/>
              </a:rPr>
              <a:t> 2018]</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89332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44488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传统的入侵检测系统是基于误用检测技术的，局限性在于不断更新特征数据库以应对各种恶意软件攻击；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面对互联网多样化给网络安全带来的新挑战，需要设计更挖山的网络安全防护机制，提供全面的安全服务；</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在检测技术的精确度和准确度中进行妥协，调试相关系统达到较好的效果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软件的弱点和脆弱性与日俱增，规则数量的不断增加导致了规则数量的迅速膨胀，间接影响了检测性能，无法检测到未知攻击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软件的复杂性使得缺陷相应增加，对入侵检测提出了挑战；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不断加强对</a:t>
            </a:r>
            <a:r>
              <a:rPr lang="en-US" altLang="zh-CN" dirty="0">
                <a:latin typeface="微软雅黑" panose="020B0503020204020204" pitchFamily="34" charset="-122"/>
                <a:ea typeface="微软雅黑" panose="020B0503020204020204" pitchFamily="34" charset="-122"/>
              </a:rPr>
              <a:t>TensorFlow</a:t>
            </a:r>
            <a:r>
              <a:rPr lang="zh-CN" altLang="en-US" dirty="0">
                <a:latin typeface="微软雅黑" panose="020B0503020204020204" pitchFamily="34" charset="-122"/>
                <a:ea typeface="微软雅黑" panose="020B0503020204020204" pitchFamily="34" charset="-122"/>
              </a:rPr>
              <a:t>训练特性的分析外，结合基于主机和基于网络的入侵检测系统来检测恶意攻击</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7541405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627588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总体思路：利用</a:t>
            </a:r>
            <a:r>
              <a:rPr lang="en-US" altLang="zh-CN" dirty="0">
                <a:latin typeface="微软雅黑" panose="020B0503020204020204" pitchFamily="34" charset="-122"/>
                <a:ea typeface="微软雅黑" panose="020B0503020204020204" pitchFamily="34" charset="-122"/>
              </a:rPr>
              <a:t>TensorFlow</a:t>
            </a:r>
            <a:r>
              <a:rPr lang="zh-CN" altLang="en-US" dirty="0">
                <a:latin typeface="微软雅黑" panose="020B0503020204020204" pitchFamily="34" charset="-122"/>
                <a:ea typeface="微软雅黑" panose="020B0503020204020204" pitchFamily="34" charset="-122"/>
              </a:rPr>
              <a:t>平台，设计了一个基于</a:t>
            </a:r>
            <a:r>
              <a:rPr lang="en-US" altLang="zh-CN" dirty="0">
                <a:latin typeface="微软雅黑" panose="020B0503020204020204" pitchFamily="34" charset="-122"/>
                <a:ea typeface="微软雅黑" panose="020B0503020204020204" pitchFamily="34" charset="-122"/>
              </a:rPr>
              <a:t>TensorFlow</a:t>
            </a:r>
            <a:r>
              <a:rPr lang="zh-CN" altLang="en-US" dirty="0">
                <a:latin typeface="微软雅黑" panose="020B0503020204020204" pitchFamily="34" charset="-122"/>
                <a:ea typeface="微软雅黑" panose="020B0503020204020204" pitchFamily="34" charset="-122"/>
              </a:rPr>
              <a:t>的深度学习模型框架来对恶意流量进行分类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zh-CN" altLang="en-US" dirty="0">
                <a:latin typeface="微软雅黑" panose="020B0503020204020204" pitchFamily="34" charset="-122"/>
                <a:ea typeface="微软雅黑" panose="020B0503020204020204" pitchFamily="34" charset="-122"/>
                <a:sym typeface="Wingdings" panose="05000000000000000000" pitchFamily="2" charset="2"/>
              </a:rPr>
              <a:t>：目前的入侵检测技术主要可以分为两类1</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基于分析数据源的入侵检测系统主要分为基于网络的、基于主机的和基于应用程序的入侵检测系统</a:t>
            </a:r>
            <a:r>
              <a:rPr lang="en-US" altLang="zh-CN"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sym typeface="Wingdings" panose="05000000000000000000" pitchFamily="2" charset="2"/>
              </a:rPr>
              <a:t>主要运用统计方法来归纳和建立正态分布模式。利用机器学习技术，构建攻击行为模型，作为识别的依据（训练集，重点）</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在数据集选取上选择了</a:t>
            </a:r>
            <a:r>
              <a:rPr lang="en-US" altLang="zh-CN" dirty="0">
                <a:latin typeface="微软雅黑" panose="020B0503020204020204" pitchFamily="34" charset="-122"/>
                <a:ea typeface="微软雅黑" panose="020B0503020204020204" pitchFamily="34" charset="-122"/>
              </a:rPr>
              <a:t>KSLKDD</a:t>
            </a:r>
            <a:r>
              <a:rPr lang="zh-CN" altLang="en-US" dirty="0">
                <a:latin typeface="微软雅黑" panose="020B0503020204020204" pitchFamily="34" charset="-122"/>
                <a:ea typeface="微软雅黑" panose="020B0503020204020204" pitchFamily="34" charset="-122"/>
              </a:rPr>
              <a:t>，有效避免了系统开销，提高入侵检测系统有效性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对数据包的特征进行分类，以区分流量是否为恶意攻击，使安全措施的实施更加有效</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）论文不足：提出的</a:t>
            </a:r>
            <a:r>
              <a:rPr lang="en-US" altLang="zh-CN" dirty="0">
                <a:latin typeface="微软雅黑" panose="020B0503020204020204" pitchFamily="34" charset="-122"/>
                <a:ea typeface="微软雅黑" panose="020B0503020204020204" pitchFamily="34" charset="-122"/>
              </a:rPr>
              <a:t>TensorFlow</a:t>
            </a:r>
            <a:r>
              <a:rPr lang="zh-CN" altLang="en-US" dirty="0">
                <a:latin typeface="微软雅黑" panose="020B0503020204020204" pitchFamily="34" charset="-122"/>
                <a:ea typeface="微软雅黑" panose="020B0503020204020204" pitchFamily="34" charset="-122"/>
              </a:rPr>
              <a:t>平台在</a:t>
            </a:r>
            <a:r>
              <a:rPr lang="en-US" altLang="zh-CN" dirty="0">
                <a:latin typeface="微软雅黑" panose="020B0503020204020204" pitchFamily="34" charset="-122"/>
                <a:ea typeface="微软雅黑" panose="020B0503020204020204" pitchFamily="34" charset="-122"/>
              </a:rPr>
              <a:t>U2R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R2L</a:t>
            </a:r>
            <a:r>
              <a:rPr lang="zh-CN" altLang="en-US" dirty="0">
                <a:latin typeface="微软雅黑" panose="020B0503020204020204" pitchFamily="34" charset="-122"/>
                <a:ea typeface="微软雅黑" panose="020B0503020204020204" pitchFamily="34" charset="-122"/>
              </a:rPr>
              <a:t>攻击检测方面的性能较差。主要原因是数据集样本过于单调，会导致所建立分类模型的过度学习，降低对</a:t>
            </a:r>
            <a:r>
              <a:rPr lang="en-US" altLang="zh-CN" dirty="0">
                <a:latin typeface="微软雅黑" panose="020B0503020204020204" pitchFamily="34" charset="-122"/>
                <a:ea typeface="微软雅黑" panose="020B0503020204020204" pitchFamily="34" charset="-122"/>
              </a:rPr>
              <a:t>U2R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R2L</a:t>
            </a:r>
            <a:r>
              <a:rPr lang="zh-CN" altLang="en-US" dirty="0">
                <a:latin typeface="微软雅黑" panose="020B0503020204020204" pitchFamily="34" charset="-122"/>
                <a:ea typeface="微软雅黑" panose="020B0503020204020204" pitchFamily="34" charset="-122"/>
              </a:rPr>
              <a:t>攻击的检测能力</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）思考与借鉴：利用深度学习框架，具有很好的尝试</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8894426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78764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21</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dirty="0">
                <a:solidFill>
                  <a:srgbClr val="000000"/>
                </a:solidFill>
                <a:latin typeface="微软雅黑" panose="020B0503020204020204" pitchFamily="34" charset="-122"/>
                <a:ea typeface="微软雅黑" panose="020B0503020204020204" pitchFamily="34" charset="-122"/>
              </a:rPr>
              <a:t>Tiresias</a:t>
            </a:r>
            <a:r>
              <a:rPr lang="zh-CN" altLang="en-US" dirty="0">
                <a:solidFill>
                  <a:srgbClr val="000000"/>
                </a:solidFill>
                <a:latin typeface="微软雅黑" panose="020B0503020204020204" pitchFamily="34" charset="-122"/>
                <a:ea typeface="微软雅黑" panose="020B0503020204020204" pitchFamily="3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Predicting Security Events Through Deep Learning</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Yun </a:t>
            </a:r>
            <a:r>
              <a:rPr kumimoji="0" lang="en-US" altLang="zh-CN" sz="18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Shenq</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Enrico </a:t>
            </a:r>
            <a:r>
              <a:rPr kumimoji="0" lang="en-US" altLang="zh-CN" sz="18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Mariconti</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Pierre-Antoine </a:t>
            </a:r>
            <a:r>
              <a:rPr kumimoji="0" lang="en-US" altLang="zh-CN" sz="18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Vervierq</a:t>
            </a:r>
            <a:r>
              <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and Gianluca </a:t>
            </a:r>
            <a:r>
              <a:rPr kumimoji="0" lang="en-US" altLang="zh-CN" sz="18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Stringhini</a:t>
            </a:r>
            <a:endPar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ea typeface="微软雅黑" panose="020B0503020204020204" pitchFamily="34" charset="-122"/>
              </a:rPr>
              <a:t>        Symantec Research Labs, University College London, Boston University</a:t>
            </a:r>
            <a:endParaRPr kumimoji="0" lang="en-US" altLang="zh-CN" sz="18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1800" dirty="0">
                <a:solidFill>
                  <a:srgbClr val="000000"/>
                </a:solidFill>
                <a:effectLst/>
                <a:latin typeface="Times New Roman" panose="02020603050405020304" pitchFamily="18" charset="0"/>
                <a:ea typeface="微软雅黑" panose="020B0503020204020204" pitchFamily="34" charset="-122"/>
              </a:rPr>
              <a:t> [</a:t>
            </a:r>
            <a:r>
              <a:rPr lang="en-US" altLang="zh-CN" sz="1800" dirty="0">
                <a:effectLst/>
                <a:latin typeface="等线" panose="02010600030101010101" pitchFamily="2" charset="-122"/>
                <a:ea typeface="楷体" panose="02010609060101010101" pitchFamily="49" charset="-122"/>
                <a:cs typeface="Times New Roman" panose="02020603050405020304" pitchFamily="18" charset="0"/>
              </a:rPr>
              <a:t>CCS</a:t>
            </a:r>
            <a:r>
              <a:rPr lang="en-US" altLang="zh-CN" sz="1800" dirty="0">
                <a:solidFill>
                  <a:srgbClr val="000000"/>
                </a:solidFill>
                <a:effectLst/>
                <a:latin typeface="Times New Roman" panose="02020603050405020304" pitchFamily="18" charset="0"/>
                <a:ea typeface="微软雅黑" panose="020B0503020204020204" pitchFamily="34" charset="-122"/>
              </a:rPr>
              <a:t> 2018]</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220939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029390"/>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计算设备的复杂性增加，防御者不仅需要在恶意活动发生时检测，而且需要预测对手在执行攻击时将采取的具体步骤；</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比如在多步攻击中攻击者会使用的</a:t>
            </a:r>
            <a:r>
              <a:rPr lang="en-US" altLang="zh-CN" dirty="0">
                <a:latin typeface="微软雅黑" panose="020B0503020204020204" pitchFamily="34" charset="-122"/>
                <a:ea typeface="微软雅黑" panose="020B0503020204020204" pitchFamily="34" charset="-122"/>
              </a:rPr>
              <a:t>CVE</a:t>
            </a:r>
            <a:r>
              <a:rPr lang="zh-CN" altLang="en-US" dirty="0">
                <a:latin typeface="微软雅黑" panose="020B0503020204020204" pitchFamily="34" charset="-122"/>
                <a:ea typeface="微软雅黑" panose="020B0503020204020204" pitchFamily="34" charset="-122"/>
              </a:rPr>
              <a:t>，或者在早起的攻击发生时就可以评估攻击的潜在严重性；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现有预测系统只专注于预测具有二元结果的事件，但没有提供攻击者将遵循的技术和顺序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需要有相关的标记好的数据加入到模型中，但这样的数据不易获取，即使有，攻击者也是把它当做测试集</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仅当触发相应的签名才记录这些安全事件，无法观察到其他的安全事件；</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0218806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a:t>
            </a:r>
            <a:r>
              <a:rPr lang="en-US" altLang="zh-CN" dirty="0">
                <a:latin typeface="微软雅黑" panose="020B0503020204020204" pitchFamily="34" charset="-122"/>
                <a:ea typeface="微软雅黑" panose="020B0503020204020204" pitchFamily="34" charset="-122"/>
              </a:rPr>
              <a:t>Tiresias</a:t>
            </a:r>
            <a:r>
              <a:rPr lang="zh-CN" altLang="en-US" dirty="0">
                <a:latin typeface="微软雅黑" panose="020B0503020204020204" pitchFamily="34" charset="-122"/>
                <a:ea typeface="微软雅黑" panose="020B0503020204020204" pitchFamily="34" charset="-122"/>
              </a:rPr>
              <a:t>系统，利用递归神经网络预测未来事件，证明该模型具有记忆性</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zh-CN" altLang="en-US" dirty="0">
                <a:latin typeface="微软雅黑" panose="020B0503020204020204" pitchFamily="34" charset="-122"/>
                <a:ea typeface="微软雅黑" panose="020B0503020204020204" pitchFamily="34" charset="-122"/>
                <a:sym typeface="Wingdings" panose="05000000000000000000" pitchFamily="2" charset="2"/>
              </a:rPr>
              <a:t>：定义了一系列的元信息，用于预测与预定义签名匹配的网络级或系统级活动</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递归神经网络（</a:t>
            </a:r>
            <a:r>
              <a:rPr lang="en-US" altLang="zh-CN" dirty="0">
                <a:latin typeface="微软雅黑" panose="020B0503020204020204" pitchFamily="34" charset="-122"/>
                <a:ea typeface="微软雅黑" panose="020B0503020204020204" pitchFamily="34" charset="-122"/>
              </a:rPr>
              <a:t>RNNs</a:t>
            </a:r>
            <a:r>
              <a:rPr lang="zh-CN" altLang="en-US" dirty="0">
                <a:latin typeface="微软雅黑" panose="020B0503020204020204" pitchFamily="34" charset="-122"/>
                <a:ea typeface="微软雅黑" panose="020B0503020204020204" pitchFamily="34" charset="-122"/>
              </a:rPr>
              <a:t>）提供的长期记忆是进行准确预测的关键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预测精度下降到某个阈值以下，系统将自动理解重新训练模型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）论文不足：不能保证系统不考虑伪相关性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）思考与借鉴：使用了三种方法用于领域内的元素序列建模，比</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模型简单，能达到更好的效果</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1691354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888518"/>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22</a:t>
            </a:r>
            <a:r>
              <a:rPr lang="zh-CN" altLang="en-US" sz="18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 Lustrum of Malware Network Communication Evolution and Insights</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恶意软件通信</a:t>
            </a:r>
            <a:r>
              <a:rPr lang="en-US" altLang="zh-CN"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endParaRPr>
          </a:p>
          <a:p>
            <a:pPr indent="457200">
              <a:lnSpc>
                <a:spcPct val="150000"/>
              </a:lnSpc>
            </a:pP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dirty="0"/>
              <a:t>Chaz Lever† , </a:t>
            </a:r>
            <a:r>
              <a:rPr lang="en-US" altLang="zh-CN" dirty="0" err="1"/>
              <a:t>Platon</a:t>
            </a:r>
            <a:r>
              <a:rPr lang="en-US" altLang="zh-CN" dirty="0"/>
              <a:t> </a:t>
            </a:r>
            <a:r>
              <a:rPr lang="en-US" altLang="zh-CN" dirty="0" err="1"/>
              <a:t>Kotzias</a:t>
            </a:r>
            <a:r>
              <a:rPr lang="en-US" altLang="zh-CN" dirty="0"/>
              <a:t>∗ , Davide </a:t>
            </a:r>
            <a:r>
              <a:rPr lang="en-US" altLang="zh-CN" dirty="0" err="1"/>
              <a:t>Balzarotti</a:t>
            </a:r>
            <a:r>
              <a:rPr lang="en-US" altLang="zh-CN" dirty="0"/>
              <a:t>∓, Juan Caballero∗ , Manos </a:t>
            </a:r>
            <a:r>
              <a:rPr lang="en-US" altLang="zh-CN" dirty="0" err="1"/>
              <a:t>Antonakakis</a:t>
            </a:r>
            <a:r>
              <a:rPr lang="en-US" altLang="zh-CN" dirty="0"/>
              <a:t>‡</a:t>
            </a:r>
          </a:p>
          <a:p>
            <a:pPr indent="457200">
              <a:lnSpc>
                <a:spcPct val="150000"/>
              </a:lnSpc>
            </a:pPr>
            <a:r>
              <a:rPr lang="en-US" altLang="zh-CN" dirty="0"/>
              <a:t>† Georgia Institute of Technology, School of Computer Science, ‡ Georgia Institute of Technology, School of Electrical and Computer Engineering, ∗ IMDEA Software Institute, ∓ EURECOM</a:t>
            </a:r>
            <a:endParaRPr lang="en-US" altLang="zh-CN" sz="1800" b="1" dirty="0">
              <a:latin typeface="微软雅黑" panose="020B0503020204020204" pitchFamily="34" charset="-122"/>
              <a:ea typeface="微软雅黑" panose="020B0503020204020204" pitchFamily="34" charset="-122"/>
            </a:endParaRPr>
          </a:p>
          <a:p>
            <a:pPr indent="457200" algn="l">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kern="100" dirty="0">
              <a:latin typeface="Helvetica" panose="020B0604020202020204" pitchFamily="34" charset="0"/>
            </a:endParaRPr>
          </a:p>
          <a:p>
            <a:pPr indent="457200">
              <a:lnSpc>
                <a:spcPct val="150000"/>
              </a:lnSpc>
            </a:pPr>
            <a:r>
              <a:rPr lang="en-US" altLang="zh-CN" dirty="0"/>
              <a:t>2017 IEEE Symposium on Security and Privacy</a:t>
            </a:r>
            <a:r>
              <a:rPr lang="en-US" altLang="zh-CN" kern="100" dirty="0">
                <a:latin typeface="Helvetica" panose="020B0604020202020204" pitchFamily="34" charset="0"/>
              </a:rPr>
              <a:t>. </a:t>
            </a:r>
          </a:p>
          <a:p>
            <a:pPr indent="457200">
              <a:lnSpc>
                <a:spcPct val="150000"/>
              </a:lnSpc>
            </a:pPr>
            <a:r>
              <a:rPr lang="en-US" altLang="zh-CN" kern="100" dirty="0">
                <a:latin typeface="Helvetica" panose="020B0604020202020204" pitchFamily="34" charset="0"/>
              </a:rPr>
              <a:t>https://www.youtube.com/watch?v=LPIfbaPSXnw&amp;t=490s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6E571D1-6DC3-432E-9679-E32ADF8107C0}"/>
              </a:ext>
            </a:extLst>
          </p:cNvPr>
          <p:cNvSpPr txBox="1"/>
          <p:nvPr/>
        </p:nvSpPr>
        <p:spPr>
          <a:xfrm>
            <a:off x="1043608" y="1844824"/>
            <a:ext cx="7200800" cy="2031325"/>
          </a:xfrm>
          <a:prstGeom prst="rect">
            <a:avLst/>
          </a:prstGeom>
          <a:noFill/>
        </p:spPr>
        <p:txBody>
          <a:bodyPr wrap="square" rtlCol="0">
            <a:spAutoFit/>
          </a:bodyPr>
          <a:lstStyle/>
          <a:p>
            <a:r>
              <a:rPr lang="zh-CN" altLang="en-US" dirty="0"/>
              <a:t>以其中某个算法为例：</a:t>
            </a:r>
            <a:endParaRPr lang="en-US" altLang="zh-CN" dirty="0"/>
          </a:p>
          <a:p>
            <a:pPr marL="342900" indent="-342900">
              <a:buFont typeface="+mj-lt"/>
              <a:buAutoNum type="arabicPeriod"/>
            </a:pPr>
            <a:r>
              <a:rPr lang="zh-CN" altLang="en-US" dirty="0"/>
              <a:t>是否包含某些关键词</a:t>
            </a:r>
            <a:r>
              <a:rPr lang="en-US" altLang="zh-CN" dirty="0"/>
              <a:t>:</a:t>
            </a:r>
            <a:r>
              <a:rPr lang="zh-CN" altLang="en-US" dirty="0"/>
              <a:t>如钓鱼</a:t>
            </a:r>
            <a:endParaRPr lang="en-US" altLang="zh-CN" dirty="0"/>
          </a:p>
          <a:p>
            <a:pPr marL="342900" indent="-342900">
              <a:buFont typeface="+mj-lt"/>
              <a:buAutoNum type="arabicPeriod"/>
            </a:pPr>
            <a:r>
              <a:rPr lang="zh-CN" altLang="en-US" dirty="0"/>
              <a:t>是否包含恶意的</a:t>
            </a:r>
            <a:r>
              <a:rPr lang="en-US" altLang="zh-CN" dirty="0" err="1"/>
              <a:t>Url</a:t>
            </a:r>
            <a:endParaRPr lang="en-US" altLang="zh-CN" dirty="0"/>
          </a:p>
          <a:p>
            <a:pPr marL="342900" indent="-342900">
              <a:buFont typeface="+mj-lt"/>
              <a:buAutoNum type="arabicPeriod"/>
            </a:pPr>
            <a:r>
              <a:rPr lang="zh-CN" altLang="en-US" dirty="0"/>
              <a:t>对网络钓鱼的子集采样，若发送给某个看起来不会收到此类邮件的接收者，则可疑</a:t>
            </a:r>
            <a:endParaRPr lang="en-US" altLang="zh-CN" dirty="0"/>
          </a:p>
          <a:p>
            <a:pPr marL="342900" indent="-342900">
              <a:buFont typeface="+mj-lt"/>
              <a:buAutoNum type="arabicPeriod"/>
            </a:pPr>
            <a:endParaRPr lang="en-US" altLang="zh-CN" dirty="0"/>
          </a:p>
          <a:p>
            <a:endParaRPr lang="en-US" altLang="zh-CN" dirty="0"/>
          </a:p>
        </p:txBody>
      </p:sp>
    </p:spTree>
    <p:extLst>
      <p:ext uri="{BB962C8B-B14F-4D97-AF65-F5344CB8AC3E}">
        <p14:creationId xmlns:p14="http://schemas.microsoft.com/office/powerpoint/2010/main" val="39101041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029390"/>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恶意软件分析是对抗互联网威胁的重要前沿领域，学界和产业界都在使用动态恶意软件分析；</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能够在早期很好的检测相关活动，依赖自动化的软件测试流程；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越来越多的公司和研究人员现在可以访问大型恶意软件数据库（通常包含数百万个样本），但人们对互联网研究者所使用的基础设施和方法是如何随时间演变的知之甚少</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存在更多的恶意流量家族待标记和提取</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收集</a:t>
            </a:r>
            <a:r>
              <a:rPr lang="en-US" altLang="zh-CN" dirty="0">
                <a:latin typeface="微软雅黑" panose="020B0503020204020204" pitchFamily="34" charset="-122"/>
                <a:ea typeface="微软雅黑" panose="020B0503020204020204" pitchFamily="34" charset="-122"/>
              </a:rPr>
              <a:t>2,700</a:t>
            </a:r>
            <a:r>
              <a:rPr lang="zh-CN" altLang="en-US" dirty="0">
                <a:latin typeface="微软雅黑" panose="020B0503020204020204" pitchFamily="34" charset="-122"/>
                <a:ea typeface="微软雅黑" panose="020B0503020204020204" pitchFamily="34" charset="-122"/>
              </a:rPr>
              <a:t>万个样本并从中提取相关数据；</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存在大量的噪音和恶意软件数据集，将其过滤掉比较有挑战性</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0216784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627588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总体思路：基于动态恶意软件执行，我们能够对恶意软件域的特征和时态网络特性进行观察</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首先，动态分析的痕迹应该仔细策划，介绍了一种严格的方法，去除这些痕迹中的潜在噪声。接下来，程序（</a:t>
            </a:r>
            <a:r>
              <a:rPr lang="en-US" altLang="zh-CN" dirty="0">
                <a:latin typeface="微软雅黑" panose="020B0503020204020204" pitchFamily="34" charset="-122"/>
                <a:ea typeface="微软雅黑" panose="020B0503020204020204" pitchFamily="34" charset="-122"/>
              </a:rPr>
              <a:t>pup</a:t>
            </a:r>
            <a:r>
              <a:rPr lang="zh-CN" altLang="en-US" dirty="0">
                <a:latin typeface="微软雅黑" panose="020B0503020204020204" pitchFamily="34" charset="-122"/>
                <a:ea typeface="微软雅黑" panose="020B0503020204020204" pitchFamily="34" charset="-122"/>
              </a:rPr>
              <a:t>）不仅在增加，使用了看似稳定的</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基础设施。展示了几十万个</a:t>
            </a:r>
            <a:r>
              <a:rPr lang="en-US" altLang="zh-CN" dirty="0">
                <a:latin typeface="微软雅黑" panose="020B0503020204020204" pitchFamily="34" charset="-122"/>
                <a:ea typeface="微软雅黑" panose="020B0503020204020204" pitchFamily="34" charset="-122"/>
              </a:rPr>
              <a:t>PUP</a:t>
            </a:r>
            <a:r>
              <a:rPr lang="zh-CN" altLang="en-US" dirty="0">
                <a:latin typeface="微软雅黑" panose="020B0503020204020204" pitchFamily="34" charset="-122"/>
                <a:ea typeface="微软雅黑" panose="020B0503020204020204" pitchFamily="34" charset="-122"/>
              </a:rPr>
              <a:t>样本在一整年中使用相同的网络基础设施。最后，分析表明，恶意软件似乎增加边际检测效益时，试图建立早期预警系统；</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文章提供了一套详细而广泛的规则，当网络维护者希望从动态分析跟踪中删除潜在的良性域名时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阐明了网易软件基础设施的其他方面，恶意软件基础设施服务器可以托管在多个服务器上，通过</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访问</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）论文不足：许多样本仍活跃在互联网之上，需要更好的工作来补救</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）思考与借鉴：文中提出的综合动态分析和数据分析的方法值得借鉴</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4392535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226524"/>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23</a:t>
            </a:r>
            <a:r>
              <a:rPr lang="zh-CN" altLang="en-US" sz="18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Detecting Malignant TLS Servers Using Machine Learning Techniques</a:t>
            </a:r>
            <a:endParaRPr lang="en-US" altLang="zh-CN" sz="2400" dirty="0">
              <a:solidFill>
                <a:srgbClr val="FF0000"/>
              </a:solidFill>
            </a:endParaRPr>
          </a:p>
          <a:p>
            <a:pPr indent="457200">
              <a:lnSpc>
                <a:spcPct val="150000"/>
              </a:lnSpc>
            </a:pP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sz="1800" dirty="0">
                <a:latin typeface="微软雅黑" panose="020B0503020204020204" pitchFamily="34" charset="-122"/>
                <a:ea typeface="微软雅黑" panose="020B0503020204020204" pitchFamily="34" charset="-122"/>
              </a:rPr>
              <a:t>Sankalp </a:t>
            </a:r>
            <a:r>
              <a:rPr lang="en-US" altLang="zh-CN" sz="1800" dirty="0" err="1">
                <a:latin typeface="微软雅黑" panose="020B0503020204020204" pitchFamily="34" charset="-122"/>
                <a:ea typeface="微软雅黑" panose="020B0503020204020204" pitchFamily="34" charset="-122"/>
              </a:rPr>
              <a:t>Bagaria</a:t>
            </a:r>
            <a:r>
              <a:rPr lang="en-US" altLang="zh-CN" sz="1800" dirty="0">
                <a:latin typeface="微软雅黑" panose="020B0503020204020204" pitchFamily="34" charset="-122"/>
                <a:ea typeface="微软雅黑" panose="020B0503020204020204" pitchFamily="34" charset="-122"/>
              </a:rPr>
              <a:t>, R. Balaji, B. S. </a:t>
            </a:r>
            <a:r>
              <a:rPr lang="en-US" altLang="zh-CN" sz="1800" dirty="0" err="1">
                <a:latin typeface="微软雅黑" panose="020B0503020204020204" pitchFamily="34" charset="-122"/>
                <a:ea typeface="微软雅黑" panose="020B0503020204020204" pitchFamily="34" charset="-122"/>
              </a:rPr>
              <a:t>Bindhumadhava</a:t>
            </a:r>
            <a:r>
              <a:rPr lang="en-US" altLang="zh-CN" sz="1800" dirty="0">
                <a:latin typeface="微软雅黑" panose="020B0503020204020204" pitchFamily="34" charset="-122"/>
                <a:ea typeface="微软雅黑" panose="020B0503020204020204" pitchFamily="34" charset="-122"/>
              </a:rPr>
              <a:t> </a:t>
            </a:r>
          </a:p>
          <a:p>
            <a:pPr indent="457200">
              <a:lnSpc>
                <a:spcPct val="150000"/>
              </a:lnSpc>
            </a:pPr>
            <a:r>
              <a:rPr lang="en-US" altLang="zh-CN" sz="1800" dirty="0">
                <a:latin typeface="微软雅黑" panose="020B0503020204020204" pitchFamily="34" charset="-122"/>
                <a:ea typeface="微软雅黑" panose="020B0503020204020204" pitchFamily="34" charset="-122"/>
              </a:rPr>
              <a:t>Centre for Development of Computing, Bangalore, India </a:t>
            </a: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Computer Science 2017</a:t>
            </a:r>
          </a:p>
        </p:txBody>
      </p:sp>
    </p:spTree>
    <p:extLst>
      <p:ext uri="{BB962C8B-B14F-4D97-AF65-F5344CB8AC3E}">
        <p14:creationId xmlns:p14="http://schemas.microsoft.com/office/powerpoint/2010/main" val="36696093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4613892"/>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a:latin typeface="微软雅黑" panose="020B0503020204020204" pitchFamily="34" charset="-122"/>
                <a:ea typeface="微软雅黑" panose="020B0503020204020204" pitchFamily="34" charset="-122"/>
              </a:rPr>
              <a:t>Abstract-TLS</a:t>
            </a:r>
            <a:r>
              <a:rPr lang="zh-CN" altLang="en-US" dirty="0">
                <a:latin typeface="微软雅黑" panose="020B0503020204020204" pitchFamily="34" charset="-122"/>
                <a:ea typeface="微软雅黑" panose="020B0503020204020204" pitchFamily="34" charset="-122"/>
              </a:rPr>
              <a:t>使用某证书进行服务器验证，当发现可疑证书时会请求人工干预，但是人工无法通过证书确认恶意和非恶意网站；</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提出使用机器学习的方法，能够验证</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浏览器验证证书所属服务器是否为恶性，后续配合机器学习的方法观察</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加密的流量；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用户无法区分良性和恶意证书，缺少相应的应对方法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即便网站通过了相关测试，网站仍有可能被认为是恶意的，传统验证方法不再适用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如何完全的避免人工干预，判断证书所在服务器是否恶意；</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171757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86038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总体思路：使用决策树（</a:t>
            </a:r>
            <a:r>
              <a:rPr lang="en-US" altLang="zh-CN" dirty="0">
                <a:latin typeface="微软雅黑" panose="020B0503020204020204" pitchFamily="34" charset="-122"/>
                <a:ea typeface="微软雅黑" panose="020B0503020204020204" pitchFamily="34" charset="-122"/>
              </a:rPr>
              <a:t>C4.5</a:t>
            </a:r>
            <a:r>
              <a:rPr lang="zh-CN" altLang="en-US" dirty="0">
                <a:latin typeface="微软雅黑" panose="020B0503020204020204" pitchFamily="34" charset="-122"/>
                <a:ea typeface="微软雅黑" panose="020B0503020204020204" pitchFamily="34" charset="-122"/>
              </a:rPr>
              <a:t>）分类器将恶意证书与良性</a:t>
            </a:r>
            <a:r>
              <a:rPr lang="en-US" altLang="zh-CN" dirty="0">
                <a:latin typeface="微软雅黑" panose="020B0503020204020204" pitchFamily="34" charset="-122"/>
                <a:ea typeface="微软雅黑" panose="020B0503020204020204" pitchFamily="34" charset="-122"/>
              </a:rPr>
              <a:t>X.509</a:t>
            </a:r>
            <a:r>
              <a:rPr lang="zh-CN" altLang="en-US" dirty="0">
                <a:latin typeface="微软雅黑" panose="020B0503020204020204" pitchFamily="34" charset="-122"/>
                <a:ea typeface="微软雅黑" panose="020B0503020204020204" pitchFamily="34" charset="-122"/>
              </a:rPr>
              <a:t>证书分离。在进行数字到标称的转换之后，选择了以下特征。根据特征的值，分类器会给出一个布尔输出，表明证书是恶意的还是良性的</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第一阶段：</a:t>
            </a:r>
            <a:r>
              <a:rPr lang="zh-CN" altLang="en-US" b="1" dirty="0">
                <a:latin typeface="微软雅黑" panose="020B0503020204020204" pitchFamily="34" charset="-122"/>
                <a:ea typeface="微软雅黑" panose="020B0503020204020204" pitchFamily="34" charset="-122"/>
              </a:rPr>
              <a:t>决策树</a:t>
            </a:r>
            <a:r>
              <a:rPr lang="zh-CN" altLang="en-US" dirty="0">
                <a:latin typeface="微软雅黑" panose="020B0503020204020204" pitchFamily="34" charset="-122"/>
                <a:ea typeface="微软雅黑" panose="020B0503020204020204" pitchFamily="34" charset="-122"/>
              </a:rPr>
              <a:t>算法用于分类，分类器给出良性</a:t>
            </a:r>
            <a:r>
              <a:rPr lang="en-US" altLang="zh-CN" dirty="0">
                <a:latin typeface="微软雅黑" panose="020B0503020204020204" pitchFamily="34" charset="-122"/>
                <a:ea typeface="微软雅黑" panose="020B0503020204020204" pitchFamily="34" charset="-122"/>
              </a:rPr>
              <a:t>or</a:t>
            </a:r>
            <a:r>
              <a:rPr lang="zh-CN" altLang="en-US" dirty="0">
                <a:latin typeface="微软雅黑" panose="020B0503020204020204" pitchFamily="34" charset="-122"/>
                <a:ea typeface="微软雅黑" panose="020B0503020204020204" pitchFamily="34" charset="-122"/>
              </a:rPr>
              <a:t>恶性的判断，筛选出恶意流量；第二阶段：采用</a:t>
            </a:r>
            <a:r>
              <a:rPr lang="zh-CN" altLang="en-US" b="1" dirty="0">
                <a:latin typeface="微软雅黑" panose="020B0503020204020204" pitchFamily="34" charset="-122"/>
                <a:ea typeface="微软雅黑" panose="020B0503020204020204" pitchFamily="34" charset="-122"/>
              </a:rPr>
              <a:t>贝叶斯网络分类器，</a:t>
            </a:r>
            <a:r>
              <a:rPr lang="zh-CN" altLang="en-US" dirty="0">
                <a:latin typeface="微软雅黑" panose="020B0503020204020204" pitchFamily="34" charset="-122"/>
                <a:ea typeface="微软雅黑" panose="020B0503020204020204" pitchFamily="34" charset="-122"/>
              </a:rPr>
              <a:t>识别恶意流量的特征选择，筛选出相应的特征进行选择</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检测了关于基于流的元数据、数据包长度和数据包到达时间，弱密码套件作为切入，效果显著</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证书未通过传统证书验证的原因和一个布尔变量，该变量引用证书是否自签名</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）论文不足：如果更多的特征被考虑在内，分类器的性能会显著提升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）思考与借鉴：相关机器学习算法与阶段设计的应用</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77754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780522"/>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24</a:t>
            </a:r>
            <a:r>
              <a:rPr lang="zh-CN" altLang="en-US" sz="18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Enhanced telemetry for encrypted threat analytics</a:t>
            </a:r>
          </a:p>
          <a:p>
            <a:pPr>
              <a:lnSpc>
                <a:spcPct val="150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威胁分析检测</a:t>
            </a:r>
            <a:r>
              <a:rPr lang="en-US" altLang="zh-CN" sz="2400" dirty="0">
                <a:latin typeface="微软雅黑" panose="020B0503020204020204" pitchFamily="34" charset="-122"/>
                <a:ea typeface="微软雅黑" panose="020B0503020204020204" pitchFamily="34" charset="-122"/>
              </a:rPr>
              <a:t>)</a:t>
            </a:r>
          </a:p>
          <a:p>
            <a:pPr>
              <a:lnSpc>
                <a:spcPct val="150000"/>
              </a:lnSpc>
            </a:pPr>
            <a:endParaRPr lang="en-US" altLang="zh-CN" sz="2400" dirty="0">
              <a:solidFill>
                <a:srgbClr val="FF0000"/>
              </a:solidFill>
            </a:endParaRPr>
          </a:p>
          <a:p>
            <a:pPr indent="457200">
              <a:lnSpc>
                <a:spcPct val="150000"/>
              </a:lnSpc>
            </a:pP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sz="1800" dirty="0">
                <a:latin typeface="微软雅黑" panose="020B0503020204020204" pitchFamily="34" charset="-122"/>
                <a:ea typeface="微软雅黑" panose="020B0503020204020204" pitchFamily="34" charset="-122"/>
              </a:rPr>
              <a:t>David McGrew</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Blake Anderson</a:t>
            </a:r>
          </a:p>
          <a:p>
            <a:pPr indent="457200">
              <a:lnSpc>
                <a:spcPct val="150000"/>
              </a:lnSpc>
            </a:pPr>
            <a:r>
              <a:rPr lang="en-US" altLang="zh-CN" dirty="0">
                <a:latin typeface="微软雅黑" panose="020B0503020204020204" pitchFamily="34" charset="-122"/>
                <a:ea typeface="微软雅黑" panose="020B0503020204020204" pitchFamily="34" charset="-122"/>
              </a:rPr>
              <a:t>Cisco</a:t>
            </a:r>
            <a:endParaRPr lang="en-US" altLang="zh-CN" sz="1800" dirty="0">
              <a:latin typeface="微软雅黑" panose="020B0503020204020204" pitchFamily="34" charset="-122"/>
              <a:ea typeface="微软雅黑" panose="020B0503020204020204" pitchFamily="34" charset="-122"/>
            </a:endParaRP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ICNP 2016</a:t>
            </a:r>
          </a:p>
        </p:txBody>
      </p:sp>
    </p:spTree>
    <p:extLst>
      <p:ext uri="{BB962C8B-B14F-4D97-AF65-F5344CB8AC3E}">
        <p14:creationId xmlns:p14="http://schemas.microsoft.com/office/powerpoint/2010/main" val="1406313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44488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通过传统的流监视，但是对流量缺少了一部分介绍。文中介绍了增强型遥测的作用；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证明了利用适当的数据特征和机器学习模型可以成功识别加密网络流量中的威胁；</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过去企业依赖模式匹配方法，或者流元数据来推断流量，但是不适用于加密流量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过去将数据提取和搜集组件放置在流监视框架之外</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要求数据满足以下特点：紧凑、可组合、来源丰富且能够提供了其他数据元素所部表示的流正交视图、经济（成本可控）；</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规避中间人方法，将解密通过安全设备的网络流量，这种方法不尊重用户隐私并需要大量资源部署。</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720519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86038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总体思路：提出了一个网络流量监测系统</a:t>
            </a:r>
            <a:r>
              <a:rPr lang="en-US" altLang="zh-CN" dirty="0" err="1">
                <a:effectLst/>
                <a:latin typeface="Arial" panose="020B0604020202020204" pitchFamily="34" charset="0"/>
              </a:rPr>
              <a:t>ThreatGRID</a:t>
            </a:r>
            <a:r>
              <a:rPr lang="zh-CN" altLang="en-US" dirty="0">
                <a:latin typeface="微软雅黑" panose="020B0503020204020204" pitchFamily="34" charset="-122"/>
                <a:ea typeface="微软雅黑" panose="020B0503020204020204" pitchFamily="34" charset="-122"/>
              </a:rPr>
              <a:t>，这个系统中，新的数据特征被收集分析并和传统的流量记录一起存储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搜集相关流量、分析和存储流的特征（数据包长度、时间序列、字节分布和</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握手元素数据），如何将这些数据特征与直观的机器学习模型结合，以准确对恶意、加密流量进行分类；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选用了相应的几个特征：数据包的长度和到达时间、字节的分布以及</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握手元数据，适用于加密和未加密流量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在很长时间内存储，可以进行回顾性分析；观察数据易于搜集，分类结果效率很高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）论文不足：基于多种信息的组合方式和形式没有出现在本文的范围中</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）思考与借鉴：大多数分析基于三个主要元素：数据包长度、时间的序列、字节分布和</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的特定特性</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263802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226524"/>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25</a:t>
            </a:r>
            <a:r>
              <a:rPr lang="zh-CN" altLang="en-US" sz="18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基于深度学习的加密恶意流量检测研究</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solidFill>
                <a:srgbClr val="FF0000"/>
              </a:solidFill>
            </a:endParaRPr>
          </a:p>
          <a:p>
            <a:pPr indent="457200">
              <a:lnSpc>
                <a:spcPct val="150000"/>
              </a:lnSpc>
            </a:pP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zh-CN" altLang="en-US" dirty="0"/>
              <a:t>翟明芳，张兴明，赵博</a:t>
            </a:r>
            <a:endParaRPr lang="en-US" altLang="zh-CN" dirty="0"/>
          </a:p>
          <a:p>
            <a:pPr indent="457200">
              <a:lnSpc>
                <a:spcPct val="150000"/>
              </a:lnSpc>
            </a:pPr>
            <a:r>
              <a:rPr lang="zh-CN" altLang="en-US" dirty="0">
                <a:latin typeface="微软雅黑" panose="020B0503020204020204" pitchFamily="34" charset="-122"/>
                <a:ea typeface="微软雅黑" panose="020B0503020204020204" pitchFamily="34" charset="-122"/>
              </a:rPr>
              <a:t>国家数字交换系统工程技术研究中心</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zh-CN" altLang="en-US" kern="100" dirty="0">
                <a:latin typeface="Helvetica" panose="020B0604020202020204" pitchFamily="34" charset="0"/>
              </a:rPr>
              <a:t>网络与信息安全学报</a:t>
            </a:r>
            <a:endParaRPr lang="en-US" altLang="zh-CN" kern="100" dirty="0">
              <a:latin typeface="Helvetica" panose="020B0604020202020204" pitchFamily="34" charset="0"/>
            </a:endParaRPr>
          </a:p>
        </p:txBody>
      </p:sp>
    </p:spTree>
    <p:extLst>
      <p:ext uri="{BB962C8B-B14F-4D97-AF65-F5344CB8AC3E}">
        <p14:creationId xmlns:p14="http://schemas.microsoft.com/office/powerpoint/2010/main" val="30728570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029390"/>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深度学习作为机器学习领域的重要分支，需要将其作为有力工具；</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结合模型对数据处理及检测算法进行回顾总结，将其用于入侵检测研究；</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加密与非加密流量在特征差异、复杂性差异、技术差异和精细化差异上存在明显区别，未能实现加密恶意流量的</a:t>
            </a:r>
            <a:r>
              <a:rPr lang="zh-CN" altLang="en-US" b="1" dirty="0">
                <a:latin typeface="微软雅黑" panose="020B0503020204020204" pitchFamily="34" charset="-122"/>
                <a:ea typeface="微软雅黑" panose="020B0503020204020204" pitchFamily="34" charset="-122"/>
              </a:rPr>
              <a:t>精细化识别</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数据集陈旧，存在诸如拟合困难、冗余、不含特征标签等困难</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b="1" dirty="0">
                <a:latin typeface="微软雅黑" panose="020B0503020204020204" pitchFamily="34" charset="-122"/>
                <a:ea typeface="微软雅黑" panose="020B0503020204020204" pitchFamily="34" charset="-122"/>
              </a:rPr>
              <a:t>攻击者利用协议规则将攻击流量伪装成正常流量，检测难度增加；</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b="1" dirty="0">
                <a:latin typeface="微软雅黑" panose="020B0503020204020204" pitchFamily="34" charset="-122"/>
                <a:ea typeface="微软雅黑" panose="020B0503020204020204" pitchFamily="34" charset="-122"/>
              </a:rPr>
              <a:t>数据集不平衡，有可能出现“数据漂移”现象，影响检测精度；</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b="1" dirty="0">
                <a:latin typeface="微软雅黑" panose="020B0503020204020204" pitchFamily="34" charset="-122"/>
                <a:ea typeface="微软雅黑" panose="020B0503020204020204" pitchFamily="34" charset="-122"/>
              </a:rPr>
              <a:t>检测错误代价大，因此对监测精度要求高</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9738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473019"/>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400" b="1" dirty="0">
                <a:solidFill>
                  <a:srgbClr val="222226"/>
                </a:solidFill>
                <a:latin typeface="PingFang SC"/>
              </a:rPr>
              <a:t>High Precision Detection of Business Email Compromise</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400" b="1" dirty="0">
              <a:solidFill>
                <a:srgbClr val="222226"/>
              </a:solidFill>
              <a:latin typeface="PingFang SC"/>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b="1" i="0" u="none" strike="noStrike" kern="100" cap="none" spc="0" normalizeH="0" baseline="0" noProof="0" dirty="0">
                <a:ln>
                  <a:noFill/>
                </a:ln>
                <a:solidFill>
                  <a:srgbClr val="FF0000"/>
                </a:solidFill>
                <a:uLnTx/>
                <a:uFillTx/>
                <a:latin typeface="Times New Roman" panose="02020603050405020304" pitchFamily="18" charset="0"/>
                <a:cs typeface="+mn-cs"/>
              </a:rPr>
              <a:t>        </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作者与单位：</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t>Asaf </a:t>
            </a:r>
            <a:r>
              <a:rPr lang="en-US" altLang="zh-CN" dirty="0" err="1"/>
              <a:t>Cidon</a:t>
            </a:r>
            <a:r>
              <a:rPr lang="en-US" altLang="zh-CN" dirty="0"/>
              <a:t>, Barracuda Networks and Columbia University; </a:t>
            </a:r>
            <a:r>
              <a:rPr lang="en-US" altLang="zh-CN" dirty="0" err="1"/>
              <a:t>Lior</a:t>
            </a:r>
            <a:r>
              <a:rPr lang="en-US" altLang="zh-CN" dirty="0"/>
              <a:t> </a:t>
            </a:r>
            <a:r>
              <a:rPr lang="en-US" altLang="zh-CN" dirty="0" err="1"/>
              <a:t>Gavish</a:t>
            </a:r>
            <a:r>
              <a:rPr lang="en-US" altLang="zh-CN" dirty="0"/>
              <a:t>, </a:t>
            </a:r>
            <a:r>
              <a:rPr lang="en-US" altLang="zh-CN" dirty="0" err="1"/>
              <a:t>Itay</a:t>
            </a:r>
            <a:r>
              <a:rPr lang="en-US" altLang="zh-CN" dirty="0"/>
              <a:t> </a:t>
            </a:r>
            <a:r>
              <a:rPr lang="en-US" altLang="zh-CN" dirty="0" err="1"/>
              <a:t>Bleier</a:t>
            </a:r>
            <a:r>
              <a:rPr lang="en-US" altLang="zh-CN" dirty="0"/>
              <a:t>, Nadia </a:t>
            </a:r>
            <a:r>
              <a:rPr lang="en-US" altLang="zh-CN" dirty="0" err="1"/>
              <a:t>Korshun</a:t>
            </a:r>
            <a:r>
              <a:rPr lang="en-US" altLang="zh-CN" dirty="0"/>
              <a:t>, Marco </a:t>
            </a:r>
            <a:r>
              <a:rPr lang="en-US" altLang="zh-CN" dirty="0" err="1"/>
              <a:t>Schweighauser</a:t>
            </a:r>
            <a:r>
              <a:rPr lang="en-US" altLang="zh-CN" dirty="0"/>
              <a:t>, and Alexey </a:t>
            </a:r>
            <a:r>
              <a:rPr lang="en-US" altLang="zh-CN" dirty="0" err="1"/>
              <a:t>Tsitkin</a:t>
            </a:r>
            <a:r>
              <a:rPr lang="en-US" altLang="zh-CN" dirty="0"/>
              <a:t>, Barracuda Networks</a:t>
            </a: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dirty="0"/>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dirty="0"/>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t>28th USENIX Security Symposium.</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221105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总体思路：将加密恶意流量检测划分为六个步骤，本质是学习数据特征</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研究目标定位</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数据收集</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数据处理</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模型选择</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训练和评估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-&gt;</a:t>
            </a:r>
            <a:r>
              <a:rPr lang="zh-CN" altLang="en-US" dirty="0">
                <a:latin typeface="微软雅黑" panose="020B0503020204020204" pitchFamily="34" charset="-122"/>
                <a:ea typeface="微软雅黑" panose="020B0503020204020204" pitchFamily="34" charset="-122"/>
              </a:rPr>
              <a:t>应用检验改进；</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上述框架将数据预处理、特征提取等步骤整合为数据处理，阐释了各类不同的检测模型，</a:t>
            </a:r>
            <a:r>
              <a:rPr lang="zh-CN" altLang="en-US" b="1" dirty="0">
                <a:latin typeface="微软雅黑" panose="020B0503020204020204" pitchFamily="34" charset="-122"/>
                <a:ea typeface="微软雅黑" panose="020B0503020204020204" pitchFamily="34" charset="-122"/>
              </a:rPr>
              <a:t>普适性</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基于统计特征、依据用户行为方式进行异常检测，属于不解密识别加密恶意流量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a:t>
            </a:r>
            <a:r>
              <a:rPr lang="zh-CN" altLang="en-US">
                <a:latin typeface="微软雅黑" panose="020B0503020204020204" pitchFamily="34" charset="-122"/>
                <a:ea typeface="微软雅黑" panose="020B0503020204020204" pitchFamily="34" charset="-122"/>
              </a:rPr>
              <a:t>不足：未能在系统实践层面给出具体的检测报告，未来应该更多地对这一层面进行补充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）思考与借鉴：提出的六个步骤的深度学习的检测方法，具有很强的普适性</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5162951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055021"/>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26</a:t>
            </a:r>
            <a:r>
              <a:rPr lang="zh-CN" altLang="en-US" sz="18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Transcend: Detecting Concept Drift in  </a:t>
            </a:r>
          </a:p>
          <a:p>
            <a:pPr>
              <a:lnSpc>
                <a:spcPct val="150000"/>
              </a:lnSpc>
            </a:pPr>
            <a:r>
              <a:rPr lang="en-US" altLang="zh-CN" sz="2400" b="1" dirty="0">
                <a:latin typeface="微软雅黑" panose="020B0503020204020204" pitchFamily="34" charset="-122"/>
                <a:ea typeface="微软雅黑" panose="020B0503020204020204" pitchFamily="34" charset="-122"/>
              </a:rPr>
              <a:t>Malware Classification Models</a:t>
            </a:r>
            <a:r>
              <a:rPr lang="zh-CN" altLang="en-US" sz="2400" b="1" dirty="0">
                <a:latin typeface="微软雅黑" panose="020B0503020204020204" pitchFamily="34" charset="-122"/>
                <a:ea typeface="微软雅黑" panose="020B0503020204020204" pitchFamily="34" charset="-122"/>
              </a:rPr>
              <a:t>（重要）</a:t>
            </a:r>
            <a:endParaRPr lang="en-US" altLang="zh-CN" sz="2400" b="1" dirty="0">
              <a:solidFill>
                <a:srgbClr val="FF0000"/>
              </a:solidFill>
            </a:endParaRPr>
          </a:p>
          <a:p>
            <a:pPr indent="457200">
              <a:lnSpc>
                <a:spcPct val="150000"/>
              </a:lnSpc>
            </a:pP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dirty="0"/>
              <a:t>Roberto </a:t>
            </a:r>
            <a:r>
              <a:rPr lang="en-US" altLang="zh-CN" dirty="0" err="1"/>
              <a:t>Jordaney</a:t>
            </a:r>
            <a:r>
              <a:rPr lang="en-US" altLang="zh-CN" dirty="0"/>
              <a:t>, Royal Holloway, University of London; Kumar Sharad, NEC Laboratories Europe; </a:t>
            </a:r>
            <a:r>
              <a:rPr lang="en-US" altLang="zh-CN" dirty="0" err="1"/>
              <a:t>Santanu</a:t>
            </a:r>
            <a:r>
              <a:rPr lang="en-US" altLang="zh-CN" dirty="0"/>
              <a:t> K. Dash, University College London; </a:t>
            </a:r>
            <a:r>
              <a:rPr lang="en-US" altLang="zh-CN" dirty="0" err="1"/>
              <a:t>Zhi</a:t>
            </a:r>
            <a:r>
              <a:rPr lang="en-US" altLang="zh-CN" dirty="0"/>
              <a:t> Wang, Nankai University; Davide Papini, </a:t>
            </a:r>
            <a:r>
              <a:rPr lang="en-US" altLang="zh-CN" dirty="0" err="1"/>
              <a:t>Elettronica</a:t>
            </a:r>
            <a:r>
              <a:rPr lang="en-US" altLang="zh-CN" dirty="0"/>
              <a:t> S.p.A.; Ilia </a:t>
            </a:r>
            <a:r>
              <a:rPr lang="en-US" altLang="zh-CN" dirty="0" err="1"/>
              <a:t>Nouretdinov</a:t>
            </a:r>
            <a:r>
              <a:rPr lang="en-US" altLang="zh-CN" dirty="0"/>
              <a:t>, and Lorenzo Cavallaro, Royal Holloway, University of London</a:t>
            </a: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USENIX Security 2017</a:t>
            </a:r>
          </a:p>
        </p:txBody>
      </p:sp>
    </p:spTree>
    <p:extLst>
      <p:ext uri="{BB962C8B-B14F-4D97-AF65-F5344CB8AC3E}">
        <p14:creationId xmlns:p14="http://schemas.microsoft.com/office/powerpoint/2010/main" val="3168679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5029390"/>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要训练出可以识别恶意软件行为的模型，需要在各种样本上不断训练，但是很难用学习模型来概括未知行为；</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能够更好地识别相应恶意软件及相应行为，对抗概念漂移；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利用陈旧的恶意软件训练出来的模型在面对新型恶意软件时往往具有较差的检测效果，此之谓“概念漂移”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使用传统的注入召回率等指标无法获得客体与超平面之间的距离，也即无法评估概念漂移效率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为了减少人工干预所做的工作；</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提出的</a:t>
            </a:r>
            <a:r>
              <a:rPr lang="en-US" altLang="zh-CN" dirty="0">
                <a:latin typeface="微软雅黑" panose="020B0503020204020204" pitchFamily="34" charset="-122"/>
                <a:ea typeface="微软雅黑" panose="020B0503020204020204" pitchFamily="34" charset="-122"/>
              </a:rPr>
              <a:t>CE</a:t>
            </a:r>
            <a:r>
              <a:rPr lang="zh-CN" altLang="en-US">
                <a:latin typeface="微软雅黑" panose="020B0503020204020204" pitchFamily="34" charset="-122"/>
                <a:ea typeface="微软雅黑" panose="020B0503020204020204" pitchFamily="34" charset="-122"/>
              </a:rPr>
              <a:t>置信度模型，能够很好评估</a:t>
            </a:r>
            <a:endParaRPr lang="en-US" altLang="zh-CN">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6029564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419839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a:t>
            </a:r>
            <a:r>
              <a:rPr lang="en-US" altLang="zh-CN" dirty="0">
                <a:latin typeface="微软雅黑" panose="020B0503020204020204" pitchFamily="34" charset="-122"/>
                <a:ea typeface="微软雅黑" panose="020B0503020204020204" pitchFamily="34" charset="-122"/>
              </a:rPr>
              <a:t>transcend</a:t>
            </a:r>
            <a:r>
              <a:rPr lang="zh-CN" altLang="en-US" dirty="0">
                <a:latin typeface="微软雅黑" panose="020B0503020204020204" pitchFamily="34" charset="-122"/>
                <a:ea typeface="微软雅黑" panose="020B0503020204020204" pitchFamily="34" charset="-122"/>
              </a:rPr>
              <a:t>框架来识别陈旧的分类模型</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使用了部署的样本与用于训练的样本之间进行比较；</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提出了适形评估器，这是一个评估机器学习任务质量的框架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将安卓程序恶意二分类与</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系统的多分类结合起来，具有典型性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）论文不足：需要更多地数据样本来验证结论</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）思考与借鉴：将决策评估问题转化为约束优化问题，</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超越可以部署在现有检测系统，识别老化的性能，对抗概念漂移</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659765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433452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27</a:t>
            </a:r>
            <a:r>
              <a:rPr lang="zh-CN" altLang="en-US" sz="18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Limiting the Impact of Stealthy Attacks on Industrial</a:t>
            </a:r>
          </a:p>
          <a:p>
            <a:pPr>
              <a:lnSpc>
                <a:spcPct val="150000"/>
              </a:lnSpc>
            </a:pPr>
            <a:r>
              <a:rPr lang="en-US" altLang="zh-CN" sz="2400" dirty="0">
                <a:latin typeface="微软雅黑" panose="020B0503020204020204" pitchFamily="34" charset="-122"/>
                <a:ea typeface="微软雅黑" panose="020B0503020204020204" pitchFamily="34" charset="-122"/>
              </a:rPr>
              <a:t>Control Systems</a:t>
            </a:r>
          </a:p>
          <a:p>
            <a:pPr>
              <a:lnSpc>
                <a:spcPct val="150000"/>
              </a:lnSpc>
            </a:pP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dirty="0"/>
              <a:t>David I. Urbina, Jairo </a:t>
            </a:r>
            <a:r>
              <a:rPr lang="en-US" altLang="zh-CN" dirty="0" err="1"/>
              <a:t>Giraldo</a:t>
            </a:r>
            <a:r>
              <a:rPr lang="en-US" altLang="zh-CN" dirty="0"/>
              <a:t>, Alvaro A. Cardenas, Nils Ole </a:t>
            </a:r>
            <a:r>
              <a:rPr lang="en-US" altLang="zh-CN" dirty="0" err="1"/>
              <a:t>Tippenhauer</a:t>
            </a:r>
            <a:r>
              <a:rPr lang="en-US" altLang="zh-CN" dirty="0"/>
              <a:t>, </a:t>
            </a:r>
            <a:r>
              <a:rPr lang="en-US" altLang="zh-CN" dirty="0" err="1"/>
              <a:t>Junia</a:t>
            </a:r>
            <a:r>
              <a:rPr lang="en-US" altLang="zh-CN" dirty="0"/>
              <a:t> Valente, Mustafa Faisal, Justin </a:t>
            </a:r>
            <a:r>
              <a:rPr lang="en-US" altLang="zh-CN" dirty="0" err="1"/>
              <a:t>Ruths</a:t>
            </a:r>
            <a:r>
              <a:rPr lang="en-US" altLang="zh-CN" dirty="0"/>
              <a:t>, Richard </a:t>
            </a:r>
            <a:r>
              <a:rPr lang="en-US" altLang="zh-CN" dirty="0" err="1"/>
              <a:t>Candell</a:t>
            </a:r>
            <a:r>
              <a:rPr lang="en-US" altLang="zh-CN" dirty="0"/>
              <a:t>, and Henrik Sandberg (University of Texas at Dallas)</a:t>
            </a: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CCS 2016</a:t>
            </a:r>
          </a:p>
        </p:txBody>
      </p:sp>
    </p:spTree>
    <p:extLst>
      <p:ext uri="{BB962C8B-B14F-4D97-AF65-F5344CB8AC3E}">
        <p14:creationId xmlns:p14="http://schemas.microsoft.com/office/powerpoint/2010/main" val="9667163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4613892"/>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攻击者可以根据</a:t>
            </a:r>
            <a:r>
              <a:rPr lang="en-US" altLang="zh-CN" dirty="0">
                <a:latin typeface="微软雅黑" panose="020B0503020204020204" pitchFamily="34" charset="-122"/>
                <a:ea typeface="微软雅黑" panose="020B0503020204020204" pitchFamily="34" charset="-122"/>
              </a:rPr>
              <a:t>ICS</a:t>
            </a:r>
            <a:r>
              <a:rPr lang="zh-CN" altLang="en-US" dirty="0">
                <a:latin typeface="微软雅黑" panose="020B0503020204020204" pitchFamily="34" charset="-122"/>
                <a:ea typeface="微软雅黑" panose="020B0503020204020204" pitchFamily="34" charset="-122"/>
              </a:rPr>
              <a:t>系统的实时信息来调整相应的攻击行为（操控），规避被发现，对应的是工控安全问题；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可以更好地针对攻击者的手段改善问题，从而建立更加完善的基于物理的攻击；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在工作中缺少统一的攻击者模型和安全度量，来评估前人工作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大多数之前的工作对物理系统进行建模，为标准的；而现实情况下的模型则更加的复杂；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工作未能验证他们的工作中应该检测的三个选项：模拟、测试平台和真实环境</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尝试去理解物理攻击对应的网络攻击行为；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4474362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回顾安全和控制系统在攻击检测方面的工作；然后，提出一个新的度量标准来衡量潜在攻击影响；最后证明了适当的检测方案组合和配置可以再若干种情况下减轻攻击的影响</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提出了强大的攻击模型，能够绕过攻击检测机制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提出了新的攻击检测算法评估指标，量化隐形攻击的负面影响和虚假误报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）论文不足：需要将预警系统更多地连接到其他模块</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）思考与借鉴：提出的综合的应对攻击检测的方法，提出了新型的隐身和自适应攻击者模型，比较具有借鉴意义</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8803267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549690"/>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28</a:t>
            </a:r>
            <a:r>
              <a:rPr lang="zh-CN" altLang="en-US" sz="1800" dirty="0">
                <a:latin typeface="微软雅黑" panose="020B0503020204020204" pitchFamily="34" charset="-122"/>
                <a:ea typeface="微软雅黑" panose="020B0503020204020204" pitchFamily="34" charset="-122"/>
              </a:rPr>
              <a:t>、</a:t>
            </a:r>
            <a:r>
              <a:rPr lang="en-US" altLang="zh-CN" sz="2400" b="1" i="0" dirty="0">
                <a:solidFill>
                  <a:srgbClr val="111111"/>
                </a:solidFill>
                <a:effectLst/>
                <a:latin typeface="Roboto" panose="020B0604020202020204" pitchFamily="2" charset="0"/>
              </a:rPr>
              <a:t>Hey, My Malware Knows Physics! Attacking PLCs with Physical Model Aware Rootkit</a:t>
            </a:r>
          </a:p>
          <a:p>
            <a:pPr>
              <a:lnSpc>
                <a:spcPct val="150000"/>
              </a:lnSpc>
            </a:pP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dirty="0"/>
              <a:t>Garcia, Luis ; </a:t>
            </a:r>
            <a:r>
              <a:rPr lang="en-US" altLang="zh-CN" dirty="0" err="1"/>
              <a:t>Brasser</a:t>
            </a:r>
            <a:r>
              <a:rPr lang="en-US" altLang="zh-CN" dirty="0"/>
              <a:t>, Ferdinand ; </a:t>
            </a:r>
            <a:r>
              <a:rPr lang="en-US" altLang="zh-CN" dirty="0" err="1"/>
              <a:t>Cintuglu</a:t>
            </a:r>
            <a:r>
              <a:rPr lang="en-US" altLang="zh-CN" dirty="0"/>
              <a:t>, Mehmet H. ; Sadeghi, Ahmad-Reza ; Mohammed, Osama ; </a:t>
            </a:r>
            <a:r>
              <a:rPr lang="en-US" altLang="zh-CN" dirty="0" err="1"/>
              <a:t>Zonouz</a:t>
            </a:r>
            <a:r>
              <a:rPr lang="en-US" altLang="zh-CN" dirty="0"/>
              <a:t>, Saman A.</a:t>
            </a: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NDSS 2017</a:t>
            </a:r>
          </a:p>
        </p:txBody>
      </p:sp>
    </p:spTree>
    <p:extLst>
      <p:ext uri="{BB962C8B-B14F-4D97-AF65-F5344CB8AC3E}">
        <p14:creationId xmlns:p14="http://schemas.microsoft.com/office/powerpoint/2010/main" val="42167192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4613892"/>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工业控制系统依赖于可编程逻辑控制器上的代码执行，通过输入“合逻辑”的代码进行规避检测，</a:t>
            </a:r>
            <a:r>
              <a:rPr lang="en-US" altLang="zh-CN" dirty="0">
                <a:latin typeface="微软雅黑" panose="020B0503020204020204" pitchFamily="34" charset="-122"/>
                <a:ea typeface="微软雅黑" panose="020B0503020204020204" pitchFamily="34" charset="-122"/>
              </a:rPr>
              <a:t>HMI</a:t>
            </a:r>
            <a:r>
              <a:rPr lang="zh-CN" altLang="en-US" dirty="0">
                <a:latin typeface="微软雅黑" panose="020B0503020204020204" pitchFamily="34" charset="-122"/>
                <a:ea typeface="微软雅黑" panose="020B0503020204020204" pitchFamily="34" charset="-122"/>
              </a:rPr>
              <a:t>界面，造成损失；</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针对</a:t>
            </a:r>
            <a:r>
              <a:rPr lang="en-US" altLang="zh-CN" dirty="0">
                <a:latin typeface="微软雅黑" panose="020B0503020204020204" pitchFamily="34" charset="-122"/>
                <a:ea typeface="微软雅黑" panose="020B0503020204020204" pitchFamily="34" charset="-122"/>
              </a:rPr>
              <a:t>ICS</a:t>
            </a:r>
            <a:r>
              <a:rPr lang="zh-CN" altLang="en-US" dirty="0">
                <a:latin typeface="微软雅黑" panose="020B0503020204020204" pitchFamily="34" charset="-122"/>
                <a:ea typeface="微软雅黑" panose="020B0503020204020204" pitchFamily="34" charset="-122"/>
              </a:rPr>
              <a:t>系统（如电网）攻击能够更好地研究相关手段进行防御，保障人民生命财产安全；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在可编程逻辑控制模块中的</a:t>
            </a:r>
            <a:r>
              <a:rPr lang="en-US" altLang="zh-CN" dirty="0">
                <a:latin typeface="微软雅黑" panose="020B0503020204020204" pitchFamily="34" charset="-122"/>
                <a:ea typeface="微软雅黑" panose="020B0503020204020204" pitchFamily="34" charset="-122"/>
              </a:rPr>
              <a:t>rootkit</a:t>
            </a:r>
            <a:r>
              <a:rPr lang="zh-CN" altLang="en-US" dirty="0">
                <a:latin typeface="微软雅黑" panose="020B0503020204020204" pitchFamily="34" charset="-122"/>
                <a:ea typeface="微软雅黑" panose="020B0503020204020204" pitchFamily="34" charset="-122"/>
              </a:rPr>
              <a:t>提供了一个新的网络框架检测先出现的</a:t>
            </a:r>
            <a:r>
              <a:rPr lang="en-US" altLang="zh-CN" dirty="0">
                <a:latin typeface="微软雅黑" panose="020B0503020204020204" pitchFamily="34" charset="-122"/>
                <a:ea typeface="微软雅黑" panose="020B0503020204020204" pitchFamily="34" charset="-122"/>
              </a:rPr>
              <a:t>rootkit</a:t>
            </a:r>
            <a:r>
              <a:rPr lang="zh-CN" altLang="en-US" dirty="0">
                <a:latin typeface="微软雅黑" panose="020B0503020204020204" pitchFamily="34" charset="-122"/>
                <a:ea typeface="微软雅黑" panose="020B0503020204020204" pitchFamily="34" charset="-122"/>
              </a:rPr>
              <a:t>，但是并没有提供新方法来监视系统的变化状态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a:latin typeface="微软雅黑" panose="020B0503020204020204" pitchFamily="34" charset="-122"/>
                <a:ea typeface="微软雅黑" panose="020B0503020204020204" pitchFamily="34" charset="-122"/>
              </a:rPr>
              <a:t>提出了对手模型和假设，进行有针对性的模拟；</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38879307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总体思路：提出了一个</a:t>
            </a:r>
            <a:r>
              <a:rPr lang="en-US" altLang="zh-CN" dirty="0">
                <a:latin typeface="微软雅黑" panose="020B0503020204020204" pitchFamily="34" charset="-122"/>
                <a:ea typeface="微软雅黑" panose="020B0503020204020204" pitchFamily="34" charset="-122"/>
              </a:rPr>
              <a:t>HARVEY</a:t>
            </a:r>
            <a:r>
              <a:rPr lang="zh-CN" altLang="en-US" dirty="0">
                <a:latin typeface="微软雅黑" panose="020B0503020204020204" pitchFamily="34" charset="-122"/>
                <a:ea typeface="微软雅黑" panose="020B0503020204020204" pitchFamily="34" charset="-122"/>
              </a:rPr>
              <a:t>系统，实现了对物理电网控制系统的隐形攻击</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设置了一个控制逻辑，评估了</a:t>
            </a:r>
            <a:r>
              <a:rPr lang="en-US" altLang="zh-CN" dirty="0">
                <a:latin typeface="微软雅黑" panose="020B0503020204020204" pitchFamily="34" charset="-122"/>
                <a:ea typeface="微软雅黑" panose="020B0503020204020204" pitchFamily="34" charset="-122"/>
              </a:rPr>
              <a:t>HARVEY</a:t>
            </a:r>
            <a:r>
              <a:rPr lang="zh-CN" altLang="en-US" dirty="0">
                <a:latin typeface="微软雅黑" panose="020B0503020204020204" pitchFamily="34" charset="-122"/>
                <a:ea typeface="微软雅黑" panose="020B0503020204020204" pitchFamily="34" charset="-122"/>
              </a:rPr>
              <a:t>对单个可编程逻辑控制器的影响，以及它对执行时间和内存消耗的影响；同时在真实的电力系统中对</a:t>
            </a:r>
            <a:r>
              <a:rPr lang="en-US" altLang="zh-CN" dirty="0">
                <a:latin typeface="微软雅黑" panose="020B0503020204020204" pitchFamily="34" charset="-122"/>
                <a:ea typeface="微软雅黑" panose="020B0503020204020204" pitchFamily="34" charset="-122"/>
              </a:rPr>
              <a:t>HARVEY</a:t>
            </a:r>
            <a:r>
              <a:rPr lang="zh-CN" altLang="en-US" dirty="0">
                <a:latin typeface="微软雅黑" panose="020B0503020204020204" pitchFamily="34" charset="-122"/>
                <a:ea typeface="微软雅黑" panose="020B0503020204020204" pitchFamily="34" charset="-122"/>
              </a:rPr>
              <a:t>进行评估；</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本次的</a:t>
            </a:r>
            <a:r>
              <a:rPr lang="en-US" altLang="zh-CN" dirty="0">
                <a:latin typeface="微软雅黑" panose="020B0503020204020204" pitchFamily="34" charset="-122"/>
                <a:ea typeface="微软雅黑" panose="020B0503020204020204" pitchFamily="34" charset="-122"/>
              </a:rPr>
              <a:t>rootkit</a:t>
            </a:r>
            <a:r>
              <a:rPr lang="zh-CN" altLang="en-US" dirty="0">
                <a:latin typeface="微软雅黑" panose="020B0503020204020204" pitchFamily="34" charset="-122"/>
                <a:ea typeface="微软雅黑" panose="020B0503020204020204" pitchFamily="34" charset="-122"/>
              </a:rPr>
              <a:t>更加的新颖，具有很好的普适性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在</a:t>
            </a:r>
            <a:r>
              <a:rPr lang="en-US" altLang="zh-CN" dirty="0">
                <a:latin typeface="微软雅黑" panose="020B0503020204020204" pitchFamily="34" charset="-122"/>
                <a:ea typeface="微软雅黑" panose="020B0503020204020204" pitchFamily="34" charset="-122"/>
              </a:rPr>
              <a:t>ICS</a:t>
            </a:r>
            <a:r>
              <a:rPr lang="zh-CN" altLang="en-US" dirty="0">
                <a:latin typeface="微软雅黑" panose="020B0503020204020204" pitchFamily="34" charset="-122"/>
                <a:ea typeface="微软雅黑" panose="020B0503020204020204" pitchFamily="34" charset="-122"/>
              </a:rPr>
              <a:t>系统中使用中间人攻击，很好的欺骗了</a:t>
            </a:r>
            <a:r>
              <a:rPr lang="en-US" altLang="zh-CN" dirty="0">
                <a:latin typeface="微软雅黑" panose="020B0503020204020204" pitchFamily="34" charset="-122"/>
                <a:ea typeface="微软雅黑" panose="020B0503020204020204" pitchFamily="34" charset="-122"/>
              </a:rPr>
              <a:t>HMI</a:t>
            </a:r>
            <a:r>
              <a:rPr lang="zh-CN" altLang="en-US" dirty="0">
                <a:latin typeface="微软雅黑" panose="020B0503020204020204" pitchFamily="34" charset="-122"/>
                <a:ea typeface="微软雅黑" panose="020B0503020204020204" pitchFamily="34" charset="-122"/>
              </a:rPr>
              <a:t>系统</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）论文不足：在于只在提出了攻击的可行性，没有给出防御的方法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）思考与借鉴：使用逆向工程的手法来获得</a:t>
            </a:r>
            <a:r>
              <a:rPr lang="en-US" altLang="zh-CN" dirty="0">
                <a:latin typeface="微软雅黑" panose="020B0503020204020204" pitchFamily="34" charset="-122"/>
                <a:ea typeface="微软雅黑" panose="020B0503020204020204" pitchFamily="34" charset="-122"/>
              </a:rPr>
              <a:t>ICS</a:t>
            </a:r>
            <a:r>
              <a:rPr lang="zh-CN" altLang="en-US" dirty="0">
                <a:latin typeface="微软雅黑" panose="020B0503020204020204" pitchFamily="34" charset="-122"/>
                <a:ea typeface="微软雅黑" panose="020B0503020204020204" pitchFamily="34" charset="-122"/>
              </a:rPr>
              <a:t>系统的逻辑，可以更好地找到伪装点</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84498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19364"/>
            <a:ext cx="8496944" cy="544488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商业电子邮箱泄露的问题，具有针对性，目前邮件系统未能有效检测</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以低误报率和高精度实时监测和隔离</a:t>
            </a:r>
            <a:r>
              <a:rPr lang="en-US" altLang="zh-CN" dirty="0">
                <a:latin typeface="微软雅黑" panose="020B0503020204020204" pitchFamily="34" charset="-122"/>
                <a:ea typeface="微软雅黑" panose="020B0503020204020204" pitchFamily="34" charset="-122"/>
              </a:rPr>
              <a:t>BEC</a:t>
            </a:r>
            <a:r>
              <a:rPr lang="zh-CN" altLang="en-US" dirty="0">
                <a:latin typeface="微软雅黑" panose="020B0503020204020204" pitchFamily="34" charset="-122"/>
                <a:ea typeface="微软雅黑" panose="020B0503020204020204" pitchFamily="34" charset="-122"/>
              </a:rPr>
              <a:t>攻击</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大多数电子邮件安全系统都不能有效地检测</a:t>
            </a:r>
            <a:r>
              <a:rPr lang="en-US" altLang="zh-CN" dirty="0">
                <a:latin typeface="微软雅黑" panose="020B0503020204020204" pitchFamily="34" charset="-122"/>
                <a:ea typeface="微软雅黑" panose="020B0503020204020204" pitchFamily="34" charset="-122"/>
              </a:rPr>
              <a:t>BEC</a:t>
            </a:r>
            <a:r>
              <a:rPr lang="zh-CN" altLang="en-US" dirty="0">
                <a:latin typeface="微软雅黑" panose="020B0503020204020204" pitchFamily="34" charset="-122"/>
                <a:ea typeface="微软雅黑" panose="020B0503020204020204" pitchFamily="34" charset="-122"/>
              </a:rPr>
              <a:t>，基于恶意和大小检测的方法不再适用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先前检测模拟的工作已经在非常小的数据集上进行，误差非常高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需要标记数百万封电子邮件来训练分类器，在较少出现冒充电子邮件的情况下正确训练分类器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需要使用</a:t>
            </a:r>
            <a:r>
              <a:rPr lang="en-US" altLang="zh-CN" dirty="0">
                <a:latin typeface="微软雅黑" panose="020B0503020204020204" pitchFamily="34" charset="-122"/>
                <a:ea typeface="微软雅黑" panose="020B0503020204020204" pitchFamily="34" charset="-122"/>
              </a:rPr>
              <a:t>NLP</a:t>
            </a:r>
            <a:r>
              <a:rPr lang="zh-CN" altLang="en-US" dirty="0">
                <a:latin typeface="微软雅黑" panose="020B0503020204020204" pitchFamily="34" charset="-122"/>
                <a:ea typeface="微软雅黑" panose="020B0503020204020204" pitchFamily="34" charset="-122"/>
              </a:rPr>
              <a:t>来检测与</a:t>
            </a:r>
            <a:r>
              <a:rPr lang="en-US" altLang="zh-CN" dirty="0">
                <a:latin typeface="微软雅黑" panose="020B0503020204020204" pitchFamily="34" charset="-122"/>
                <a:ea typeface="微软雅黑" panose="020B0503020204020204" pitchFamily="34" charset="-122"/>
              </a:rPr>
              <a:t>BEC</a:t>
            </a:r>
            <a:r>
              <a:rPr lang="zh-CN" altLang="en-US" dirty="0">
                <a:latin typeface="微软雅黑" panose="020B0503020204020204" pitchFamily="34" charset="-122"/>
                <a:ea typeface="微软雅黑" panose="020B0503020204020204" pitchFamily="34" charset="-122"/>
              </a:rPr>
              <a:t>相关短语或电子邮件的可疑链接</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在一个不平衡的数据集上训练分类器（也就是说正常的和恶意欺骗的邮件不一样）</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13419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28</a:t>
            </a:r>
            <a:r>
              <a:rPr lang="zh-CN" altLang="en-US" sz="1800" dirty="0">
                <a:latin typeface="微软雅黑" panose="020B0503020204020204" pitchFamily="34" charset="-122"/>
                <a:ea typeface="微软雅黑" panose="020B0503020204020204" pitchFamily="34" charset="-122"/>
              </a:rPr>
              <a:t>、</a:t>
            </a:r>
            <a:r>
              <a:rPr lang="en-US" altLang="zh-CN" sz="2400" b="1" i="0" dirty="0">
                <a:solidFill>
                  <a:srgbClr val="111111"/>
                </a:solidFill>
                <a:effectLst/>
                <a:latin typeface="Roboto" panose="020B0604020202020204" pitchFamily="2" charset="0"/>
              </a:rPr>
              <a:t>Multivariate multiscale sample entropy of traffic time series</a:t>
            </a:r>
          </a:p>
          <a:p>
            <a:pPr>
              <a:lnSpc>
                <a:spcPct val="150000"/>
              </a:lnSpc>
            </a:pP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dirty="0"/>
              <a:t>Yi Yin &amp; </a:t>
            </a:r>
            <a:r>
              <a:rPr lang="en-US" altLang="zh-CN" dirty="0" err="1"/>
              <a:t>Pengjian</a:t>
            </a:r>
            <a:r>
              <a:rPr lang="en-US" altLang="zh-CN" dirty="0"/>
              <a:t> Shang</a:t>
            </a: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Nonlinear Dynamics 2016</a:t>
            </a:r>
          </a:p>
        </p:txBody>
      </p:sp>
    </p:spTree>
    <p:extLst>
      <p:ext uri="{BB962C8B-B14F-4D97-AF65-F5344CB8AC3E}">
        <p14:creationId xmlns:p14="http://schemas.microsoft.com/office/powerpoint/2010/main" val="151981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86" y="692696"/>
            <a:ext cx="8496944" cy="4198393"/>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针对的问题</a:t>
            </a:r>
            <a:r>
              <a:rPr lang="zh-CN" altLang="en-US" b="1" dirty="0">
                <a:latin typeface="微软雅黑" panose="020B0503020204020204" pitchFamily="34" charset="-122"/>
                <a:ea typeface="微软雅黑" panose="020B0503020204020204" pitchFamily="34" charset="-122"/>
              </a:rPr>
              <a:t>和意义</a:t>
            </a:r>
            <a:r>
              <a:rPr lang="zh-CN"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多元时间序列是流量系统中常见的时间序列，常作为流量研究的重要属性，或许可以以此来区分良恶性流量；</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根据相关指标在不同类型系统中存在的明显数值差异，来鉴别良恶性流量，帮助更好的识别，净化网络环境；</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相关研究的不足：</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1.MSE</a:t>
            </a:r>
            <a:r>
              <a:rPr lang="zh-CN" altLang="en-US" dirty="0">
                <a:latin typeface="微软雅黑" panose="020B0503020204020204" pitchFamily="34" charset="-122"/>
                <a:ea typeface="微软雅黑" panose="020B0503020204020204" pitchFamily="34" charset="-122"/>
              </a:rPr>
              <a:t>的方法无法对流量产生稳健的估计</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挑战与难点：</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1610336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674370"/>
            <a:ext cx="9107805"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思路与方案：</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总体思路：本文引入</a:t>
            </a:r>
            <a:r>
              <a:rPr lang="en-US" altLang="zh-CN" dirty="0">
                <a:latin typeface="微软雅黑" panose="020B0503020204020204" pitchFamily="34" charset="-122"/>
                <a:ea typeface="微软雅黑" panose="020B0503020204020204" pitchFamily="34" charset="-122"/>
              </a:rPr>
              <a:t>MMSE</a:t>
            </a:r>
            <a:r>
              <a:rPr lang="zh-CN" altLang="en-US" dirty="0">
                <a:latin typeface="微软雅黑" panose="020B0503020204020204" pitchFamily="34" charset="-122"/>
                <a:ea typeface="微软雅黑" panose="020B0503020204020204" pitchFamily="34" charset="-122"/>
              </a:rPr>
              <a:t>（多元多尺度样本熵）来评估不同时间尺度下多个数据通道复杂度</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重点步骤与关键技术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存在三大变量：交通速度、流量、壅塞程度，已知任意两点可以推知第三点</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问题与思考：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a:t>
            </a:r>
            <a:r>
              <a:rPr lang="zh-CN" altLang="en-US">
                <a:latin typeface="微软雅黑" panose="020B0503020204020204" pitchFamily="34" charset="-122"/>
                <a:ea typeface="微软雅黑" panose="020B0503020204020204" pitchFamily="34" charset="-122"/>
              </a:rPr>
              <a:t>借鉴：流量打上标签之后可以对流量的固有属性，如数据包大小、传输方向、时间戳等进行统计特征进行提取</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6069249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391902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29</a:t>
            </a:r>
            <a:r>
              <a:rPr lang="zh-CN" altLang="en-US" sz="1800" dirty="0">
                <a:latin typeface="微软雅黑" panose="020B0503020204020204" pitchFamily="34" charset="-122"/>
                <a:ea typeface="微软雅黑" panose="020B0503020204020204" pitchFamily="34" charset="-122"/>
              </a:rPr>
              <a:t>、</a:t>
            </a:r>
            <a:r>
              <a:rPr lang="en-US" altLang="zh-CN" sz="2400" b="1" i="0" dirty="0">
                <a:solidFill>
                  <a:srgbClr val="111111"/>
                </a:solidFill>
                <a:effectLst/>
                <a:latin typeface="Roboto" panose="020B0604020202020204" pitchFamily="2" charset="0"/>
              </a:rPr>
              <a:t>A deep-learning- and reinforcement-learning-based</a:t>
            </a:r>
          </a:p>
          <a:p>
            <a:pPr algn="l"/>
            <a:r>
              <a:rPr lang="en-US" altLang="zh-CN" sz="2400" b="1" i="0" dirty="0">
                <a:solidFill>
                  <a:srgbClr val="111111"/>
                </a:solidFill>
                <a:effectLst/>
                <a:latin typeface="Roboto" panose="020B0604020202020204" pitchFamily="2" charset="0"/>
              </a:rPr>
              <a:t>system for encrypted network malicious</a:t>
            </a:r>
          </a:p>
          <a:p>
            <a:pPr algn="l"/>
            <a:r>
              <a:rPr lang="en-US" altLang="zh-CN" sz="2400" b="1" i="0" dirty="0">
                <a:solidFill>
                  <a:srgbClr val="111111"/>
                </a:solidFill>
                <a:effectLst/>
                <a:latin typeface="Roboto" panose="020B0604020202020204" pitchFamily="2" charset="0"/>
              </a:rPr>
              <a:t>traffic detection</a:t>
            </a:r>
          </a:p>
          <a:p>
            <a:pPr>
              <a:lnSpc>
                <a:spcPct val="150000"/>
              </a:lnSpc>
            </a:pP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dirty="0" err="1"/>
              <a:t>Jin</a:t>
            </a:r>
            <a:r>
              <a:rPr lang="en-US" altLang="zh-CN" dirty="0"/>
              <a:t> Y ang, Gang </a:t>
            </a:r>
            <a:r>
              <a:rPr lang="en-US" altLang="zh-CN" dirty="0" err="1"/>
              <a:t>Liang,✉Beibei</a:t>
            </a:r>
            <a:r>
              <a:rPr lang="en-US" altLang="zh-CN" dirty="0"/>
              <a:t> Li, </a:t>
            </a:r>
            <a:r>
              <a:rPr lang="en-US" altLang="zh-CN" dirty="0" err="1"/>
              <a:t>Guozhu</a:t>
            </a:r>
            <a:r>
              <a:rPr lang="en-US" altLang="zh-CN" dirty="0"/>
              <a:t> Wen,</a:t>
            </a:r>
          </a:p>
          <a:p>
            <a:pPr indent="457200">
              <a:lnSpc>
                <a:spcPct val="150000"/>
              </a:lnSpc>
            </a:pPr>
            <a:r>
              <a:rPr lang="en-US" altLang="zh-CN" dirty="0"/>
              <a:t>and </a:t>
            </a:r>
            <a:r>
              <a:rPr lang="en-US" altLang="zh-CN" dirty="0" err="1"/>
              <a:t>Tianyu</a:t>
            </a:r>
            <a:r>
              <a:rPr lang="en-US" altLang="zh-CN" dirty="0"/>
              <a:t> Gao</a:t>
            </a:r>
            <a:r>
              <a:rPr lang="zh-CN" altLang="en-US" dirty="0"/>
              <a:t> </a:t>
            </a:r>
            <a:r>
              <a:rPr lang="en-US" altLang="zh-CN" dirty="0"/>
              <a:t>, </a:t>
            </a:r>
            <a:r>
              <a:rPr lang="en-US" altLang="zh-CN" dirty="0" err="1"/>
              <a:t>SiChuan</a:t>
            </a:r>
            <a:r>
              <a:rPr lang="en-US" altLang="zh-CN" dirty="0"/>
              <a:t> University</a:t>
            </a:r>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en-US" altLang="zh-CN" kern="100" dirty="0">
                <a:latin typeface="Helvetica" panose="020B0604020202020204" pitchFamily="34" charset="0"/>
              </a:rPr>
              <a:t>Electronic Letters 2021</a:t>
            </a:r>
          </a:p>
        </p:txBody>
      </p:sp>
    </p:spTree>
    <p:extLst>
      <p:ext uri="{BB962C8B-B14F-4D97-AF65-F5344CB8AC3E}">
        <p14:creationId xmlns:p14="http://schemas.microsoft.com/office/powerpoint/2010/main" val="35507362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8496944" cy="502939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背景与意义</a:t>
            </a:r>
            <a:r>
              <a:rPr lang="zh-CN" altLang="zh-CN" b="1" dirty="0">
                <a:latin typeface="微软雅黑" panose="020B0503020204020204" pitchFamily="34" charset="-122"/>
                <a:ea typeface="微软雅黑" panose="020B0503020204020204" pitchFamily="34" charset="-122"/>
              </a:rPr>
              <a:t>：</a:t>
            </a:r>
            <a:endParaRPr lang="en-US" altLang="zh-CN" b="1" dirty="0">
              <a:solidFill>
                <a:srgbClr val="FF0000"/>
              </a:solidFill>
              <a:highlight>
                <a:srgbClr val="FFFF00"/>
              </a:highlight>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越来越多的网络加密流量层出不穷，传统网络入侵检测的方法缺乏对加密网络流量的自动特征提取能力</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解决该类问题能够更好的在复杂的网络环境下找到恶意流量，规避入侵</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放任此类问题，将导致已有模型不能很好适配包含有恶意流量典型特征混杂的正常流量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现状分析与问题提出：</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研究现状分析：有哪些相关研究，大体思路是什么，效果如何；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新问题：新约束条件下没有有效解法；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更好解法：现有约束条件不变，但解法不够优，如何给出更优的解法。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问题描述：</a:t>
            </a:r>
            <a:r>
              <a:rPr lang="en-US" altLang="zh-CN" dirty="0">
                <a:latin typeface="微软雅黑" panose="020B0503020204020204" pitchFamily="34" charset="-122"/>
                <a:ea typeface="微软雅黑" panose="020B0503020204020204" pitchFamily="34" charset="-122"/>
              </a:rPr>
              <a:t>Problem Statement</a:t>
            </a:r>
            <a:r>
              <a:rPr lang="zh-CN" altLang="en-US" dirty="0">
                <a:latin typeface="微软雅黑" panose="020B0503020204020204" pitchFamily="34" charset="-122"/>
                <a:ea typeface="微软雅黑" panose="020B0503020204020204" pitchFamily="34" charset="-122"/>
              </a:rPr>
              <a:t>，即，描述问题所涉及的不同方面、场景、约束条件、解决目标等。</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28220303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8064896"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总体</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大体解决思路：</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论文解决上述问题的初步想法、总体思路、大体框架；本文提出了一种基于</a:t>
            </a:r>
            <a:r>
              <a:rPr lang="en-US" altLang="zh-CN" dirty="0" err="1">
                <a:latin typeface="微软雅黑" panose="020B0503020204020204" pitchFamily="34" charset="-122"/>
                <a:ea typeface="微软雅黑" panose="020B0503020204020204" pitchFamily="34" charset="-122"/>
              </a:rPr>
              <a:t>ResNet</a:t>
            </a:r>
            <a:r>
              <a:rPr lang="zh-CN" altLang="en-US" dirty="0">
                <a:latin typeface="微软雅黑" panose="020B0503020204020204" pitchFamily="34" charset="-122"/>
                <a:ea typeface="微软雅黑" panose="020B0503020204020204" pitchFamily="34" charset="-122"/>
              </a:rPr>
              <a:t>深度学习的加密网络恶意流量检测模型，可以自动提取加密流量的上下文信息，该模型具有自学习和自适应能力</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思路：解决在加密浏览检测模型训练过程中数据集的不平衡问题</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面临的挑战与难点：</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传统的机器学习的方法来识别流量，如决策树、随机森林等，</a:t>
            </a:r>
            <a:r>
              <a:rPr lang="zh-CN" altLang="en-US" b="1" dirty="0">
                <a:latin typeface="微软雅黑" panose="020B0503020204020204" pitchFamily="34" charset="-122"/>
                <a:ea typeface="微软雅黑" panose="020B0503020204020204" pitchFamily="34" charset="-122"/>
              </a:rPr>
              <a:t>靠独创的流量识别特征以及流量中的部分私有信息，准确性和泛化能力受限制</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目前的网络威胁方法更加隐蔽，关键的入侵行为过程隐藏在多个正常的数据包下，捕获威胁检测</a:t>
            </a:r>
            <a:r>
              <a:rPr lang="zh-CN" altLang="en-US" b="1" dirty="0">
                <a:latin typeface="微软雅黑" panose="020B0503020204020204" pitchFamily="34" charset="-122"/>
                <a:ea typeface="微软雅黑" panose="020B0503020204020204" pitchFamily="34" charset="-122"/>
              </a:rPr>
              <a:t>样本较少</a:t>
            </a:r>
            <a:r>
              <a:rPr lang="zh-CN" altLang="en-US" dirty="0">
                <a:latin typeface="微软雅黑" panose="020B0503020204020204" pitchFamily="34" charset="-122"/>
                <a:ea typeface="微软雅黑" panose="020B0503020204020204" pitchFamily="34" charset="-122"/>
              </a:rPr>
              <a:t>，模型训练不足，学习时间过短，</a:t>
            </a:r>
            <a:r>
              <a:rPr lang="zh-CN" altLang="en-US" b="1" dirty="0">
                <a:latin typeface="微软雅黑" panose="020B0503020204020204" pitchFamily="34" charset="-122"/>
                <a:ea typeface="微软雅黑" panose="020B0503020204020204" pitchFamily="34" charset="-122"/>
              </a:rPr>
              <a:t>误报率高</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目的就是解决在模型训练过程中数据集不平衡问题和小样本训练问题</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42573024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4704"/>
            <a:ext cx="8496944" cy="586038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具体方案、关键技术、解决效果：</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首先，对原始数据进行数据预处理；其次，针对数据集不平衡的问题，提出了</a:t>
            </a:r>
            <a:r>
              <a:rPr lang="en-US" altLang="zh-CN" dirty="0">
                <a:latin typeface="微软雅黑" panose="020B0503020204020204" pitchFamily="34" charset="-122"/>
                <a:ea typeface="微软雅黑" panose="020B0503020204020204" pitchFamily="34" charset="-122"/>
              </a:rPr>
              <a:t>DQN</a:t>
            </a:r>
            <a:r>
              <a:rPr lang="zh-CN" altLang="en-US" dirty="0">
                <a:latin typeface="微软雅黑" panose="020B0503020204020204" pitchFamily="34" charset="-122"/>
                <a:ea typeface="微软雅黑" panose="020B0503020204020204" pitchFamily="34" charset="-122"/>
              </a:rPr>
              <a:t>强化学习和</a:t>
            </a:r>
            <a:r>
              <a:rPr lang="en-US" altLang="zh-CN" dirty="0">
                <a:latin typeface="微软雅黑" panose="020B0503020204020204" pitchFamily="34" charset="-122"/>
                <a:ea typeface="微软雅黑" panose="020B0503020204020204" pitchFamily="34" charset="-122"/>
              </a:rPr>
              <a:t>DCGAN</a:t>
            </a:r>
            <a:r>
              <a:rPr lang="zh-CN" altLang="en-US" dirty="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加密恶意流量样本生成方法，补充到相应的训练集；</a:t>
            </a:r>
            <a:r>
              <a:rPr lang="zh-CN" altLang="en-US" dirty="0">
                <a:latin typeface="微软雅黑" panose="020B0503020204020204" pitchFamily="34" charset="-122"/>
                <a:ea typeface="微软雅黑" panose="020B0503020204020204" pitchFamily="34" charset="-122"/>
              </a:rPr>
              <a:t>将训练好的成熟的模型应用到恶意流量中高效检测，从而实现分类</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能够达到</a:t>
            </a:r>
            <a:r>
              <a:rPr lang="en-US" altLang="zh-CN" dirty="0">
                <a:latin typeface="微软雅黑" panose="020B0503020204020204" pitchFamily="34" charset="-122"/>
                <a:ea typeface="微软雅黑" panose="020B0503020204020204" pitchFamily="34" charset="-122"/>
              </a:rPr>
              <a:t>99.46%</a:t>
            </a:r>
            <a:r>
              <a:rPr lang="zh-CN" altLang="en-US" dirty="0">
                <a:latin typeface="微软雅黑" panose="020B0503020204020204" pitchFamily="34" charset="-122"/>
                <a:ea typeface="微软雅黑" panose="020B0503020204020204" pitchFamily="34" charset="-122"/>
              </a:rPr>
              <a:t>的分类准确率，基本解决了这个问题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创新点：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论文提出的问题怎么独到？怎么新颖？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论文的解决方法怎么“新或巧妙”？怎么体现了作者所付出的“智慧”？怎么就很难想到或做到这样的解法？这样的解法怎么体现了复杂性？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不足与借鉴：</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）论文不足：可以将包括遗传算法在内的其他智能算法引入到</a:t>
            </a:r>
            <a:r>
              <a:rPr lang="en-US" altLang="zh-CN" dirty="0">
                <a:latin typeface="微软雅黑" panose="020B0503020204020204" pitchFamily="34" charset="-122"/>
                <a:ea typeface="微软雅黑" panose="020B0503020204020204" pitchFamily="34" charset="-122"/>
              </a:rPr>
              <a:t>DCGAN</a:t>
            </a:r>
            <a:r>
              <a:rPr lang="zh-CN" altLang="en-US" dirty="0">
                <a:latin typeface="微软雅黑" panose="020B0503020204020204" pitchFamily="34" charset="-122"/>
                <a:ea typeface="微软雅黑" panose="020B0503020204020204" pitchFamily="34" charset="-122"/>
              </a:rPr>
              <a:t>中，提高生成器效率；同时，可以使用一维</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来提高模型有效性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）思考与借鉴：提出的加密恶意流量样本生成方法来补充数据集进行训练，很新颖</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843808" y="44624"/>
            <a:ext cx="3888432" cy="583565"/>
          </a:xfrm>
          <a:prstGeom prst="rect">
            <a:avLst/>
          </a:prstGeom>
          <a:noFill/>
        </p:spPr>
        <p:txBody>
          <a:bodyPr wrap="square" rtlCol="0">
            <a:spAutoFit/>
          </a:bodyPr>
          <a:lstStyle/>
          <a:p>
            <a:r>
              <a:rPr lang="zh-CN" altLang="en-US" sz="3200" b="1" dirty="0">
                <a:solidFill>
                  <a:schemeClr val="bg1"/>
                </a:solidFill>
                <a:sym typeface="+mn-ea"/>
              </a:rPr>
              <a:t>论文阅读笔记</a:t>
            </a:r>
            <a:endParaRPr lang="zh-CN" altLang="en-US" sz="3200" b="1" dirty="0">
              <a:solidFill>
                <a:schemeClr val="bg1"/>
              </a:solidFill>
            </a:endParaRPr>
          </a:p>
        </p:txBody>
      </p:sp>
    </p:spTree>
    <p:extLst>
      <p:ext uri="{BB962C8B-B14F-4D97-AF65-F5344CB8AC3E}">
        <p14:creationId xmlns:p14="http://schemas.microsoft.com/office/powerpoint/2010/main" val="11670400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1052736"/>
            <a:ext cx="8424936" cy="2577693"/>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30</a:t>
            </a:r>
            <a:r>
              <a:rPr lang="zh-CN" altLang="en-US" sz="1800" dirty="0">
                <a:latin typeface="微软雅黑" panose="020B0503020204020204" pitchFamily="34" charset="-122"/>
                <a:ea typeface="微软雅黑" panose="020B0503020204020204" pitchFamily="34" charset="-122"/>
              </a:rPr>
              <a:t>、</a:t>
            </a:r>
            <a:r>
              <a:rPr lang="zh-CN" altLang="en-US" sz="2400" b="1" i="0" dirty="0">
                <a:solidFill>
                  <a:srgbClr val="111111"/>
                </a:solidFill>
                <a:effectLst/>
                <a:latin typeface="Roboto" panose="020B0604020202020204" pitchFamily="2" charset="0"/>
              </a:rPr>
              <a:t>加密流量检测与识别技术</a:t>
            </a:r>
            <a:endParaRPr lang="en-US" altLang="zh-CN" sz="2400" b="1" i="0" dirty="0">
              <a:solidFill>
                <a:srgbClr val="111111"/>
              </a:solidFill>
              <a:effectLst/>
              <a:latin typeface="Roboto" panose="020B0604020202020204" pitchFamily="2" charset="0"/>
            </a:endParaRPr>
          </a:p>
          <a:p>
            <a:pPr algn="l"/>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作者与单位：</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zh-CN" altLang="en-US" dirty="0"/>
              <a:t>程光 编委 </a:t>
            </a:r>
            <a:endParaRPr lang="en-US" altLang="zh-CN" dirty="0"/>
          </a:p>
          <a:p>
            <a:pPr indent="457200">
              <a:lnSpc>
                <a:spcPct val="150000"/>
              </a:lnSpc>
            </a:pPr>
            <a:r>
              <a:rPr lang="zh-CN" altLang="en-US" sz="1800" b="1" dirty="0">
                <a:latin typeface="微软雅黑" panose="020B0503020204020204" pitchFamily="34" charset="-122"/>
                <a:ea typeface="微软雅黑" panose="020B0503020204020204" pitchFamily="34" charset="-122"/>
              </a:rPr>
              <a:t>出处：</a:t>
            </a:r>
            <a:endParaRPr lang="en-US" altLang="zh-CN" sz="1800" b="1" dirty="0">
              <a:latin typeface="微软雅黑" panose="020B0503020204020204" pitchFamily="34" charset="-122"/>
              <a:ea typeface="微软雅黑" panose="020B0503020204020204" pitchFamily="34" charset="-122"/>
            </a:endParaRPr>
          </a:p>
          <a:p>
            <a:pPr indent="457200">
              <a:lnSpc>
                <a:spcPct val="150000"/>
              </a:lnSpc>
            </a:pPr>
            <a:r>
              <a:rPr lang="zh-CN" altLang="en-US" kern="100" dirty="0">
                <a:latin typeface="Helvetica" panose="020B0604020202020204" pitchFamily="34" charset="0"/>
              </a:rPr>
              <a:t>东南大学出版社</a:t>
            </a:r>
            <a:endParaRPr lang="en-US" altLang="zh-CN" kern="100" dirty="0">
              <a:latin typeface="Helvetica" panose="020B0604020202020204" pitchFamily="34" charset="0"/>
            </a:endParaRPr>
          </a:p>
        </p:txBody>
      </p:sp>
    </p:spTree>
    <p:extLst>
      <p:ext uri="{BB962C8B-B14F-4D97-AF65-F5344CB8AC3E}">
        <p14:creationId xmlns:p14="http://schemas.microsoft.com/office/powerpoint/2010/main" val="1907665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13C7F0-3A58-4F51-B11F-2168306CF0CF}"/>
              </a:ext>
            </a:extLst>
          </p:cNvPr>
          <p:cNvSpPr txBox="1"/>
          <p:nvPr/>
        </p:nvSpPr>
        <p:spPr>
          <a:xfrm>
            <a:off x="1043608" y="1556792"/>
            <a:ext cx="7200800" cy="4247317"/>
          </a:xfrm>
          <a:prstGeom prst="rect">
            <a:avLst/>
          </a:prstGeom>
          <a:noFill/>
        </p:spPr>
        <p:txBody>
          <a:bodyPr wrap="square" rtlCol="0">
            <a:spAutoFit/>
          </a:bodyPr>
          <a:lstStyle/>
          <a:p>
            <a:r>
              <a:rPr lang="zh-CN" altLang="en-US" dirty="0"/>
              <a:t>阅读笔记：</a:t>
            </a:r>
            <a:endParaRPr lang="en-US" altLang="zh-CN" dirty="0"/>
          </a:p>
          <a:p>
            <a:r>
              <a:rPr lang="zh-CN" altLang="en-US" dirty="0"/>
              <a:t>相关研究目标与内容</a:t>
            </a:r>
          </a:p>
          <a:p>
            <a:endParaRPr lang="zh-CN" altLang="en-US" dirty="0"/>
          </a:p>
          <a:p>
            <a:r>
              <a:rPr lang="zh-CN" altLang="en-US" dirty="0"/>
              <a:t> 加密协议分析</a:t>
            </a:r>
          </a:p>
          <a:p>
            <a:r>
              <a:rPr lang="zh-CN" altLang="en-US" dirty="0"/>
              <a:t>    * 按照网络中层次的划分，分为链路层安全协议，网络层安全协议，传输层安全协议和应用层安全协议</a:t>
            </a:r>
          </a:p>
          <a:p>
            <a:r>
              <a:rPr lang="zh-CN" altLang="en-US" dirty="0"/>
              <a:t>    * </a:t>
            </a:r>
            <a:r>
              <a:rPr lang="en-US" altLang="zh-CN" dirty="0"/>
              <a:t>TLS/</a:t>
            </a:r>
            <a:r>
              <a:rPr lang="en-US" altLang="zh-CN" dirty="0" err="1"/>
              <a:t>IPSec</a:t>
            </a:r>
            <a:r>
              <a:rPr lang="en-US" altLang="zh-CN" dirty="0"/>
              <a:t>/HTTPS</a:t>
            </a:r>
          </a:p>
          <a:p>
            <a:endParaRPr lang="en-US" altLang="zh-CN" dirty="0"/>
          </a:p>
          <a:p>
            <a:endParaRPr lang="en-US" altLang="zh-CN" dirty="0"/>
          </a:p>
          <a:p>
            <a:r>
              <a:rPr lang="en-US" altLang="zh-CN" dirty="0"/>
              <a:t> </a:t>
            </a:r>
            <a:r>
              <a:rPr lang="zh-CN" altLang="en-US" dirty="0"/>
              <a:t>加密与非加密流量识别</a:t>
            </a:r>
          </a:p>
          <a:p>
            <a:r>
              <a:rPr lang="zh-CN" altLang="en-US" dirty="0"/>
              <a:t>    * 传统的对网络流量分类的方法（不再适用）：</a:t>
            </a:r>
          </a:p>
          <a:p>
            <a:r>
              <a:rPr lang="zh-CN" altLang="en-US" dirty="0"/>
              <a:t>        * 基于端口的方法</a:t>
            </a:r>
          </a:p>
          <a:p>
            <a:r>
              <a:rPr lang="zh-CN" altLang="en-US" dirty="0"/>
              <a:t>        * 基于有效负载的方法</a:t>
            </a:r>
          </a:p>
          <a:p>
            <a:r>
              <a:rPr lang="zh-CN" altLang="en-US" dirty="0"/>
              <a:t>        * 基于主机行为的方法</a:t>
            </a:r>
          </a:p>
          <a:p>
            <a:r>
              <a:rPr lang="zh-CN" altLang="en-US" dirty="0"/>
              <a:t>    * 主要从负载随机性考虑</a:t>
            </a:r>
          </a:p>
        </p:txBody>
      </p:sp>
    </p:spTree>
    <p:extLst>
      <p:ext uri="{BB962C8B-B14F-4D97-AF65-F5344CB8AC3E}">
        <p14:creationId xmlns:p14="http://schemas.microsoft.com/office/powerpoint/2010/main" val="20024028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13C7F0-3A58-4F51-B11F-2168306CF0CF}"/>
              </a:ext>
            </a:extLst>
          </p:cNvPr>
          <p:cNvSpPr txBox="1"/>
          <p:nvPr/>
        </p:nvSpPr>
        <p:spPr>
          <a:xfrm>
            <a:off x="539552" y="836712"/>
            <a:ext cx="8136904" cy="5632311"/>
          </a:xfrm>
          <a:prstGeom prst="rect">
            <a:avLst/>
          </a:prstGeom>
          <a:noFill/>
        </p:spPr>
        <p:txBody>
          <a:bodyPr wrap="square" rtlCol="0">
            <a:spAutoFit/>
          </a:bodyPr>
          <a:lstStyle/>
          <a:p>
            <a:r>
              <a:rPr lang="zh-CN" altLang="en-US" dirty="0"/>
              <a:t> 加密网络流特征选择（</a:t>
            </a:r>
            <a:r>
              <a:rPr lang="en-US" altLang="zh-CN" dirty="0"/>
              <a:t>Feature Extraction</a:t>
            </a:r>
            <a:r>
              <a:rPr lang="zh-CN" altLang="en-US" dirty="0"/>
              <a:t>）</a:t>
            </a:r>
          </a:p>
          <a:p>
            <a:endParaRPr lang="zh-CN" altLang="en-US" dirty="0"/>
          </a:p>
          <a:p>
            <a:r>
              <a:rPr lang="zh-CN" altLang="en-US" dirty="0"/>
              <a:t>        * 面临的问题：传统的机器学习算法解决问题依赖的是稳定的特征，但是，网络识别过程中，需要将时间因素考虑在内，特征值随着时间变化而变化</a:t>
            </a:r>
          </a:p>
          <a:p>
            <a:r>
              <a:rPr lang="zh-CN" altLang="en-US" dirty="0"/>
              <a:t>        * 基于流特征的方法：特征属性中的冗余和不相关特征会增加模型复杂度，降低可信度</a:t>
            </a:r>
          </a:p>
          <a:p>
            <a:r>
              <a:rPr lang="zh-CN" altLang="en-US" dirty="0"/>
              <a:t>        * 为了解决上述问题，引入特征选择的方法，有效消除冗余和不相关特征，选取最优特征子集，也存在一定问题：</a:t>
            </a:r>
          </a:p>
          <a:p>
            <a:r>
              <a:rPr lang="zh-CN" altLang="en-US" dirty="0"/>
              <a:t>            </a:t>
            </a:r>
            <a:r>
              <a:rPr lang="en-US" altLang="zh-CN" dirty="0"/>
              <a:t>1. </a:t>
            </a:r>
            <a:r>
              <a:rPr lang="zh-CN" altLang="en-US" dirty="0"/>
              <a:t>网络流的特征选择结果很难保持稳定趋同，特征属性及其数目也会相应改变</a:t>
            </a:r>
          </a:p>
          <a:p>
            <a:r>
              <a:rPr lang="zh-CN" altLang="en-US" dirty="0"/>
              <a:t>            </a:t>
            </a:r>
            <a:r>
              <a:rPr lang="en-US" altLang="zh-CN" dirty="0"/>
              <a:t>2. </a:t>
            </a:r>
            <a:r>
              <a:rPr lang="zh-CN" altLang="en-US" dirty="0"/>
              <a:t>不同特征选择方法缺乏统一的评价指标</a:t>
            </a:r>
          </a:p>
          <a:p>
            <a:r>
              <a:rPr lang="zh-CN" altLang="en-US" dirty="0"/>
              <a:t>            </a:t>
            </a:r>
            <a:r>
              <a:rPr lang="en-US" altLang="zh-CN" dirty="0"/>
              <a:t>3. </a:t>
            </a:r>
            <a:r>
              <a:rPr lang="zh-CN" altLang="en-US" dirty="0"/>
              <a:t>多种度量选择相应特征子集</a:t>
            </a:r>
          </a:p>
          <a:p>
            <a:endParaRPr lang="zh-CN" altLang="en-US" dirty="0"/>
          </a:p>
          <a:p>
            <a:r>
              <a:rPr lang="zh-CN" altLang="en-US" dirty="0"/>
              <a:t> 加密流量自适应分类方法</a:t>
            </a:r>
          </a:p>
          <a:p>
            <a:r>
              <a:rPr lang="zh-CN" altLang="en-US" dirty="0"/>
              <a:t>    * 需要建立一个自适应分类器，及时检测网络流变化，有效更新分类器</a:t>
            </a:r>
          </a:p>
          <a:p>
            <a:r>
              <a:rPr lang="zh-CN" altLang="en-US" dirty="0"/>
              <a:t>    * 解决方案：通过多分类器的协同学习 具体怎么做 需要查资料</a:t>
            </a:r>
          </a:p>
          <a:p>
            <a:endParaRPr lang="zh-CN" altLang="en-US" dirty="0"/>
          </a:p>
          <a:p>
            <a:r>
              <a:rPr lang="zh-CN" altLang="en-US" dirty="0"/>
              <a:t> </a:t>
            </a:r>
            <a:r>
              <a:rPr lang="en-US" altLang="zh-CN" dirty="0"/>
              <a:t>https</a:t>
            </a:r>
            <a:r>
              <a:rPr lang="zh-CN" altLang="en-US" dirty="0"/>
              <a:t>加密流量识别</a:t>
            </a:r>
          </a:p>
          <a:p>
            <a:endParaRPr lang="zh-CN" altLang="en-US" dirty="0"/>
          </a:p>
          <a:p>
            <a:r>
              <a:rPr lang="zh-CN" altLang="en-US" dirty="0"/>
              <a:t> 加密恶意流量识别（重点）</a:t>
            </a:r>
          </a:p>
        </p:txBody>
      </p:sp>
    </p:spTree>
    <p:extLst>
      <p:ext uri="{BB962C8B-B14F-4D97-AF65-F5344CB8AC3E}">
        <p14:creationId xmlns:p14="http://schemas.microsoft.com/office/powerpoint/2010/main" val="52848597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37662</TotalTime>
  <Words>14979</Words>
  <Application>Microsoft Office PowerPoint</Application>
  <PresentationFormat>全屏显示(4:3)</PresentationFormat>
  <Paragraphs>1151</Paragraphs>
  <Slides>126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126</vt:i4>
      </vt:variant>
    </vt:vector>
  </HeadingPairs>
  <TitlesOfParts>
    <vt:vector size="137" baseType="lpstr">
      <vt:lpstr>-apple-system</vt:lpstr>
      <vt:lpstr>PingFang SC</vt:lpstr>
      <vt:lpstr>等线</vt:lpstr>
      <vt:lpstr>宋体</vt:lpstr>
      <vt:lpstr>微软雅黑</vt:lpstr>
      <vt:lpstr>Arial</vt:lpstr>
      <vt:lpstr>Arial Black</vt:lpstr>
      <vt:lpstr>Helvetica</vt:lpstr>
      <vt:lpstr>Roboto</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程 子杰</cp:lastModifiedBy>
  <cp:revision>904</cp:revision>
  <dcterms:created xsi:type="dcterms:W3CDTF">2014-03-21T03:02:00Z</dcterms:created>
  <dcterms:modified xsi:type="dcterms:W3CDTF">2022-06-08T12:37:03Z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