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473" r:id="rId3"/>
    <p:sldId id="560" r:id="rId4"/>
    <p:sldId id="566" r:id="rId5"/>
    <p:sldId id="828" r:id="rId6"/>
    <p:sldId id="829" r:id="rId7"/>
    <p:sldId id="768" r:id="rId8"/>
    <p:sldId id="782" r:id="rId9"/>
    <p:sldId id="751" r:id="rId10"/>
    <p:sldId id="631" r:id="rId11"/>
    <p:sldId id="569" r:id="rId12"/>
    <p:sldId id="570" r:id="rId13"/>
    <p:sldId id="449" r:id="rId14"/>
    <p:sldId id="440" r:id="rId15"/>
    <p:sldId id="517" r:id="rId16"/>
    <p:sldId id="831" r:id="rId17"/>
    <p:sldId id="832" r:id="rId18"/>
    <p:sldId id="833" r:id="rId19"/>
    <p:sldId id="834" r:id="rId20"/>
    <p:sldId id="835" r:id="rId21"/>
    <p:sldId id="836" r:id="rId22"/>
    <p:sldId id="837" r:id="rId23"/>
    <p:sldId id="830" r:id="rId24"/>
    <p:sldId id="838" r:id="rId25"/>
    <p:sldId id="839" r:id="rId26"/>
    <p:sldId id="840" r:id="rId27"/>
    <p:sldId id="841" r:id="rId28"/>
    <p:sldId id="843" r:id="rId29"/>
    <p:sldId id="844" r:id="rId30"/>
    <p:sldId id="842" r:id="rId31"/>
    <p:sldId id="845" r:id="rId32"/>
    <p:sldId id="846" r:id="rId33"/>
    <p:sldId id="847" r:id="rId34"/>
    <p:sldId id="848" r:id="rId35"/>
    <p:sldId id="849" r:id="rId36"/>
    <p:sldId id="853" r:id="rId37"/>
    <p:sldId id="854" r:id="rId38"/>
    <p:sldId id="855" r:id="rId39"/>
    <p:sldId id="850" r:id="rId40"/>
    <p:sldId id="851" r:id="rId41"/>
    <p:sldId id="856" r:id="rId42"/>
    <p:sldId id="481" r:id="rId43"/>
    <p:sldId id="465" r:id="rId44"/>
    <p:sldId id="476" r:id="rId45"/>
    <p:sldId id="477" r:id="rId46"/>
    <p:sldId id="478" r:id="rId47"/>
    <p:sldId id="562" r:id="rId48"/>
    <p:sldId id="563" r:id="rId49"/>
    <p:sldId id="441" r:id="rId50"/>
    <p:sldId id="564" r:id="rId51"/>
    <p:sldId id="479" r:id="rId52"/>
    <p:sldId id="480" r:id="rId53"/>
    <p:sldId id="498" r:id="rId54"/>
    <p:sldId id="499" r:id="rId55"/>
    <p:sldId id="565" r:id="rId56"/>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c" initials="y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04" autoAdjust="0"/>
    <p:restoredTop sz="86433" autoAdjust="0"/>
  </p:normalViewPr>
  <p:slideViewPr>
    <p:cSldViewPr>
      <p:cViewPr varScale="1">
        <p:scale>
          <a:sx n="74" d="100"/>
          <a:sy n="74" d="100"/>
        </p:scale>
        <p:origin x="1997" y="77"/>
      </p:cViewPr>
      <p:guideLst>
        <p:guide orient="horz" pos="22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70FB-0594-438C-95A5-3B111CE4AD85}"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D3F49-9951-466F-80EE-C8FDCC80BC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高层面的、总体的现象、表象、问题，例如，空气污染严重给人类造成威胁但不知道怎么办。（问题是大的宽泛的，非具体的，非细节的）</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为什么要解决该类问题？该问题的解决能带来什么价值？如何推动社会进步？</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如果不解决该问题会有什么严重后果？</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endParaRPr lang="en-US" altLang="zh-CN" sz="12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a:t>
            </a:fld>
            <a:endParaRPr lang="zh-CN" altLang="en-US"/>
          </a:p>
        </p:txBody>
      </p:sp>
    </p:spTree>
    <p:extLst>
      <p:ext uri="{BB962C8B-B14F-4D97-AF65-F5344CB8AC3E}">
        <p14:creationId xmlns:p14="http://schemas.microsoft.com/office/powerpoint/2010/main" val="3485389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24</a:t>
            </a:fld>
            <a:endParaRPr lang="zh-CN" altLang="en-US"/>
          </a:p>
        </p:txBody>
      </p:sp>
    </p:spTree>
    <p:extLst>
      <p:ext uri="{BB962C8B-B14F-4D97-AF65-F5344CB8AC3E}">
        <p14:creationId xmlns:p14="http://schemas.microsoft.com/office/powerpoint/2010/main" val="386416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25</a:t>
            </a:fld>
            <a:endParaRPr lang="zh-CN" altLang="en-US"/>
          </a:p>
        </p:txBody>
      </p:sp>
    </p:spTree>
    <p:extLst>
      <p:ext uri="{BB962C8B-B14F-4D97-AF65-F5344CB8AC3E}">
        <p14:creationId xmlns:p14="http://schemas.microsoft.com/office/powerpoint/2010/main" val="142534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27</a:t>
            </a:fld>
            <a:endParaRPr lang="zh-CN" altLang="en-US"/>
          </a:p>
        </p:txBody>
      </p:sp>
    </p:spTree>
    <p:extLst>
      <p:ext uri="{BB962C8B-B14F-4D97-AF65-F5344CB8AC3E}">
        <p14:creationId xmlns:p14="http://schemas.microsoft.com/office/powerpoint/2010/main" val="241819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38</a:t>
            </a:fld>
            <a:endParaRPr lang="zh-CN" altLang="en-US"/>
          </a:p>
        </p:txBody>
      </p:sp>
    </p:spTree>
    <p:extLst>
      <p:ext uri="{BB962C8B-B14F-4D97-AF65-F5344CB8AC3E}">
        <p14:creationId xmlns:p14="http://schemas.microsoft.com/office/powerpoint/2010/main" val="153304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400" dirty="0">
                <a:solidFill>
                  <a:srgbClr val="0070C0"/>
                </a:solidFill>
                <a:latin typeface="微软雅黑" panose="020B0503020204020204" pitchFamily="34" charset="-122"/>
                <a:ea typeface="微软雅黑" panose="020B0503020204020204" pitchFamily="34" charset="-122"/>
              </a:rPr>
              <a:t>二、现状分析与问题提出</a:t>
            </a:r>
          </a:p>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研究现状分析：有哪些相关研究，大体思路是什么，效果如何；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新问题：新约束条件下没有有效解法；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更好解法：现有约束条件不变，但解法不够优，如何给出更优的解法。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问题描述：</a:t>
            </a:r>
            <a:r>
              <a:rPr lang="en-US" altLang="zh-CN" sz="1200" dirty="0">
                <a:latin typeface="微软雅黑" panose="020B0503020204020204" pitchFamily="34" charset="-122"/>
                <a:ea typeface="微软雅黑" panose="020B0503020204020204" pitchFamily="34" charset="-122"/>
              </a:rPr>
              <a:t>Problem Statement</a:t>
            </a:r>
            <a:r>
              <a:rPr lang="zh-CN" altLang="en-US" sz="1200" dirty="0">
                <a:latin typeface="微软雅黑" panose="020B0503020204020204" pitchFamily="34" charset="-122"/>
                <a:ea typeface="微软雅黑" panose="020B0503020204020204" pitchFamily="34" charset="-122"/>
              </a:rPr>
              <a:t>，即，描述问题所涉及的不同方面、场景、约束条件、解决目标等。</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5</a:t>
            </a:fld>
            <a:endParaRPr lang="zh-CN" altLang="en-US"/>
          </a:p>
        </p:txBody>
      </p:sp>
    </p:spTree>
    <p:extLst>
      <p:ext uri="{BB962C8B-B14F-4D97-AF65-F5344CB8AC3E}">
        <p14:creationId xmlns:p14="http://schemas.microsoft.com/office/powerpoint/2010/main" val="264397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sz="1400" dirty="0">
                <a:solidFill>
                  <a:srgbClr val="0070C0"/>
                </a:solidFill>
                <a:latin typeface="微软雅黑" panose="020B0503020204020204" pitchFamily="34" charset="-122"/>
                <a:ea typeface="微软雅黑" panose="020B0503020204020204" pitchFamily="34" charset="-122"/>
              </a:rPr>
              <a:t>三、总体</a:t>
            </a:r>
            <a:r>
              <a:rPr lang="en-US" altLang="zh-CN" sz="1400" dirty="0">
                <a:solidFill>
                  <a:srgbClr val="0070C0"/>
                </a:solidFill>
                <a:latin typeface="微软雅黑" panose="020B0503020204020204" pitchFamily="34" charset="-122"/>
                <a:ea typeface="微软雅黑" panose="020B0503020204020204" pitchFamily="34" charset="-122"/>
              </a:rPr>
              <a:t>/</a:t>
            </a:r>
            <a:r>
              <a:rPr lang="zh-CN" altLang="en-US" sz="1400" dirty="0">
                <a:solidFill>
                  <a:srgbClr val="0070C0"/>
                </a:solidFill>
                <a:latin typeface="微软雅黑" panose="020B0503020204020204" pitchFamily="34" charset="-122"/>
                <a:ea typeface="微软雅黑" panose="020B0503020204020204" pitchFamily="34" charset="-122"/>
              </a:rPr>
              <a:t>大体解决思路</a:t>
            </a: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论文解决上述问题的初步想法、总体思路、大体框架；</a:t>
            </a:r>
            <a:endParaRPr lang="en-US" altLang="zh-CN" sz="1200"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从直观方面给出的初步的思路，目的是引出所面临的挑战和难题。</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8</a:t>
            </a:fld>
            <a:endParaRPr lang="zh-CN" altLang="en-US"/>
          </a:p>
        </p:txBody>
      </p:sp>
    </p:spTree>
    <p:extLst>
      <p:ext uri="{BB962C8B-B14F-4D97-AF65-F5344CB8AC3E}">
        <p14:creationId xmlns:p14="http://schemas.microsoft.com/office/powerpoint/2010/main" val="335548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400" dirty="0">
                <a:solidFill>
                  <a:srgbClr val="0070C0"/>
                </a:solidFill>
                <a:latin typeface="微软雅黑" panose="020B0503020204020204" pitchFamily="34" charset="-122"/>
                <a:ea typeface="微软雅黑" panose="020B0503020204020204" pitchFamily="34" charset="-122"/>
              </a:rPr>
              <a:t>四、面临的挑战与难点</a:t>
            </a: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挑战点或困难点</a:t>
            </a:r>
            <a:r>
              <a:rPr lang="en-US" altLang="zh-CN" sz="1200" dirty="0">
                <a:latin typeface="微软雅黑" panose="020B0503020204020204" pitchFamily="34" charset="-122"/>
                <a:ea typeface="微软雅黑" panose="020B0503020204020204" pitchFamily="34" charset="-122"/>
              </a:rPr>
              <a:t>1</a:t>
            </a: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挑战点或困难点</a:t>
            </a:r>
            <a:r>
              <a:rPr lang="en-US" altLang="zh-CN" sz="1200" dirty="0">
                <a:latin typeface="微软雅黑" panose="020B0503020204020204" pitchFamily="34" charset="-122"/>
                <a:ea typeface="微软雅黑" panose="020B0503020204020204" pitchFamily="34" charset="-122"/>
              </a:rPr>
              <a:t>2</a:t>
            </a:r>
          </a:p>
          <a:p>
            <a:pPr marL="342900" indent="-342900">
              <a:lnSpc>
                <a:spcPct val="150000"/>
              </a:lnSpc>
              <a:buAutoNum type="arabicPeriod"/>
            </a:pPr>
            <a:r>
              <a:rPr lang="zh-CN" altLang="en-US" sz="1200" dirty="0">
                <a:latin typeface="微软雅黑" panose="020B0503020204020204" pitchFamily="34" charset="-122"/>
                <a:ea typeface="微软雅黑" panose="020B0503020204020204" pitchFamily="34" charset="-122"/>
              </a:rPr>
              <a:t>挑战点或困难点</a:t>
            </a:r>
            <a:r>
              <a:rPr lang="en-US" altLang="zh-CN" sz="1200" dirty="0">
                <a:latin typeface="微软雅黑" panose="020B0503020204020204" pitchFamily="34" charset="-122"/>
                <a:ea typeface="微软雅黑" panose="020B0503020204020204" pitchFamily="34" charset="-122"/>
              </a:rPr>
              <a:t>3</a:t>
            </a:r>
          </a:p>
          <a:p>
            <a:pPr>
              <a:lnSpc>
                <a:spcPct val="150000"/>
              </a:lnSpc>
            </a:pPr>
            <a:r>
              <a:rPr lang="zh-CN" altLang="en-US" sz="1200" dirty="0">
                <a:latin typeface="微软雅黑" panose="020B0503020204020204" pitchFamily="34" charset="-122"/>
                <a:ea typeface="微软雅黑" panose="020B0503020204020204" pitchFamily="34" charset="-122"/>
              </a:rPr>
              <a:t>挑战与困难，对应的就是要解决的具体问题点、关键技术和创新点。</a:t>
            </a: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9</a:t>
            </a:fld>
            <a:endParaRPr lang="zh-CN" altLang="en-US"/>
          </a:p>
        </p:txBody>
      </p:sp>
    </p:spTree>
    <p:extLst>
      <p:ext uri="{BB962C8B-B14F-4D97-AF65-F5344CB8AC3E}">
        <p14:creationId xmlns:p14="http://schemas.microsoft.com/office/powerpoint/2010/main" val="263868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14</a:t>
            </a:fld>
            <a:endParaRPr lang="zh-CN" altLang="en-US"/>
          </a:p>
        </p:txBody>
      </p:sp>
    </p:spTree>
    <p:extLst>
      <p:ext uri="{BB962C8B-B14F-4D97-AF65-F5344CB8AC3E}">
        <p14:creationId xmlns:p14="http://schemas.microsoft.com/office/powerpoint/2010/main" val="369439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16</a:t>
            </a:fld>
            <a:endParaRPr lang="zh-CN" altLang="en-US"/>
          </a:p>
        </p:txBody>
      </p:sp>
    </p:spTree>
    <p:extLst>
      <p:ext uri="{BB962C8B-B14F-4D97-AF65-F5344CB8AC3E}">
        <p14:creationId xmlns:p14="http://schemas.microsoft.com/office/powerpoint/2010/main" val="298383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18</a:t>
            </a:fld>
            <a:endParaRPr lang="zh-CN" altLang="en-US"/>
          </a:p>
        </p:txBody>
      </p:sp>
    </p:spTree>
    <p:extLst>
      <p:ext uri="{BB962C8B-B14F-4D97-AF65-F5344CB8AC3E}">
        <p14:creationId xmlns:p14="http://schemas.microsoft.com/office/powerpoint/2010/main" val="116765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20</a:t>
            </a:fld>
            <a:endParaRPr lang="zh-CN" altLang="en-US"/>
          </a:p>
        </p:txBody>
      </p:sp>
    </p:spTree>
    <p:extLst>
      <p:ext uri="{BB962C8B-B14F-4D97-AF65-F5344CB8AC3E}">
        <p14:creationId xmlns:p14="http://schemas.microsoft.com/office/powerpoint/2010/main" val="161476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sym typeface="+mn-ea"/>
              </a:rPr>
              <a:t>每周工作进展的第</a:t>
            </a:r>
            <a:r>
              <a:rPr lang="en-US" altLang="zh-CN" dirty="0">
                <a:solidFill>
                  <a:srgbClr val="FF0000"/>
                </a:solidFill>
                <a:sym typeface="+mn-ea"/>
              </a:rPr>
              <a:t>1</a:t>
            </a:r>
            <a:r>
              <a:rPr lang="zh-CN" altLang="en-US" dirty="0">
                <a:solidFill>
                  <a:srgbClr val="FF0000"/>
                </a:solidFill>
                <a:sym typeface="+mn-ea"/>
              </a:rPr>
              <a:t>页</a:t>
            </a:r>
            <a:r>
              <a:rPr lang="en-US" altLang="zh-CN" dirty="0">
                <a:solidFill>
                  <a:srgbClr val="FF0000"/>
                </a:solidFill>
                <a:sym typeface="+mn-ea"/>
              </a:rPr>
              <a:t>ppt</a:t>
            </a:r>
            <a:r>
              <a:rPr lang="zh-CN" altLang="en-US" dirty="0">
                <a:solidFill>
                  <a:srgbClr val="FF0000"/>
                </a:solidFill>
                <a:sym typeface="+mn-ea"/>
              </a:rPr>
              <a:t>，用简要条目概述本周工作主要内容，如上所示；然后在后续</a:t>
            </a:r>
            <a:r>
              <a:rPr lang="en-US" altLang="zh-CN" dirty="0">
                <a:solidFill>
                  <a:srgbClr val="FF0000"/>
                </a:solidFill>
                <a:sym typeface="+mn-ea"/>
              </a:rPr>
              <a:t>ppt</a:t>
            </a:r>
            <a:r>
              <a:rPr lang="zh-CN" altLang="en-US" dirty="0">
                <a:solidFill>
                  <a:srgbClr val="FF0000"/>
                </a:solidFill>
                <a:sym typeface="+mn-ea"/>
              </a:rPr>
              <a:t>页面描述本周工作的详细进展。</a:t>
            </a:r>
            <a:endParaRPr lang="en-US" altLang="zh-CN" dirty="0">
              <a:solidFill>
                <a:srgbClr val="FF0000"/>
              </a:solidFill>
              <a:sym typeface="+mn-ea"/>
            </a:endParaRPr>
          </a:p>
          <a:p>
            <a:endParaRPr lang="zh-CN" altLang="en-US" dirty="0"/>
          </a:p>
        </p:txBody>
      </p:sp>
      <p:sp>
        <p:nvSpPr>
          <p:cNvPr id="4" name="灯片编号占位符 3"/>
          <p:cNvSpPr>
            <a:spLocks noGrp="1"/>
          </p:cNvSpPr>
          <p:nvPr>
            <p:ph type="sldNum" sz="quarter" idx="5"/>
          </p:nvPr>
        </p:nvSpPr>
        <p:spPr/>
        <p:txBody>
          <a:bodyPr/>
          <a:lstStyle/>
          <a:p>
            <a:fld id="{44AD3F49-9951-466F-80EE-C8FDCC80BC06}" type="slidenum">
              <a:rPr lang="zh-CN" altLang="en-US" smtClean="0"/>
              <a:t>21</a:t>
            </a:fld>
            <a:endParaRPr lang="zh-CN" altLang="en-US"/>
          </a:p>
        </p:txBody>
      </p:sp>
    </p:spTree>
    <p:extLst>
      <p:ext uri="{BB962C8B-B14F-4D97-AF65-F5344CB8AC3E}">
        <p14:creationId xmlns:p14="http://schemas.microsoft.com/office/powerpoint/2010/main" val="3138202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B69DF3F-DD32-4F16-822D-43E9BDB6CB4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273675-3E39-4703-8FDD-6DE16FFA7E0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15CD470-10BF-4B74-BF21-42FA5ED408E5}"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271E01E-442F-469D-9D59-09D55F6106CB}" type="slidenum">
              <a:rPr lang="en-US" altLang="zh-CN"/>
              <a:t>‹#›</a:t>
            </a:fld>
            <a:endParaRPr lang="en-US" altLang="zh-CN"/>
          </a:p>
        </p:txBody>
      </p:sp>
    </p:spTree>
    <p:extLst>
      <p:ext uri="{BB962C8B-B14F-4D97-AF65-F5344CB8AC3E}">
        <p14:creationId xmlns:p14="http://schemas.microsoft.com/office/powerpoint/2010/main" val="231100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B27CD4F-956E-4E31-AFB7-9C7DEFCF39FB}" type="slidenum">
              <a:rPr lang="en-US" altLang="zh-CN"/>
              <a:t>‹#›</a:t>
            </a:fld>
            <a:endParaRPr lang="en-US" altLang="zh-CN"/>
          </a:p>
        </p:txBody>
      </p:sp>
    </p:spTree>
    <p:extLst>
      <p:ext uri="{BB962C8B-B14F-4D97-AF65-F5344CB8AC3E}">
        <p14:creationId xmlns:p14="http://schemas.microsoft.com/office/powerpoint/2010/main" val="365578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E8463D7-3026-4041-ABB3-8BC4FFB5E912}" type="slidenum">
              <a:rPr lang="en-US" altLang="zh-CN"/>
              <a:t>‹#›</a:t>
            </a:fld>
            <a:endParaRPr lang="en-US" altLang="zh-CN"/>
          </a:p>
        </p:txBody>
      </p:sp>
    </p:spTree>
    <p:extLst>
      <p:ext uri="{BB962C8B-B14F-4D97-AF65-F5344CB8AC3E}">
        <p14:creationId xmlns:p14="http://schemas.microsoft.com/office/powerpoint/2010/main" val="273916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BFB9E-D643-4905-A250-6334D6761F1C}" type="slidenum">
              <a:rPr lang="en-US" altLang="zh-CN"/>
              <a:t>‹#›</a:t>
            </a:fld>
            <a:endParaRPr lang="en-US" altLang="zh-CN"/>
          </a:p>
        </p:txBody>
      </p:sp>
    </p:spTree>
    <p:extLst>
      <p:ext uri="{BB962C8B-B14F-4D97-AF65-F5344CB8AC3E}">
        <p14:creationId xmlns:p14="http://schemas.microsoft.com/office/powerpoint/2010/main" val="326100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707457F-97DF-4B22-859C-B02C533C1134}" type="slidenum">
              <a:rPr lang="en-US" altLang="zh-CN"/>
              <a:t>‹#›</a:t>
            </a:fld>
            <a:endParaRPr lang="en-US" altLang="zh-CN"/>
          </a:p>
        </p:txBody>
      </p:sp>
    </p:spTree>
    <p:extLst>
      <p:ext uri="{BB962C8B-B14F-4D97-AF65-F5344CB8AC3E}">
        <p14:creationId xmlns:p14="http://schemas.microsoft.com/office/powerpoint/2010/main" val="56477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D8BD5E4-2B72-4CD4-A49A-439C7027BC99}" type="slidenum">
              <a:rPr lang="en-US" altLang="zh-CN"/>
              <a:t>‹#›</a:t>
            </a:fld>
            <a:endParaRPr lang="en-US" altLang="zh-CN"/>
          </a:p>
        </p:txBody>
      </p:sp>
    </p:spTree>
    <p:extLst>
      <p:ext uri="{BB962C8B-B14F-4D97-AF65-F5344CB8AC3E}">
        <p14:creationId xmlns:p14="http://schemas.microsoft.com/office/powerpoint/2010/main" val="191281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3C55BF6-5D79-4C6C-897F-614BAFB84C73}" type="slidenum">
              <a:rPr lang="en-US" altLang="zh-CN"/>
              <a:t>‹#›</a:t>
            </a:fld>
            <a:endParaRPr lang="en-US" altLang="zh-CN"/>
          </a:p>
        </p:txBody>
      </p:sp>
    </p:spTree>
    <p:extLst>
      <p:ext uri="{BB962C8B-B14F-4D97-AF65-F5344CB8AC3E}">
        <p14:creationId xmlns:p14="http://schemas.microsoft.com/office/powerpoint/2010/main" val="590746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A5273DF-93A2-4255-BC66-6F77302C940D}" type="slidenum">
              <a:rPr lang="en-US" altLang="zh-CN"/>
              <a:t>‹#›</a:t>
            </a:fld>
            <a:endParaRPr lang="en-US" altLang="zh-CN"/>
          </a:p>
        </p:txBody>
      </p:sp>
    </p:spTree>
    <p:extLst>
      <p:ext uri="{BB962C8B-B14F-4D97-AF65-F5344CB8AC3E}">
        <p14:creationId xmlns:p14="http://schemas.microsoft.com/office/powerpoint/2010/main" val="294773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a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167D6DC-FE4E-45F8-836E-B4F79B921606}"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0A9BD3C-63DE-40B7-ADFA-CF2BA9432F2C}" type="slidenum">
              <a:rPr lang="en-US" altLang="zh-CN"/>
              <a:t>‹#›</a:t>
            </a:fld>
            <a:endParaRPr lang="en-US" altLang="zh-CN"/>
          </a:p>
        </p:txBody>
      </p:sp>
    </p:spTree>
    <p:extLst>
      <p:ext uri="{BB962C8B-B14F-4D97-AF65-F5344CB8AC3E}">
        <p14:creationId xmlns:p14="http://schemas.microsoft.com/office/powerpoint/2010/main" val="2078904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E640D7-2DAD-4B19-B52D-69D40624B84D}" type="slidenum">
              <a:rPr lang="en-US" altLang="zh-CN"/>
              <a:t>‹#›</a:t>
            </a:fld>
            <a:endParaRPr lang="en-US" altLang="zh-CN"/>
          </a:p>
        </p:txBody>
      </p:sp>
    </p:spTree>
    <p:extLst>
      <p:ext uri="{BB962C8B-B14F-4D97-AF65-F5344CB8AC3E}">
        <p14:creationId xmlns:p14="http://schemas.microsoft.com/office/powerpoint/2010/main" val="3138773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EE6B237-8668-40F3-928C-631577917255}" type="slidenum">
              <a:rPr lang="en-US" altLang="zh-CN"/>
              <a:t>‹#›</a:t>
            </a:fld>
            <a:endParaRPr lang="en-US" altLang="zh-CN"/>
          </a:p>
        </p:txBody>
      </p:sp>
    </p:spTree>
    <p:extLst>
      <p:ext uri="{BB962C8B-B14F-4D97-AF65-F5344CB8AC3E}">
        <p14:creationId xmlns:p14="http://schemas.microsoft.com/office/powerpoint/2010/main" val="94680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3313065-87EA-44FA-8514-A642CB4170A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0438C89-3AD3-4885-90A7-2026AC3499E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FCE8A90B-F030-4D01-A1B9-120F4692F21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E2DCA3E-505F-4AAD-90E3-603FA79E6E0E}"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A66C29F-238B-4893-A39D-DDB4FE33F296}"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E9381A5-9621-42B4-A285-AAC375FD7A8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F44E61C-5C45-42CD-9EE2-2E6DDFBB7643}"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buFontTx/>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noProof="1" dirty="0"/>
            </a:lvl1pPr>
          </a:lstStyle>
          <a:p>
            <a:fld id="{7C434611-0B9A-4BFC-B635-EF7D29E82E1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a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idx="4294967295"/>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9"/>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400" noProof="1">
                <a:latin typeface="Arial" panose="020B0604020202020204" pitchFamily="34" charset="0"/>
                <a:ea typeface="宋体" panose="02010600030101010101" pitchFamily="2" charset="-122"/>
              </a:defRPr>
            </a:lvl1pPr>
          </a:lstStyle>
          <a:p>
            <a:pPr>
              <a:defRPr/>
            </a:pPr>
            <a:fld id="{22949BB2-43F6-41C0-B962-B48CFC3B50A3}" type="slidenum">
              <a:rPr lang="en-US" altLang="zh-CN"/>
              <a:t>‹#›</a:t>
            </a:fld>
            <a:endParaRPr lang="en-US" altLang="zh-CN"/>
          </a:p>
        </p:txBody>
      </p:sp>
    </p:spTree>
    <p:extLst>
      <p:ext uri="{BB962C8B-B14F-4D97-AF65-F5344CB8AC3E}">
        <p14:creationId xmlns:p14="http://schemas.microsoft.com/office/powerpoint/2010/main" val="51460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stratosphereips.org/datasets-malwar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file:///D:\Typora\&#26426;&#22120;&#23398;&#20064;&#30456;&#20851;&#27010;&#24565;.md"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15160"/>
            <a:ext cx="7772400" cy="1470025"/>
          </a:xfrm>
        </p:spPr>
        <p:txBody>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年秋季学期工作周总结</a:t>
            </a:r>
          </a:p>
        </p:txBody>
      </p:sp>
      <p:sp>
        <p:nvSpPr>
          <p:cNvPr id="3" name="副标题 2"/>
          <p:cNvSpPr>
            <a:spLocks noGrp="1"/>
          </p:cNvSpPr>
          <p:nvPr>
            <p:ph type="subTitle" idx="1"/>
          </p:nvPr>
        </p:nvSpPr>
        <p:spPr>
          <a:xfrm>
            <a:off x="1371600" y="3742690"/>
            <a:ext cx="6400800" cy="1752600"/>
          </a:xfrm>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研</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级</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张三</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4746941"/>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五、具体方案与关键技术</a:t>
            </a:r>
          </a:p>
          <a:p>
            <a:pPr>
              <a:lnSpc>
                <a:spcPct val="150000"/>
              </a:lnSpc>
            </a:pPr>
            <a:r>
              <a:rPr lang="zh-CN" altLang="en-US" sz="2000" dirty="0">
                <a:solidFill>
                  <a:srgbClr val="FF0000"/>
                </a:solidFill>
              </a:rPr>
              <a:t>挑战或难点</a:t>
            </a:r>
            <a:r>
              <a:rPr lang="en-US" altLang="zh-CN" sz="2000" dirty="0">
                <a:solidFill>
                  <a:srgbClr val="FF0000"/>
                </a:solidFill>
              </a:rPr>
              <a:t>1</a:t>
            </a:r>
            <a:r>
              <a:rPr lang="zh-CN" altLang="en-US" sz="2000" dirty="0">
                <a:solidFill>
                  <a:srgbClr val="FF0000"/>
                </a:solidFill>
              </a:rPr>
              <a:t>：非平衡数据下如何提高检测率</a:t>
            </a:r>
            <a:endPar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a:t>创新思路：</a:t>
            </a:r>
            <a:r>
              <a:rPr lang="zh-CN" altLang="en-US" sz="2000" dirty="0">
                <a:sym typeface="+mn-ea"/>
              </a:rPr>
              <a:t>通过增加少数类数量或权重的方式使预测偏向少数类</a:t>
            </a:r>
          </a:p>
          <a:p>
            <a:pPr>
              <a:lnSpc>
                <a:spcPct val="150000"/>
              </a:lnSpc>
            </a:pPr>
            <a:r>
              <a:rPr lang="zh-CN" altLang="en-US" sz="2000" dirty="0"/>
              <a:t>具体方案：</a:t>
            </a:r>
            <a:endParaRPr lang="en-US" altLang="zh-CN" sz="2000" dirty="0"/>
          </a:p>
          <a:p>
            <a:pPr>
              <a:lnSpc>
                <a:spcPct val="150000"/>
              </a:lnSpc>
            </a:pPr>
            <a:r>
              <a:rPr lang="zh-CN" altLang="en-US" sz="2000" dirty="0"/>
              <a:t>     </a:t>
            </a:r>
            <a:r>
              <a:rPr lang="en-US" altLang="zh-CN" sz="2000" dirty="0">
                <a:sym typeface="+mn-ea"/>
              </a:rPr>
              <a:t> 1</a:t>
            </a:r>
            <a:r>
              <a:rPr lang="zh-CN" altLang="en-US" sz="2000" dirty="0">
                <a:sym typeface="+mn-ea"/>
              </a:rPr>
              <a:t>）采用多种非平衡算法处理。</a:t>
            </a:r>
            <a:endParaRPr lang="en-US" altLang="zh-CN" sz="2000" dirty="0"/>
          </a:p>
          <a:p>
            <a:pPr>
              <a:lnSpc>
                <a:spcPct val="150000"/>
              </a:lnSpc>
            </a:pPr>
            <a:r>
              <a:rPr lang="en-US" altLang="zh-CN" sz="2000" dirty="0">
                <a:sym typeface="+mn-ea"/>
              </a:rPr>
              <a:t>      2</a:t>
            </a:r>
            <a:r>
              <a:rPr lang="zh-CN" altLang="en-US" sz="2000" dirty="0">
                <a:sym typeface="+mn-ea"/>
              </a:rPr>
              <a:t>）训练采用不同损失权重的分类模型，分为</a:t>
            </a:r>
            <a:r>
              <a:rPr lang="en-US" altLang="zh-CN" sz="2000" dirty="0">
                <a:sym typeface="+mn-ea"/>
              </a:rPr>
              <a:t>bagging</a:t>
            </a:r>
            <a:r>
              <a:rPr lang="zh-CN" altLang="en-US" sz="2000" dirty="0">
                <a:sym typeface="+mn-ea"/>
              </a:rPr>
              <a:t>、</a:t>
            </a:r>
            <a:r>
              <a:rPr lang="en-US" altLang="zh-CN" sz="2000" dirty="0">
                <a:sym typeface="+mn-ea"/>
              </a:rPr>
              <a:t>boosting</a:t>
            </a:r>
            <a:r>
              <a:rPr lang="zh-CN" altLang="en-US" sz="2000" dirty="0">
                <a:sym typeface="+mn-ea"/>
              </a:rPr>
              <a:t>两类。</a:t>
            </a:r>
            <a:endParaRPr lang="en-US" altLang="zh-CN" sz="2000" dirty="0"/>
          </a:p>
          <a:p>
            <a:pPr>
              <a:lnSpc>
                <a:spcPct val="150000"/>
              </a:lnSpc>
            </a:pPr>
            <a:r>
              <a:rPr lang="en-US" altLang="zh-CN" sz="2000" dirty="0">
                <a:sym typeface="+mn-ea"/>
              </a:rPr>
              <a:t>      3</a:t>
            </a:r>
            <a:r>
              <a:rPr lang="zh-CN" altLang="en-US" sz="2000" dirty="0">
                <a:sym typeface="+mn-ea"/>
              </a:rPr>
              <a:t>）从参数角度出发，对分类阈值进行调整。</a:t>
            </a:r>
          </a:p>
          <a:p>
            <a:pPr>
              <a:lnSpc>
                <a:spcPct val="150000"/>
              </a:lnSpc>
            </a:pPr>
            <a:r>
              <a:rPr lang="en-US" altLang="zh-CN" sz="2000" dirty="0">
                <a:sym typeface="+mn-ea"/>
              </a:rPr>
              <a:t>      4</a:t>
            </a:r>
            <a:r>
              <a:rPr lang="zh-CN" altLang="en-US" sz="2000" dirty="0">
                <a:sym typeface="+mn-ea"/>
              </a:rPr>
              <a:t>）采用单类学习的训练模型。</a:t>
            </a:r>
            <a:endParaRPr lang="en-US" altLang="zh-CN" sz="2000" dirty="0"/>
          </a:p>
          <a:p>
            <a:pPr>
              <a:lnSpc>
                <a:spcPct val="150000"/>
              </a:lnSpc>
            </a:pPr>
            <a:r>
              <a:rPr lang="zh-CN" altLang="en-US" sz="2000" dirty="0"/>
              <a:t>关键技术：</a:t>
            </a:r>
            <a:endParaRPr lang="en-US" altLang="zh-CN" sz="2000" dirty="0"/>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87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3361946"/>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rPr>
              <a:t>五、具体方案与关键技术</a:t>
            </a:r>
          </a:p>
          <a:p>
            <a:pPr>
              <a:lnSpc>
                <a:spcPct val="150000"/>
              </a:lnSpc>
            </a:pPr>
            <a:r>
              <a:rPr lang="zh-CN" altLang="en-US" sz="2000" dirty="0">
                <a:solidFill>
                  <a:srgbClr val="FF0000"/>
                </a:solidFill>
              </a:rPr>
              <a:t>挑战或难点</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xxx</a:t>
            </a:r>
          </a:p>
          <a:p>
            <a:pPr>
              <a:lnSpc>
                <a:spcPct val="150000"/>
              </a:lnSpc>
            </a:pPr>
            <a:r>
              <a:rPr lang="zh-CN" altLang="en-US" sz="2000" dirty="0"/>
              <a:t>创新思路：</a:t>
            </a:r>
            <a:r>
              <a:rPr lang="en-US" altLang="zh-CN" sz="2000" dirty="0">
                <a:sym typeface="+mn-ea"/>
              </a:rPr>
              <a:t>xxx</a:t>
            </a:r>
          </a:p>
          <a:p>
            <a:pPr>
              <a:lnSpc>
                <a:spcPct val="150000"/>
              </a:lnSpc>
            </a:pPr>
            <a:r>
              <a:rPr lang="zh-CN" altLang="en-US" sz="2000" dirty="0"/>
              <a:t>具体方案：</a:t>
            </a:r>
            <a:endParaRPr lang="en-US" altLang="zh-CN" sz="2000" dirty="0"/>
          </a:p>
          <a:p>
            <a:pPr>
              <a:lnSpc>
                <a:spcPct val="150000"/>
              </a:lnSpc>
            </a:pPr>
            <a:r>
              <a:rPr lang="zh-CN" altLang="en-US" sz="2000" dirty="0"/>
              <a:t>     </a:t>
            </a:r>
            <a:r>
              <a:rPr lang="en-US" altLang="zh-CN" sz="2000" dirty="0">
                <a:sym typeface="+mn-ea"/>
              </a:rPr>
              <a:t> 1</a:t>
            </a:r>
            <a:r>
              <a:rPr lang="zh-CN" altLang="en-US" sz="2000" dirty="0">
                <a:sym typeface="+mn-ea"/>
              </a:rPr>
              <a:t>）</a:t>
            </a:r>
            <a:r>
              <a:rPr lang="en-US" altLang="zh-CN" sz="2000" dirty="0">
                <a:sym typeface="+mn-ea"/>
              </a:rPr>
              <a:t>xxx</a:t>
            </a:r>
          </a:p>
          <a:p>
            <a:pPr>
              <a:lnSpc>
                <a:spcPct val="150000"/>
              </a:lnSpc>
            </a:pPr>
            <a:r>
              <a:rPr lang="zh-CN" altLang="en-US" sz="2000" dirty="0"/>
              <a:t>关键技术：</a:t>
            </a:r>
            <a:r>
              <a:rPr lang="en-US" altLang="zh-CN" sz="2000" dirty="0"/>
              <a:t>xxx</a:t>
            </a: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440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工作计划与成果目标</a:t>
            </a:r>
          </a:p>
        </p:txBody>
      </p:sp>
      <p:sp>
        <p:nvSpPr>
          <p:cNvPr id="3" name="矩形 2"/>
          <p:cNvSpPr/>
          <p:nvPr/>
        </p:nvSpPr>
        <p:spPr>
          <a:xfrm>
            <a:off x="207645" y="909330"/>
            <a:ext cx="8792845" cy="5479833"/>
          </a:xfrm>
          <a:prstGeom prst="rect">
            <a:avLst/>
          </a:prstGeom>
        </p:spPr>
        <p:txBody>
          <a:bodyPr wrap="square">
            <a:spAutoFit/>
          </a:bodyPr>
          <a:lstStyle/>
          <a:p>
            <a:pPr>
              <a:lnSpc>
                <a:spcPct val="140000"/>
              </a:lnSpc>
            </a:pPr>
            <a:r>
              <a:rPr lang="zh-CN" altLang="en-US" sz="2400" dirty="0">
                <a:solidFill>
                  <a:srgbClr val="0070C0"/>
                </a:solidFill>
                <a:latin typeface="微软雅黑" panose="020B0503020204020204" pitchFamily="34" charset="-122"/>
                <a:ea typeface="微软雅黑" panose="020B0503020204020204" pitchFamily="34" charset="-122"/>
              </a:rPr>
              <a:t>六、工作计划与成果目标</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40000"/>
              </a:lnSpc>
            </a:pPr>
            <a:r>
              <a:rPr lang="en-US" altLang="zh-CN" dirty="0">
                <a:solidFill>
                  <a:srgbClr val="FF0000"/>
                </a:solidFill>
              </a:rPr>
              <a:t>2.28-4.3</a:t>
            </a:r>
            <a:r>
              <a:rPr lang="zh-CN" altLang="en-US" dirty="0">
                <a:solidFill>
                  <a:srgbClr val="FF0000"/>
                </a:solidFill>
              </a:rPr>
              <a:t>（第</a:t>
            </a:r>
            <a:r>
              <a:rPr lang="en-US" altLang="zh-CN" dirty="0">
                <a:solidFill>
                  <a:srgbClr val="FF0000"/>
                </a:solidFill>
              </a:rPr>
              <a:t>1~5</a:t>
            </a:r>
            <a:r>
              <a:rPr lang="zh-CN" altLang="en-US" dirty="0">
                <a:solidFill>
                  <a:srgbClr val="FF0000"/>
                </a:solidFill>
              </a:rPr>
              <a:t>周）：补充加密恶意流量在传统机器学习方法上的欠拟合性，通过基于增量学习的方法初步构建模型</a:t>
            </a:r>
            <a:br>
              <a:rPr lang="zh-CN" altLang="en-US" dirty="0"/>
            </a:br>
            <a:r>
              <a:rPr lang="zh-CN" altLang="en-US" dirty="0">
                <a:solidFill>
                  <a:srgbClr val="FF0000"/>
                </a:solidFill>
              </a:rPr>
              <a:t>1</a:t>
            </a:r>
            <a:r>
              <a:rPr lang="en-US" altLang="zh-CN" dirty="0">
                <a:solidFill>
                  <a:srgbClr val="FF0000"/>
                </a:solidFill>
              </a:rPr>
              <a:t>0.8-10.29</a:t>
            </a:r>
            <a:r>
              <a:rPr lang="zh-CN" altLang="en-US" dirty="0">
                <a:solidFill>
                  <a:srgbClr val="FF0000"/>
                </a:solidFill>
              </a:rPr>
              <a:t>（第</a:t>
            </a:r>
            <a:r>
              <a:rPr lang="en-US" altLang="zh-CN" dirty="0">
                <a:solidFill>
                  <a:srgbClr val="FF0000"/>
                </a:solidFill>
              </a:rPr>
              <a:t>6~9</a:t>
            </a:r>
            <a:r>
              <a:rPr lang="zh-CN" altLang="en-US" dirty="0">
                <a:solidFill>
                  <a:srgbClr val="FF0000"/>
                </a:solidFill>
              </a:rPr>
              <a:t>周）：</a:t>
            </a:r>
            <a:r>
              <a:rPr lang="zh-CN" altLang="en-US" dirty="0"/>
              <a:t>完善增强模型，并与训练得到的弱分类器模型做多组对比实验；学习在线学习相关论文，尝试在线学习处理加密流量检测问题可行性。</a:t>
            </a:r>
          </a:p>
          <a:p>
            <a:pPr>
              <a:lnSpc>
                <a:spcPct val="140000"/>
              </a:lnSpc>
            </a:pPr>
            <a:r>
              <a:rPr lang="en-US" altLang="zh-CN" dirty="0">
                <a:solidFill>
                  <a:srgbClr val="FF0000"/>
                </a:solidFill>
              </a:rPr>
              <a:t>10.29-11.19</a:t>
            </a:r>
            <a:r>
              <a:rPr lang="zh-CN" altLang="en-US" dirty="0">
                <a:solidFill>
                  <a:srgbClr val="FF0000"/>
                </a:solidFill>
              </a:rPr>
              <a:t>（第</a:t>
            </a:r>
            <a:r>
              <a:rPr lang="en-US" altLang="zh-CN" dirty="0">
                <a:solidFill>
                  <a:srgbClr val="FF0000"/>
                </a:solidFill>
              </a:rPr>
              <a:t>9~12</a:t>
            </a:r>
            <a:r>
              <a:rPr lang="zh-CN" altLang="en-US" dirty="0">
                <a:solidFill>
                  <a:srgbClr val="FF0000"/>
                </a:solidFill>
              </a:rPr>
              <a:t>周）：</a:t>
            </a:r>
            <a:r>
              <a:rPr lang="zh-CN" altLang="en-US" dirty="0"/>
              <a:t>在加密流量数据非平衡的情况下，尝试使用在线学习处理非平衡问题的方法，并优化模型。</a:t>
            </a:r>
            <a:br>
              <a:rPr lang="zh-CN" altLang="en-US" dirty="0"/>
            </a:br>
            <a:r>
              <a:rPr lang="zh-CN" altLang="en-US" dirty="0">
                <a:solidFill>
                  <a:srgbClr val="FF0000"/>
                </a:solidFill>
              </a:rPr>
              <a:t>1</a:t>
            </a:r>
            <a:r>
              <a:rPr lang="en-US" altLang="zh-CN" dirty="0">
                <a:solidFill>
                  <a:srgbClr val="FF0000"/>
                </a:solidFill>
              </a:rPr>
              <a:t>1.19-12.12</a:t>
            </a:r>
            <a:r>
              <a:rPr lang="zh-CN" altLang="en-US" dirty="0">
                <a:solidFill>
                  <a:srgbClr val="FF0000"/>
                </a:solidFill>
              </a:rPr>
              <a:t> （第</a:t>
            </a:r>
            <a:r>
              <a:rPr lang="en-US" altLang="zh-CN" dirty="0">
                <a:solidFill>
                  <a:srgbClr val="FF0000"/>
                </a:solidFill>
              </a:rPr>
              <a:t>12~15</a:t>
            </a:r>
            <a:r>
              <a:rPr lang="zh-CN" altLang="en-US" dirty="0">
                <a:solidFill>
                  <a:srgbClr val="FF0000"/>
                </a:solidFill>
              </a:rPr>
              <a:t>周）：</a:t>
            </a:r>
            <a:r>
              <a:rPr lang="zh-CN" altLang="en-US" dirty="0"/>
              <a:t>参考论文描述的</a:t>
            </a:r>
            <a:r>
              <a:rPr lang="en-US" altLang="zh-CN" dirty="0"/>
              <a:t>TLS</a:t>
            </a:r>
            <a:r>
              <a:rPr lang="zh-CN" altLang="en-US" dirty="0"/>
              <a:t>头特征数据库，更新流量特征库以适应</a:t>
            </a:r>
            <a:r>
              <a:rPr lang="en-US" altLang="zh-CN" dirty="0"/>
              <a:t>TLS</a:t>
            </a:r>
            <a:r>
              <a:rPr lang="zh-CN" altLang="en-US" dirty="0"/>
              <a:t>头主流字段变化问题。</a:t>
            </a:r>
            <a:br>
              <a:rPr lang="zh-CN" altLang="en-US" dirty="0"/>
            </a:br>
            <a:r>
              <a:rPr lang="en-US" altLang="zh-CN" dirty="0">
                <a:solidFill>
                  <a:srgbClr val="FF0000"/>
                </a:solidFill>
              </a:rPr>
              <a:t>12.12-1.17</a:t>
            </a:r>
            <a:r>
              <a:rPr lang="zh-CN" altLang="en-US" dirty="0">
                <a:solidFill>
                  <a:srgbClr val="FF0000"/>
                </a:solidFill>
              </a:rPr>
              <a:t> （第</a:t>
            </a:r>
            <a:r>
              <a:rPr lang="en-US" altLang="zh-CN" dirty="0">
                <a:solidFill>
                  <a:srgbClr val="FF0000"/>
                </a:solidFill>
              </a:rPr>
              <a:t>16~21</a:t>
            </a:r>
            <a:r>
              <a:rPr lang="zh-CN" altLang="en-US" dirty="0">
                <a:solidFill>
                  <a:srgbClr val="FF0000"/>
                </a:solidFill>
              </a:rPr>
              <a:t>周）：</a:t>
            </a:r>
            <a:r>
              <a:rPr lang="zh-CN" altLang="en-US" dirty="0"/>
              <a:t>总结成果，书写论文，和老师讨论修改定稿，根据进度</a:t>
            </a:r>
            <a:r>
              <a:rPr lang="zh-CN" altLang="en-US" b="1" dirty="0"/>
              <a:t>预期投稿：</a:t>
            </a:r>
            <a:endParaRPr lang="zh-CN" altLang="en-US" dirty="0"/>
          </a:p>
          <a:p>
            <a:pPr>
              <a:lnSpc>
                <a:spcPct val="140000"/>
              </a:lnSpc>
            </a:pPr>
            <a:r>
              <a:rPr lang="en-US" altLang="zh-CN" sz="1600" dirty="0">
                <a:sym typeface="+mn-ea"/>
              </a:rPr>
              <a:t>1. AsiaCCS 2020</a:t>
            </a:r>
            <a:r>
              <a:rPr lang="zh-CN" altLang="en-US" sz="1600" dirty="0">
                <a:sym typeface="+mn-ea"/>
              </a:rPr>
              <a:t>（</a:t>
            </a:r>
            <a:r>
              <a:rPr lang="en-US" altLang="zh-CN" sz="1600" dirty="0">
                <a:sym typeface="+mn-ea"/>
              </a:rPr>
              <a:t>CCF C</a:t>
            </a:r>
            <a:r>
              <a:rPr lang="zh-CN" altLang="en-US" sz="1600" dirty="0">
                <a:sym typeface="+mn-ea"/>
              </a:rPr>
              <a:t>类），截止日期</a:t>
            </a:r>
            <a:r>
              <a:rPr lang="en-US" altLang="zh-CN" sz="1600" dirty="0">
                <a:sym typeface="+mn-ea"/>
              </a:rPr>
              <a:t>2019.12.20</a:t>
            </a:r>
            <a:r>
              <a:rPr lang="zh-CN" altLang="en-US" sz="1600" dirty="0">
                <a:sym typeface="+mn-ea"/>
              </a:rPr>
              <a:t>；</a:t>
            </a:r>
            <a:endParaRPr lang="zh-CN" altLang="en-US" sz="1600" dirty="0"/>
          </a:p>
          <a:p>
            <a:pPr>
              <a:lnSpc>
                <a:spcPct val="140000"/>
              </a:lnSpc>
            </a:pPr>
            <a:r>
              <a:rPr lang="en-US" altLang="zh-CN" sz="1600" dirty="0">
                <a:sym typeface="+mn-ea"/>
              </a:rPr>
              <a:t>2. IFIP2020 </a:t>
            </a:r>
            <a:r>
              <a:rPr lang="zh-CN" altLang="en-US" sz="1600" dirty="0">
                <a:sym typeface="+mn-ea"/>
              </a:rPr>
              <a:t>（</a:t>
            </a:r>
            <a:r>
              <a:rPr lang="en-US" altLang="zh-CN" sz="1600" dirty="0">
                <a:sym typeface="+mn-ea"/>
              </a:rPr>
              <a:t>CCF C类），截止日期2019.12.31</a:t>
            </a:r>
            <a:r>
              <a:rPr lang="zh-CN" altLang="en-US" sz="1600" dirty="0">
                <a:sym typeface="+mn-ea"/>
              </a:rPr>
              <a:t>；</a:t>
            </a:r>
            <a:endParaRPr lang="en-US" altLang="zh-CN" sz="1600" dirty="0"/>
          </a:p>
          <a:p>
            <a:pPr>
              <a:lnSpc>
                <a:spcPct val="140000"/>
              </a:lnSpc>
            </a:pPr>
            <a:r>
              <a:rPr lang="en-US" altLang="zh-CN" sz="1600" dirty="0">
                <a:sym typeface="+mn-ea"/>
              </a:rPr>
              <a:t>3. ACNS2020</a:t>
            </a:r>
            <a:r>
              <a:rPr lang="zh-CN" altLang="en-US" sz="1600" dirty="0">
                <a:sym typeface="+mn-ea"/>
              </a:rPr>
              <a:t>（</a:t>
            </a:r>
            <a:r>
              <a:rPr lang="en-US" altLang="zh-CN" sz="1600" dirty="0">
                <a:sym typeface="+mn-ea"/>
              </a:rPr>
              <a:t>CCF C</a:t>
            </a:r>
            <a:r>
              <a:rPr lang="zh-CN" altLang="en-US" sz="1600" dirty="0">
                <a:sym typeface="+mn-ea"/>
              </a:rPr>
              <a:t>类），截止日期</a:t>
            </a:r>
            <a:r>
              <a:rPr lang="en-US" altLang="zh-CN" sz="1600" dirty="0">
                <a:sym typeface="+mn-ea"/>
              </a:rPr>
              <a:t>2020.1.20</a:t>
            </a:r>
            <a:r>
              <a:rPr lang="zh-CN" altLang="en-US" sz="1600" dirty="0">
                <a:sym typeface="+mn-ea"/>
              </a:rPr>
              <a:t>。</a:t>
            </a:r>
            <a:endParaRPr lang="en-US" altLang="zh-CN" sz="1600" dirty="0">
              <a:solidFill>
                <a:srgbClr val="FF0000"/>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2.28~3.6</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1325"/>
          </a:xfrm>
          <a:prstGeom prst="rect">
            <a:avLst/>
          </a:prstGeom>
          <a:noFill/>
        </p:spPr>
        <p:txBody>
          <a:bodyPr wrap="square" rtlCol="0">
            <a:spAutoFit/>
          </a:bodyPr>
          <a:lstStyle/>
          <a:p>
            <a:r>
              <a:rPr lang="en-US" altLang="zh-CN" dirty="0">
                <a:sym typeface="+mn-ea"/>
              </a:rPr>
              <a:t>1.</a:t>
            </a:r>
            <a:r>
              <a:rPr lang="zh-CN" altLang="en-US" dirty="0"/>
              <a:t>阅读文献，明确了增量学习的应用，来进行模型改进泛化能力的尝试</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2.</a:t>
            </a:r>
            <a:r>
              <a:rPr lang="zh-CN" altLang="en-US" dirty="0"/>
              <a:t>查找实验所需数据集支撑</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修改项目书；</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3.7~3.13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20714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1325"/>
          </a:xfrm>
          <a:prstGeom prst="rect">
            <a:avLst/>
          </a:prstGeom>
          <a:noFill/>
        </p:spPr>
        <p:txBody>
          <a:bodyPr wrap="square" rtlCol="0">
            <a:spAutoFit/>
          </a:bodyPr>
          <a:lstStyle/>
          <a:p>
            <a:r>
              <a:rPr lang="en-US" altLang="zh-CN" dirty="0">
                <a:sym typeface="+mn-ea"/>
              </a:rPr>
              <a:t>1.</a:t>
            </a:r>
            <a:r>
              <a:rPr lang="zh-CN" altLang="en-US" dirty="0">
                <a:sym typeface="+mn-ea"/>
              </a:rPr>
              <a:t>将搜集数据用于测试，证明数据不平衡对结果的影响；</a:t>
            </a:r>
            <a:endParaRPr lang="en-US" altLang="zh-CN" dirty="0">
              <a:sym typeface="+mn-ea"/>
            </a:endParaRPr>
          </a:p>
          <a:p>
            <a:endParaRPr lang="en-US" altLang="zh-CN" dirty="0">
              <a:sym typeface="+mn-ea"/>
            </a:endParaRPr>
          </a:p>
          <a:p>
            <a:r>
              <a:rPr lang="en-US" altLang="zh-CN" dirty="0">
                <a:sym typeface="+mn-ea"/>
              </a:rPr>
              <a:t>2.</a:t>
            </a:r>
            <a:r>
              <a:rPr lang="zh-CN" altLang="en-US" dirty="0"/>
              <a:t>修改项目申请书</a:t>
            </a:r>
            <a:r>
              <a:rPr lang="zh-CN" altLang="en-US" dirty="0">
                <a:sym typeface="+mn-ea"/>
              </a:rPr>
              <a:t>；</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 录制</a:t>
            </a:r>
            <a:r>
              <a:rPr lang="zh-CN" altLang="en-US">
                <a:sym typeface="+mn-ea"/>
              </a:rPr>
              <a:t>项目视频，结题沟通；</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251988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3.14~3.20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59621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1325"/>
          </a:xfrm>
          <a:prstGeom prst="rect">
            <a:avLst/>
          </a:prstGeom>
          <a:noFill/>
        </p:spPr>
        <p:txBody>
          <a:bodyPr wrap="square" rtlCol="0">
            <a:spAutoFit/>
          </a:bodyPr>
          <a:lstStyle/>
          <a:p>
            <a:r>
              <a:rPr lang="en-US" altLang="zh-CN" dirty="0">
                <a:sym typeface="+mn-ea"/>
              </a:rPr>
              <a:t>1.</a:t>
            </a:r>
            <a:r>
              <a:rPr lang="zh-CN" altLang="en-US" dirty="0">
                <a:sym typeface="+mn-ea"/>
              </a:rPr>
              <a:t>协调项目结题，并录制视频；</a:t>
            </a:r>
            <a:endParaRPr lang="en-US" altLang="zh-CN" dirty="0">
              <a:sym typeface="+mn-ea"/>
            </a:endParaRPr>
          </a:p>
          <a:p>
            <a:endParaRPr lang="en-US" altLang="zh-CN" dirty="0">
              <a:sym typeface="+mn-ea"/>
            </a:endParaRPr>
          </a:p>
          <a:p>
            <a:r>
              <a:rPr lang="en-US" altLang="zh-CN" dirty="0">
                <a:sym typeface="+mn-ea"/>
              </a:rPr>
              <a:t>2.</a:t>
            </a:r>
            <a:r>
              <a:rPr lang="zh-CN" altLang="en-US" dirty="0">
                <a:sym typeface="+mn-ea"/>
              </a:rPr>
              <a:t>总结论文内容；</a:t>
            </a:r>
            <a:endParaRPr lang="en-US" altLang="zh-CN" dirty="0">
              <a:sym typeface="+mn-ea"/>
            </a:endParaRPr>
          </a:p>
          <a:p>
            <a:endParaRPr lang="en-US" altLang="zh-CN" dirty="0">
              <a:sym typeface="+mn-ea"/>
            </a:endParaRPr>
          </a:p>
          <a:p>
            <a:r>
              <a:rPr lang="en-US" altLang="zh-CN" dirty="0">
                <a:sym typeface="+mn-ea"/>
              </a:rPr>
              <a:t>3.</a:t>
            </a:r>
            <a:r>
              <a:rPr lang="zh-CN" altLang="en-US">
                <a:sym typeface="+mn-ea"/>
              </a:rPr>
              <a:t> 结</a:t>
            </a:r>
            <a:r>
              <a:rPr lang="zh-CN" altLang="en-US" dirty="0">
                <a:sym typeface="+mn-ea"/>
              </a:rPr>
              <a:t>题沟通；</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426299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3.21~3.27</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324178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目录</a:t>
            </a:r>
          </a:p>
        </p:txBody>
      </p:sp>
      <p:sp>
        <p:nvSpPr>
          <p:cNvPr id="3" name="文本框 2"/>
          <p:cNvSpPr txBox="1"/>
          <p:nvPr/>
        </p:nvSpPr>
        <p:spPr>
          <a:xfrm>
            <a:off x="519430" y="1000125"/>
            <a:ext cx="8214360" cy="4989315"/>
          </a:xfrm>
          <a:prstGeom prst="rect">
            <a:avLst/>
          </a:prstGeom>
          <a:noFill/>
        </p:spPr>
        <p:txBody>
          <a:bodyPr wrap="square">
            <a:spAutoFit/>
          </a:bodyPr>
          <a:lstStyle/>
          <a:p>
            <a:pPr algn="ctr">
              <a:lnSpc>
                <a:spcPct val="150000"/>
              </a:lnSpc>
              <a:buFont typeface="Arial" panose="020B0604020202020204" pitchFamily="34" charset="0"/>
              <a:buNone/>
              <a:defRPr/>
            </a:pPr>
            <a:r>
              <a:rPr lang="zh-CN" altLang="en-US" sz="4000" b="1" dirty="0">
                <a:solidFill>
                  <a:srgbClr val="0070C0"/>
                </a:solidFill>
                <a:latin typeface="微软雅黑" panose="020B0503020204020204" pitchFamily="34" charset="-122"/>
                <a:ea typeface="微软雅黑" panose="020B0503020204020204" pitchFamily="34" charset="-122"/>
              </a:rPr>
              <a:t>目 录</a:t>
            </a:r>
          </a:p>
          <a:p>
            <a:pPr algn="ctr">
              <a:lnSpc>
                <a:spcPct val="150000"/>
              </a:lnSpc>
              <a:buFont typeface="Arial" panose="020B0604020202020204" pitchFamily="34" charset="0"/>
              <a:buNone/>
              <a:defRPr/>
            </a:pPr>
            <a:endParaRPr lang="zh-CN" altLang="en-US" sz="700" dirty="0">
              <a:solidFill>
                <a:srgbClr val="0070C0"/>
              </a:solidFill>
              <a:latin typeface="微软雅黑" panose="020B0503020204020204" pitchFamily="34" charset="-122"/>
              <a:ea typeface="微软雅黑" panose="020B0503020204020204" pitchFamily="34" charset="-122"/>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rPr>
              <a:t>一、研究背景与意义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二、现状分析与问题提出</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三、总体</a:t>
            </a:r>
            <a:r>
              <a:rPr lang="en-US" altLang="zh-CN" sz="2400" dirty="0">
                <a:solidFill>
                  <a:srgbClr val="0070C0"/>
                </a:solidFill>
                <a:latin typeface="微软雅黑" panose="020B0503020204020204" pitchFamily="34" charset="-122"/>
                <a:ea typeface="微软雅黑" panose="020B0503020204020204" pitchFamily="34" charset="-122"/>
                <a:sym typeface="+mn-ea"/>
              </a:rPr>
              <a:t>/</a:t>
            </a:r>
            <a:r>
              <a:rPr lang="zh-CN" altLang="en-US" sz="2400" dirty="0">
                <a:solidFill>
                  <a:srgbClr val="0070C0"/>
                </a:solidFill>
                <a:latin typeface="微软雅黑" panose="020B0503020204020204" pitchFamily="34" charset="-122"/>
                <a:ea typeface="微软雅黑" panose="020B0503020204020204" pitchFamily="34" charset="-122"/>
                <a:sym typeface="+mn-ea"/>
              </a:rPr>
              <a:t>大体解决思路</a:t>
            </a:r>
          </a:p>
          <a:p>
            <a:pPr>
              <a:lnSpc>
                <a:spcPct val="150000"/>
              </a:lnSpc>
              <a:buFont typeface="+mj-lt"/>
              <a:buNone/>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四、面临的挑战与难点</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五、具体方案与关键技术</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六、工作计划与成果目标</a:t>
            </a:r>
            <a:endParaRPr lang="en-US" altLang="zh-CN" sz="2400" dirty="0">
              <a:solidFill>
                <a:srgbClr val="0070C0"/>
              </a:solidFill>
              <a:latin typeface="微软雅黑" panose="020B0503020204020204" pitchFamily="34" charset="-122"/>
              <a:ea typeface="微软雅黑" panose="020B0503020204020204" pitchFamily="34" charset="-122"/>
              <a:sym typeface="+mn-ea"/>
            </a:endParaRPr>
          </a:p>
          <a:p>
            <a:pPr>
              <a:lnSpc>
                <a:spcPct val="150000"/>
              </a:lnSpc>
              <a:defRPr/>
            </a:pPr>
            <a:r>
              <a:rPr lang="zh-CN" altLang="en-US" sz="2400" dirty="0">
                <a:solidFill>
                  <a:srgbClr val="0070C0"/>
                </a:solidFill>
                <a:latin typeface="微软雅黑" panose="020B0503020204020204" pitchFamily="34" charset="-122"/>
                <a:ea typeface="微软雅黑" panose="020B0503020204020204" pitchFamily="34" charset="-122"/>
                <a:sym typeface="+mn-ea"/>
              </a:rPr>
              <a:t>七、工作进展（每周更新）</a:t>
            </a:r>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308324"/>
          </a:xfrm>
          <a:prstGeom prst="rect">
            <a:avLst/>
          </a:prstGeom>
          <a:noFill/>
        </p:spPr>
        <p:txBody>
          <a:bodyPr wrap="square" rtlCol="0">
            <a:spAutoFit/>
          </a:bodyPr>
          <a:lstStyle/>
          <a:p>
            <a:r>
              <a:rPr lang="en-US" altLang="zh-CN" dirty="0">
                <a:sym typeface="+mn-ea"/>
              </a:rPr>
              <a:t>1.</a:t>
            </a:r>
            <a:r>
              <a:rPr lang="zh-CN" altLang="en-US" dirty="0">
                <a:sym typeface="+mn-ea"/>
              </a:rPr>
              <a:t>项目结题视频剪辑与问题准备，于下周</a:t>
            </a:r>
            <a:r>
              <a:rPr lang="en-US" altLang="zh-CN" dirty="0">
                <a:sym typeface="+mn-ea"/>
              </a:rPr>
              <a:t>29</a:t>
            </a:r>
            <a:r>
              <a:rPr lang="zh-CN" altLang="en-US" dirty="0">
                <a:sym typeface="+mn-ea"/>
              </a:rPr>
              <a:t>日参与线上项目验收；</a:t>
            </a:r>
            <a:endParaRPr lang="en-US" altLang="zh-CN" dirty="0">
              <a:sym typeface="+mn-ea"/>
            </a:endParaRPr>
          </a:p>
          <a:p>
            <a:endParaRPr lang="en-US" altLang="zh-CN" dirty="0">
              <a:sym typeface="+mn-ea"/>
            </a:endParaRPr>
          </a:p>
          <a:p>
            <a:r>
              <a:rPr lang="en-US" altLang="zh-CN" dirty="0">
                <a:sym typeface="+mn-ea"/>
              </a:rPr>
              <a:t>2.</a:t>
            </a:r>
            <a:r>
              <a:rPr lang="zh-CN" altLang="en-US" dirty="0">
                <a:sym typeface="+mn-ea"/>
              </a:rPr>
              <a:t>尝试使用</a:t>
            </a:r>
            <a:r>
              <a:rPr lang="en-US" altLang="zh-CN" dirty="0" err="1">
                <a:sym typeface="+mn-ea"/>
              </a:rPr>
              <a:t>sklearn</a:t>
            </a:r>
            <a:r>
              <a:rPr lang="zh-CN" altLang="en-US" dirty="0">
                <a:sym typeface="+mn-ea"/>
              </a:rPr>
              <a:t>中的方法来改进现有方法，以及学习迁移学习相关理论；</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 记录之前测试的数据集的评价指标，并保存；</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665894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5" name="图片 4">
            <a:extLst>
              <a:ext uri="{FF2B5EF4-FFF2-40B4-BE49-F238E27FC236}">
                <a16:creationId xmlns:a16="http://schemas.microsoft.com/office/drawing/2014/main" id="{BAED771F-C35A-4F33-92A4-4C667EABC7B0}"/>
              </a:ext>
            </a:extLst>
          </p:cNvPr>
          <p:cNvPicPr>
            <a:picLocks noChangeAspect="1"/>
          </p:cNvPicPr>
          <p:nvPr/>
        </p:nvPicPr>
        <p:blipFill>
          <a:blip r:embed="rId3"/>
          <a:stretch>
            <a:fillRect/>
          </a:stretch>
        </p:blipFill>
        <p:spPr>
          <a:xfrm>
            <a:off x="617299" y="1340767"/>
            <a:ext cx="7909402" cy="5125065"/>
          </a:xfrm>
          <a:prstGeom prst="rect">
            <a:avLst/>
          </a:prstGeom>
        </p:spPr>
      </p:pic>
    </p:spTree>
    <p:extLst>
      <p:ext uri="{BB962C8B-B14F-4D97-AF65-F5344CB8AC3E}">
        <p14:creationId xmlns:p14="http://schemas.microsoft.com/office/powerpoint/2010/main" val="41514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9AF2EC-ADAB-4DEC-866D-30768E65DB7E}"/>
              </a:ext>
            </a:extLst>
          </p:cNvPr>
          <p:cNvSpPr txBox="1"/>
          <p:nvPr/>
        </p:nvSpPr>
        <p:spPr>
          <a:xfrm>
            <a:off x="1145219" y="1822697"/>
            <a:ext cx="7417293" cy="1754326"/>
          </a:xfrm>
          <a:prstGeom prst="rect">
            <a:avLst/>
          </a:prstGeom>
          <a:noFill/>
        </p:spPr>
        <p:txBody>
          <a:bodyPr wrap="square" rtlCol="0">
            <a:spAutoFit/>
          </a:bodyPr>
          <a:lstStyle/>
          <a:p>
            <a:r>
              <a:rPr lang="zh-CN" altLang="en-US" dirty="0"/>
              <a:t>本地环境下恶意流量受到局限性，筛选出的流量样本较小，配置环境复杂。于是选择公开加密恶意流量数据集，选择其中的</a:t>
            </a:r>
            <a:r>
              <a:rPr lang="en-US" altLang="zh-CN" dirty="0">
                <a:hlinkClick r:id="rId2"/>
              </a:rPr>
              <a:t>Botnets</a:t>
            </a:r>
            <a:r>
              <a:rPr lang="zh-CN" altLang="en-US" dirty="0"/>
              <a:t>中的多个子类进行多分类，选用了</a:t>
            </a:r>
            <a:r>
              <a:rPr lang="en-US" altLang="zh-CN" dirty="0"/>
              <a:t>5</a:t>
            </a:r>
            <a:r>
              <a:rPr lang="zh-CN" altLang="en-US" dirty="0"/>
              <a:t>种类型恶意流量，通过脚本筛选出</a:t>
            </a:r>
            <a:r>
              <a:rPr lang="en-US" altLang="zh-CN" dirty="0"/>
              <a:t>408-1000</a:t>
            </a:r>
            <a:r>
              <a:rPr lang="zh-CN" altLang="en-US" dirty="0"/>
              <a:t>条双向流，检测效率如下：</a:t>
            </a:r>
            <a:endParaRPr lang="en-US" altLang="zh-CN" dirty="0"/>
          </a:p>
          <a:p>
            <a:endParaRPr lang="en-US" altLang="zh-CN" dirty="0"/>
          </a:p>
          <a:p>
            <a:endParaRPr lang="zh-CN" altLang="en-US" dirty="0"/>
          </a:p>
        </p:txBody>
      </p:sp>
      <p:graphicFrame>
        <p:nvGraphicFramePr>
          <p:cNvPr id="10" name="表格 10">
            <a:extLst>
              <a:ext uri="{FF2B5EF4-FFF2-40B4-BE49-F238E27FC236}">
                <a16:creationId xmlns:a16="http://schemas.microsoft.com/office/drawing/2014/main" id="{44DBE7B9-8B3D-4BA6-AF56-A671CDB7B868}"/>
              </a:ext>
            </a:extLst>
          </p:cNvPr>
          <p:cNvGraphicFramePr>
            <a:graphicFrameLocks noGrp="1"/>
          </p:cNvGraphicFramePr>
          <p:nvPr>
            <p:extLst>
              <p:ext uri="{D42A27DB-BD31-4B8C-83A1-F6EECF244321}">
                <p14:modId xmlns:p14="http://schemas.microsoft.com/office/powerpoint/2010/main" val="2781593053"/>
              </p:ext>
            </p:extLst>
          </p:nvPr>
        </p:nvGraphicFramePr>
        <p:xfrm>
          <a:off x="1475656" y="3140968"/>
          <a:ext cx="5438130" cy="3056136"/>
        </p:xfrm>
        <a:graphic>
          <a:graphicData uri="http://schemas.openxmlformats.org/drawingml/2006/table">
            <a:tbl>
              <a:tblPr firstRow="1" bandRow="1">
                <a:tableStyleId>{21E4AEA4-8DFA-4A89-87EB-49C32662AFE0}</a:tableStyleId>
              </a:tblPr>
              <a:tblGrid>
                <a:gridCol w="1812710">
                  <a:extLst>
                    <a:ext uri="{9D8B030D-6E8A-4147-A177-3AD203B41FA5}">
                      <a16:colId xmlns:a16="http://schemas.microsoft.com/office/drawing/2014/main" val="4024709979"/>
                    </a:ext>
                  </a:extLst>
                </a:gridCol>
                <a:gridCol w="1812710">
                  <a:extLst>
                    <a:ext uri="{9D8B030D-6E8A-4147-A177-3AD203B41FA5}">
                      <a16:colId xmlns:a16="http://schemas.microsoft.com/office/drawing/2014/main" val="2663507479"/>
                    </a:ext>
                  </a:extLst>
                </a:gridCol>
                <a:gridCol w="1812710">
                  <a:extLst>
                    <a:ext uri="{9D8B030D-6E8A-4147-A177-3AD203B41FA5}">
                      <a16:colId xmlns:a16="http://schemas.microsoft.com/office/drawing/2014/main" val="3647919979"/>
                    </a:ext>
                  </a:extLst>
                </a:gridCol>
              </a:tblGrid>
              <a:tr h="382017">
                <a:tc>
                  <a:txBody>
                    <a:bodyPr/>
                    <a:lstStyle/>
                    <a:p>
                      <a:r>
                        <a:rPr lang="zh-CN" altLang="en-US" sz="1400" dirty="0"/>
                        <a:t>算法</a:t>
                      </a:r>
                    </a:p>
                  </a:txBody>
                  <a:tcPr marL="68580" marR="68580" marT="34290" marB="34290"/>
                </a:tc>
                <a:tc>
                  <a:txBody>
                    <a:bodyPr/>
                    <a:lstStyle/>
                    <a:p>
                      <a:r>
                        <a:rPr lang="zh-CN" altLang="en-US" sz="1400" dirty="0"/>
                        <a:t>准确率（</a:t>
                      </a:r>
                      <a:r>
                        <a:rPr lang="en-US" altLang="zh-CN" sz="1400" dirty="0"/>
                        <a:t>%</a:t>
                      </a:r>
                      <a:r>
                        <a:rPr lang="zh-CN" altLang="en-US" sz="1400" dirty="0"/>
                        <a:t>）</a:t>
                      </a:r>
                    </a:p>
                  </a:txBody>
                  <a:tcPr marL="68580" marR="68580" marT="34290" marB="34290"/>
                </a:tc>
                <a:tc>
                  <a:txBody>
                    <a:bodyPr/>
                    <a:lstStyle/>
                    <a:p>
                      <a:r>
                        <a:rPr lang="zh-CN" altLang="en-US" sz="1400" dirty="0"/>
                        <a:t>平均查准率（</a:t>
                      </a:r>
                      <a:r>
                        <a:rPr lang="en-US" altLang="zh-CN" sz="1400" dirty="0"/>
                        <a:t>%</a:t>
                      </a:r>
                      <a:r>
                        <a:rPr lang="zh-CN" altLang="en-US" sz="1400" dirty="0"/>
                        <a:t>）</a:t>
                      </a:r>
                    </a:p>
                  </a:txBody>
                  <a:tcPr marL="68580" marR="68580" marT="34290" marB="34290"/>
                </a:tc>
                <a:extLst>
                  <a:ext uri="{0D108BD9-81ED-4DB2-BD59-A6C34878D82A}">
                    <a16:rowId xmlns:a16="http://schemas.microsoft.com/office/drawing/2014/main" val="4200655962"/>
                  </a:ext>
                </a:extLst>
              </a:tr>
              <a:tr h="382017">
                <a:tc>
                  <a:txBody>
                    <a:bodyPr/>
                    <a:lstStyle/>
                    <a:p>
                      <a:r>
                        <a:rPr lang="zh-CN" altLang="en-US" sz="1400" dirty="0"/>
                        <a:t>随机森林</a:t>
                      </a:r>
                    </a:p>
                  </a:txBody>
                  <a:tcPr marL="68580" marR="68580" marT="34290" marB="34290"/>
                </a:tc>
                <a:tc>
                  <a:txBody>
                    <a:bodyPr/>
                    <a:lstStyle/>
                    <a:p>
                      <a:r>
                        <a:rPr lang="en-US" altLang="zh-CN" sz="1400" dirty="0"/>
                        <a:t>99.70</a:t>
                      </a:r>
                      <a:endParaRPr lang="zh-CN" altLang="en-US" sz="1400" dirty="0"/>
                    </a:p>
                  </a:txBody>
                  <a:tcPr marL="68580" marR="68580" marT="34290" marB="34290"/>
                </a:tc>
                <a:tc>
                  <a:txBody>
                    <a:bodyPr/>
                    <a:lstStyle/>
                    <a:p>
                      <a:r>
                        <a:rPr lang="en-US" altLang="zh-CN" sz="1400" dirty="0"/>
                        <a:t>99.51</a:t>
                      </a:r>
                      <a:endParaRPr lang="zh-CN" altLang="en-US" sz="1400" dirty="0"/>
                    </a:p>
                  </a:txBody>
                  <a:tcPr marL="68580" marR="68580" marT="34290" marB="34290"/>
                </a:tc>
                <a:extLst>
                  <a:ext uri="{0D108BD9-81ED-4DB2-BD59-A6C34878D82A}">
                    <a16:rowId xmlns:a16="http://schemas.microsoft.com/office/drawing/2014/main" val="1329310951"/>
                  </a:ext>
                </a:extLst>
              </a:tr>
              <a:tr h="382017">
                <a:tc>
                  <a:txBody>
                    <a:bodyPr/>
                    <a:lstStyle/>
                    <a:p>
                      <a:r>
                        <a:rPr lang="zh-CN" altLang="en-US" sz="1400" dirty="0"/>
                        <a:t>逻辑回归</a:t>
                      </a:r>
                    </a:p>
                  </a:txBody>
                  <a:tcPr marL="68580" marR="68580" marT="34290" marB="34290"/>
                </a:tc>
                <a:tc>
                  <a:txBody>
                    <a:bodyPr/>
                    <a:lstStyle/>
                    <a:p>
                      <a:r>
                        <a:rPr lang="en-US" altLang="zh-CN" sz="1400" dirty="0"/>
                        <a:t>99.21</a:t>
                      </a:r>
                      <a:endParaRPr lang="zh-CN" altLang="en-US" sz="1400" dirty="0"/>
                    </a:p>
                  </a:txBody>
                  <a:tcPr marL="68580" marR="68580" marT="34290" marB="34290"/>
                </a:tc>
                <a:tc>
                  <a:txBody>
                    <a:bodyPr/>
                    <a:lstStyle/>
                    <a:p>
                      <a:r>
                        <a:rPr lang="en-US" altLang="zh-CN" sz="1400" dirty="0"/>
                        <a:t>99.01</a:t>
                      </a:r>
                      <a:endParaRPr lang="zh-CN" altLang="en-US" sz="1400" dirty="0"/>
                    </a:p>
                  </a:txBody>
                  <a:tcPr marL="68580" marR="68580" marT="34290" marB="34290"/>
                </a:tc>
                <a:extLst>
                  <a:ext uri="{0D108BD9-81ED-4DB2-BD59-A6C34878D82A}">
                    <a16:rowId xmlns:a16="http://schemas.microsoft.com/office/drawing/2014/main" val="2229445110"/>
                  </a:ext>
                </a:extLst>
              </a:tr>
              <a:tr h="382017">
                <a:tc>
                  <a:txBody>
                    <a:bodyPr/>
                    <a:lstStyle/>
                    <a:p>
                      <a:r>
                        <a:rPr lang="zh-CN" altLang="en-US" sz="1400" dirty="0"/>
                        <a:t>朴素贝叶斯</a:t>
                      </a:r>
                    </a:p>
                  </a:txBody>
                  <a:tcPr marL="68580" marR="68580" marT="34290" marB="34290"/>
                </a:tc>
                <a:tc>
                  <a:txBody>
                    <a:bodyPr/>
                    <a:lstStyle/>
                    <a:p>
                      <a:r>
                        <a:rPr lang="en-US" altLang="zh-CN" sz="1400" dirty="0"/>
                        <a:t>99.57</a:t>
                      </a:r>
                      <a:endParaRPr lang="zh-CN" altLang="en-US" sz="1400" dirty="0"/>
                    </a:p>
                  </a:txBody>
                  <a:tcPr marL="68580" marR="68580" marT="34290" marB="34290"/>
                </a:tc>
                <a:tc>
                  <a:txBody>
                    <a:bodyPr/>
                    <a:lstStyle/>
                    <a:p>
                      <a:r>
                        <a:rPr lang="en-US" altLang="zh-CN" sz="1400" dirty="0"/>
                        <a:t>99.61</a:t>
                      </a:r>
                      <a:endParaRPr lang="zh-CN" altLang="en-US" sz="1400" dirty="0"/>
                    </a:p>
                  </a:txBody>
                  <a:tcPr marL="68580" marR="68580" marT="34290" marB="34290"/>
                </a:tc>
                <a:extLst>
                  <a:ext uri="{0D108BD9-81ED-4DB2-BD59-A6C34878D82A}">
                    <a16:rowId xmlns:a16="http://schemas.microsoft.com/office/drawing/2014/main" val="2095229823"/>
                  </a:ext>
                </a:extLst>
              </a:tr>
              <a:tr h="382017">
                <a:tc>
                  <a:txBody>
                    <a:bodyPr/>
                    <a:lstStyle/>
                    <a:p>
                      <a:r>
                        <a:rPr lang="zh-CN" altLang="en-US" sz="1400" dirty="0"/>
                        <a:t>支持向量机</a:t>
                      </a:r>
                    </a:p>
                  </a:txBody>
                  <a:tcPr marL="68580" marR="68580" marT="34290" marB="34290"/>
                </a:tc>
                <a:tc>
                  <a:txBody>
                    <a:bodyPr/>
                    <a:lstStyle/>
                    <a:p>
                      <a:r>
                        <a:rPr lang="en-US" altLang="zh-CN" sz="1400" dirty="0"/>
                        <a:t>99.41</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99.42</a:t>
                      </a:r>
                      <a:endParaRPr lang="zh-CN" altLang="en-US" sz="1400" dirty="0"/>
                    </a:p>
                  </a:txBody>
                  <a:tcPr marL="68580" marR="68580" marT="34290" marB="34290"/>
                </a:tc>
                <a:extLst>
                  <a:ext uri="{0D108BD9-81ED-4DB2-BD59-A6C34878D82A}">
                    <a16:rowId xmlns:a16="http://schemas.microsoft.com/office/drawing/2014/main" val="3739709432"/>
                  </a:ext>
                </a:extLst>
              </a:tr>
              <a:tr h="382017">
                <a:tc>
                  <a:txBody>
                    <a:bodyPr/>
                    <a:lstStyle/>
                    <a:p>
                      <a:r>
                        <a:rPr lang="zh-CN" altLang="en-US" sz="1400" dirty="0"/>
                        <a:t>决策树</a:t>
                      </a:r>
                    </a:p>
                  </a:txBody>
                  <a:tcPr marL="68580" marR="68580" marT="34290" marB="34290"/>
                </a:tc>
                <a:tc>
                  <a:txBody>
                    <a:bodyPr/>
                    <a:lstStyle/>
                    <a:p>
                      <a:r>
                        <a:rPr lang="en-US" altLang="zh-CN" sz="1400" dirty="0"/>
                        <a:t>99.21</a:t>
                      </a:r>
                      <a:endParaRPr lang="zh-CN" altLang="en-US" sz="1400" dirty="0"/>
                    </a:p>
                  </a:txBody>
                  <a:tcPr marL="68580" marR="68580" marT="34290" marB="34290"/>
                </a:tc>
                <a:tc>
                  <a:txBody>
                    <a:bodyPr/>
                    <a:lstStyle/>
                    <a:p>
                      <a:r>
                        <a:rPr lang="en-US" altLang="zh-CN" sz="1400" dirty="0"/>
                        <a:t>99.61</a:t>
                      </a:r>
                      <a:endParaRPr lang="zh-CN" altLang="en-US" sz="1400" dirty="0"/>
                    </a:p>
                  </a:txBody>
                  <a:tcPr marL="68580" marR="68580" marT="34290" marB="34290"/>
                </a:tc>
                <a:extLst>
                  <a:ext uri="{0D108BD9-81ED-4DB2-BD59-A6C34878D82A}">
                    <a16:rowId xmlns:a16="http://schemas.microsoft.com/office/drawing/2014/main" val="1032409511"/>
                  </a:ext>
                </a:extLst>
              </a:tr>
              <a:tr h="382017">
                <a:tc>
                  <a:txBody>
                    <a:bodyPr/>
                    <a:lstStyle/>
                    <a:p>
                      <a:r>
                        <a:rPr lang="en-US" altLang="zh-CN" sz="1400" dirty="0" err="1"/>
                        <a:t>XGBoost</a:t>
                      </a:r>
                      <a:endParaRPr lang="zh-CN" altLang="en-US" sz="1400" dirty="0"/>
                    </a:p>
                  </a:txBody>
                  <a:tcPr marL="68580" marR="68580" marT="34290" marB="34290"/>
                </a:tc>
                <a:tc>
                  <a:txBody>
                    <a:bodyPr/>
                    <a:lstStyle/>
                    <a:p>
                      <a:r>
                        <a:rPr lang="en-US" altLang="zh-CN" sz="1400" dirty="0"/>
                        <a:t>98.56</a:t>
                      </a:r>
                      <a:endParaRPr lang="zh-CN" altLang="en-US" sz="1400" dirty="0"/>
                    </a:p>
                  </a:txBody>
                  <a:tcPr marL="68580" marR="68580" marT="34290" marB="34290"/>
                </a:tc>
                <a:tc>
                  <a:txBody>
                    <a:bodyPr/>
                    <a:lstStyle/>
                    <a:p>
                      <a:r>
                        <a:rPr lang="en-US" altLang="zh-CN" sz="1400" dirty="0"/>
                        <a:t>86.47</a:t>
                      </a:r>
                      <a:endParaRPr lang="zh-CN" altLang="en-US" sz="1400" dirty="0"/>
                    </a:p>
                  </a:txBody>
                  <a:tcPr marL="68580" marR="68580" marT="34290" marB="34290"/>
                </a:tc>
                <a:extLst>
                  <a:ext uri="{0D108BD9-81ED-4DB2-BD59-A6C34878D82A}">
                    <a16:rowId xmlns:a16="http://schemas.microsoft.com/office/drawing/2014/main" val="3713867138"/>
                  </a:ext>
                </a:extLst>
              </a:tr>
              <a:tr h="382017">
                <a:tc>
                  <a:txBody>
                    <a:bodyPr/>
                    <a:lstStyle/>
                    <a:p>
                      <a:r>
                        <a:rPr lang="en-US" altLang="zh-CN" sz="1400" dirty="0" err="1"/>
                        <a:t>lightBGM</a:t>
                      </a:r>
                      <a:endParaRPr lang="zh-CN" altLang="en-US" sz="1400" dirty="0"/>
                    </a:p>
                  </a:txBody>
                  <a:tcPr marL="68580" marR="68580" marT="34290" marB="34290"/>
                </a:tc>
                <a:tc>
                  <a:txBody>
                    <a:bodyPr/>
                    <a:lstStyle/>
                    <a:p>
                      <a:r>
                        <a:rPr lang="en-US" altLang="zh-CN" sz="1400" dirty="0"/>
                        <a:t>99.80</a:t>
                      </a:r>
                      <a:endParaRPr lang="zh-CN" altLang="en-US" sz="1400" dirty="0"/>
                    </a:p>
                  </a:txBody>
                  <a:tcPr marL="68580" marR="68580" marT="34290" marB="34290"/>
                </a:tc>
                <a:tc>
                  <a:txBody>
                    <a:bodyPr/>
                    <a:lstStyle/>
                    <a:p>
                      <a:r>
                        <a:rPr lang="en-US" altLang="zh-CN" sz="1400" dirty="0"/>
                        <a:t>99.80</a:t>
                      </a:r>
                      <a:endParaRPr lang="zh-CN" altLang="en-US" sz="1400" dirty="0"/>
                    </a:p>
                  </a:txBody>
                  <a:tcPr marL="68580" marR="68580" marT="34290" marB="34290"/>
                </a:tc>
                <a:extLst>
                  <a:ext uri="{0D108BD9-81ED-4DB2-BD59-A6C34878D82A}">
                    <a16:rowId xmlns:a16="http://schemas.microsoft.com/office/drawing/2014/main" val="2171099253"/>
                  </a:ext>
                </a:extLst>
              </a:tr>
            </a:tbl>
          </a:graphicData>
        </a:graphic>
      </p:graphicFrame>
    </p:spTree>
    <p:extLst>
      <p:ext uri="{BB962C8B-B14F-4D97-AF65-F5344CB8AC3E}">
        <p14:creationId xmlns:p14="http://schemas.microsoft.com/office/powerpoint/2010/main" val="425220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4.4~4.10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21873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185537"/>
            <a:ext cx="7443470" cy="5632311"/>
          </a:xfrm>
          <a:prstGeom prst="rect">
            <a:avLst/>
          </a:prstGeom>
          <a:noFill/>
        </p:spPr>
        <p:txBody>
          <a:bodyPr wrap="square" rtlCol="0">
            <a:spAutoFit/>
          </a:bodyPr>
          <a:lstStyle/>
          <a:p>
            <a:r>
              <a:rPr lang="zh-CN" altLang="en-US" dirty="0">
                <a:sym typeface="+mn-ea"/>
              </a:rPr>
              <a:t>改进二分类模型，应用增量训练方法，并总结论文，得到的效果如下：</a:t>
            </a:r>
            <a:endParaRPr lang="en-US" altLang="zh-CN" dirty="0">
              <a:sym typeface="+mn-ea"/>
            </a:endParaRPr>
          </a:p>
          <a:p>
            <a:endParaRPr lang="en-US" altLang="zh-CN" dirty="0">
              <a:sym typeface="+mn-ea"/>
            </a:endParaRPr>
          </a:p>
          <a:p>
            <a:r>
              <a:rPr lang="zh-CN" altLang="en-US" dirty="0"/>
              <a:t>尝试通过添加新树的方法来改进</a:t>
            </a:r>
            <a:r>
              <a:rPr lang="en-US" altLang="zh-CN" dirty="0" err="1"/>
              <a:t>mse</a:t>
            </a:r>
            <a:r>
              <a:rPr lang="zh-CN" altLang="en-US" dirty="0"/>
              <a:t>之后，若第二次训练添加</a:t>
            </a:r>
            <a:r>
              <a:rPr lang="en-US" altLang="zh-CN" dirty="0"/>
              <a:t>10</a:t>
            </a:r>
            <a:r>
              <a:rPr lang="zh-CN" altLang="en-US" dirty="0"/>
              <a:t>棵新树，则准确率为</a:t>
            </a:r>
            <a:r>
              <a:rPr lang="en-US" altLang="zh-CN" dirty="0"/>
              <a:t>87%</a:t>
            </a:r>
            <a:r>
              <a:rPr lang="zh-CN" altLang="en-US" dirty="0"/>
              <a:t>，</a:t>
            </a:r>
            <a:r>
              <a:rPr lang="en-US" altLang="zh-CN" dirty="0" err="1"/>
              <a:t>mse</a:t>
            </a:r>
            <a:r>
              <a:rPr lang="en-US" altLang="zh-CN" dirty="0"/>
              <a:t>=0.52</a:t>
            </a:r>
            <a:r>
              <a:rPr lang="zh-CN" altLang="en-US" dirty="0"/>
              <a:t>；若添加</a:t>
            </a:r>
            <a:r>
              <a:rPr lang="en-US" altLang="zh-CN" dirty="0"/>
              <a:t>20</a:t>
            </a:r>
            <a:r>
              <a:rPr lang="zh-CN" altLang="en-US" dirty="0"/>
              <a:t>棵树，则准确率提升至</a:t>
            </a:r>
            <a:r>
              <a:rPr lang="en-US" altLang="zh-CN" dirty="0"/>
              <a:t>99.89%</a:t>
            </a:r>
            <a:r>
              <a:rPr lang="zh-CN" altLang="en-US" dirty="0"/>
              <a:t>，</a:t>
            </a:r>
            <a:r>
              <a:rPr lang="en-US" altLang="zh-CN" dirty="0" err="1"/>
              <a:t>mse</a:t>
            </a:r>
            <a:r>
              <a:rPr lang="en-US" altLang="zh-CN" dirty="0"/>
              <a:t>=0.001</a:t>
            </a:r>
            <a:r>
              <a:rPr lang="zh-CN" altLang="en-US" dirty="0"/>
              <a:t>，均方误差大幅降低，准确率迅速提高。证明增量学习在二分类下的方法有效，比之前用</a:t>
            </a:r>
            <a:r>
              <a:rPr lang="en-US" altLang="zh-CN" dirty="0"/>
              <a:t>100</a:t>
            </a:r>
            <a:r>
              <a:rPr lang="zh-CN" altLang="en-US" dirty="0"/>
              <a:t>棵树训练模型来对比看，既增强了泛化能力，又降低了系统训练开销（原有</a:t>
            </a:r>
            <a:r>
              <a:rPr lang="en-US" altLang="zh-CN" dirty="0"/>
              <a:t>100</a:t>
            </a:r>
            <a:r>
              <a:rPr lang="zh-CN" altLang="en-US" dirty="0"/>
              <a:t>棵树，现有</a:t>
            </a:r>
            <a:r>
              <a:rPr lang="en-US" altLang="zh-CN" dirty="0"/>
              <a:t>10</a:t>
            </a:r>
            <a:r>
              <a:rPr lang="zh-CN" altLang="en-US" dirty="0"/>
              <a:t>（第一次）</a:t>
            </a:r>
            <a:r>
              <a:rPr lang="en-US" altLang="zh-CN" dirty="0"/>
              <a:t>+20</a:t>
            </a:r>
            <a:r>
              <a:rPr lang="zh-CN" altLang="en-US" dirty="0"/>
              <a:t>（第二次）</a:t>
            </a:r>
            <a:r>
              <a:rPr lang="en-US" altLang="zh-CN" dirty="0"/>
              <a:t>=30</a:t>
            </a:r>
            <a:r>
              <a:rPr lang="zh-CN" altLang="en-US" dirty="0"/>
              <a:t>棵树）</a:t>
            </a:r>
            <a:endParaRPr lang="en-US" altLang="zh-CN" dirty="0"/>
          </a:p>
          <a:p>
            <a:endParaRPr lang="en-US" altLang="zh-CN" dirty="0"/>
          </a:p>
          <a:p>
            <a:r>
              <a:rPr lang="zh-CN" altLang="en-US" dirty="0"/>
              <a:t>具体实验过程</a:t>
            </a:r>
            <a:r>
              <a:rPr lang="zh-CN" altLang="en-US" dirty="0">
                <a:hlinkClick r:id="rId3" action="ppaction://hlinkfile"/>
              </a:rPr>
              <a:t>参照</a:t>
            </a:r>
            <a:endParaRPr lang="en-US" altLang="zh-CN" dirty="0"/>
          </a:p>
          <a:p>
            <a:endParaRPr lang="en-US" altLang="zh-CN" dirty="0"/>
          </a:p>
          <a:p>
            <a:r>
              <a:rPr lang="zh-CN" altLang="en-US" dirty="0"/>
              <a:t>基于多分类的泛化性能改进？</a:t>
            </a:r>
            <a:endParaRPr lang="en-US" altLang="zh-CN" dirty="0"/>
          </a:p>
          <a:p>
            <a:endParaRPr lang="en-US" altLang="zh-CN" dirty="0"/>
          </a:p>
          <a:p>
            <a:pPr marL="285750" indent="-285750">
              <a:buFont typeface="Arial" panose="020B0604020202020204" pitchFamily="34" charset="0"/>
              <a:buChar char="•"/>
            </a:pPr>
            <a:r>
              <a:rPr lang="zh-CN" altLang="en-US" dirty="0"/>
              <a:t>基于</a:t>
            </a:r>
            <a:r>
              <a:rPr lang="en-US" altLang="zh-CN" dirty="0" err="1"/>
              <a:t>sklearn</a:t>
            </a:r>
            <a:r>
              <a:rPr lang="zh-CN" altLang="en-US" dirty="0"/>
              <a:t>的</a:t>
            </a:r>
            <a:r>
              <a:rPr lang="en-US" altLang="zh-CN" dirty="0" err="1"/>
              <a:t>warm_start</a:t>
            </a:r>
            <a:r>
              <a:rPr lang="zh-CN" altLang="en-US" dirty="0"/>
              <a:t>方法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基于</a:t>
            </a:r>
            <a:r>
              <a:rPr lang="en-US" altLang="zh-CN" dirty="0" err="1"/>
              <a:t>lightgbm</a:t>
            </a:r>
            <a:r>
              <a:rPr lang="zh-CN" altLang="en-US" dirty="0"/>
              <a:t>的增量训练</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基于</a:t>
            </a:r>
            <a:r>
              <a:rPr lang="en-US" altLang="zh-CN" dirty="0" err="1"/>
              <a:t>keras</a:t>
            </a:r>
            <a:endParaRPr lang="en-US" altLang="zh-CN" dirty="0"/>
          </a:p>
          <a:p>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20353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3568" y="1196752"/>
            <a:ext cx="7443470" cy="6186309"/>
          </a:xfrm>
          <a:prstGeom prst="rect">
            <a:avLst/>
          </a:prstGeom>
          <a:noFill/>
        </p:spPr>
        <p:txBody>
          <a:bodyPr wrap="square" rtlCol="0">
            <a:spAutoFit/>
          </a:bodyPr>
          <a:lstStyle/>
          <a:p>
            <a:r>
              <a:rPr lang="en-US" altLang="zh-CN" dirty="0"/>
              <a:t>Q</a:t>
            </a:r>
            <a:r>
              <a:rPr lang="zh-CN" altLang="en-US" dirty="0"/>
              <a:t>：</a:t>
            </a:r>
            <a:r>
              <a:rPr lang="zh-CN" altLang="en-US" b="1" dirty="0"/>
              <a:t>使用深度学习改进当前模型的必要性</a:t>
            </a:r>
            <a:r>
              <a:rPr lang="zh-CN" altLang="en-US" dirty="0"/>
              <a:t>？</a:t>
            </a:r>
            <a:endParaRPr lang="en-US" altLang="zh-CN" dirty="0"/>
          </a:p>
          <a:p>
            <a:endParaRPr lang="en-US" altLang="zh-CN" dirty="0"/>
          </a:p>
          <a:p>
            <a:r>
              <a:rPr lang="en-US" altLang="zh-CN" b="1" dirty="0"/>
              <a:t>A</a:t>
            </a:r>
            <a:r>
              <a:rPr lang="zh-CN" altLang="en-US" b="1" dirty="0"/>
              <a:t>：网络环境复杂决定了模型需要较高拓展性，最好可以摆脱数量限制。能够在保留已有及加密流量识别能力基础上，快速获取陌生加密流量目标类型识别能力。</a:t>
            </a:r>
            <a:endParaRPr lang="en-US" altLang="zh-CN" b="1" dirty="0"/>
          </a:p>
          <a:p>
            <a:endParaRPr lang="en-US" altLang="zh-CN" b="1" dirty="0"/>
          </a:p>
          <a:p>
            <a:endParaRPr lang="en-US" altLang="zh-CN" b="1" dirty="0"/>
          </a:p>
          <a:p>
            <a:endParaRPr lang="en-US" altLang="zh-CN" b="1" dirty="0"/>
          </a:p>
          <a:p>
            <a:r>
              <a:rPr lang="en-US" altLang="zh-CN" b="1" dirty="0"/>
              <a:t>Q</a:t>
            </a:r>
            <a:r>
              <a:rPr lang="zh-CN" altLang="en-US" b="1" dirty="0"/>
              <a:t>：如何做</a:t>
            </a:r>
            <a:r>
              <a:rPr lang="en-US" altLang="zh-CN" b="1" dirty="0"/>
              <a:t>?</a:t>
            </a:r>
          </a:p>
          <a:p>
            <a:endParaRPr lang="en-US" altLang="zh-CN" b="1" dirty="0"/>
          </a:p>
          <a:p>
            <a:r>
              <a:rPr lang="en-US" altLang="zh-CN" b="1" dirty="0"/>
              <a:t>A</a:t>
            </a:r>
            <a:r>
              <a:rPr lang="zh-CN" altLang="en-US" b="1" dirty="0"/>
              <a:t>：计划应用</a:t>
            </a:r>
            <a:r>
              <a:rPr lang="en-US" altLang="zh-CN" b="1" dirty="0" err="1"/>
              <a:t>cnn</a:t>
            </a:r>
            <a:r>
              <a:rPr lang="zh-CN" altLang="en-US" b="1" dirty="0"/>
              <a:t>的方法重写模型，然后基于第一篇论文里的方法，训练完已有的</a:t>
            </a:r>
            <a:r>
              <a:rPr lang="en-US" altLang="zh-CN" b="1" dirty="0"/>
              <a:t>m</a:t>
            </a:r>
            <a:r>
              <a:rPr lang="zh-CN" altLang="en-US" b="1" dirty="0"/>
              <a:t>类数据之后就丢弃，这样就省去了再一起训练的时间开销和存储开销。</a:t>
            </a:r>
            <a:r>
              <a:rPr lang="zh-CN" altLang="en-US" dirty="0"/>
              <a:t>然后基于已有的知识再继续学习新的类，设置损失函数检验，快速调整模型参数，然后验证对比。这是初步想法。</a:t>
            </a:r>
            <a:r>
              <a:rPr lang="zh-CN" altLang="en-US" b="1" dirty="0"/>
              <a:t>对应图解正则化的方法。</a:t>
            </a:r>
            <a:endParaRPr lang="en-US" altLang="zh-CN" b="1" dirty="0"/>
          </a:p>
          <a:p>
            <a:endParaRPr lang="en-US" altLang="zh-CN" b="1" dirty="0"/>
          </a:p>
          <a:p>
            <a:r>
              <a:rPr lang="zh-CN" altLang="en-US" b="1" dirty="0"/>
              <a:t>后续继续尝试回放的方法，看看效果，再进行取舍。</a:t>
            </a:r>
            <a:endParaRPr lang="en-US" altLang="zh-CN" b="1" dirty="0"/>
          </a:p>
          <a:p>
            <a:endParaRPr lang="en-US" altLang="zh-CN" b="1" dirty="0"/>
          </a:p>
          <a:p>
            <a:endParaRPr lang="en-US" altLang="zh-CN" b="1" dirty="0"/>
          </a:p>
          <a:p>
            <a:endParaRPr lang="en-US" altLang="zh-CN" dirty="0"/>
          </a:p>
          <a:p>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3724250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4.11~4.17</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18347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185537"/>
            <a:ext cx="7443470" cy="3970318"/>
          </a:xfrm>
          <a:prstGeom prst="rect">
            <a:avLst/>
          </a:prstGeom>
          <a:noFill/>
        </p:spPr>
        <p:txBody>
          <a:bodyPr wrap="square" rtlCol="0">
            <a:spAutoFit/>
          </a:bodyPr>
          <a:lstStyle/>
          <a:p>
            <a:br>
              <a:rPr lang="en-US" altLang="zh-CN" dirty="0"/>
            </a:br>
            <a:r>
              <a:rPr lang="zh-CN" altLang="en-US" dirty="0"/>
              <a:t>现在完成了二分类泛化能力的验证，后续继续沿着此目标进行多分类的测试，以期得到相同的效果，特别是多分类的泛化能力验证。</a:t>
            </a:r>
            <a:br>
              <a:rPr lang="zh-CN" altLang="en-US" dirty="0"/>
            </a:br>
            <a:br>
              <a:rPr lang="zh-CN" altLang="en-US" dirty="0"/>
            </a:br>
            <a:br>
              <a:rPr lang="en-US" altLang="zh-CN" dirty="0"/>
            </a:br>
            <a:r>
              <a:rPr lang="zh-CN" altLang="en-US" dirty="0"/>
              <a:t>如何从已学习到的类中尽量快速学习未知类，是一个难点，需要补充深度学习训练方法，并用增量学习改进。</a:t>
            </a:r>
            <a:endParaRPr lang="en-US" altLang="zh-CN" dirty="0"/>
          </a:p>
          <a:p>
            <a:endParaRPr lang="en-US" altLang="zh-CN" dirty="0"/>
          </a:p>
          <a:p>
            <a:endParaRPr lang="en-US" altLang="zh-CN" dirty="0"/>
          </a:p>
          <a:p>
            <a:endParaRPr lang="en-US" altLang="zh-CN" dirty="0"/>
          </a:p>
          <a:p>
            <a:r>
              <a:rPr lang="zh-CN" altLang="en-US" dirty="0"/>
              <a:t>继续校园网网关搜集流量并分流处理，并整理当前的二分类模块，使之成体系，简洁。进行分流后发现双向流数量较少，准备延长搜集的时间跨度，再集中进行补充试验。</a:t>
            </a:r>
            <a:r>
              <a:rPr lang="zh-CN" altLang="en-US" b="1" dirty="0"/>
              <a:t>以测试二分类效果。</a:t>
            </a:r>
            <a:br>
              <a:rPr lang="zh-CN" altLang="en-US" dirty="0"/>
            </a:br>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extLst>
      <p:ext uri="{BB962C8B-B14F-4D97-AF65-F5344CB8AC3E}">
        <p14:creationId xmlns:p14="http://schemas.microsoft.com/office/powerpoint/2010/main" val="1882776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5.5~5.8</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3107647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412776"/>
            <a:ext cx="7488832" cy="1754326"/>
          </a:xfrm>
          <a:prstGeom prst="rect">
            <a:avLst/>
          </a:prstGeom>
          <a:noFill/>
        </p:spPr>
        <p:txBody>
          <a:bodyPr wrap="square" rtlCol="0">
            <a:spAutoFit/>
          </a:bodyPr>
          <a:lstStyle/>
          <a:p>
            <a:r>
              <a:rPr lang="zh-CN" altLang="en-US" dirty="0"/>
              <a:t>今日进展：</a:t>
            </a:r>
            <a:br>
              <a:rPr lang="zh-CN" altLang="en-US" dirty="0"/>
            </a:br>
            <a:r>
              <a:rPr lang="en-US" altLang="zh-CN" dirty="0"/>
              <a:t>1.</a:t>
            </a:r>
            <a:r>
              <a:rPr lang="zh-CN" altLang="en-US" dirty="0"/>
              <a:t>了解</a:t>
            </a:r>
            <a:r>
              <a:rPr lang="en-US" altLang="zh-CN" dirty="0"/>
              <a:t>CNN</a:t>
            </a:r>
            <a:r>
              <a:rPr lang="zh-CN" altLang="en-US" dirty="0"/>
              <a:t>卷积神经网络在加密流量识别的应用，后续预备写好相应的模型进行改进</a:t>
            </a:r>
            <a:endParaRPr lang="en-US" altLang="zh-CN" dirty="0"/>
          </a:p>
          <a:p>
            <a:br>
              <a:rPr lang="zh-CN" altLang="en-US" dirty="0"/>
            </a:br>
            <a:r>
              <a:rPr lang="en-US" altLang="zh-CN" dirty="0"/>
              <a:t>2.</a:t>
            </a:r>
            <a:r>
              <a:rPr lang="zh-CN" altLang="en-US" dirty="0"/>
              <a:t>继续学习</a:t>
            </a:r>
            <a:r>
              <a:rPr lang="en-US" altLang="zh-CN" dirty="0" err="1"/>
              <a:t>django</a:t>
            </a:r>
            <a:r>
              <a:rPr lang="zh-CN" altLang="en-US" dirty="0"/>
              <a:t>，掌握视图函数的用法，以及与</a:t>
            </a:r>
            <a:r>
              <a:rPr lang="en-US" altLang="zh-CN" dirty="0" err="1"/>
              <a:t>url</a:t>
            </a:r>
            <a:r>
              <a:rPr lang="zh-CN" altLang="en-US" dirty="0"/>
              <a:t>对应关系，并思考如何改进已有软件使增量学习对模型的效果可视化。</a:t>
            </a:r>
          </a:p>
        </p:txBody>
      </p:sp>
    </p:spTree>
    <p:extLst>
      <p:ext uri="{BB962C8B-B14F-4D97-AF65-F5344CB8AC3E}">
        <p14:creationId xmlns:p14="http://schemas.microsoft.com/office/powerpoint/2010/main" val="55275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a:solidFill>
                  <a:schemeClr val="bg1"/>
                </a:solidFill>
              </a:rPr>
              <a:t>研究问题与挑战</a:t>
            </a:r>
          </a:p>
        </p:txBody>
      </p:sp>
      <p:sp>
        <p:nvSpPr>
          <p:cNvPr id="88066" name="文本框 2"/>
          <p:cNvSpPr txBox="1">
            <a:spLocks noChangeArrowheads="1"/>
          </p:cNvSpPr>
          <p:nvPr/>
        </p:nvSpPr>
        <p:spPr bwMode="auto">
          <a:xfrm>
            <a:off x="323850" y="909003"/>
            <a:ext cx="8496300" cy="6129307"/>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一、研究背景与意义</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研究背景：</a:t>
            </a: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根据</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Cisco</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全球数字报告研究表明，到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年全球</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IP</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流量将会超过</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3.3ZB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这一量级。随着网络安全概念的普及，以</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TLS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为代表加密技术广泛普及，</a:t>
            </a:r>
            <a:r>
              <a:rPr kumimoji="0" lang="en-US" altLang="zh-CN" sz="2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Barac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预测到</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2020</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83%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的流量将会被加密。</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Google</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已经将</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HTTPS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作为其主要的服务，其初衷是为了保护用户数据，使其用户免遭窃听和保护数据安全。但是近年来，许多流量正好利用了加密这一特性，进行许多诸如灰产交易和网络钓鱼等恶意行为，这无疑使得网民上网体验严重下降，同时不利于相关部门和机构进行审查。传统依靠解密加密流量和基于深度包检测技术的方法已经不再适用隐藏在加密数据下的恶意行为。因此，亟需一种新的方法去有效防范恶意流量，实现加密流量的精细化管理，维护健康绿色的网络环境。</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None/>
            </a:pPr>
            <a:endParaRPr lang="zh-CN" altLang="en-US" sz="2000" dirty="0"/>
          </a:p>
        </p:txBody>
      </p:sp>
    </p:spTree>
    <p:extLst>
      <p:ext uri="{BB962C8B-B14F-4D97-AF65-F5344CB8AC3E}">
        <p14:creationId xmlns:p14="http://schemas.microsoft.com/office/powerpoint/2010/main" val="3155526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5.9~5.15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2157827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124744"/>
            <a:ext cx="7488832" cy="4154984"/>
          </a:xfrm>
          <a:prstGeom prst="rect">
            <a:avLst/>
          </a:prstGeom>
          <a:noFill/>
        </p:spPr>
        <p:txBody>
          <a:bodyPr wrap="square" rtlCol="0">
            <a:spAutoFit/>
          </a:bodyPr>
          <a:lstStyle/>
          <a:p>
            <a:pPr marL="342900" indent="-342900">
              <a:buFont typeface="+mj-lt"/>
              <a:buAutoNum type="arabicPeriod"/>
            </a:pPr>
            <a:r>
              <a:rPr lang="zh-CN" altLang="en-US" sz="2400" dirty="0"/>
              <a:t>在</a:t>
            </a:r>
            <a:r>
              <a:rPr lang="en-US" altLang="zh-CN" sz="2400" dirty="0" err="1"/>
              <a:t>django</a:t>
            </a:r>
            <a:r>
              <a:rPr lang="zh-CN" altLang="en-US" sz="2400" dirty="0"/>
              <a:t>中进行端口转发技术以进行本机调试，建立了</a:t>
            </a:r>
            <a:r>
              <a:rPr lang="en-US" altLang="zh-CN" sz="2400" dirty="0" err="1"/>
              <a:t>sql</a:t>
            </a:r>
            <a:r>
              <a:rPr lang="zh-CN" altLang="en-US" sz="2400" dirty="0"/>
              <a:t>表以存储应用增量方法后的变化。</a:t>
            </a:r>
          </a:p>
          <a:p>
            <a:pPr marL="342900" indent="-342900">
              <a:buFont typeface="+mj-lt"/>
              <a:buAutoNum type="arabicPeriod"/>
            </a:pPr>
            <a:endParaRPr lang="zh-CN" altLang="en-US" sz="2400" dirty="0"/>
          </a:p>
          <a:p>
            <a:pPr marL="342900" indent="-342900">
              <a:buFont typeface="+mj-lt"/>
              <a:buAutoNum type="arabicPeriod"/>
            </a:pPr>
            <a:r>
              <a:rPr lang="zh-CN" altLang="en-US" sz="2400" dirty="0"/>
              <a:t>编写页面并调试，选用了统计特征作为主要考量点，以适配应用增量方法后的变化，并和邵佳杰所在页面进行整合。</a:t>
            </a: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dirty="0"/>
              <a:t>查阅分布式梯度提升框架</a:t>
            </a:r>
            <a:r>
              <a:rPr lang="en-US" altLang="zh-CN" sz="2400" dirty="0" err="1"/>
              <a:t>lightgbm</a:t>
            </a:r>
            <a:r>
              <a:rPr lang="zh-CN" altLang="en-US" sz="2400" dirty="0"/>
              <a:t>的</a:t>
            </a:r>
            <a:r>
              <a:rPr lang="en-US" altLang="zh-CN" sz="2400" dirty="0" err="1"/>
              <a:t>api</a:t>
            </a:r>
            <a:r>
              <a:rPr lang="zh-CN" altLang="en-US" sz="2400" dirty="0"/>
              <a:t>，设置相应模块的编写，使用 </a:t>
            </a:r>
            <a:r>
              <a:rPr lang="en-US" altLang="zh-CN" sz="2400" dirty="0"/>
              <a:t>5-</a:t>
            </a:r>
            <a:r>
              <a:rPr lang="zh-CN" altLang="en-US" sz="2400" dirty="0"/>
              <a:t>折 方式的交叉验证来进行训练。</a:t>
            </a:r>
          </a:p>
          <a:p>
            <a:br>
              <a:rPr lang="zh-CN" altLang="en-US" sz="2400" dirty="0"/>
            </a:br>
            <a:endParaRPr lang="zh-CN" altLang="en-US" sz="2400" dirty="0"/>
          </a:p>
        </p:txBody>
      </p:sp>
    </p:spTree>
    <p:extLst>
      <p:ext uri="{BB962C8B-B14F-4D97-AF65-F5344CB8AC3E}">
        <p14:creationId xmlns:p14="http://schemas.microsoft.com/office/powerpoint/2010/main" val="18967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5.16~5.21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154666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1124744"/>
            <a:ext cx="7488832" cy="4893647"/>
          </a:xfrm>
          <a:prstGeom prst="rect">
            <a:avLst/>
          </a:prstGeom>
          <a:noFill/>
        </p:spPr>
        <p:txBody>
          <a:bodyPr wrap="square" rtlCol="0">
            <a:spAutoFit/>
          </a:bodyPr>
          <a:lstStyle/>
          <a:p>
            <a:pPr marL="342900" indent="-342900">
              <a:buFont typeface="+mj-lt"/>
              <a:buAutoNum type="arabicPeriod"/>
            </a:pPr>
            <a:endParaRPr lang="zh-CN" altLang="en-US" sz="2400" dirty="0"/>
          </a:p>
          <a:p>
            <a:pPr marL="342900" indent="-342900">
              <a:buFont typeface="+mj-lt"/>
              <a:buAutoNum type="arabicPeriod"/>
            </a:pPr>
            <a:r>
              <a:rPr lang="zh-CN" altLang="en-US" sz="2400" dirty="0"/>
              <a:t>完成广州研究院的学位论文中期考核表</a:t>
            </a: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endParaRPr lang="en-US" altLang="zh-CN" sz="2400" dirty="0"/>
          </a:p>
          <a:p>
            <a:pPr marL="342900" indent="-342900">
              <a:buFont typeface="+mj-lt"/>
              <a:buAutoNum type="arabicPeriod"/>
            </a:pPr>
            <a:r>
              <a:rPr lang="zh-CN" altLang="en-US" sz="2400"/>
              <a:t>总结</a:t>
            </a:r>
            <a:r>
              <a:rPr lang="zh-CN" altLang="en-US" sz="2400" dirty="0"/>
              <a:t>梳理当前对于二分类模块的改进方法、实验设计及数据支撑。</a:t>
            </a:r>
            <a:br>
              <a:rPr lang="zh-CN" altLang="en-US" sz="2400" dirty="0"/>
            </a:br>
            <a:endParaRPr lang="zh-CN" altLang="en-US" sz="2400" dirty="0"/>
          </a:p>
        </p:txBody>
      </p:sp>
      <p:pic>
        <p:nvPicPr>
          <p:cNvPr id="4" name="图片 3">
            <a:extLst>
              <a:ext uri="{FF2B5EF4-FFF2-40B4-BE49-F238E27FC236}">
                <a16:creationId xmlns:a16="http://schemas.microsoft.com/office/drawing/2014/main" id="{7CB40BDE-A1CF-29EA-41EE-82E90E73E566}"/>
              </a:ext>
            </a:extLst>
          </p:cNvPr>
          <p:cNvPicPr>
            <a:picLocks noChangeAspect="1"/>
          </p:cNvPicPr>
          <p:nvPr/>
        </p:nvPicPr>
        <p:blipFill>
          <a:blip r:embed="rId2"/>
          <a:stretch>
            <a:fillRect/>
          </a:stretch>
        </p:blipFill>
        <p:spPr>
          <a:xfrm>
            <a:off x="611560" y="1916832"/>
            <a:ext cx="5076056" cy="2496147"/>
          </a:xfrm>
          <a:prstGeom prst="rect">
            <a:avLst/>
          </a:prstGeom>
        </p:spPr>
      </p:pic>
    </p:spTree>
    <p:extLst>
      <p:ext uri="{BB962C8B-B14F-4D97-AF65-F5344CB8AC3E}">
        <p14:creationId xmlns:p14="http://schemas.microsoft.com/office/powerpoint/2010/main" val="2138606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5.23~5.29</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extLst>
      <p:ext uri="{BB962C8B-B14F-4D97-AF65-F5344CB8AC3E}">
        <p14:creationId xmlns:p14="http://schemas.microsoft.com/office/powerpoint/2010/main" val="4183326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1DB50-6232-6844-2583-B223C5C889E0}"/>
              </a:ext>
            </a:extLst>
          </p:cNvPr>
          <p:cNvSpPr txBox="1"/>
          <p:nvPr/>
        </p:nvSpPr>
        <p:spPr>
          <a:xfrm>
            <a:off x="719572" y="1217146"/>
            <a:ext cx="7704856" cy="954107"/>
          </a:xfrm>
          <a:prstGeom prst="rect">
            <a:avLst/>
          </a:prstGeom>
          <a:noFill/>
        </p:spPr>
        <p:txBody>
          <a:bodyPr wrap="square" rtlCol="0">
            <a:spAutoFit/>
          </a:bodyPr>
          <a:lstStyle/>
          <a:p>
            <a:r>
              <a:rPr lang="zh-CN" altLang="en-US" sz="2000" b="1" dirty="0"/>
              <a:t>六一开会，明确中国网安原型系统的改进点：</a:t>
            </a:r>
            <a:endParaRPr lang="en-US" altLang="zh-CN" sz="2000" b="1" dirty="0"/>
          </a:p>
          <a:p>
            <a:r>
              <a:rPr lang="en-US" altLang="zh-CN" dirty="0"/>
              <a:t>1.</a:t>
            </a:r>
            <a:r>
              <a:rPr lang="zh-CN" altLang="en-US" dirty="0"/>
              <a:t>纯正常，纯恶意，混合，测试集要提前标记好，这里重新筛选了测试集</a:t>
            </a:r>
            <a:endParaRPr lang="en-US" altLang="zh-CN" dirty="0"/>
          </a:p>
          <a:p>
            <a:endParaRPr lang="zh-CN" altLang="en-US" dirty="0"/>
          </a:p>
        </p:txBody>
      </p:sp>
      <p:pic>
        <p:nvPicPr>
          <p:cNvPr id="4" name="图片 3">
            <a:extLst>
              <a:ext uri="{FF2B5EF4-FFF2-40B4-BE49-F238E27FC236}">
                <a16:creationId xmlns:a16="http://schemas.microsoft.com/office/drawing/2014/main" id="{CCB2CAC9-8477-BCE9-0457-5E351E3119C1}"/>
              </a:ext>
            </a:extLst>
          </p:cNvPr>
          <p:cNvPicPr>
            <a:picLocks noChangeAspect="1"/>
          </p:cNvPicPr>
          <p:nvPr/>
        </p:nvPicPr>
        <p:blipFill>
          <a:blip r:embed="rId2"/>
          <a:stretch>
            <a:fillRect/>
          </a:stretch>
        </p:blipFill>
        <p:spPr>
          <a:xfrm>
            <a:off x="827583" y="1844824"/>
            <a:ext cx="5266337" cy="2088232"/>
          </a:xfrm>
          <a:prstGeom prst="rect">
            <a:avLst/>
          </a:prstGeom>
        </p:spPr>
      </p:pic>
      <p:pic>
        <p:nvPicPr>
          <p:cNvPr id="6" name="图片 5">
            <a:extLst>
              <a:ext uri="{FF2B5EF4-FFF2-40B4-BE49-F238E27FC236}">
                <a16:creationId xmlns:a16="http://schemas.microsoft.com/office/drawing/2014/main" id="{459D692C-2160-7A3D-8EE3-F1C45C0F18B2}"/>
              </a:ext>
            </a:extLst>
          </p:cNvPr>
          <p:cNvPicPr>
            <a:picLocks noChangeAspect="1"/>
          </p:cNvPicPr>
          <p:nvPr/>
        </p:nvPicPr>
        <p:blipFill>
          <a:blip r:embed="rId3"/>
          <a:stretch>
            <a:fillRect/>
          </a:stretch>
        </p:blipFill>
        <p:spPr>
          <a:xfrm>
            <a:off x="376826" y="3573016"/>
            <a:ext cx="8390347" cy="3101609"/>
          </a:xfrm>
          <a:prstGeom prst="rect">
            <a:avLst/>
          </a:prstGeom>
        </p:spPr>
      </p:pic>
    </p:spTree>
    <p:extLst>
      <p:ext uri="{BB962C8B-B14F-4D97-AF65-F5344CB8AC3E}">
        <p14:creationId xmlns:p14="http://schemas.microsoft.com/office/powerpoint/2010/main" val="231046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1DB50-6232-6844-2583-B223C5C889E0}"/>
              </a:ext>
            </a:extLst>
          </p:cNvPr>
          <p:cNvSpPr txBox="1"/>
          <p:nvPr/>
        </p:nvSpPr>
        <p:spPr>
          <a:xfrm>
            <a:off x="719572" y="1217146"/>
            <a:ext cx="7704856" cy="1754326"/>
          </a:xfrm>
          <a:prstGeom prst="rect">
            <a:avLst/>
          </a:prstGeom>
          <a:noFill/>
        </p:spPr>
        <p:txBody>
          <a:bodyPr wrap="square" rtlCol="0">
            <a:spAutoFit/>
          </a:bodyPr>
          <a:lstStyle/>
          <a:p>
            <a:r>
              <a:rPr lang="en-US" altLang="zh-CN" dirty="0"/>
              <a:t>2.</a:t>
            </a:r>
            <a:r>
              <a:rPr lang="zh-CN" altLang="en-US" dirty="0"/>
              <a:t>上传和取特征如何体现，当上传一个文件的时候，会自动提取特征，而不去判断他是否为良性</a:t>
            </a:r>
            <a:r>
              <a:rPr lang="en-US" altLang="zh-CN" dirty="0"/>
              <a:t>/</a:t>
            </a:r>
            <a:r>
              <a:rPr lang="zh-CN" altLang="en-US" dirty="0"/>
              <a:t>恶意，更加直观</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195FD528-792E-6CC5-262A-1C9891EEC0B9}"/>
              </a:ext>
            </a:extLst>
          </p:cNvPr>
          <p:cNvPicPr>
            <a:picLocks noChangeAspect="1"/>
          </p:cNvPicPr>
          <p:nvPr/>
        </p:nvPicPr>
        <p:blipFill>
          <a:blip r:embed="rId2"/>
          <a:stretch>
            <a:fillRect/>
          </a:stretch>
        </p:blipFill>
        <p:spPr>
          <a:xfrm>
            <a:off x="2185" y="2228237"/>
            <a:ext cx="9144000" cy="3412617"/>
          </a:xfrm>
          <a:prstGeom prst="rect">
            <a:avLst/>
          </a:prstGeom>
        </p:spPr>
      </p:pic>
    </p:spTree>
    <p:extLst>
      <p:ext uri="{BB962C8B-B14F-4D97-AF65-F5344CB8AC3E}">
        <p14:creationId xmlns:p14="http://schemas.microsoft.com/office/powerpoint/2010/main" val="301975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AB0725-C634-BA99-EEAB-1C591E372254}"/>
              </a:ext>
            </a:extLst>
          </p:cNvPr>
          <p:cNvSpPr txBox="1"/>
          <p:nvPr/>
        </p:nvSpPr>
        <p:spPr>
          <a:xfrm>
            <a:off x="251520" y="1196752"/>
            <a:ext cx="8568952" cy="1477328"/>
          </a:xfrm>
          <a:prstGeom prst="rect">
            <a:avLst/>
          </a:prstGeom>
          <a:noFill/>
        </p:spPr>
        <p:txBody>
          <a:bodyPr wrap="square" rtlCol="0">
            <a:spAutoFit/>
          </a:bodyPr>
          <a:lstStyle/>
          <a:p>
            <a:r>
              <a:rPr lang="en-US" altLang="zh-CN" dirty="0"/>
              <a:t>3.</a:t>
            </a:r>
            <a:r>
              <a:rPr lang="zh-CN" altLang="en-US" dirty="0"/>
              <a:t>将测试集所使用到的模型进一步扩大，由原来的随机森林扩充到朴素贝叶斯和逻辑回归，提供不同的预测，更有说服力</a:t>
            </a:r>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E71F49FE-5796-E904-BE43-3DBDCBAAE11D}"/>
              </a:ext>
            </a:extLst>
          </p:cNvPr>
          <p:cNvPicPr>
            <a:picLocks noChangeAspect="1"/>
          </p:cNvPicPr>
          <p:nvPr/>
        </p:nvPicPr>
        <p:blipFill>
          <a:blip r:embed="rId2"/>
          <a:stretch>
            <a:fillRect/>
          </a:stretch>
        </p:blipFill>
        <p:spPr>
          <a:xfrm>
            <a:off x="229088" y="1806527"/>
            <a:ext cx="5014395" cy="1082134"/>
          </a:xfrm>
          <a:prstGeom prst="rect">
            <a:avLst/>
          </a:prstGeom>
        </p:spPr>
      </p:pic>
      <p:pic>
        <p:nvPicPr>
          <p:cNvPr id="6" name="图片 5">
            <a:extLst>
              <a:ext uri="{FF2B5EF4-FFF2-40B4-BE49-F238E27FC236}">
                <a16:creationId xmlns:a16="http://schemas.microsoft.com/office/drawing/2014/main" id="{45F5C656-9E09-6C54-9259-E74C2754CD29}"/>
              </a:ext>
            </a:extLst>
          </p:cNvPr>
          <p:cNvPicPr>
            <a:picLocks noChangeAspect="1"/>
          </p:cNvPicPr>
          <p:nvPr/>
        </p:nvPicPr>
        <p:blipFill>
          <a:blip r:embed="rId3"/>
          <a:stretch>
            <a:fillRect/>
          </a:stretch>
        </p:blipFill>
        <p:spPr>
          <a:xfrm>
            <a:off x="240741" y="2780928"/>
            <a:ext cx="7681626" cy="2005094"/>
          </a:xfrm>
          <a:prstGeom prst="rect">
            <a:avLst/>
          </a:prstGeom>
        </p:spPr>
      </p:pic>
      <p:pic>
        <p:nvPicPr>
          <p:cNvPr id="8" name="图片 7">
            <a:extLst>
              <a:ext uri="{FF2B5EF4-FFF2-40B4-BE49-F238E27FC236}">
                <a16:creationId xmlns:a16="http://schemas.microsoft.com/office/drawing/2014/main" id="{F5A3A68F-2C12-A0B4-6708-CE327243AAC7}"/>
              </a:ext>
            </a:extLst>
          </p:cNvPr>
          <p:cNvPicPr>
            <a:picLocks noChangeAspect="1"/>
          </p:cNvPicPr>
          <p:nvPr/>
        </p:nvPicPr>
        <p:blipFill>
          <a:blip r:embed="rId4"/>
          <a:stretch>
            <a:fillRect/>
          </a:stretch>
        </p:blipFill>
        <p:spPr>
          <a:xfrm>
            <a:off x="324569" y="4724013"/>
            <a:ext cx="7597798" cy="2072820"/>
          </a:xfrm>
          <a:prstGeom prst="rect">
            <a:avLst/>
          </a:prstGeom>
        </p:spPr>
      </p:pic>
    </p:spTree>
    <p:extLst>
      <p:ext uri="{BB962C8B-B14F-4D97-AF65-F5344CB8AC3E}">
        <p14:creationId xmlns:p14="http://schemas.microsoft.com/office/powerpoint/2010/main" val="363421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836712"/>
            <a:ext cx="9073008" cy="6001643"/>
          </a:xfrm>
          <a:prstGeom prst="rect">
            <a:avLst/>
          </a:prstGeom>
          <a:noFill/>
        </p:spPr>
        <p:txBody>
          <a:bodyPr wrap="square" rtlCol="0">
            <a:spAutoFit/>
          </a:bodyPr>
          <a:lstStyle/>
          <a:p>
            <a:pPr marL="342900" indent="-342900">
              <a:buFont typeface="+mj-lt"/>
              <a:buAutoNum type="arabicPeriod"/>
            </a:pPr>
            <a:endParaRPr lang="zh-CN" altLang="en-US" sz="2400" dirty="0"/>
          </a:p>
          <a:p>
            <a:r>
              <a:rPr lang="zh-CN" altLang="en-US" sz="2000" b="1" dirty="0"/>
              <a:t>完成研究现状论文整理，分类整理了几大不同方向</a:t>
            </a:r>
            <a:endParaRPr lang="en-US" altLang="zh-CN" sz="2000" b="1" dirty="0"/>
          </a:p>
          <a:p>
            <a:endParaRPr lang="en-US" altLang="zh-CN" sz="2000" b="1" dirty="0"/>
          </a:p>
          <a:p>
            <a:endParaRPr lang="en-US" altLang="zh-CN" sz="2800" b="1" dirty="0"/>
          </a:p>
          <a:p>
            <a:pPr marL="342900" indent="-342900">
              <a:buFont typeface="Arial" panose="020B0604020202020204" pitchFamily="34" charset="0"/>
              <a:buChar char="•"/>
            </a:pPr>
            <a:r>
              <a:rPr lang="zh-CN" altLang="en-US" sz="2800" b="1" dirty="0"/>
              <a:t>加密流量恶意性检测</a:t>
            </a:r>
            <a:endParaRPr lang="en-US" altLang="zh-CN" sz="2800" b="1" dirty="0"/>
          </a:p>
          <a:p>
            <a:pPr marL="342900" indent="-342900">
              <a:buFont typeface="Arial" panose="020B0604020202020204" pitchFamily="34" charset="0"/>
              <a:buChar char="•"/>
            </a:pPr>
            <a:endParaRPr lang="en-US" altLang="zh-CN" sz="2800" b="1" dirty="0"/>
          </a:p>
          <a:p>
            <a:pPr marL="342900" indent="-342900">
              <a:buFont typeface="Arial" panose="020B0604020202020204" pitchFamily="34" charset="0"/>
              <a:buChar char="•"/>
            </a:pPr>
            <a:r>
              <a:rPr lang="zh-CN" altLang="en-US" sz="2800" b="1" dirty="0"/>
              <a:t>增量学习、集成学习、迁移学习方法</a:t>
            </a:r>
            <a:endParaRPr lang="en-US" altLang="zh-CN" sz="2800" b="1" dirty="0"/>
          </a:p>
          <a:p>
            <a:pPr marL="342900" indent="-342900">
              <a:buFont typeface="Arial" panose="020B0604020202020204" pitchFamily="34" charset="0"/>
              <a:buChar char="•"/>
            </a:pPr>
            <a:endParaRPr lang="en-US" altLang="zh-CN" sz="2800" b="1" dirty="0"/>
          </a:p>
          <a:p>
            <a:pPr marL="342900" indent="-342900">
              <a:buFont typeface="Arial" panose="020B0604020202020204" pitchFamily="34" charset="0"/>
              <a:buChar char="•"/>
            </a:pPr>
            <a:r>
              <a:rPr lang="en-US" altLang="zh-CN" sz="2800" b="1" dirty="0"/>
              <a:t>IoT</a:t>
            </a:r>
            <a:r>
              <a:rPr lang="zh-CN" altLang="en-US" sz="2800" b="1" dirty="0"/>
              <a:t>、</a:t>
            </a:r>
            <a:r>
              <a:rPr lang="en-US" altLang="zh-CN" sz="2800" b="1" dirty="0"/>
              <a:t>CPS</a:t>
            </a:r>
            <a:r>
              <a:rPr lang="zh-CN" altLang="en-US" sz="2800" b="1" dirty="0"/>
              <a:t>、工控恶意与异常检测</a:t>
            </a:r>
            <a:endParaRPr lang="en-US" altLang="zh-CN" sz="2800" b="1" dirty="0"/>
          </a:p>
          <a:p>
            <a:pPr marL="342900" indent="-342900">
              <a:buFont typeface="Arial" panose="020B0604020202020204" pitchFamily="34" charset="0"/>
              <a:buChar char="•"/>
            </a:pPr>
            <a:endParaRPr lang="en-US" altLang="zh-CN" sz="2800" b="1" dirty="0"/>
          </a:p>
          <a:p>
            <a:pPr marL="342900" indent="-342900">
              <a:buFont typeface="Arial" panose="020B0604020202020204" pitchFamily="34" charset="0"/>
              <a:buChar char="•"/>
            </a:pPr>
            <a:r>
              <a:rPr lang="zh-CN" altLang="en-US" sz="2800" b="1" dirty="0"/>
              <a:t>其他恶意与异常检测，以及应用的恶意性检测（邮件、钓鱼网站）</a:t>
            </a:r>
            <a:endParaRPr lang="en-US" altLang="zh-CN" sz="2800" b="1" dirty="0"/>
          </a:p>
          <a:p>
            <a:endParaRPr lang="en-US" altLang="zh-CN" sz="2000" b="1" dirty="0"/>
          </a:p>
          <a:p>
            <a:endParaRPr lang="en-US" altLang="zh-CN" sz="2400" dirty="0"/>
          </a:p>
          <a:p>
            <a:pPr marL="342900" indent="-342900">
              <a:buFont typeface="+mj-lt"/>
              <a:buAutoNum type="arabicPeriod"/>
            </a:pPr>
            <a:endParaRPr lang="en-US" altLang="zh-CN" sz="2400" dirty="0"/>
          </a:p>
        </p:txBody>
      </p:sp>
    </p:spTree>
    <p:extLst>
      <p:ext uri="{BB962C8B-B14F-4D97-AF65-F5344CB8AC3E}">
        <p14:creationId xmlns:p14="http://schemas.microsoft.com/office/powerpoint/2010/main" val="385964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2EAB94-0226-95DF-CED2-264EF732E165}"/>
              </a:ext>
            </a:extLst>
          </p:cNvPr>
          <p:cNvSpPr txBox="1"/>
          <p:nvPr/>
        </p:nvSpPr>
        <p:spPr>
          <a:xfrm>
            <a:off x="539552" y="1052736"/>
            <a:ext cx="8064896" cy="2031325"/>
          </a:xfrm>
          <a:prstGeom prst="rect">
            <a:avLst/>
          </a:prstGeom>
          <a:noFill/>
        </p:spPr>
        <p:txBody>
          <a:bodyPr wrap="square" rtlCol="0">
            <a:spAutoFit/>
          </a:bodyPr>
          <a:lstStyle/>
          <a:p>
            <a:r>
              <a:rPr lang="zh-CN" altLang="en-US" sz="1800" dirty="0"/>
              <a:t>编写二分类增量学习改进方法，分别使用</a:t>
            </a:r>
            <a:r>
              <a:rPr lang="en-US" altLang="zh-CN" sz="1800" dirty="0" err="1"/>
              <a:t>sklearn</a:t>
            </a:r>
            <a:r>
              <a:rPr lang="zh-CN" altLang="en-US" dirty="0"/>
              <a:t>和</a:t>
            </a:r>
            <a:r>
              <a:rPr lang="en-US" altLang="zh-CN" dirty="0" err="1"/>
              <a:t>lightGBM</a:t>
            </a:r>
            <a:r>
              <a:rPr lang="zh-CN" altLang="en-US" dirty="0"/>
              <a:t>，结论是</a:t>
            </a:r>
            <a:r>
              <a:rPr lang="en-US" altLang="zh-CN" dirty="0" err="1"/>
              <a:t>lightgbm</a:t>
            </a:r>
            <a:r>
              <a:rPr lang="zh-CN" altLang="en-US" dirty="0"/>
              <a:t>模型对最近输入的数据较为敏感，体现为测试集验证存在较高的准确率和召回率，这比不应用增量学习表现更好，但</a:t>
            </a:r>
            <a:r>
              <a:rPr lang="en-US" altLang="zh-CN" dirty="0" err="1"/>
              <a:t>sklearn</a:t>
            </a:r>
            <a:r>
              <a:rPr lang="zh-CN" altLang="en-US" dirty="0"/>
              <a:t>对不同时间段训练数据的支撑没有明显区别。</a:t>
            </a:r>
            <a:endParaRPr lang="en-US" altLang="zh-CN" sz="1800" dirty="0"/>
          </a:p>
          <a:p>
            <a:br>
              <a:rPr lang="zh-CN" altLang="en-US" sz="1800" dirty="0"/>
            </a:br>
            <a:endParaRPr lang="zh-CN" altLang="en-US" sz="1800" dirty="0"/>
          </a:p>
          <a:p>
            <a:endParaRPr lang="zh-CN" altLang="en-US" dirty="0"/>
          </a:p>
        </p:txBody>
      </p:sp>
      <p:pic>
        <p:nvPicPr>
          <p:cNvPr id="4" name="图片 3">
            <a:extLst>
              <a:ext uri="{FF2B5EF4-FFF2-40B4-BE49-F238E27FC236}">
                <a16:creationId xmlns:a16="http://schemas.microsoft.com/office/drawing/2014/main" id="{75A6CA02-C3F5-53A8-8FCD-B907337E0682}"/>
              </a:ext>
            </a:extLst>
          </p:cNvPr>
          <p:cNvPicPr>
            <a:picLocks noChangeAspect="1"/>
          </p:cNvPicPr>
          <p:nvPr/>
        </p:nvPicPr>
        <p:blipFill>
          <a:blip r:embed="rId2"/>
          <a:stretch>
            <a:fillRect/>
          </a:stretch>
        </p:blipFill>
        <p:spPr>
          <a:xfrm>
            <a:off x="1187624" y="2564904"/>
            <a:ext cx="5976664" cy="3431878"/>
          </a:xfrm>
          <a:prstGeom prst="rect">
            <a:avLst/>
          </a:prstGeom>
        </p:spPr>
      </p:pic>
    </p:spTree>
    <p:extLst>
      <p:ext uri="{BB962C8B-B14F-4D97-AF65-F5344CB8AC3E}">
        <p14:creationId xmlns:p14="http://schemas.microsoft.com/office/powerpoint/2010/main" val="264837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研究背景与意义</a:t>
            </a:r>
          </a:p>
        </p:txBody>
      </p:sp>
      <p:sp>
        <p:nvSpPr>
          <p:cNvPr id="3" name="文本框 2"/>
          <p:cNvSpPr txBox="1"/>
          <p:nvPr/>
        </p:nvSpPr>
        <p:spPr>
          <a:xfrm>
            <a:off x="179705" y="904240"/>
            <a:ext cx="8796020" cy="5208605"/>
          </a:xfrm>
          <a:prstGeom prst="rect">
            <a:avLst/>
          </a:prstGeom>
          <a:noFill/>
        </p:spPr>
        <p:txBody>
          <a:bodyPr wrap="square">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一、研究背景与意义</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sym typeface="+mn-ea"/>
              </a:rPr>
              <a:t> </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buNone/>
            </a:pPr>
            <a:r>
              <a:rPr lang="zh-CN" altLang="en-US" sz="2000" b="1" dirty="0">
                <a:latin typeface="微软雅黑" panose="020B0503020204020204" pitchFamily="34" charset="-122"/>
                <a:ea typeface="微软雅黑" panose="020B0503020204020204" pitchFamily="34" charset="-122"/>
                <a:sym typeface="+mn-ea"/>
              </a:rPr>
              <a:t>研究意义： </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a:p>
            <a:pPr eaLnBrk="1" latinLnBrk="0" hangingPunct="1">
              <a:lnSpc>
                <a:spcPct val="150000"/>
              </a:lnSpc>
              <a:buNone/>
            </a:pPr>
            <a:r>
              <a:rPr lang="zh-CN" altLang="en-US" sz="2000" dirty="0">
                <a:latin typeface="微软雅黑" panose="020B0503020204020204" pitchFamily="34" charset="-122"/>
                <a:ea typeface="微软雅黑" panose="020B0503020204020204" pitchFamily="34" charset="-122"/>
                <a:sym typeface="+mn-ea"/>
              </a:rPr>
              <a:t>       1. 在网络中的加密流量所占比例极高，加密后流量特征发生了很大变化，利用传统方法（如</a:t>
            </a:r>
            <a:r>
              <a:rPr lang="en-US" altLang="zh-CN" sz="2000" dirty="0">
                <a:latin typeface="微软雅黑" panose="020B0503020204020204" pitchFamily="34" charset="-122"/>
                <a:ea typeface="微软雅黑" panose="020B0503020204020204" pitchFamily="34" charset="-122"/>
                <a:sym typeface="+mn-ea"/>
              </a:rPr>
              <a:t>DPI</a:t>
            </a:r>
            <a:r>
              <a:rPr lang="zh-CN" altLang="en-US" sz="2000" dirty="0">
                <a:latin typeface="微软雅黑" panose="020B0503020204020204" pitchFamily="34" charset="-122"/>
                <a:ea typeface="微软雅黑" panose="020B0503020204020204" pitchFamily="34" charset="-122"/>
                <a:sym typeface="+mn-ea"/>
              </a:rPr>
              <a:t>）很难适用于加密流量。在不解密的条件下识别恶意流量，可以顺应检测效率的要求，同时也保护了互联网使用者的隐私，始终贯彻网络安全的保护的初衷。</a:t>
            </a:r>
            <a:endParaRPr lang="en-US" altLang="zh-CN" sz="2000" dirty="0">
              <a:latin typeface="微软雅黑" panose="020B0503020204020204" pitchFamily="34" charset="-122"/>
              <a:ea typeface="微软雅黑" panose="020B0503020204020204" pitchFamily="34" charset="-122"/>
              <a:sym typeface="+mn-ea"/>
            </a:endParaRPr>
          </a:p>
          <a:p>
            <a:pPr eaLnBrk="1" latinLnBrk="0" hangingPunct="1">
              <a:lnSpc>
                <a:spcPct val="150000"/>
              </a:lnSpc>
              <a:buNone/>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随着网络中恶意流量行为的突增，需要建立一种模型来实现精细化识别加密恶意流量。比如，能够很好的识别出恶意流量所在的家族类，或进行半监督学习，实时更新固有的恶意家族类。实现细粒度的检测可以加强恶意流量监管能力，能够从源头治理网络服务质量，提升网络管理水平。</a:t>
            </a:r>
            <a:endParaRPr lang="en-US" altLang="zh-CN" sz="2000" dirty="0">
              <a:latin typeface="微软雅黑" panose="020B0503020204020204" pitchFamily="34" charset="-122"/>
              <a:ea typeface="微软雅黑" panose="020B0503020204020204" pitchFamily="34" charset="-122"/>
            </a:endParaRPr>
          </a:p>
          <a:p>
            <a:pPr eaLnBrk="1" latinLnBrk="0" hangingPunct="1">
              <a:lnSpc>
                <a:spcPct val="150000"/>
              </a:lnSpc>
              <a:buNone/>
            </a:pPr>
            <a:r>
              <a:rPr lang="en-US" altLang="zh-CN" sz="2000" dirty="0">
                <a:latin typeface="微软雅黑" panose="020B0503020204020204" pitchFamily="34" charset="-122"/>
                <a:ea typeface="微软雅黑" panose="020B0503020204020204" pitchFamily="34" charset="-122"/>
                <a:sym typeface="+mn-ea"/>
              </a:rPr>
              <a:t> </a:t>
            </a:r>
            <a:r>
              <a:rPr lang="zh-CN" sz="2000" dirty="0">
                <a:latin typeface="微软雅黑" panose="020B0503020204020204" pitchFamily="34" charset="-122"/>
                <a:ea typeface="微软雅黑" panose="020B0503020204020204" pitchFamily="34" charset="-122"/>
                <a:sym typeface="+mn-ea"/>
              </a:rPr>
              <a:t>因此，实现在不解密条件下进行</a:t>
            </a:r>
            <a:r>
              <a:rPr lang="zh-CN" altLang="en-US" sz="2000" dirty="0">
                <a:latin typeface="微软雅黑" panose="020B0503020204020204" pitchFamily="34" charset="-122"/>
                <a:ea typeface="微软雅黑" panose="020B0503020204020204" pitchFamily="34" charset="-122"/>
                <a:sym typeface="+mn-ea"/>
              </a:rPr>
              <a:t>精细化识别加密恶意流量是重要而迫切的。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68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E6BDA2-FAE3-49DA-96F7-0C729E8D9601}"/>
              </a:ext>
            </a:extLst>
          </p:cNvPr>
          <p:cNvSpPr txBox="1"/>
          <p:nvPr/>
        </p:nvSpPr>
        <p:spPr>
          <a:xfrm>
            <a:off x="833391" y="908720"/>
            <a:ext cx="7477218" cy="7571303"/>
          </a:xfrm>
          <a:prstGeom prst="rect">
            <a:avLst/>
          </a:prstGeom>
          <a:noFill/>
        </p:spPr>
        <p:txBody>
          <a:bodyPr wrap="square" rtlCol="0">
            <a:spAutoFit/>
          </a:bodyPr>
          <a:lstStyle/>
          <a:p>
            <a:r>
              <a:rPr lang="en-US" altLang="zh-CN" dirty="0"/>
              <a:t>Q</a:t>
            </a:r>
            <a:r>
              <a:rPr lang="zh-CN" altLang="en-US" dirty="0"/>
              <a:t>：如何彻底的改变样本不均衡对模型检测带来的不利影响？</a:t>
            </a:r>
            <a:endParaRPr lang="en-US" altLang="zh-CN" dirty="0"/>
          </a:p>
          <a:p>
            <a:r>
              <a:rPr lang="en-US" altLang="zh-CN" dirty="0"/>
              <a:t>A</a:t>
            </a:r>
            <a:r>
              <a:rPr lang="zh-CN" altLang="en-US" dirty="0"/>
              <a:t>：</a:t>
            </a:r>
            <a:endParaRPr lang="en-US" altLang="zh-CN" dirty="0"/>
          </a:p>
          <a:p>
            <a:r>
              <a:rPr lang="zh-CN" altLang="en-US" dirty="0"/>
              <a:t>在相关深度学习论文中，描述了相关算法，如</a:t>
            </a:r>
            <a:r>
              <a:rPr lang="en-US" altLang="zh-CN" dirty="0"/>
              <a:t>SMOKE</a:t>
            </a:r>
            <a:r>
              <a:rPr lang="zh-CN" altLang="en-US" dirty="0"/>
              <a:t>算法，是对过采样的改进</a:t>
            </a:r>
            <a:endParaRPr lang="en-US" altLang="zh-CN" dirty="0"/>
          </a:p>
          <a:p>
            <a:r>
              <a:rPr lang="en-US" altLang="zh-CN" dirty="0"/>
              <a:t>STEP1:</a:t>
            </a:r>
            <a:r>
              <a:rPr lang="zh-CN" altLang="en-US" dirty="0"/>
              <a:t>从少数类样本集合中随机选取样本</a:t>
            </a:r>
            <a:r>
              <a:rPr lang="en-US" altLang="zh-CN" dirty="0"/>
              <a:t>α</a:t>
            </a:r>
          </a:p>
          <a:p>
            <a:endParaRPr lang="en-US" altLang="zh-CN" dirty="0"/>
          </a:p>
          <a:p>
            <a:r>
              <a:rPr lang="en-US" altLang="zh-CN" dirty="0"/>
              <a:t>STEP2:</a:t>
            </a:r>
            <a:r>
              <a:rPr lang="zh-CN" altLang="en-US" dirty="0"/>
              <a:t>找到与样本</a:t>
            </a:r>
            <a:r>
              <a:rPr lang="en-US" altLang="zh-CN" dirty="0"/>
              <a:t>α</a:t>
            </a:r>
            <a:r>
              <a:rPr lang="zh-CN" altLang="en-US" dirty="0"/>
              <a:t>距离最近的</a:t>
            </a:r>
            <a:r>
              <a:rPr lang="en-US" altLang="zh-CN" dirty="0"/>
              <a:t>k</a:t>
            </a:r>
            <a:r>
              <a:rPr lang="zh-CN" altLang="en-US" dirty="0"/>
              <a:t>个少数类样本</a:t>
            </a:r>
            <a:endParaRPr lang="en-US" altLang="zh-CN" dirty="0"/>
          </a:p>
          <a:p>
            <a:endParaRPr lang="en-US" altLang="zh-CN" dirty="0"/>
          </a:p>
          <a:p>
            <a:r>
              <a:rPr lang="en-US" altLang="zh-CN" dirty="0"/>
              <a:t>STEP3:</a:t>
            </a:r>
            <a:r>
              <a:rPr lang="zh-CN" altLang="en-US" dirty="0"/>
              <a:t>从</a:t>
            </a:r>
            <a:r>
              <a:rPr lang="en-US" altLang="zh-CN" dirty="0"/>
              <a:t>k</a:t>
            </a:r>
            <a:r>
              <a:rPr lang="zh-CN" altLang="en-US" dirty="0"/>
              <a:t>个样本中随机选取一个样本</a:t>
            </a:r>
            <a:r>
              <a:rPr lang="en-US" altLang="zh-CN" dirty="0"/>
              <a:t>b,</a:t>
            </a:r>
            <a:r>
              <a:rPr lang="zh-CN" altLang="en-US" dirty="0"/>
              <a:t>连城</a:t>
            </a:r>
            <a:r>
              <a:rPr lang="en-US" altLang="zh-CN" dirty="0"/>
              <a:t>a</a:t>
            </a:r>
            <a:r>
              <a:rPr lang="zh-CN" altLang="en-US" dirty="0"/>
              <a:t>和</a:t>
            </a:r>
            <a:r>
              <a:rPr lang="en-US" altLang="zh-CN" dirty="0"/>
              <a:t>b</a:t>
            </a:r>
            <a:r>
              <a:rPr lang="zh-CN" altLang="en-US" dirty="0"/>
              <a:t>的直线</a:t>
            </a:r>
            <a:endParaRPr lang="en-US" altLang="zh-CN" dirty="0"/>
          </a:p>
          <a:p>
            <a:endParaRPr lang="en-US" altLang="zh-CN" dirty="0"/>
          </a:p>
          <a:p>
            <a:r>
              <a:rPr lang="en-US" altLang="zh-CN" dirty="0"/>
              <a:t>STEP4:</a:t>
            </a:r>
            <a:r>
              <a:rPr lang="zh-CN" altLang="en-US" dirty="0"/>
              <a:t>从直线上随机选取一个点作为新的少数类样本加入数据集</a:t>
            </a:r>
            <a:endParaRPr lang="en-US" altLang="zh-CN" dirty="0"/>
          </a:p>
          <a:p>
            <a:endParaRPr lang="en-US" altLang="zh-CN" dirty="0"/>
          </a:p>
          <a:p>
            <a:r>
              <a:rPr lang="en-US" altLang="zh-CN" dirty="0"/>
              <a:t>STEP5:</a:t>
            </a:r>
            <a:r>
              <a:rPr lang="zh-CN" altLang="en-US" dirty="0"/>
              <a:t>重复上述步骤，直到少数类和多数类样本达到均衡</a:t>
            </a:r>
            <a:endParaRPr lang="en-US" altLang="zh-CN" dirty="0"/>
          </a:p>
          <a:p>
            <a:endParaRPr lang="en-US" altLang="zh-CN" dirty="0"/>
          </a:p>
          <a:p>
            <a:endParaRPr lang="en-US" altLang="zh-CN" dirty="0"/>
          </a:p>
          <a:p>
            <a:endParaRPr lang="en-US" altLang="zh-CN" dirty="0"/>
          </a:p>
          <a:p>
            <a:r>
              <a:rPr lang="zh-CN" altLang="en-US" dirty="0"/>
              <a:t>在增量学习领域，有如下算法可供参考：</a:t>
            </a:r>
            <a:endParaRPr lang="en-US" altLang="zh-CN" dirty="0"/>
          </a:p>
          <a:p>
            <a:endParaRPr lang="en-US" altLang="zh-CN" dirty="0"/>
          </a:p>
          <a:p>
            <a:r>
              <a:rPr lang="zh-CN" altLang="en-US" dirty="0"/>
              <a:t>预设多个采样器，如</a:t>
            </a:r>
            <a:r>
              <a:rPr lang="en-US" altLang="zh-CN" dirty="0" err="1"/>
              <a:t>hearding</a:t>
            </a:r>
            <a:r>
              <a:rPr lang="en-US" altLang="zh-CN" dirty="0"/>
              <a:t> selection</a:t>
            </a:r>
            <a:r>
              <a:rPr lang="zh-CN" altLang="en-US" dirty="0"/>
              <a:t>算法，每次训练都从已知类和未知类采用数量均衡的样本，训练过程中对已知类样本使用知识蒸馏损失函数，对未知类使用交叉熵损失函数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44809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0265" y="1529715"/>
            <a:ext cx="7443470" cy="2030095"/>
          </a:xfrm>
          <a:prstGeom prst="rect">
            <a:avLst/>
          </a:prstGeom>
          <a:noFill/>
        </p:spPr>
        <p:txBody>
          <a:bodyPr wrap="square" rtlCol="0">
            <a:spAutoFit/>
          </a:bodyPr>
          <a:lstStyle/>
          <a:p>
            <a:r>
              <a:rPr lang="en-US" altLang="zh-CN" dirty="0">
                <a:solidFill>
                  <a:srgbClr val="FF0000"/>
                </a:solidFill>
                <a:sym typeface="+mn-ea"/>
              </a:rPr>
              <a:t>1.</a:t>
            </a:r>
            <a:r>
              <a:rPr lang="zh-CN" altLang="en-US" dirty="0">
                <a:solidFill>
                  <a:srgbClr val="FF0000"/>
                </a:solidFill>
                <a:sym typeface="+mn-ea"/>
              </a:rPr>
              <a:t>阅读</a:t>
            </a:r>
            <a:r>
              <a:rPr lang="en-US" altLang="zh-CN" dirty="0">
                <a:solidFill>
                  <a:srgbClr val="FF0000"/>
                </a:solidFill>
                <a:sym typeface="+mn-ea"/>
              </a:rPr>
              <a:t>《</a:t>
            </a:r>
            <a:r>
              <a:rPr lang="zh-CN" altLang="en-US" dirty="0">
                <a:solidFill>
                  <a:srgbClr val="FF0000"/>
                </a:solidFill>
                <a:sym typeface="+mn-ea"/>
              </a:rPr>
              <a:t>Kitsune: An Ensemble of Autoencoders for Online Network Intrusion Detection</a:t>
            </a:r>
            <a:r>
              <a:rPr lang="en-US" altLang="zh-CN" dirty="0">
                <a:solidFill>
                  <a:srgbClr val="FF0000"/>
                </a:solidFill>
                <a:sym typeface="+mn-ea"/>
              </a:rPr>
              <a:t>》</a:t>
            </a:r>
            <a:r>
              <a:rPr lang="zh-CN" altLang="en-US" dirty="0">
                <a:solidFill>
                  <a:srgbClr val="FF0000"/>
                </a:solidFill>
                <a:sym typeface="+mn-ea"/>
              </a:rPr>
              <a:t>和</a:t>
            </a:r>
            <a:r>
              <a:rPr lang="en-US" altLang="zh-CN" dirty="0">
                <a:solidFill>
                  <a:srgbClr val="FF0000"/>
                </a:solidFill>
                <a:sym typeface="+mn-ea"/>
              </a:rPr>
              <a:t>《</a:t>
            </a:r>
            <a:r>
              <a:rPr lang="zh-CN" altLang="en-US" dirty="0">
                <a:solidFill>
                  <a:srgbClr val="FF0000"/>
                </a:solidFill>
                <a:sym typeface="+mn-ea"/>
              </a:rPr>
              <a:t>Evading classifiers by morphing in the dark</a:t>
            </a:r>
            <a:r>
              <a:rPr lang="en-US" altLang="zh-CN" dirty="0">
                <a:solidFill>
                  <a:srgbClr val="FF0000"/>
                </a:solidFill>
                <a:sym typeface="+mn-ea"/>
              </a:rPr>
              <a:t>》</a:t>
            </a:r>
            <a:r>
              <a:rPr lang="zh-CN" altLang="en-US" dirty="0">
                <a:solidFill>
                  <a:srgbClr val="FF0000"/>
                </a:solidFill>
                <a:sym typeface="+mn-ea"/>
              </a:rPr>
              <a:t>两篇论文。</a:t>
            </a:r>
          </a:p>
          <a:p>
            <a:endParaRPr lang="zh-CN" altLang="en-US" dirty="0">
              <a:sym typeface="+mn-ea"/>
            </a:endParaRPr>
          </a:p>
          <a:p>
            <a:endParaRPr lang="zh-CN" altLang="en-US" dirty="0">
              <a:sym typeface="+mn-ea"/>
            </a:endParaRPr>
          </a:p>
          <a:p>
            <a:r>
              <a:rPr lang="zh-CN" altLang="en-US" dirty="0"/>
              <a:t>简述论文针对问题、解决方案、思考解决。</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
        <p:nvSpPr>
          <p:cNvPr id="5" name="矩形 4"/>
          <p:cNvSpPr/>
          <p:nvPr/>
        </p:nvSpPr>
        <p:spPr>
          <a:xfrm>
            <a:off x="1897415" y="3804807"/>
            <a:ext cx="4572000" cy="1753235"/>
          </a:xfrm>
          <a:prstGeom prst="rect">
            <a:avLst/>
          </a:prstGeom>
          <a:solidFill>
            <a:srgbClr val="FFFF00"/>
          </a:solidFill>
        </p:spPr>
        <p:txBody>
          <a:bodyPr>
            <a:spAutoFit/>
          </a:bodyPr>
          <a:lstStyle/>
          <a:p>
            <a:pPr algn="l"/>
            <a:r>
              <a:rPr lang="zh-CN" altLang="en-US" dirty="0">
                <a:solidFill>
                  <a:srgbClr val="FF0000"/>
                </a:solidFill>
                <a:sym typeface="+mn-ea"/>
              </a:rPr>
              <a:t>该</a:t>
            </a:r>
            <a:r>
              <a:rPr lang="en-US" altLang="zh-CN" dirty="0">
                <a:solidFill>
                  <a:srgbClr val="FF0000"/>
                </a:solidFill>
                <a:sym typeface="+mn-ea"/>
              </a:rPr>
              <a:t>ppt</a:t>
            </a:r>
            <a:r>
              <a:rPr lang="zh-CN" altLang="en-US" dirty="0">
                <a:solidFill>
                  <a:srgbClr val="FF0000"/>
                </a:solidFill>
                <a:sym typeface="+mn-ea"/>
              </a:rPr>
              <a:t>是工作进展，所以，这里的论文阅读只要简写论文针对问题、解决方案、思考借鉴等，不用严格按照论文阅读格式书写；</a:t>
            </a:r>
          </a:p>
          <a:p>
            <a:pPr algn="l"/>
            <a:r>
              <a:rPr lang="zh-CN" altLang="en-US" dirty="0">
                <a:solidFill>
                  <a:srgbClr val="FF0000"/>
                </a:solidFill>
                <a:sym typeface="+mn-ea"/>
              </a:rPr>
              <a:t>同时，把该阅读的论文更新在</a:t>
            </a:r>
            <a:r>
              <a:rPr lang="en-US" altLang="zh-CN" dirty="0">
                <a:solidFill>
                  <a:srgbClr val="FF0000"/>
                </a:solidFill>
                <a:sym typeface="+mn-ea"/>
              </a:rPr>
              <a:t>“xxx </a:t>
            </a:r>
            <a:r>
              <a:rPr lang="zh-CN" altLang="en-US"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研究现状、挑战、创新思路</a:t>
            </a:r>
            <a:r>
              <a:rPr lang="en-US" altLang="zh-CN"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.PPT</a:t>
            </a:r>
            <a:r>
              <a:rPr lang="en-US" altLang="zh-CN" dirty="0">
                <a:solidFill>
                  <a:srgbClr val="FF0000"/>
                </a:solidFill>
                <a:sym typeface="+mn-ea"/>
              </a:rPr>
              <a:t>”</a:t>
            </a:r>
            <a:r>
              <a:rPr lang="zh-CN" altLang="en-US" dirty="0">
                <a:solidFill>
                  <a:srgbClr val="FF0000"/>
                </a:solidFill>
                <a:sym typeface="+mn-ea"/>
              </a:rPr>
              <a:t>的文件中，用正式格式记录阅读的论文情况。</a:t>
            </a:r>
            <a:endParaRPr lang="en-US" altLang="zh-CN" dirty="0">
              <a:solidFill>
                <a:srgbClr val="FF0000"/>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b="8820"/>
          <a:stretch>
            <a:fillRect/>
          </a:stretch>
        </p:blipFill>
        <p:spPr bwMode="auto">
          <a:xfrm>
            <a:off x="683568" y="2634382"/>
            <a:ext cx="5184576" cy="1253204"/>
          </a:xfrm>
          <a:prstGeom prst="rect">
            <a:avLst/>
          </a:prstGeom>
          <a:noFill/>
          <a:ln w="9525">
            <a:noFill/>
            <a:miter lim="800000"/>
            <a:headEnd/>
            <a:tailEnd/>
          </a:ln>
        </p:spPr>
      </p:pic>
      <p:sp>
        <p:nvSpPr>
          <p:cNvPr id="21" name="TextBox 20"/>
          <p:cNvSpPr txBox="1"/>
          <p:nvPr/>
        </p:nvSpPr>
        <p:spPr>
          <a:xfrm>
            <a:off x="467544" y="4218558"/>
            <a:ext cx="7704856" cy="923330"/>
          </a:xfrm>
          <a:prstGeom prst="rect">
            <a:avLst/>
          </a:prstGeom>
          <a:noFill/>
        </p:spPr>
        <p:txBody>
          <a:bodyPr wrap="square" rtlCol="0">
            <a:spAutoFit/>
          </a:bodyPr>
          <a:lstStyle/>
          <a:p>
            <a:r>
              <a:rPr lang="zh-CN" altLang="zh-CN" dirty="0"/>
              <a:t>将恶意样本得到的最大预测值与良性样本得到的最大预测值相加取均值</a:t>
            </a:r>
            <a:r>
              <a:rPr lang="en-US" altLang="zh-CN" dirty="0"/>
              <a:t> </a:t>
            </a:r>
            <a:r>
              <a:rPr lang="zh-CN" altLang="zh-CN" dirty="0"/>
              <a:t>，将恶意样本得到的最小预测值与良性样本得到的最小预测值相加取均值</a:t>
            </a:r>
            <a:r>
              <a:rPr lang="en-US" altLang="zh-CN" dirty="0"/>
              <a:t> </a:t>
            </a:r>
            <a:r>
              <a:rPr lang="zh-CN" altLang="en-US" dirty="0"/>
              <a:t>，</a:t>
            </a:r>
            <a:r>
              <a:rPr lang="en-US" altLang="zh-CN" dirty="0"/>
              <a:t> </a:t>
            </a:r>
            <a:r>
              <a:rPr lang="zh-CN" altLang="zh-CN" dirty="0"/>
              <a:t>为阈值取值范围的上界与下界</a:t>
            </a:r>
            <a:r>
              <a:rPr lang="zh-CN" altLang="en-US" dirty="0"/>
              <a:t>。</a:t>
            </a:r>
          </a:p>
        </p:txBody>
      </p:sp>
      <p:sp>
        <p:nvSpPr>
          <p:cNvPr id="22" name="TextBox 21"/>
          <p:cNvSpPr txBox="1"/>
          <p:nvPr/>
        </p:nvSpPr>
        <p:spPr>
          <a:xfrm>
            <a:off x="539552" y="2058318"/>
            <a:ext cx="6417141" cy="369332"/>
          </a:xfrm>
          <a:prstGeom prst="rect">
            <a:avLst/>
          </a:prstGeom>
          <a:noFill/>
        </p:spPr>
        <p:txBody>
          <a:bodyPr wrap="none" rtlCol="0">
            <a:spAutoFit/>
          </a:bodyPr>
          <a:lstStyle/>
          <a:p>
            <a:r>
              <a:rPr lang="zh-CN" altLang="en-US" dirty="0"/>
              <a:t>预测测试集样本的预测值，并选出不同类别的最大值与最小值</a:t>
            </a:r>
          </a:p>
        </p:txBody>
      </p:sp>
      <p:pic>
        <p:nvPicPr>
          <p:cNvPr id="2067" name="Picture 19" descr="G:\0831\2019-08-31 19-38-02屏幕截图.png"/>
          <p:cNvPicPr>
            <a:picLocks noChangeAspect="1" noChangeArrowheads="1"/>
          </p:cNvPicPr>
          <p:nvPr/>
        </p:nvPicPr>
        <p:blipFill>
          <a:blip r:embed="rId3" cstate="print"/>
          <a:srcRect r="-130" b="78947"/>
          <a:stretch>
            <a:fillRect/>
          </a:stretch>
        </p:blipFill>
        <p:spPr bwMode="auto">
          <a:xfrm>
            <a:off x="611560" y="5226670"/>
            <a:ext cx="8352928" cy="288032"/>
          </a:xfrm>
          <a:prstGeom prst="rect">
            <a:avLst/>
          </a:prstGeom>
          <a:noFill/>
        </p:spPr>
      </p:pic>
      <p:sp>
        <p:nvSpPr>
          <p:cNvPr id="7" name="文本框 1"/>
          <p:cNvSpPr txBox="1"/>
          <p:nvPr/>
        </p:nvSpPr>
        <p:spPr>
          <a:xfrm>
            <a:off x="2843808" y="22034"/>
            <a:ext cx="3888432" cy="107632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latin typeface="微软雅黑 Light" panose="020B0502040204020203" pitchFamily="34" charset="-122"/>
              <a:ea typeface="微软雅黑 Light" panose="020B0502040204020203" pitchFamily="34" charset="-122"/>
            </a:endParaRPr>
          </a:p>
          <a:p>
            <a:endParaRPr lang="zh-CN" altLang="en-US" sz="3200" b="1" dirty="0">
              <a:solidFill>
                <a:schemeClr val="bg1"/>
              </a:solidFill>
            </a:endParaRPr>
          </a:p>
        </p:txBody>
      </p:sp>
      <p:sp>
        <p:nvSpPr>
          <p:cNvPr id="2" name="文本框 1"/>
          <p:cNvSpPr txBox="1"/>
          <p:nvPr/>
        </p:nvSpPr>
        <p:spPr>
          <a:xfrm>
            <a:off x="683260" y="1313815"/>
            <a:ext cx="3187065" cy="368300"/>
          </a:xfrm>
          <a:prstGeom prst="rect">
            <a:avLst/>
          </a:prstGeom>
          <a:noFill/>
        </p:spPr>
        <p:txBody>
          <a:bodyPr wrap="square" rtlCol="0" anchor="t">
            <a:spAutoFit/>
          </a:bodyPr>
          <a:lstStyle/>
          <a:p>
            <a:r>
              <a:rPr lang="en-US" altLang="zh-CN" b="1" dirty="0">
                <a:solidFill>
                  <a:srgbClr val="FF0000"/>
                </a:solidFill>
                <a:sym typeface="+mn-ea"/>
              </a:rPr>
              <a:t>2.</a:t>
            </a:r>
            <a:r>
              <a:rPr lang="zh-CN" altLang="en-US" b="1" dirty="0">
                <a:solidFill>
                  <a:srgbClr val="FF0000"/>
                </a:solidFill>
                <a:sym typeface="+mn-ea"/>
              </a:rPr>
              <a:t>设计</a:t>
            </a:r>
            <a:r>
              <a:rPr lang="en-US" altLang="zh-CN" b="1" dirty="0">
                <a:solidFill>
                  <a:srgbClr val="FF0000"/>
                </a:solidFill>
                <a:sym typeface="+mn-ea"/>
              </a:rPr>
              <a:t>xxx</a:t>
            </a:r>
            <a:r>
              <a:rPr lang="zh-CN" altLang="en-US" b="1" dirty="0">
                <a:solidFill>
                  <a:srgbClr val="FF0000"/>
                </a:solidFill>
                <a:sym typeface="+mn-ea"/>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9" descr="G:\0831\2019-08-31 19-38-02屏幕截图.png"/>
          <p:cNvPicPr>
            <a:picLocks noChangeAspect="1" noChangeArrowheads="1"/>
          </p:cNvPicPr>
          <p:nvPr/>
        </p:nvPicPr>
        <p:blipFill>
          <a:blip r:embed="rId2" cstate="print"/>
          <a:srcRect t="21053"/>
          <a:stretch>
            <a:fillRect/>
          </a:stretch>
        </p:blipFill>
        <p:spPr bwMode="auto">
          <a:xfrm>
            <a:off x="179765" y="4724385"/>
            <a:ext cx="8342095" cy="1080120"/>
          </a:xfrm>
          <a:prstGeom prst="rect">
            <a:avLst/>
          </a:prstGeom>
          <a:noFill/>
        </p:spPr>
      </p:pic>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73" name="Object 1"/>
          <p:cNvGraphicFramePr>
            <a:graphicFrameLocks noChangeAspect="1"/>
          </p:cNvGraphicFramePr>
          <p:nvPr/>
        </p:nvGraphicFramePr>
        <p:xfrm>
          <a:off x="214245" y="2323867"/>
          <a:ext cx="8858000" cy="442900"/>
        </p:xfrm>
        <a:graphic>
          <a:graphicData uri="http://schemas.openxmlformats.org/presentationml/2006/ole">
            <mc:AlternateContent xmlns:mc="http://schemas.openxmlformats.org/markup-compatibility/2006">
              <mc:Choice xmlns:v="urn:schemas-microsoft-com:vml" Requires="v">
                <p:oleObj name="Equation" r:id="rId3" imgW="149047200" imgH="6096000" progId="Equation.DSMT4">
                  <p:embed/>
                </p:oleObj>
              </mc:Choice>
              <mc:Fallback>
                <p:oleObj name="Equation" r:id="rId3" imgW="149047200" imgH="60960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45" y="2323867"/>
                        <a:ext cx="8858000" cy="4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79765" y="1791236"/>
            <a:ext cx="2492990" cy="369332"/>
          </a:xfrm>
          <a:prstGeom prst="rect">
            <a:avLst/>
          </a:prstGeom>
          <a:noFill/>
        </p:spPr>
        <p:txBody>
          <a:bodyPr wrap="none" rtlCol="0">
            <a:spAutoFit/>
          </a:bodyPr>
          <a:lstStyle/>
          <a:p>
            <a:r>
              <a:rPr lang="zh-CN" altLang="zh-CN" dirty="0"/>
              <a:t>类间方差</a:t>
            </a:r>
            <a:r>
              <a:rPr lang="zh-CN" altLang="en-US" dirty="0"/>
              <a:t>的计算公式：</a:t>
            </a:r>
          </a:p>
        </p:txBody>
      </p:sp>
      <p:sp>
        <p:nvSpPr>
          <p:cNvPr id="9" name="TextBox 8"/>
          <p:cNvSpPr txBox="1"/>
          <p:nvPr/>
        </p:nvSpPr>
        <p:spPr>
          <a:xfrm>
            <a:off x="179765" y="2959025"/>
            <a:ext cx="7596336" cy="1477328"/>
          </a:xfrm>
          <a:prstGeom prst="rect">
            <a:avLst/>
          </a:prstGeom>
          <a:noFill/>
        </p:spPr>
        <p:txBody>
          <a:bodyPr wrap="square" rtlCol="0">
            <a:spAutoFit/>
          </a:bodyPr>
          <a:lstStyle/>
          <a:p>
            <a:r>
              <a:rPr lang="en-US" altLang="zh-CN" dirty="0"/>
              <a:t>v0k表示在阈值分割下被分类为良性的样本数量占总测试样本数量的比例， v1k表示在阈值分割下被分类为恶意的样本数量占总测试样本数量的比例， u0k表示在阈值分割下被分类为良性样本的预测概率均值， </a:t>
            </a:r>
          </a:p>
          <a:p>
            <a:r>
              <a:rPr lang="en-US" altLang="zh-CN" dirty="0"/>
              <a:t>u1k表示在阈值分割下被分类为恶意样本的预测概率均值， </a:t>
            </a:r>
          </a:p>
          <a:p>
            <a:r>
              <a:rPr lang="en-US" altLang="zh-CN" dirty="0"/>
              <a:t>uk表示全体测试样本预测概率的均值， </a:t>
            </a:r>
            <a:endParaRPr lang="zh-CN" altLang="en-US" dirty="0"/>
          </a:p>
        </p:txBody>
      </p:sp>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
        <p:nvSpPr>
          <p:cNvPr id="2" name="文本框 1"/>
          <p:cNvSpPr txBox="1"/>
          <p:nvPr/>
        </p:nvSpPr>
        <p:spPr>
          <a:xfrm>
            <a:off x="213995" y="912495"/>
            <a:ext cx="2540000" cy="645160"/>
          </a:xfrm>
          <a:prstGeom prst="rect">
            <a:avLst/>
          </a:prstGeom>
          <a:noFill/>
        </p:spPr>
        <p:txBody>
          <a:bodyPr wrap="square" rtlCol="0" anchor="t">
            <a:spAutoFit/>
          </a:bodyPr>
          <a:lstStyle/>
          <a:p>
            <a:endParaRPr lang="en-US" altLang="zh-CN" dirty="0">
              <a:sym typeface="+mn-ea"/>
            </a:endParaRPr>
          </a:p>
          <a:p>
            <a:r>
              <a:rPr lang="en-US" altLang="zh-CN" b="1" dirty="0">
                <a:solidFill>
                  <a:srgbClr val="FF0000"/>
                </a:solidFill>
                <a:sym typeface="+mn-ea"/>
              </a:rPr>
              <a:t>3.</a:t>
            </a:r>
            <a:r>
              <a:rPr lang="zh-CN" altLang="en-US" b="1" dirty="0">
                <a:solidFill>
                  <a:srgbClr val="FF0000"/>
                </a:solidFill>
                <a:sym typeface="+mn-ea"/>
              </a:rPr>
              <a:t>开发</a:t>
            </a:r>
            <a:r>
              <a:rPr lang="en-US" altLang="zh-CN" b="1" dirty="0">
                <a:solidFill>
                  <a:srgbClr val="FF0000"/>
                </a:solidFill>
                <a:sym typeface="+mn-ea"/>
              </a:rPr>
              <a:t>xxx</a:t>
            </a:r>
            <a:r>
              <a:rPr lang="zh-CN" altLang="en-US" b="1" dirty="0">
                <a:solidFill>
                  <a:srgbClr val="FF0000"/>
                </a:solidFill>
                <a:sym typeface="+mn-ea"/>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0831\0831.png"/>
          <p:cNvPicPr>
            <a:picLocks noChangeAspect="1" noChangeArrowheads="1"/>
          </p:cNvPicPr>
          <p:nvPr/>
        </p:nvPicPr>
        <p:blipFill>
          <a:blip r:embed="rId2" cstate="print"/>
          <a:srcRect/>
          <a:stretch>
            <a:fillRect/>
          </a:stretch>
        </p:blipFill>
        <p:spPr bwMode="auto">
          <a:xfrm>
            <a:off x="1259632" y="1628800"/>
            <a:ext cx="6624736" cy="4056815"/>
          </a:xfrm>
          <a:prstGeom prst="rect">
            <a:avLst/>
          </a:prstGeom>
          <a:noFill/>
        </p:spPr>
      </p:pic>
      <p:sp>
        <p:nvSpPr>
          <p:cNvPr id="6" name="TextBox 5"/>
          <p:cNvSpPr txBox="1"/>
          <p:nvPr/>
        </p:nvSpPr>
        <p:spPr>
          <a:xfrm>
            <a:off x="179512" y="5589240"/>
            <a:ext cx="8496944" cy="923330"/>
          </a:xfrm>
          <a:prstGeom prst="rect">
            <a:avLst/>
          </a:prstGeom>
          <a:noFill/>
        </p:spPr>
        <p:txBody>
          <a:bodyPr wrap="square" rtlCol="0">
            <a:spAutoFit/>
          </a:bodyPr>
          <a:lstStyle/>
          <a:p>
            <a:r>
              <a:rPr lang="zh-CN" altLang="zh-CN" dirty="0"/>
              <a:t>方差越大说明两个类别的区别更明显，当部分良性加密流量样本被错分为恶意加密流量样本或部分恶意加密流量样本被错分为良性加密流量样本，都会导致两部分差别变小</a:t>
            </a:r>
            <a:r>
              <a:rPr lang="zh-CN" altLang="en-US" dirty="0"/>
              <a:t>。</a:t>
            </a:r>
          </a:p>
        </p:txBody>
      </p:sp>
      <p:sp>
        <p:nvSpPr>
          <p:cNvPr id="4" name="TextBox 3"/>
          <p:cNvSpPr txBox="1"/>
          <p:nvPr/>
        </p:nvSpPr>
        <p:spPr>
          <a:xfrm>
            <a:off x="539552" y="1268760"/>
            <a:ext cx="3960440" cy="369332"/>
          </a:xfrm>
          <a:prstGeom prst="rect">
            <a:avLst/>
          </a:prstGeom>
          <a:noFill/>
        </p:spPr>
        <p:txBody>
          <a:bodyPr wrap="square" rtlCol="0">
            <a:spAutoFit/>
          </a:bodyPr>
          <a:lstStyle/>
          <a:p>
            <a:r>
              <a:rPr lang="zh-CN" altLang="en-US" dirty="0"/>
              <a:t>阈值与方差关系图</a:t>
            </a:r>
          </a:p>
        </p:txBody>
      </p:sp>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9.2~9.8</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2159732" y="2708920"/>
            <a:ext cx="4824536" cy="584775"/>
          </a:xfrm>
          <a:prstGeom prst="rect">
            <a:avLst/>
          </a:prstGeom>
          <a:noFill/>
        </p:spPr>
        <p:txBody>
          <a:bodyPr wrap="square" rtlCol="0">
            <a:spAutoFit/>
          </a:bodyPr>
          <a:lstStyle/>
          <a:p>
            <a:pPr algn="ctr"/>
            <a:r>
              <a:rPr lang="zh-CN" altLang="en-US" sz="3200" dirty="0">
                <a:latin typeface="微软雅黑 Light" panose="020B0502040204020203" pitchFamily="34" charset="-122"/>
                <a:ea typeface="微软雅黑 Light" panose="020B0502040204020203" pitchFamily="34" charset="-122"/>
              </a:rPr>
              <a:t>国庆节假期</a:t>
            </a: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9732" y="2708920"/>
            <a:ext cx="4824536"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9.9~9.15</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231" y="1924303"/>
            <a:ext cx="7443470" cy="2030095"/>
          </a:xfrm>
          <a:prstGeom prst="rect">
            <a:avLst/>
          </a:prstGeom>
          <a:noFill/>
        </p:spPr>
        <p:txBody>
          <a:bodyPr wrap="square" rtlCol="0">
            <a:spAutoFit/>
          </a:bodyPr>
          <a:lstStyle/>
          <a:p>
            <a:r>
              <a:rPr lang="en-US" altLang="zh-CN" dirty="0">
                <a:sym typeface="+mn-ea"/>
              </a:rPr>
              <a:t>1.</a:t>
            </a:r>
            <a:r>
              <a:rPr lang="zh-CN" altLang="en-US" dirty="0">
                <a:sym typeface="+mn-ea"/>
              </a:rPr>
              <a:t>进行</a:t>
            </a:r>
            <a:r>
              <a:rPr lang="en-US" altLang="zh-CN" dirty="0">
                <a:sym typeface="+mn-ea"/>
              </a:rPr>
              <a:t>xxx</a:t>
            </a:r>
            <a:r>
              <a:rPr lang="zh-CN" altLang="en-US" dirty="0">
                <a:sym typeface="+mn-ea"/>
              </a:rPr>
              <a:t>试验，收集数据；</a:t>
            </a:r>
            <a:endParaRPr lang="en-US" altLang="zh-CN" dirty="0">
              <a:sym typeface="+mn-ea"/>
            </a:endParaRPr>
          </a:p>
          <a:p>
            <a:endParaRPr lang="en-US" altLang="zh-CN" dirty="0">
              <a:sym typeface="+mn-ea"/>
            </a:endParaRPr>
          </a:p>
          <a:p>
            <a:r>
              <a:rPr lang="en-US" altLang="zh-CN" dirty="0">
                <a:sym typeface="+mn-ea"/>
              </a:rPr>
              <a:t>2.xxx</a:t>
            </a:r>
            <a:r>
              <a:rPr lang="zh-CN" altLang="en-US" dirty="0">
                <a:sym typeface="+mn-ea"/>
              </a:rPr>
              <a:t>数据分析与</a:t>
            </a:r>
            <a:r>
              <a:rPr lang="en-US" altLang="zh-CN" dirty="0">
                <a:sym typeface="+mn-ea"/>
              </a:rPr>
              <a:t>xxx</a:t>
            </a:r>
            <a:r>
              <a:rPr lang="zh-CN" altLang="en-US" dirty="0">
                <a:sym typeface="+mn-ea"/>
              </a:rPr>
              <a:t>系统设计；</a:t>
            </a:r>
            <a:endParaRPr lang="en-US" altLang="zh-CN" dirty="0">
              <a:sym typeface="+mn-ea"/>
            </a:endParaRPr>
          </a:p>
          <a:p>
            <a:endParaRPr lang="en-US" altLang="zh-CN" dirty="0">
              <a:sym typeface="+mn-ea"/>
            </a:endParaRPr>
          </a:p>
          <a:p>
            <a:r>
              <a:rPr lang="en-US" altLang="zh-CN" dirty="0">
                <a:sym typeface="+mn-ea"/>
              </a:rPr>
              <a:t>3.</a:t>
            </a:r>
            <a:r>
              <a:rPr lang="zh-CN" altLang="en-US" dirty="0">
                <a:sym typeface="+mn-ea"/>
              </a:rPr>
              <a:t>开发</a:t>
            </a:r>
            <a:r>
              <a:rPr lang="en-US" altLang="zh-CN" dirty="0">
                <a:sym typeface="+mn-ea"/>
              </a:rPr>
              <a:t>xxx</a:t>
            </a:r>
            <a:r>
              <a:rPr lang="zh-CN" altLang="en-US" dirty="0">
                <a:sym typeface="+mn-ea"/>
              </a:rPr>
              <a:t>；</a:t>
            </a:r>
            <a:endParaRPr lang="en-US" altLang="zh-CN" dirty="0">
              <a:sym typeface="+mn-ea"/>
            </a:endParaRPr>
          </a:p>
          <a:p>
            <a:r>
              <a:rPr lang="zh-CN" altLang="en-US" dirty="0">
                <a:sym typeface="+mn-ea"/>
              </a:rPr>
              <a:t> </a:t>
            </a:r>
            <a:endParaRPr lang="en-US" altLang="zh-CN" dirty="0"/>
          </a:p>
          <a:p>
            <a:endParaRPr lang="zh-CN" altLang="en-US" dirty="0">
              <a:sym typeface="+mn-ea"/>
            </a:endParaRPr>
          </a:p>
        </p:txBody>
      </p:sp>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884" y="1412776"/>
            <a:ext cx="8496944" cy="5577937"/>
          </a:xfrm>
          <a:prstGeom prst="rect">
            <a:avLst/>
          </a:prstGeom>
          <a:noFill/>
        </p:spPr>
        <p:txBody>
          <a:bodyPr wrap="square" rtlCol="0">
            <a:spAutoFit/>
          </a:bodyPr>
          <a:lstStyle/>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包流量识别和</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QoS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控制技术：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2005</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年提出，仅对</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IP</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包头中的五元组信息进行分析来确定当前流量的基本信息。随着网上应用类型的丰富，仅仅通过第四层端口信息无法判定流量的应用类型。</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[1]</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endParaRP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2007</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增加了对应用层的分析，是一种基于应用层的流量检测和控制技术。可以按照不同的协议，分为特征字的识别技术、应用层网关识别技术和行为模式识别技术。但这类技术背离了网络安全保护用户隐私的初衷，且解密流量对设备提出了要求，难以应对大数据结合下的流量识别场景。</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a:t>
            </a:r>
          </a:p>
          <a:p>
            <a:pPr marL="0" marR="0" lvl="0" indent="0" algn="l" defTabSz="914400" rtl="0" eaLnBrk="1" fontAlgn="base" latinLnBrk="0" hangingPunct="1">
              <a:lnSpc>
                <a:spcPct val="150000"/>
              </a:lnSpc>
              <a:spcBef>
                <a:spcPct val="0"/>
              </a:spcBef>
              <a:spcAft>
                <a:spcPct val="0"/>
              </a:spcAft>
              <a:buClrTx/>
              <a:buSzTx/>
              <a:buFontTx/>
              <a:buNone/>
              <a:tabLst/>
              <a:defRPr sz="2000">
                <a:latin typeface="Microsoft YaHei"/>
                <a:ea typeface="Microsoft YaHei"/>
                <a:cs typeface="Microsoft YaHei"/>
                <a:sym typeface="Microsoft YaHei"/>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DFI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检测的方法：</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2009</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年提出， 相较于基于</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DPI</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的方法，该方法采用一种基于流量行为的应用识别技术，即不同的应用类型体现会话连接或者数据流的哪个状态不同。具有处理速度快、维护成本低以及很好应对流量加密流。</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icrosoft YaHei"/>
              </a:rPr>
              <a:t>[3]</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Roman"/>
              <a:sym typeface="Times Roman"/>
            </a:endParaRPr>
          </a:p>
        </p:txBody>
      </p:sp>
      <p:sp>
        <p:nvSpPr>
          <p:cNvPr id="19457" name="文本框 1"/>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研究现状</a:t>
            </a: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与</a:t>
            </a:r>
            <a:r>
              <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分析</a:t>
            </a:r>
          </a:p>
        </p:txBody>
      </p:sp>
      <p:sp>
        <p:nvSpPr>
          <p:cNvPr id="4" name="文本框 2">
            <a:extLst>
              <a:ext uri="{FF2B5EF4-FFF2-40B4-BE49-F238E27FC236}">
                <a16:creationId xmlns:a16="http://schemas.microsoft.com/office/drawing/2014/main" id="{776D3882-04A9-4196-8042-727C923DE503}"/>
              </a:ext>
            </a:extLst>
          </p:cNvPr>
          <p:cNvSpPr txBox="1">
            <a:spLocks noChangeArrowheads="1"/>
          </p:cNvSpPr>
          <p:nvPr/>
        </p:nvSpPr>
        <p:spPr bwMode="auto">
          <a:xfrm>
            <a:off x="323528" y="904369"/>
            <a:ext cx="8496300" cy="580415"/>
          </a:xfrm>
          <a:prstGeom prst="rect">
            <a:avLst/>
          </a:prstGeom>
          <a:noFill/>
          <a:ln w="9525">
            <a:noFill/>
            <a:miter lim="800000"/>
          </a:ln>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二、研究现状与分析：</a:t>
            </a:r>
            <a:endPar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
        <p:nvSpPr>
          <p:cNvPr id="8" name="TextBox 7"/>
          <p:cNvSpPr txBox="1"/>
          <p:nvPr/>
        </p:nvSpPr>
        <p:spPr>
          <a:xfrm>
            <a:off x="612319" y="1913796"/>
            <a:ext cx="7056784" cy="923330"/>
          </a:xfrm>
          <a:prstGeom prst="rect">
            <a:avLst/>
          </a:prstGeom>
          <a:noFill/>
        </p:spPr>
        <p:txBody>
          <a:bodyPr wrap="square" rtlCol="0">
            <a:spAutoFit/>
          </a:bodyPr>
          <a:lstStyle/>
          <a:p>
            <a:r>
              <a:rPr lang="zh-CN" altLang="en-US" dirty="0"/>
              <a:t>引入对误分良性与恶意流量产生代价不同的代价敏感参数</a:t>
            </a:r>
            <a:endParaRPr lang="en-US" altLang="zh-CN" dirty="0"/>
          </a:p>
          <a:p>
            <a:r>
              <a:rPr lang="zh-CN" altLang="en-US" dirty="0"/>
              <a:t>将原始损失：</a:t>
            </a:r>
            <a:endParaRPr lang="en-US" altLang="zh-CN" dirty="0"/>
          </a:p>
          <a:p>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828343" y="4074036"/>
          <a:ext cx="7504834" cy="720080"/>
        </p:xfrm>
        <a:graphic>
          <a:graphicData uri="http://schemas.openxmlformats.org/presentationml/2006/ole">
            <mc:AlternateContent xmlns:mc="http://schemas.openxmlformats.org/markup-compatibility/2006">
              <mc:Choice xmlns:v="urn:schemas-microsoft-com:vml" Requires="v">
                <p:oleObj name="Equation" r:id="rId2" imgW="107289600" imgH="10363200" progId="Equation.DSMT4">
                  <p:embed/>
                </p:oleObj>
              </mc:Choice>
              <mc:Fallback>
                <p:oleObj name="Equation" r:id="rId2" imgW="107289600" imgH="10363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43" y="4074036"/>
                        <a:ext cx="7504834"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7" name="Object 3"/>
          <p:cNvGraphicFramePr>
            <a:graphicFrameLocks noChangeAspect="1"/>
          </p:cNvGraphicFramePr>
          <p:nvPr/>
        </p:nvGraphicFramePr>
        <p:xfrm>
          <a:off x="900350" y="2633876"/>
          <a:ext cx="6432715" cy="720080"/>
        </p:xfrm>
        <a:graphic>
          <a:graphicData uri="http://schemas.openxmlformats.org/presentationml/2006/ole">
            <mc:AlternateContent xmlns:mc="http://schemas.openxmlformats.org/markup-compatibility/2006">
              <mc:Choice xmlns:v="urn:schemas-microsoft-com:vml" Requires="v">
                <p:oleObj name="Equation" r:id="rId4" imgW="92049600" imgH="10363200" progId="Equation.DSMT4">
                  <p:embed/>
                </p:oleObj>
              </mc:Choice>
              <mc:Fallback>
                <p:oleObj name="Equation" r:id="rId4" imgW="92049600" imgH="10363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350" y="2633876"/>
                        <a:ext cx="6432715"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756335" y="3497972"/>
            <a:ext cx="1107996" cy="369332"/>
          </a:xfrm>
          <a:prstGeom prst="rect">
            <a:avLst/>
          </a:prstGeom>
        </p:spPr>
        <p:txBody>
          <a:bodyPr wrap="none">
            <a:spAutoFit/>
          </a:bodyPr>
          <a:lstStyle/>
          <a:p>
            <a:r>
              <a:rPr lang="zh-CN" altLang="en-US" dirty="0"/>
              <a:t>调整为：</a:t>
            </a:r>
            <a:endParaRPr lang="en-US" altLang="zh-CN" dirty="0"/>
          </a:p>
        </p:txBody>
      </p:sp>
      <p:sp>
        <p:nvSpPr>
          <p:cNvPr id="2663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9" name="Object 5"/>
          <p:cNvGraphicFramePr>
            <a:graphicFrameLocks noChangeAspect="1"/>
          </p:cNvGraphicFramePr>
          <p:nvPr/>
        </p:nvGraphicFramePr>
        <p:xfrm>
          <a:off x="2556535" y="4794116"/>
          <a:ext cx="3024336" cy="866432"/>
        </p:xfrm>
        <a:graphic>
          <a:graphicData uri="http://schemas.openxmlformats.org/presentationml/2006/ole">
            <mc:AlternateContent xmlns:mc="http://schemas.openxmlformats.org/markup-compatibility/2006">
              <mc:Choice xmlns:v="urn:schemas-microsoft-com:vml" Requires="v">
                <p:oleObj name="Equation" r:id="rId6" imgW="42062400" imgH="12192000" progId="Equation.DSMT4">
                  <p:embed/>
                </p:oleObj>
              </mc:Choice>
              <mc:Fallback>
                <p:oleObj name="Equation" r:id="rId6" imgW="42062400" imgH="121920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6535" y="4794116"/>
                        <a:ext cx="3024336" cy="866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684327" y="5010139"/>
            <a:ext cx="4737516" cy="369332"/>
          </a:xfrm>
          <a:prstGeom prst="rect">
            <a:avLst/>
          </a:prstGeom>
        </p:spPr>
        <p:txBody>
          <a:bodyPr wrap="square">
            <a:spAutoFit/>
          </a:bodyPr>
          <a:lstStyle/>
          <a:p>
            <a:r>
              <a:rPr lang="zh-CN" altLang="en-US" dirty="0"/>
              <a:t>迭代过程中调整</a:t>
            </a:r>
            <a:endParaRPr lang="en-US" altLang="zh-CN" dirty="0"/>
          </a:p>
        </p:txBody>
      </p:sp>
      <p:sp>
        <p:nvSpPr>
          <p:cNvPr id="32" name="TextBox 31"/>
          <p:cNvSpPr txBox="1"/>
          <p:nvPr/>
        </p:nvSpPr>
        <p:spPr>
          <a:xfrm>
            <a:off x="684327" y="5874236"/>
            <a:ext cx="7704856" cy="369332"/>
          </a:xfrm>
          <a:prstGeom prst="rect">
            <a:avLst/>
          </a:prstGeom>
          <a:noFill/>
        </p:spPr>
        <p:txBody>
          <a:bodyPr wrap="square" rtlCol="0">
            <a:spAutoFit/>
          </a:bodyPr>
          <a:lstStyle/>
          <a:p>
            <a:r>
              <a:rPr lang="zh-CN" altLang="en-US" dirty="0"/>
              <a:t>将代价敏感弱分类器与分类器对应权重进行组合，得到增强模型。</a:t>
            </a:r>
          </a:p>
        </p:txBody>
      </p:sp>
      <p:sp>
        <p:nvSpPr>
          <p:cNvPr id="2" name="文本框 1"/>
          <p:cNvSpPr txBox="1"/>
          <p:nvPr/>
        </p:nvSpPr>
        <p:spPr>
          <a:xfrm>
            <a:off x="684530" y="1232535"/>
            <a:ext cx="2823210" cy="368300"/>
          </a:xfrm>
          <a:prstGeom prst="rect">
            <a:avLst/>
          </a:prstGeom>
          <a:noFill/>
        </p:spPr>
        <p:txBody>
          <a:bodyPr wrap="none" rtlCol="0" anchor="t">
            <a:spAutoFit/>
          </a:bodyPr>
          <a:lstStyle/>
          <a:p>
            <a:r>
              <a:rPr lang="en-US" altLang="zh-CN" b="1" dirty="0">
                <a:solidFill>
                  <a:srgbClr val="FF0000"/>
                </a:solidFill>
                <a:sym typeface="+mn-ea"/>
              </a:rPr>
              <a:t>1.</a:t>
            </a:r>
            <a:r>
              <a:rPr lang="zh-CN" altLang="en-US" b="1" dirty="0">
                <a:solidFill>
                  <a:srgbClr val="FF0000"/>
                </a:solidFill>
                <a:sym typeface="+mn-ea"/>
              </a:rPr>
              <a:t>进行</a:t>
            </a:r>
            <a:r>
              <a:rPr lang="en-US" altLang="zh-CN" b="1" dirty="0">
                <a:solidFill>
                  <a:srgbClr val="FF0000"/>
                </a:solidFill>
                <a:sym typeface="+mn-ea"/>
              </a:rPr>
              <a:t>xxx</a:t>
            </a:r>
            <a:r>
              <a:rPr lang="zh-CN" altLang="en-US" b="1" dirty="0">
                <a:solidFill>
                  <a:srgbClr val="FF0000"/>
                </a:solidFill>
                <a:sym typeface="+mn-ea"/>
              </a:rPr>
              <a:t>试验，收集数据</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23528" y="1124744"/>
            <a:ext cx="8424936" cy="1754326"/>
          </a:xfrm>
          <a:prstGeom prst="rect">
            <a:avLst/>
          </a:prstGeom>
          <a:noFill/>
        </p:spPr>
        <p:txBody>
          <a:bodyPr wrap="square" rtlCol="0">
            <a:spAutoFit/>
          </a:bodyPr>
          <a:lstStyle/>
          <a:p>
            <a:r>
              <a:rPr lang="zh-CN" altLang="en-US" dirty="0"/>
              <a:t>训练迭代集成模型</a:t>
            </a:r>
            <a:endParaRPr lang="en-US" altLang="zh-CN" dirty="0"/>
          </a:p>
          <a:p>
            <a:endParaRPr lang="en-US" altLang="zh-CN" dirty="0"/>
          </a:p>
          <a:p>
            <a:r>
              <a:rPr lang="zh-CN" altLang="en-US" dirty="0"/>
              <a:t>        根据初始化的代价权重，训练弱分类器。并用于测试，得到的评价指标越好，该分类器的权值就越高；并根据上一次训练的结果更新代价权重权值用于训练下一个分类器，整个训练过程如此迭代地进行下去。将各个训练得到的弱分类器组合成强分类器。</a:t>
            </a:r>
            <a:endParaRPr lang="en-US" altLang="zh-CN" dirty="0"/>
          </a:p>
        </p:txBody>
      </p:sp>
      <p:pic>
        <p:nvPicPr>
          <p:cNvPr id="32770" name="Picture 2" descr="G:\2019-09-03 17-27-30屏幕截图.png"/>
          <p:cNvPicPr>
            <a:picLocks noChangeAspect="1" noChangeArrowheads="1"/>
          </p:cNvPicPr>
          <p:nvPr/>
        </p:nvPicPr>
        <p:blipFill>
          <a:blip r:embed="rId2" cstate="print"/>
          <a:srcRect t="8085" r="585"/>
          <a:stretch>
            <a:fillRect/>
          </a:stretch>
        </p:blipFill>
        <p:spPr bwMode="auto">
          <a:xfrm>
            <a:off x="1043608" y="3212976"/>
            <a:ext cx="6552728" cy="1637159"/>
          </a:xfrm>
          <a:prstGeom prst="rect">
            <a:avLst/>
          </a:prstGeom>
          <a:noFill/>
        </p:spPr>
      </p:pic>
      <p:sp>
        <p:nvSpPr>
          <p:cNvPr id="7" name="矩形 6"/>
          <p:cNvSpPr/>
          <p:nvPr/>
        </p:nvSpPr>
        <p:spPr>
          <a:xfrm>
            <a:off x="539552" y="5301208"/>
            <a:ext cx="6984776" cy="1200329"/>
          </a:xfrm>
          <a:prstGeom prst="rect">
            <a:avLst/>
          </a:prstGeom>
        </p:spPr>
        <p:txBody>
          <a:bodyPr wrap="square">
            <a:spAutoFit/>
          </a:bodyPr>
          <a:lstStyle/>
          <a:p>
            <a:r>
              <a:rPr lang="zh-CN" altLang="en-US" dirty="0"/>
              <a:t>        各个弱分类器的训练过程结束后，加大分类误差率小的弱分类器的权重，使其在最终的分类函数中起着较大的决定作用，而降低分类误差率大的弱分类器的权重，使其在最终的分类函数中起着较小的决定作用。</a:t>
            </a:r>
          </a:p>
        </p:txBody>
      </p:sp>
      <p:sp>
        <p:nvSpPr>
          <p:cNvPr id="5" name="文本框 1"/>
          <p:cNvSpPr txBox="1"/>
          <p:nvPr/>
        </p:nvSpPr>
        <p:spPr>
          <a:xfrm>
            <a:off x="2843808" y="22034"/>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mn-ea"/>
              </a:rPr>
              <a:t>工作进展</a:t>
            </a:r>
            <a:endParaRPr lang="zh-CN" altLang="en-US" sz="3200" b="1"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28676" name="Picture 4" descr="G:\pic\2019-10-18 12-07-13屏幕截图.png"/>
          <p:cNvPicPr>
            <a:picLocks noChangeAspect="1" noChangeArrowheads="1"/>
          </p:cNvPicPr>
          <p:nvPr/>
        </p:nvPicPr>
        <p:blipFill>
          <a:blip r:embed="rId2" cstate="print"/>
          <a:srcRect/>
          <a:stretch>
            <a:fillRect/>
          </a:stretch>
        </p:blipFill>
        <p:spPr bwMode="auto">
          <a:xfrm>
            <a:off x="684838" y="2815330"/>
            <a:ext cx="7632848" cy="2582542"/>
          </a:xfrm>
          <a:prstGeom prst="rect">
            <a:avLst/>
          </a:prstGeom>
          <a:noFill/>
        </p:spPr>
      </p:pic>
      <p:sp>
        <p:nvSpPr>
          <p:cNvPr id="9" name="TextBox 8"/>
          <p:cNvSpPr txBox="1"/>
          <p:nvPr/>
        </p:nvSpPr>
        <p:spPr>
          <a:xfrm>
            <a:off x="666750" y="1945005"/>
            <a:ext cx="6941820" cy="368300"/>
          </a:xfrm>
          <a:prstGeom prst="rect">
            <a:avLst/>
          </a:prstGeom>
          <a:noFill/>
        </p:spPr>
        <p:txBody>
          <a:bodyPr wrap="square" rtlCol="0">
            <a:spAutoFit/>
          </a:bodyPr>
          <a:lstStyle/>
          <a:p>
            <a:r>
              <a:rPr lang="zh-CN" altLang="en-US" b="1" dirty="0"/>
              <a:t>流行</a:t>
            </a:r>
            <a:r>
              <a:rPr lang="en-US" altLang="zh-CN" b="1" dirty="0"/>
              <a:t>TLS</a:t>
            </a:r>
            <a:r>
              <a:rPr lang="zh-CN" altLang="en-US" b="1" dirty="0"/>
              <a:t>扩展：仅取在</a:t>
            </a:r>
            <a:r>
              <a:rPr lang="en-US" altLang="zh-CN" b="1" dirty="0"/>
              <a:t>TLS</a:t>
            </a:r>
            <a:r>
              <a:rPr lang="zh-CN" altLang="en-US" b="1" dirty="0"/>
              <a:t>连接中出现次数在</a:t>
            </a:r>
            <a:r>
              <a:rPr lang="en-US" altLang="zh-CN" b="1" dirty="0"/>
              <a:t>50%</a:t>
            </a:r>
            <a:r>
              <a:rPr lang="zh-CN" altLang="en-US" b="1" dirty="0"/>
              <a:t>以上的</a:t>
            </a:r>
            <a:r>
              <a:rPr lang="en-US" altLang="zh-CN" b="1" dirty="0"/>
              <a:t>TLS</a:t>
            </a:r>
            <a:r>
              <a:rPr lang="zh-CN" altLang="en-US" b="1" dirty="0"/>
              <a:t>扩展。</a:t>
            </a:r>
          </a:p>
        </p:txBody>
      </p:sp>
      <p:sp>
        <p:nvSpPr>
          <p:cNvPr id="2" name="文本框 1"/>
          <p:cNvSpPr txBox="1"/>
          <p:nvPr/>
        </p:nvSpPr>
        <p:spPr>
          <a:xfrm>
            <a:off x="684530" y="1232535"/>
            <a:ext cx="3204210" cy="368300"/>
          </a:xfrm>
          <a:prstGeom prst="rect">
            <a:avLst/>
          </a:prstGeom>
          <a:noFill/>
        </p:spPr>
        <p:txBody>
          <a:bodyPr wrap="none" rtlCol="0" anchor="t">
            <a:spAutoFit/>
          </a:bodyPr>
          <a:lstStyle/>
          <a:p>
            <a:pPr algn="l"/>
            <a:r>
              <a:rPr lang="en-US" altLang="zh-CN" b="1" dirty="0">
                <a:solidFill>
                  <a:srgbClr val="FF0000"/>
                </a:solidFill>
                <a:sym typeface="+mn-ea"/>
              </a:rPr>
              <a:t>2.</a:t>
            </a:r>
            <a:r>
              <a:rPr b="1" dirty="0">
                <a:solidFill>
                  <a:srgbClr val="FF0000"/>
                </a:solidFill>
                <a:sym typeface="+mn-ea"/>
              </a:rPr>
              <a:t>xxx数据分析与xxx系统设计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15563" y="31559"/>
            <a:ext cx="3888432" cy="583565"/>
          </a:xfrm>
          <a:prstGeom prst="rect">
            <a:avLst/>
          </a:prstGeom>
          <a:noFill/>
        </p:spPr>
        <p:txBody>
          <a:bodyPr wrap="square" rtlCol="0">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rPr>
              <a:t>工作进展</a:t>
            </a:r>
          </a:p>
        </p:txBody>
      </p:sp>
      <p:pic>
        <p:nvPicPr>
          <p:cNvPr id="4" name="Picture 3" descr="G:\pic\2019-10-18 12-06-56屏幕截图.png"/>
          <p:cNvPicPr>
            <a:picLocks noChangeAspect="1" noChangeArrowheads="1"/>
          </p:cNvPicPr>
          <p:nvPr/>
        </p:nvPicPr>
        <p:blipFill>
          <a:blip r:embed="rId2" cstate="print"/>
          <a:srcRect/>
          <a:stretch>
            <a:fillRect/>
          </a:stretch>
        </p:blipFill>
        <p:spPr bwMode="auto">
          <a:xfrm>
            <a:off x="2627784" y="1052736"/>
            <a:ext cx="6212706" cy="2880320"/>
          </a:xfrm>
          <a:prstGeom prst="rect">
            <a:avLst/>
          </a:prstGeom>
          <a:noFill/>
        </p:spPr>
      </p:pic>
      <p:pic>
        <p:nvPicPr>
          <p:cNvPr id="5" name="Picture 6" descr="G:\pic\2019-10-20 12-33-06屏幕截图.png"/>
          <p:cNvPicPr>
            <a:picLocks noChangeAspect="1" noChangeArrowheads="1"/>
          </p:cNvPicPr>
          <p:nvPr/>
        </p:nvPicPr>
        <p:blipFill>
          <a:blip r:embed="rId3" cstate="print"/>
          <a:srcRect/>
          <a:stretch>
            <a:fillRect/>
          </a:stretch>
        </p:blipFill>
        <p:spPr bwMode="auto">
          <a:xfrm>
            <a:off x="2627784" y="4005064"/>
            <a:ext cx="6192688" cy="2666366"/>
          </a:xfrm>
          <a:prstGeom prst="rect">
            <a:avLst/>
          </a:prstGeom>
          <a:noFill/>
        </p:spPr>
      </p:pic>
      <p:sp>
        <p:nvSpPr>
          <p:cNvPr id="6" name="TextBox 5"/>
          <p:cNvSpPr txBox="1"/>
          <p:nvPr/>
        </p:nvSpPr>
        <p:spPr>
          <a:xfrm>
            <a:off x="72008" y="1412776"/>
            <a:ext cx="2555776" cy="1477328"/>
          </a:xfrm>
          <a:prstGeom prst="rect">
            <a:avLst/>
          </a:prstGeom>
          <a:noFill/>
        </p:spPr>
        <p:txBody>
          <a:bodyPr wrap="square" rtlCol="0">
            <a:spAutoFit/>
          </a:bodyPr>
          <a:lstStyle/>
          <a:p>
            <a:r>
              <a:rPr lang="zh-CN" altLang="en-US" b="1" dirty="0"/>
              <a:t>流行密码套件：</a:t>
            </a:r>
            <a:endParaRPr lang="en-US" altLang="zh-CN" b="1" dirty="0"/>
          </a:p>
          <a:p>
            <a:r>
              <a:rPr lang="zh-CN" altLang="en-US" b="1" dirty="0"/>
              <a:t>仅取在</a:t>
            </a:r>
            <a:r>
              <a:rPr lang="en-US" altLang="zh-CN" b="1" dirty="0"/>
              <a:t>TLS</a:t>
            </a:r>
            <a:r>
              <a:rPr lang="zh-CN" altLang="en-US" b="1" dirty="0"/>
              <a:t>连接中，在</a:t>
            </a:r>
            <a:r>
              <a:rPr lang="en-US" altLang="zh-CN" b="1" dirty="0"/>
              <a:t>client hello</a:t>
            </a:r>
            <a:r>
              <a:rPr lang="zh-CN" altLang="en-US" b="1" dirty="0"/>
              <a:t>中出现次数在</a:t>
            </a:r>
            <a:r>
              <a:rPr lang="en-US" altLang="zh-CN" b="1" dirty="0"/>
              <a:t>50%</a:t>
            </a:r>
            <a:r>
              <a:rPr lang="zh-CN" altLang="en-US" b="1" dirty="0"/>
              <a:t>以上的密码套件。</a:t>
            </a:r>
          </a:p>
          <a:p>
            <a:endParaRPr lang="en-US" altLang="zh-CN"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2"/>
          <p:cNvSpPr>
            <a:spLocks noChangeArrowheads="1"/>
          </p:cNvSpPr>
          <p:nvPr/>
        </p:nvSpPr>
        <p:spPr bwMode="auto">
          <a:xfrm>
            <a:off x="3635375" y="2708275"/>
            <a:ext cx="2665413" cy="1190625"/>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54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谢 谢！</a:t>
            </a:r>
            <a:endParaRPr lang="en-US" altLang="zh-CN" sz="4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5"/>
          <p:cNvSpPr txBox="1"/>
          <p:nvPr/>
        </p:nvSpPr>
        <p:spPr>
          <a:xfrm>
            <a:off x="369246" y="999142"/>
            <a:ext cx="8405508" cy="6172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nSpc>
                <a:spcPct val="150000"/>
              </a:lnSpc>
              <a:defRPr sz="2400">
                <a:solidFill>
                  <a:srgbClr val="0070C0"/>
                </a:solidFill>
                <a:latin typeface="Microsoft YaHei"/>
                <a:ea typeface="Microsoft YaHei"/>
                <a:cs typeface="Microsoft YaHei"/>
                <a:sym typeface="Microsoft YaHei"/>
              </a:defRPr>
            </a:pPr>
            <a:r>
              <a:rPr lang="zh-CN" altLang="en-US" dirty="0">
                <a:latin typeface="微软雅黑" panose="020B0503020204020204" pitchFamily="34" charset="-122"/>
                <a:ea typeface="微软雅黑" panose="020B0503020204020204" pitchFamily="34" charset="-122"/>
              </a:rPr>
              <a:t>二、</a:t>
            </a:r>
            <a:r>
              <a:rPr dirty="0" err="1">
                <a:latin typeface="微软雅黑" panose="020B0503020204020204" pitchFamily="34" charset="-122"/>
                <a:ea typeface="微软雅黑" panose="020B0503020204020204" pitchFamily="34" charset="-122"/>
              </a:rPr>
              <a:t>研究现状分析</a:t>
            </a:r>
            <a:r>
              <a:rPr dirty="0">
                <a:latin typeface="微软雅黑" panose="020B0503020204020204" pitchFamily="34" charset="-122"/>
                <a:ea typeface="微软雅黑" panose="020B0503020204020204" pitchFamily="34" charset="-122"/>
              </a:rPr>
              <a:t>：</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4</a:t>
            </a:r>
            <a:r>
              <a:rPr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基于有效负载的识别方法：</a:t>
            </a:r>
            <a:r>
              <a:rPr lang="en-US" altLang="zh-CN" dirty="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年提出，通过分析数据包的有效负载来识别流量。这种方法是沿用原有的</a:t>
            </a:r>
            <a:r>
              <a:rPr lang="en-US" altLang="zh-CN" dirty="0">
                <a:latin typeface="微软雅黑" panose="020B0503020204020204" pitchFamily="34" charset="-122"/>
                <a:ea typeface="微软雅黑" panose="020B0503020204020204" pitchFamily="34" charset="-122"/>
              </a:rPr>
              <a:t>DPI</a:t>
            </a:r>
            <a:r>
              <a:rPr lang="zh-CN" altLang="en-US" dirty="0">
                <a:latin typeface="微软雅黑" panose="020B0503020204020204" pitchFamily="34" charset="-122"/>
                <a:ea typeface="微软雅黑" panose="020B0503020204020204" pitchFamily="34" charset="-122"/>
              </a:rPr>
              <a:t>方法从未加密部分检测出少量信息再结合统计方法识别，如采用基于马尔科夫链的随机指纹方法识别</a:t>
            </a:r>
            <a:r>
              <a:rPr lang="en-US" altLang="zh-CN" dirty="0">
                <a:latin typeface="微软雅黑" panose="020B0503020204020204" pitchFamily="34" charset="-122"/>
                <a:ea typeface="微软雅黑" panose="020B0503020204020204" pitchFamily="34" charset="-122"/>
              </a:rPr>
              <a:t>SSL/TLS</a:t>
            </a:r>
            <a:r>
              <a:rPr lang="zh-CN" altLang="en-US" dirty="0">
                <a:latin typeface="微软雅黑" panose="020B0503020204020204" pitchFamily="34" charset="-122"/>
                <a:ea typeface="微软雅黑" panose="020B0503020204020204" pitchFamily="34" charset="-122"/>
              </a:rPr>
              <a:t>会话的应用，根据握手的相关协议信息进行建模。</a:t>
            </a:r>
            <a:r>
              <a:rPr lang="en-US" altLang="zh-CN" dirty="0">
                <a:latin typeface="微软雅黑" panose="020B0503020204020204" pitchFamily="34" charset="-122"/>
                <a:ea typeface="微软雅黑" panose="020B0503020204020204" pitchFamily="34" charset="-122"/>
              </a:rPr>
              <a:t>[4][5]</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基于机器学习的识别方法：</a:t>
            </a:r>
            <a:r>
              <a:rPr lang="en-US" altLang="zh-CN" dirty="0">
                <a:latin typeface="微软雅黑" panose="020B0503020204020204" pitchFamily="34" charset="-122"/>
                <a:ea typeface="微软雅黑" panose="020B0503020204020204" pitchFamily="34" charset="-122"/>
              </a:rPr>
              <a:t>2005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ACM</a:t>
            </a:r>
            <a:r>
              <a:rPr lang="zh-CN" altLang="en-US" dirty="0">
                <a:latin typeface="微软雅黑" panose="020B0503020204020204" pitchFamily="34" charset="-122"/>
                <a:ea typeface="微软雅黑" panose="020B0503020204020204" pitchFamily="34" charset="-122"/>
              </a:rPr>
              <a:t>会议上提出，但在近几年才逐渐成为主流。由于加密技术只会将传输的</a:t>
            </a:r>
            <a:r>
              <a:rPr lang="en-US" altLang="zh-CN" dirty="0">
                <a:latin typeface="微软雅黑" panose="020B0503020204020204" pitchFamily="34" charset="-122"/>
                <a:ea typeface="微软雅黑" panose="020B0503020204020204" pitchFamily="34" charset="-122"/>
              </a:rPr>
              <a:t>payload</a:t>
            </a:r>
            <a:r>
              <a:rPr lang="zh-CN" altLang="en-US" dirty="0">
                <a:latin typeface="微软雅黑" panose="020B0503020204020204" pitchFamily="34" charset="-122"/>
                <a:ea typeface="微软雅黑" panose="020B0503020204020204" pitchFamily="34" charset="-122"/>
              </a:rPr>
              <a:t>进行加密而不是流量特征，该方法受加密影响很小。具有较高的识别率以及模型较稳定的特征。</a:t>
            </a:r>
            <a:r>
              <a:rPr lang="en-US" altLang="zh-CN" dirty="0">
                <a:latin typeface="微软雅黑" panose="020B0503020204020204" pitchFamily="34" charset="-122"/>
                <a:ea typeface="微软雅黑" panose="020B0503020204020204" pitchFamily="34" charset="-122"/>
              </a:rPr>
              <a:t>[6][7]</a:t>
            </a:r>
          </a:p>
          <a:p>
            <a:pPr>
              <a:lnSpc>
                <a:spcPct val="150000"/>
              </a:lnSpc>
              <a:defRPr sz="2000">
                <a:latin typeface="Microsoft YaHei"/>
                <a:ea typeface="Microsoft YaHei"/>
                <a:cs typeface="Microsoft YaHei"/>
                <a:sym typeface="Microsoft YaHei"/>
              </a:defRPr>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基于集成和增量学习的方法：为了对抗概念漂移对模型的消极影响，使得模型正确率下降和误报率提高，需要引入增量学习的方法。可以使得模型随着时间缓慢变化，使得模型可以适应新数据做出识别，同时具有“记忆性”，可以对原有数据识别具有较高数字评价指标</a:t>
            </a:r>
            <a:r>
              <a:rPr lang="en-US" altLang="zh-CN" dirty="0">
                <a:latin typeface="微软雅黑" panose="020B0503020204020204" pitchFamily="34" charset="-122"/>
                <a:ea typeface="微软雅黑" panose="020B0503020204020204" pitchFamily="34" charset="-122"/>
              </a:rPr>
              <a:t>[8]</a:t>
            </a:r>
            <a:endParaRPr lang="en-US" altLang="zh-CN" sz="2200" dirty="0">
              <a:latin typeface="微软雅黑" panose="020B0503020204020204" pitchFamily="34" charset="-122"/>
              <a:ea typeface="微软雅黑" panose="020B0503020204020204" pitchFamily="34" charset="-122"/>
            </a:endParaRPr>
          </a:p>
          <a:p>
            <a:pPr>
              <a:lnSpc>
                <a:spcPct val="150000"/>
              </a:lnSpc>
              <a:defRPr sz="2000">
                <a:latin typeface="Microsoft YaHei"/>
                <a:ea typeface="Microsoft YaHei"/>
                <a:cs typeface="Microsoft YaHei"/>
                <a:sym typeface="Microsoft YaHei"/>
              </a:defRPr>
            </a:pPr>
            <a:endParaRPr sz="2200" dirty="0">
              <a:latin typeface="微软雅黑" panose="020B0503020204020204" pitchFamily="34" charset="-122"/>
              <a:ea typeface="微软雅黑" panose="020B0503020204020204" pitchFamily="34" charset="-122"/>
            </a:endParaRPr>
          </a:p>
        </p:txBody>
      </p:sp>
      <p:sp>
        <p:nvSpPr>
          <p:cNvPr id="4" name="文本框 1">
            <a:extLst>
              <a:ext uri="{FF2B5EF4-FFF2-40B4-BE49-F238E27FC236}">
                <a16:creationId xmlns:a16="http://schemas.microsoft.com/office/drawing/2014/main" id="{DBBD3331-20AD-49EA-B567-E9F4CC757AA4}"/>
              </a:ext>
            </a:extLst>
          </p:cNvPr>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研究现状</a:t>
            </a:r>
            <a:r>
              <a:rPr lang="zh-CN" altLang="en-US" sz="3200" b="1" dirty="0">
                <a:solidFill>
                  <a:schemeClr val="bg1"/>
                </a:solidFill>
                <a:latin typeface="微软雅黑" panose="020B0503020204020204" pitchFamily="34" charset="-122"/>
                <a:ea typeface="微软雅黑" panose="020B0503020204020204" pitchFamily="34" charset="-122"/>
                <a:sym typeface="+mn-ea"/>
              </a:rPr>
              <a:t>与</a:t>
            </a:r>
            <a:r>
              <a:rPr lang="zh-CN" altLang="en-US" sz="3200" b="1" dirty="0">
                <a:solidFill>
                  <a:schemeClr val="bg1"/>
                </a:solidFill>
                <a:latin typeface="微软雅黑" panose="020B0503020204020204" pitchFamily="34" charset="-122"/>
                <a:ea typeface="微软雅黑" panose="020B0503020204020204" pitchFamily="34" charset="-122"/>
              </a:rPr>
              <a:t>分析</a:t>
            </a:r>
          </a:p>
        </p:txBody>
      </p:sp>
    </p:spTree>
    <p:extLst>
      <p:ext uri="{BB962C8B-B14F-4D97-AF65-F5344CB8AC3E}">
        <p14:creationId xmlns:p14="http://schemas.microsoft.com/office/powerpoint/2010/main" val="189975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5"/>
          <p:cNvSpPr txBox="1"/>
          <p:nvPr/>
        </p:nvSpPr>
        <p:spPr>
          <a:xfrm>
            <a:off x="369246" y="999142"/>
            <a:ext cx="8405508" cy="5230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nSpc>
                <a:spcPct val="150000"/>
              </a:lnSpc>
              <a:defRPr sz="2400">
                <a:solidFill>
                  <a:srgbClr val="0070C0"/>
                </a:solidFill>
                <a:latin typeface="Microsoft YaHei"/>
                <a:ea typeface="Microsoft YaHei"/>
                <a:cs typeface="Microsoft YaHei"/>
                <a:sym typeface="Microsoft YaHei"/>
              </a:defRPr>
            </a:pPr>
            <a:r>
              <a:rPr lang="zh-CN" altLang="en-US" dirty="0"/>
              <a:t>二、</a:t>
            </a:r>
            <a:r>
              <a:rPr dirty="0" err="1"/>
              <a:t>研究现状分析</a:t>
            </a:r>
            <a:r>
              <a:rPr dirty="0"/>
              <a:t>：</a:t>
            </a:r>
          </a:p>
          <a:p>
            <a:pPr>
              <a:lnSpc>
                <a:spcPct val="150000"/>
              </a:lnSpc>
              <a:defRPr sz="2000">
                <a:latin typeface="Microsoft YaHei"/>
                <a:ea typeface="Microsoft YaHei"/>
                <a:cs typeface="Microsoft YaHei"/>
                <a:sym typeface="Microsoft YaHei"/>
              </a:defRPr>
            </a:pPr>
            <a:r>
              <a:rPr lang="zh-CN" altLang="en-US" dirty="0"/>
              <a:t>参考文献：</a:t>
            </a:r>
          </a:p>
          <a:p>
            <a:pPr>
              <a:lnSpc>
                <a:spcPct val="150000"/>
              </a:lnSpc>
              <a:defRPr sz="2000">
                <a:latin typeface="Microsoft YaHei"/>
                <a:ea typeface="Microsoft YaHei"/>
                <a:cs typeface="Microsoft YaHei"/>
                <a:sym typeface="Microsoft YaHei"/>
              </a:defRPr>
            </a:pPr>
            <a:r>
              <a:rPr lang="en-US" altLang="zh-CN" sz="1200" dirty="0"/>
              <a:t>[1]  Cheng G ,  Jian G , D Wei. Network Traffic Sampling Model on Packet Identification[J]. DBLP, 2005.</a:t>
            </a:r>
          </a:p>
          <a:p>
            <a:pPr>
              <a:lnSpc>
                <a:spcPct val="150000"/>
              </a:lnSpc>
              <a:defRPr sz="2000">
                <a:latin typeface="Microsoft YaHei"/>
                <a:ea typeface="Microsoft YaHei"/>
                <a:cs typeface="Microsoft YaHei"/>
                <a:sym typeface="Microsoft YaHei"/>
              </a:defRPr>
            </a:pPr>
            <a:r>
              <a:rPr lang="en-US" altLang="zh-CN" sz="1200" dirty="0"/>
              <a:t>[2]  Lu Q ,  Zhou S J ,  Qin Z G , et al. Research on the Technology of Peer-to-Peer Network Traffic Identification[J]. Journal of University of Electronic Science and Technology of China, 2007.</a:t>
            </a:r>
          </a:p>
          <a:p>
            <a:pPr>
              <a:lnSpc>
                <a:spcPct val="150000"/>
              </a:lnSpc>
              <a:defRPr sz="2000">
                <a:latin typeface="Microsoft YaHei"/>
                <a:ea typeface="Microsoft YaHei"/>
                <a:cs typeface="Microsoft YaHei"/>
                <a:sym typeface="Microsoft YaHei"/>
              </a:defRPr>
            </a:pPr>
            <a:r>
              <a:rPr lang="en-US" altLang="zh-CN" sz="1200" dirty="0"/>
              <a:t>[3]  Wang C ,  Xin Z , F You, et al. Design of P2P Traffic Identification Based on DPI and DFI. IEEE, 2009.</a:t>
            </a:r>
          </a:p>
          <a:p>
            <a:pPr>
              <a:lnSpc>
                <a:spcPct val="150000"/>
              </a:lnSpc>
              <a:defRPr sz="2000">
                <a:latin typeface="Microsoft YaHei"/>
                <a:ea typeface="Microsoft YaHei"/>
                <a:cs typeface="Microsoft YaHei"/>
                <a:sym typeface="Microsoft YaHei"/>
              </a:defRPr>
            </a:pPr>
            <a:r>
              <a:rPr lang="en-US" altLang="zh-CN" sz="1200" dirty="0"/>
              <a:t>[4]  </a:t>
            </a:r>
            <a:r>
              <a:rPr lang="en-US" altLang="zh-CN" sz="1200" dirty="0" err="1"/>
              <a:t>Finsterbusch</a:t>
            </a:r>
            <a:r>
              <a:rPr lang="en-US" altLang="zh-CN" sz="1200" dirty="0"/>
              <a:t> M ,  Richter C ,  Rocha E , et al. A Survey of Payload-Based Traffic Classification Approaches[J]. IEEE Communications Surveys &amp; Tutorials, 2014, 16(2):1135-1156.</a:t>
            </a:r>
          </a:p>
          <a:p>
            <a:pPr>
              <a:lnSpc>
                <a:spcPct val="150000"/>
              </a:lnSpc>
              <a:defRPr sz="2000">
                <a:latin typeface="Microsoft YaHei"/>
                <a:ea typeface="Microsoft YaHei"/>
                <a:cs typeface="Microsoft YaHei"/>
                <a:sym typeface="Microsoft YaHei"/>
              </a:defRPr>
            </a:pPr>
            <a:r>
              <a:rPr lang="en-US" altLang="zh-CN" sz="1200" dirty="0"/>
              <a:t>[5]  </a:t>
            </a:r>
            <a:r>
              <a:rPr lang="en-US" altLang="zh-CN" sz="1200" dirty="0" err="1"/>
              <a:t>Korczynski</a:t>
            </a:r>
            <a:r>
              <a:rPr lang="en-US" altLang="zh-CN" sz="1200" dirty="0"/>
              <a:t> M ,  </a:t>
            </a:r>
            <a:r>
              <a:rPr lang="en-US" altLang="zh-CN" sz="1200" dirty="0" err="1"/>
              <a:t>Duda</a:t>
            </a:r>
            <a:r>
              <a:rPr lang="en-US" altLang="zh-CN" sz="1200" dirty="0"/>
              <a:t> A . Markov Chain Fingerprinting to Classify Encrypted Traffic[C]// Infocom, IEEE. IEEE, 2014.</a:t>
            </a:r>
          </a:p>
          <a:p>
            <a:pPr>
              <a:lnSpc>
                <a:spcPct val="150000"/>
              </a:lnSpc>
              <a:defRPr sz="2000">
                <a:latin typeface="Microsoft YaHei"/>
                <a:ea typeface="Microsoft YaHei"/>
                <a:cs typeface="Microsoft YaHei"/>
                <a:sym typeface="Microsoft YaHei"/>
              </a:defRPr>
            </a:pPr>
            <a:r>
              <a:rPr lang="en-US" altLang="zh-CN" sz="1200" dirty="0"/>
              <a:t>[6] Andrew, W, Moore, et al. Internet traffic classification using </a:t>
            </a:r>
            <a:r>
              <a:rPr lang="en-US" altLang="zh-CN" sz="1200" dirty="0" err="1"/>
              <a:t>bayesian</a:t>
            </a:r>
            <a:r>
              <a:rPr lang="en-US" altLang="zh-CN" sz="1200" dirty="0"/>
              <a:t> analysis techniques[J]. ACM SIGMETRICS Performance Evaluation Review, 2005.</a:t>
            </a:r>
          </a:p>
          <a:p>
            <a:pPr>
              <a:lnSpc>
                <a:spcPct val="150000"/>
              </a:lnSpc>
              <a:defRPr sz="2000">
                <a:latin typeface="Microsoft YaHei"/>
                <a:ea typeface="Microsoft YaHei"/>
                <a:cs typeface="Microsoft YaHei"/>
                <a:sym typeface="Microsoft YaHei"/>
              </a:defRPr>
            </a:pPr>
            <a:r>
              <a:rPr lang="en-US" altLang="zh-CN" sz="1200" dirty="0"/>
              <a:t>[7]  </a:t>
            </a:r>
            <a:r>
              <a:rPr lang="en-US" altLang="zh-CN" sz="1200" dirty="0" err="1"/>
              <a:t>Ongun</a:t>
            </a:r>
            <a:r>
              <a:rPr lang="en-US" altLang="zh-CN" sz="1200" dirty="0"/>
              <a:t> T ,  </a:t>
            </a:r>
            <a:r>
              <a:rPr lang="en-US" altLang="zh-CN" sz="1200" dirty="0" err="1"/>
              <a:t>Sakharaov</a:t>
            </a:r>
            <a:r>
              <a:rPr lang="en-US" altLang="zh-CN" sz="1200" dirty="0"/>
              <a:t> T ,  </a:t>
            </a:r>
            <a:r>
              <a:rPr lang="en-US" altLang="zh-CN" sz="1200" dirty="0" err="1"/>
              <a:t>Boboila</a:t>
            </a:r>
            <a:r>
              <a:rPr lang="en-US" altLang="zh-CN" sz="1200" dirty="0"/>
              <a:t> S , et al. On Designing Machine Learning Models for Malicious Network Traffic Classification[J].  2019.</a:t>
            </a:r>
          </a:p>
          <a:p>
            <a:pPr>
              <a:lnSpc>
                <a:spcPct val="150000"/>
              </a:lnSpc>
              <a:defRPr sz="2000">
                <a:latin typeface="Microsoft YaHei"/>
                <a:ea typeface="Microsoft YaHei"/>
                <a:cs typeface="Microsoft YaHei"/>
                <a:sym typeface="Microsoft YaHei"/>
              </a:defRPr>
            </a:pPr>
            <a:r>
              <a:rPr lang="en-US" altLang="zh-CN" sz="1200" dirty="0"/>
              <a:t>[8]  </a:t>
            </a:r>
            <a:r>
              <a:rPr lang="en-US" altLang="zh-CN" sz="1200" dirty="0" err="1"/>
              <a:t>Punitha</a:t>
            </a:r>
            <a:r>
              <a:rPr lang="en-US" altLang="zh-CN" sz="1200" dirty="0"/>
              <a:t> V ,  Mala C . Traffic classification for connectionless services with incremental learning[J]. Computer Communications, 2019, 150.</a:t>
            </a:r>
          </a:p>
          <a:p>
            <a:pPr>
              <a:lnSpc>
                <a:spcPct val="150000"/>
              </a:lnSpc>
              <a:defRPr sz="2000">
                <a:latin typeface="Microsoft YaHei"/>
                <a:ea typeface="Microsoft YaHei"/>
                <a:cs typeface="Microsoft YaHei"/>
                <a:sym typeface="Microsoft YaHei"/>
              </a:defRPr>
            </a:pPr>
            <a:endParaRPr lang="en-US" sz="1200" dirty="0"/>
          </a:p>
        </p:txBody>
      </p:sp>
      <p:sp>
        <p:nvSpPr>
          <p:cNvPr id="4" name="文本框 1">
            <a:extLst>
              <a:ext uri="{FF2B5EF4-FFF2-40B4-BE49-F238E27FC236}">
                <a16:creationId xmlns:a16="http://schemas.microsoft.com/office/drawing/2014/main" id="{1D6480EC-1AB6-4F1D-A1C5-B8E13A0F6755}"/>
              </a:ext>
            </a:extLst>
          </p:cNvPr>
          <p:cNvSpPr txBox="1">
            <a:spLocks noChangeArrowheads="1"/>
          </p:cNvSpPr>
          <p:nvPr/>
        </p:nvSpPr>
        <p:spPr bwMode="auto">
          <a:xfrm>
            <a:off x="2843530" y="22225"/>
            <a:ext cx="6156960" cy="583565"/>
          </a:xfrm>
          <a:prstGeom prst="rect">
            <a:avLst/>
          </a:prstGeom>
          <a:noFill/>
          <a:ln w="9525">
            <a:noFill/>
            <a:miter lim="800000"/>
          </a:ln>
        </p:spPr>
        <p:txBody>
          <a:bodyPr wrap="square">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研究现状</a:t>
            </a:r>
            <a:r>
              <a:rPr lang="zh-CN" altLang="en-US" sz="3200" b="1" dirty="0">
                <a:solidFill>
                  <a:schemeClr val="bg1"/>
                </a:solidFill>
                <a:latin typeface="微软雅黑" panose="020B0503020204020204" pitchFamily="34" charset="-122"/>
                <a:ea typeface="微软雅黑" panose="020B0503020204020204" pitchFamily="34" charset="-122"/>
                <a:sym typeface="+mn-ea"/>
              </a:rPr>
              <a:t>与</a:t>
            </a:r>
            <a:r>
              <a:rPr lang="zh-CN" altLang="en-US" sz="3200" b="1" dirty="0">
                <a:solidFill>
                  <a:schemeClr val="bg1"/>
                </a:solidFill>
                <a:latin typeface="微软雅黑" panose="020B0503020204020204" pitchFamily="34" charset="-122"/>
                <a:ea typeface="微软雅黑" panose="020B0503020204020204" pitchFamily="34" charset="-122"/>
              </a:rPr>
              <a:t>分析</a:t>
            </a:r>
          </a:p>
        </p:txBody>
      </p:sp>
    </p:spTree>
    <p:extLst>
      <p:ext uri="{BB962C8B-B14F-4D97-AF65-F5344CB8AC3E}">
        <p14:creationId xmlns:p14="http://schemas.microsoft.com/office/powerpoint/2010/main" val="166959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
          <p:cNvSpPr txBox="1">
            <a:spLocks noChangeArrowheads="1"/>
          </p:cNvSpPr>
          <p:nvPr/>
        </p:nvSpPr>
        <p:spPr bwMode="auto">
          <a:xfrm>
            <a:off x="2843213" y="22225"/>
            <a:ext cx="3889375" cy="582613"/>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研究问题与挑战</a:t>
            </a:r>
          </a:p>
        </p:txBody>
      </p:sp>
      <p:sp>
        <p:nvSpPr>
          <p:cNvPr id="88066" name="文本框 2"/>
          <p:cNvSpPr txBox="1">
            <a:spLocks noChangeArrowheads="1"/>
          </p:cNvSpPr>
          <p:nvPr/>
        </p:nvSpPr>
        <p:spPr bwMode="auto">
          <a:xfrm>
            <a:off x="323850" y="909003"/>
            <a:ext cx="8496300" cy="5670270"/>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研究问题与挑战</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：非平衡数据下如何提高检测率？</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面临挑战：</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）真实网络环境下良性流量远多于恶意流量，预测偏向多数类；</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                  2</a:t>
            </a:r>
            <a:r>
              <a:rPr lang="zh-CN" altLang="en-US" sz="2000" dirty="0">
                <a:solidFill>
                  <a:schemeClr val="tx1"/>
                </a:solidFill>
                <a:latin typeface="微软雅黑" panose="020B0503020204020204" pitchFamily="34" charset="-122"/>
                <a:ea typeface="微软雅黑" panose="020B0503020204020204" pitchFamily="34" charset="-122"/>
              </a:rPr>
              <a:t>）难以找到合适的数据集进行检测；</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rPr>
              <a:t>                  3</a:t>
            </a:r>
            <a:r>
              <a:rPr lang="zh-CN" altLang="en-US" sz="2000" dirty="0">
                <a:solidFill>
                  <a:schemeClr val="tx1"/>
                </a:solidFill>
                <a:latin typeface="微软雅黑" panose="020B0503020204020204" pitchFamily="34" charset="-122"/>
                <a:ea typeface="微软雅黑" panose="020B0503020204020204" pitchFamily="34" charset="-122"/>
              </a:rPr>
              <a:t>）采用非平衡算法对流量样本检测效率不高。</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：恶意活动变化快，有效性区分特征变化如何解决？</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）采用增量学习的方法训练流量检测模型效果未知；</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2</a:t>
            </a:r>
            <a:r>
              <a:rPr lang="zh-CN" altLang="en-US" sz="2000" dirty="0">
                <a:solidFill>
                  <a:schemeClr val="tx1"/>
                </a:solidFill>
                <a:latin typeface="微软雅黑" panose="020B0503020204020204" pitchFamily="34" charset="-122"/>
                <a:ea typeface="微软雅黑" panose="020B0503020204020204" pitchFamily="34" charset="-122"/>
                <a:sym typeface="+mn-ea"/>
              </a:rPr>
              <a:t>）采用</a:t>
            </a:r>
            <a:r>
              <a:rPr lang="zh-CN" altLang="en-US" sz="2000" dirty="0">
                <a:latin typeface="微软雅黑" panose="020B0503020204020204" pitchFamily="34" charset="-122"/>
                <a:ea typeface="微软雅黑" panose="020B0503020204020204" pitchFamily="34" charset="-122"/>
                <a:sym typeface="+mn-ea"/>
              </a:rPr>
              <a:t>集成</a:t>
            </a:r>
            <a:r>
              <a:rPr lang="zh-CN" altLang="en-US" sz="2000" dirty="0">
                <a:solidFill>
                  <a:schemeClr val="tx1"/>
                </a:solidFill>
                <a:latin typeface="微软雅黑" panose="020B0503020204020204" pitchFamily="34" charset="-122"/>
                <a:ea typeface="微软雅黑" panose="020B0503020204020204" pitchFamily="34" charset="-122"/>
                <a:sym typeface="+mn-ea"/>
              </a:rPr>
              <a:t>学习的方法训练流量检测模型效果未知；</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3</a:t>
            </a:r>
            <a:r>
              <a:rPr lang="zh-CN" altLang="en-US" sz="2000" dirty="0">
                <a:solidFill>
                  <a:schemeClr val="tx1"/>
                </a:solidFill>
                <a:latin typeface="微软雅黑" panose="020B0503020204020204" pitchFamily="34" charset="-122"/>
                <a:ea typeface="微软雅黑" panose="020B0503020204020204" pitchFamily="34" charset="-122"/>
                <a:sym typeface="+mn-ea"/>
              </a:rPr>
              <a:t>）通过统计方法更新特征库难度大。</a:t>
            </a:r>
            <a:endParaRPr lang="zh-CN" altLang="en-US" sz="20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：训练大量新增数据需要的计算与空间资源如何解决？</a:t>
            </a: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sym typeface="+mn-ea"/>
              </a:rPr>
              <a:t>面临挑战：</a:t>
            </a:r>
            <a:r>
              <a:rPr lang="en-US" altLang="zh-CN" sz="2000" dirty="0">
                <a:solidFill>
                  <a:schemeClr val="tx1"/>
                </a:solidFill>
                <a:latin typeface="微软雅黑" panose="020B0503020204020204" pitchFamily="34" charset="-122"/>
                <a:ea typeface="微软雅黑" panose="020B0503020204020204" pitchFamily="34" charset="-122"/>
                <a:sym typeface="+mn-ea"/>
              </a:rPr>
              <a:t>1</a:t>
            </a:r>
            <a:r>
              <a:rPr lang="zh-CN" altLang="en-US" sz="2000" dirty="0">
                <a:solidFill>
                  <a:schemeClr val="tx1"/>
                </a:solidFill>
                <a:latin typeface="微软雅黑" panose="020B0503020204020204" pitchFamily="34" charset="-122"/>
                <a:ea typeface="微软雅黑" panose="020B0503020204020204" pitchFamily="34" charset="-122"/>
                <a:sym typeface="+mn-ea"/>
              </a:rPr>
              <a:t>）在线学习需要时间长、处理速度慢；</a:t>
            </a:r>
          </a:p>
          <a:p>
            <a:pPr>
              <a:lnSpc>
                <a:spcPct val="150000"/>
              </a:lnSpc>
              <a:buFont typeface="Arial" panose="020B0604020202020204" pitchFamily="34" charset="0"/>
              <a:buNone/>
            </a:pPr>
            <a:r>
              <a:rPr lang="en-US" altLang="zh-CN" sz="2000" dirty="0">
                <a:solidFill>
                  <a:schemeClr val="tx1"/>
                </a:solidFill>
                <a:latin typeface="微软雅黑" panose="020B0503020204020204" pitchFamily="34" charset="-122"/>
                <a:ea typeface="微软雅黑" panose="020B0503020204020204" pitchFamily="34" charset="-122"/>
                <a:sym typeface="+mn-ea"/>
              </a:rPr>
              <a:t>                  2</a:t>
            </a:r>
            <a:r>
              <a:rPr lang="zh-CN" altLang="en-US" sz="2000" dirty="0">
                <a:solidFill>
                  <a:schemeClr val="tx1"/>
                </a:solidFill>
                <a:latin typeface="微软雅黑" panose="020B0503020204020204" pitchFamily="34" charset="-122"/>
                <a:ea typeface="微软雅黑" panose="020B0503020204020204" pitchFamily="34" charset="-122"/>
                <a:sym typeface="+mn-ea"/>
              </a:rPr>
              <a:t>）结合大数据平台，采用流方式缓解计算、空间压力未知。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框 22"/>
          <p:cNvSpPr txBox="1">
            <a:spLocks noChangeArrowheads="1"/>
          </p:cNvSpPr>
          <p:nvPr/>
        </p:nvSpPr>
        <p:spPr bwMode="auto">
          <a:xfrm>
            <a:off x="2843213" y="22225"/>
            <a:ext cx="3889375" cy="583565"/>
          </a:xfrm>
          <a:prstGeom prst="rect">
            <a:avLst/>
          </a:prstGeom>
          <a:noFill/>
          <a:ln w="9525">
            <a:noFill/>
            <a:miter lim="800000"/>
          </a:ln>
        </p:spPr>
        <p:txBody>
          <a:bodyPr>
            <a:spAutoFit/>
          </a:bodyPr>
          <a:lstStyle/>
          <a:p>
            <a:pPr>
              <a:buFont typeface="Arial" panose="020B0604020202020204" pitchFamily="34" charset="0"/>
              <a:buNone/>
            </a:pPr>
            <a:r>
              <a:rPr lang="zh-CN" altLang="en-US" sz="3200" b="1" dirty="0">
                <a:solidFill>
                  <a:schemeClr val="bg1"/>
                </a:solidFill>
                <a:latin typeface="微软雅黑" panose="020B0503020204020204" pitchFamily="34" charset="-122"/>
                <a:ea typeface="微软雅黑" panose="020B0503020204020204" pitchFamily="34" charset="-122"/>
              </a:rPr>
              <a:t>研究思路与方案</a:t>
            </a:r>
          </a:p>
        </p:txBody>
      </p:sp>
      <p:sp>
        <p:nvSpPr>
          <p:cNvPr id="89090" name="矩形 2"/>
          <p:cNvSpPr>
            <a:spLocks noChangeArrowheads="1"/>
          </p:cNvSpPr>
          <p:nvPr/>
        </p:nvSpPr>
        <p:spPr bwMode="auto">
          <a:xfrm>
            <a:off x="509270" y="1012190"/>
            <a:ext cx="8270875" cy="5262979"/>
          </a:xfrm>
          <a:prstGeom prst="rect">
            <a:avLst/>
          </a:prstGeom>
          <a:noFill/>
          <a:ln w="9525">
            <a:noFill/>
            <a:miter lim="800000"/>
          </a:ln>
        </p:spPr>
        <p:txBody>
          <a:bodyPr>
            <a:spAutoFit/>
          </a:bodyPr>
          <a:lstStyle/>
          <a:p>
            <a:pPr>
              <a:lnSpc>
                <a:spcPct val="150000"/>
              </a:lnSpc>
              <a:buFont typeface="Arial" panose="020B0604020202020204" pitchFamily="34" charset="0"/>
              <a:buNone/>
            </a:pP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四、研究思路与方案</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solidFill>
                  <a:srgbClr val="FF0000"/>
                </a:solidFill>
                <a:latin typeface="微软雅黑" panose="020B0503020204020204" pitchFamily="34" charset="-122"/>
                <a:ea typeface="微软雅黑" panose="020B0503020204020204" pitchFamily="34" charset="-122"/>
              </a:rPr>
              <a:t>研究问题</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：非平衡数据下如何提高检测率</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（这里重复前面的研究问题</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创新思路：  </a:t>
            </a:r>
            <a:r>
              <a:rPr lang="zh-CN" altLang="en-US" sz="2000" dirty="0">
                <a:latin typeface="微软雅黑" panose="020B0503020204020204" pitchFamily="34" charset="-122"/>
                <a:ea typeface="微软雅黑" panose="020B0503020204020204" pitchFamily="34" charset="-122"/>
                <a:sym typeface="+mn-ea"/>
              </a:rPr>
              <a:t>通过增加少数类数量或权重的方式使预测偏向少数类</a:t>
            </a: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解决方案：</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每个研究方案是对创新思路的细化和具体化）</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mn-ea"/>
              </a:rPr>
              <a:t> 1</a:t>
            </a:r>
            <a:r>
              <a:rPr lang="zh-CN" altLang="en-US" sz="2000" dirty="0">
                <a:latin typeface="微软雅黑" panose="020B0503020204020204" pitchFamily="34" charset="-122"/>
                <a:ea typeface="微软雅黑" panose="020B0503020204020204" pitchFamily="34" charset="-122"/>
                <a:sym typeface="+mn-ea"/>
              </a:rPr>
              <a:t>）采用多种非平衡算法处理。</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2</a:t>
            </a:r>
            <a:r>
              <a:rPr lang="zh-CN" altLang="en-US" sz="2000" dirty="0">
                <a:latin typeface="微软雅黑" panose="020B0503020204020204" pitchFamily="34" charset="-122"/>
                <a:ea typeface="微软雅黑" panose="020B0503020204020204" pitchFamily="34" charset="-122"/>
                <a:sym typeface="+mn-ea"/>
              </a:rPr>
              <a:t>）训练采用不同损失权重的分类模型，具体分为</a:t>
            </a:r>
            <a:r>
              <a:rPr lang="en-US" altLang="zh-CN" sz="2000" dirty="0">
                <a:latin typeface="微软雅黑" panose="020B0503020204020204" pitchFamily="34" charset="-122"/>
                <a:ea typeface="微软雅黑" panose="020B0503020204020204" pitchFamily="34" charset="-122"/>
                <a:sym typeface="+mn-ea"/>
              </a:rPr>
              <a:t>bagging</a:t>
            </a:r>
            <a:r>
              <a:rPr lang="zh-CN" altLang="en-US"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boosting</a:t>
            </a:r>
            <a:r>
              <a:rPr lang="zh-CN" altLang="en-US" sz="2000" dirty="0">
                <a:latin typeface="微软雅黑" panose="020B0503020204020204" pitchFamily="34" charset="-122"/>
                <a:ea typeface="微软雅黑" panose="020B0503020204020204" pitchFamily="34" charset="-122"/>
                <a:sym typeface="+mn-ea"/>
              </a:rPr>
              <a:t>两类。</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3</a:t>
            </a:r>
            <a:r>
              <a:rPr lang="zh-CN" altLang="en-US" sz="2000" dirty="0">
                <a:latin typeface="微软雅黑" panose="020B0503020204020204" pitchFamily="34" charset="-122"/>
                <a:ea typeface="微软雅黑" panose="020B0503020204020204" pitchFamily="34" charset="-122"/>
                <a:sym typeface="+mn-ea"/>
              </a:rPr>
              <a:t>）从参数角度出发，对分类阈值进行调整。</a:t>
            </a:r>
          </a:p>
          <a:p>
            <a:pPr>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sym typeface="+mn-ea"/>
              </a:rPr>
              <a:t>      4</a:t>
            </a:r>
            <a:r>
              <a:rPr lang="zh-CN" altLang="en-US" sz="2000" dirty="0">
                <a:latin typeface="微软雅黑" panose="020B0503020204020204" pitchFamily="34" charset="-122"/>
                <a:ea typeface="微软雅黑" panose="020B0503020204020204" pitchFamily="34" charset="-122"/>
                <a:sym typeface="+mn-ea"/>
              </a:rPr>
              <a:t>）采用单类学习的训练模型。</a:t>
            </a:r>
            <a:endParaRPr lang="en-US" altLang="zh-CN" sz="2000" dirty="0">
              <a:latin typeface="微软雅黑" panose="020B0503020204020204" pitchFamily="34" charset="-122"/>
              <a:ea typeface="微软雅黑" panose="020B0503020204020204" pitchFamily="34" charset="-122"/>
            </a:endParaRPr>
          </a:p>
          <a:p>
            <a:pPr defTabSz="457200">
              <a:defRPr sz="2200">
                <a:solidFill>
                  <a:srgbClr val="FF0000"/>
                </a:solidFill>
                <a:latin typeface="SimSun"/>
                <a:ea typeface="SimSun"/>
                <a:cs typeface="SimSun"/>
                <a:sym typeface="SimSun"/>
              </a:defRPr>
            </a:pPr>
            <a:r>
              <a:rPr lang="zh-CN" altLang="en-US" sz="2000" dirty="0">
                <a:solidFill>
                  <a:srgbClr val="000000"/>
                </a:solidFill>
                <a:latin typeface="微软雅黑" panose="020B0503020204020204" pitchFamily="34" charset="-122"/>
                <a:ea typeface="微软雅黑" panose="020B0503020204020204" pitchFamily="34" charset="-122"/>
              </a:rPr>
              <a:t>思考与讨论：</a:t>
            </a:r>
          </a:p>
          <a:p>
            <a:pPr defTabSz="457200">
              <a:defRPr sz="2200">
                <a:solidFill>
                  <a:srgbClr val="FF0000"/>
                </a:solidFill>
                <a:latin typeface="SimSun"/>
                <a:ea typeface="SimSun"/>
                <a:cs typeface="SimSun"/>
                <a:sym typeface="SimSun"/>
              </a:defRPr>
            </a:pPr>
            <a:r>
              <a:rPr lang="zh-CN" altLang="en-US" sz="2000" dirty="0">
                <a:solidFill>
                  <a:srgbClr val="000000"/>
                </a:solidFill>
                <a:latin typeface="微软雅黑" panose="020B0503020204020204" pitchFamily="34" charset="-122"/>
                <a:ea typeface="微软雅黑" panose="020B0503020204020204" pitchFamily="34" charset="-122"/>
              </a:rPr>
              <a:t>	虽然解决这个问题的意义很大，但是可能比较难，我们可以更特殊化一些，比如，我们可以针对解密后明文在固定地址存放的情况。</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4244</Words>
  <Application>Microsoft Office PowerPoint</Application>
  <PresentationFormat>全屏显示(4:3)</PresentationFormat>
  <Paragraphs>341</Paragraphs>
  <Slides>54</Slides>
  <Notes>13</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2" baseType="lpstr">
      <vt:lpstr>等线</vt:lpstr>
      <vt:lpstr>微软雅黑</vt:lpstr>
      <vt:lpstr>微软雅黑</vt:lpstr>
      <vt:lpstr>微软雅黑 Light</vt:lpstr>
      <vt:lpstr>Arial</vt:lpstr>
      <vt:lpstr>默认设计模板</vt:lpstr>
      <vt:lpstr>1_默认设计模板</vt:lpstr>
      <vt:lpstr>Equation</vt:lpstr>
      <vt:lpstr>2022年秋季学期工作周总结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程 子杰</cp:lastModifiedBy>
  <cp:revision>606</cp:revision>
  <dcterms:created xsi:type="dcterms:W3CDTF">2014-03-21T03:02:00Z</dcterms:created>
  <dcterms:modified xsi:type="dcterms:W3CDTF">2022-06-08T12:01:52Z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