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4660"/>
  </p:normalViewPr>
  <p:slideViewPr>
    <p:cSldViewPr snapToGrid="0">
      <p:cViewPr varScale="1">
        <p:scale>
          <a:sx n="98" d="100"/>
          <a:sy n="98" d="100"/>
        </p:scale>
        <p:origin x="571" y="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CC03-CB39-A6FC-7CB6-0B71CC88A8E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5DC6048-6E20-DBBF-0EBB-86629120DF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890BFC8-18B2-8FB6-68CF-59E13279B4D9}"/>
              </a:ext>
            </a:extLst>
          </p:cNvPr>
          <p:cNvSpPr>
            <a:spLocks noGrp="1"/>
          </p:cNvSpPr>
          <p:nvPr>
            <p:ph type="dt" sz="half" idx="10"/>
          </p:nvPr>
        </p:nvSpPr>
        <p:spPr/>
        <p:txBody>
          <a:bodyPr/>
          <a:lstStyle/>
          <a:p>
            <a:fld id="{9241B374-063C-4B0E-8FEB-D6CF3CDB2D0A}" type="datetimeFigureOut">
              <a:rPr lang="en-GB" smtClean="0"/>
              <a:t>03/09/2023</a:t>
            </a:fld>
            <a:endParaRPr lang="en-GB"/>
          </a:p>
        </p:txBody>
      </p:sp>
      <p:sp>
        <p:nvSpPr>
          <p:cNvPr id="5" name="Footer Placeholder 4">
            <a:extLst>
              <a:ext uri="{FF2B5EF4-FFF2-40B4-BE49-F238E27FC236}">
                <a16:creationId xmlns:a16="http://schemas.microsoft.com/office/drawing/2014/main" id="{546B0995-327B-49A5-3BDC-FB93E1ABC7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8F359C-BE59-5690-2CEF-5D58EA40049A}"/>
              </a:ext>
            </a:extLst>
          </p:cNvPr>
          <p:cNvSpPr>
            <a:spLocks noGrp="1"/>
          </p:cNvSpPr>
          <p:nvPr>
            <p:ph type="sldNum" sz="quarter" idx="12"/>
          </p:nvPr>
        </p:nvSpPr>
        <p:spPr/>
        <p:txBody>
          <a:bodyPr/>
          <a:lstStyle/>
          <a:p>
            <a:fld id="{2AF432A8-1403-4DC6-B30B-B229C3065268}" type="slidenum">
              <a:rPr lang="en-GB" smtClean="0"/>
              <a:t>‹#›</a:t>
            </a:fld>
            <a:endParaRPr lang="en-GB"/>
          </a:p>
        </p:txBody>
      </p:sp>
    </p:spTree>
    <p:extLst>
      <p:ext uri="{BB962C8B-B14F-4D97-AF65-F5344CB8AC3E}">
        <p14:creationId xmlns:p14="http://schemas.microsoft.com/office/powerpoint/2010/main" val="182094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688B-F97C-0198-976F-C640B2C2C9D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CCD2B364-B8C1-8B11-5C29-E8D4C76658C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7503B54-7A72-47CB-F372-582193409727}"/>
              </a:ext>
            </a:extLst>
          </p:cNvPr>
          <p:cNvSpPr>
            <a:spLocks noGrp="1"/>
          </p:cNvSpPr>
          <p:nvPr>
            <p:ph type="dt" sz="half" idx="10"/>
          </p:nvPr>
        </p:nvSpPr>
        <p:spPr/>
        <p:txBody>
          <a:bodyPr/>
          <a:lstStyle/>
          <a:p>
            <a:fld id="{9241B374-063C-4B0E-8FEB-D6CF3CDB2D0A}" type="datetimeFigureOut">
              <a:rPr lang="en-GB" smtClean="0"/>
              <a:t>03/09/2023</a:t>
            </a:fld>
            <a:endParaRPr lang="en-GB"/>
          </a:p>
        </p:txBody>
      </p:sp>
      <p:sp>
        <p:nvSpPr>
          <p:cNvPr id="5" name="Footer Placeholder 4">
            <a:extLst>
              <a:ext uri="{FF2B5EF4-FFF2-40B4-BE49-F238E27FC236}">
                <a16:creationId xmlns:a16="http://schemas.microsoft.com/office/drawing/2014/main" id="{BED01E99-64C5-01FA-AEEC-E72BCF9A78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AB4D58-AFA3-7CDB-64F2-37A4DC42EA02}"/>
              </a:ext>
            </a:extLst>
          </p:cNvPr>
          <p:cNvSpPr>
            <a:spLocks noGrp="1"/>
          </p:cNvSpPr>
          <p:nvPr>
            <p:ph type="sldNum" sz="quarter" idx="12"/>
          </p:nvPr>
        </p:nvSpPr>
        <p:spPr/>
        <p:txBody>
          <a:bodyPr/>
          <a:lstStyle/>
          <a:p>
            <a:fld id="{2AF432A8-1403-4DC6-B30B-B229C3065268}" type="slidenum">
              <a:rPr lang="en-GB" smtClean="0"/>
              <a:t>‹#›</a:t>
            </a:fld>
            <a:endParaRPr lang="en-GB"/>
          </a:p>
        </p:txBody>
      </p:sp>
    </p:spTree>
    <p:extLst>
      <p:ext uri="{BB962C8B-B14F-4D97-AF65-F5344CB8AC3E}">
        <p14:creationId xmlns:p14="http://schemas.microsoft.com/office/powerpoint/2010/main" val="427436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49859F-2F43-0162-3D22-63DBC7227BE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F26E8BA-031B-5904-1D18-7C0AD5D381B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854A963-93E0-913C-B381-660ADB9B3256}"/>
              </a:ext>
            </a:extLst>
          </p:cNvPr>
          <p:cNvSpPr>
            <a:spLocks noGrp="1"/>
          </p:cNvSpPr>
          <p:nvPr>
            <p:ph type="dt" sz="half" idx="10"/>
          </p:nvPr>
        </p:nvSpPr>
        <p:spPr/>
        <p:txBody>
          <a:bodyPr/>
          <a:lstStyle/>
          <a:p>
            <a:fld id="{9241B374-063C-4B0E-8FEB-D6CF3CDB2D0A}" type="datetimeFigureOut">
              <a:rPr lang="en-GB" smtClean="0"/>
              <a:t>03/09/2023</a:t>
            </a:fld>
            <a:endParaRPr lang="en-GB"/>
          </a:p>
        </p:txBody>
      </p:sp>
      <p:sp>
        <p:nvSpPr>
          <p:cNvPr id="5" name="Footer Placeholder 4">
            <a:extLst>
              <a:ext uri="{FF2B5EF4-FFF2-40B4-BE49-F238E27FC236}">
                <a16:creationId xmlns:a16="http://schemas.microsoft.com/office/drawing/2014/main" id="{7A22C2F3-2B9E-E760-9F55-584DA1B30B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E1E650-43DD-D681-D718-7644A8B03668}"/>
              </a:ext>
            </a:extLst>
          </p:cNvPr>
          <p:cNvSpPr>
            <a:spLocks noGrp="1"/>
          </p:cNvSpPr>
          <p:nvPr>
            <p:ph type="sldNum" sz="quarter" idx="12"/>
          </p:nvPr>
        </p:nvSpPr>
        <p:spPr/>
        <p:txBody>
          <a:bodyPr/>
          <a:lstStyle/>
          <a:p>
            <a:fld id="{2AF432A8-1403-4DC6-B30B-B229C3065268}" type="slidenum">
              <a:rPr lang="en-GB" smtClean="0"/>
              <a:t>‹#›</a:t>
            </a:fld>
            <a:endParaRPr lang="en-GB"/>
          </a:p>
        </p:txBody>
      </p:sp>
    </p:spTree>
    <p:extLst>
      <p:ext uri="{BB962C8B-B14F-4D97-AF65-F5344CB8AC3E}">
        <p14:creationId xmlns:p14="http://schemas.microsoft.com/office/powerpoint/2010/main" val="182967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EAEB-0E5D-CA83-CD70-36D7612CF96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7F970C5-18E1-F816-5944-436C8794273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2601B59-F9E6-2CC6-3797-81B63D96951A}"/>
              </a:ext>
            </a:extLst>
          </p:cNvPr>
          <p:cNvSpPr>
            <a:spLocks noGrp="1"/>
          </p:cNvSpPr>
          <p:nvPr>
            <p:ph type="dt" sz="half" idx="10"/>
          </p:nvPr>
        </p:nvSpPr>
        <p:spPr/>
        <p:txBody>
          <a:bodyPr/>
          <a:lstStyle/>
          <a:p>
            <a:fld id="{9241B374-063C-4B0E-8FEB-D6CF3CDB2D0A}" type="datetimeFigureOut">
              <a:rPr lang="en-GB" smtClean="0"/>
              <a:t>03/09/2023</a:t>
            </a:fld>
            <a:endParaRPr lang="en-GB"/>
          </a:p>
        </p:txBody>
      </p:sp>
      <p:sp>
        <p:nvSpPr>
          <p:cNvPr id="5" name="Footer Placeholder 4">
            <a:extLst>
              <a:ext uri="{FF2B5EF4-FFF2-40B4-BE49-F238E27FC236}">
                <a16:creationId xmlns:a16="http://schemas.microsoft.com/office/drawing/2014/main" id="{5C0DC147-C715-22BB-D4AD-DDCEFBD351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9BE908-DA8F-B616-A7B9-5D70807F5069}"/>
              </a:ext>
            </a:extLst>
          </p:cNvPr>
          <p:cNvSpPr>
            <a:spLocks noGrp="1"/>
          </p:cNvSpPr>
          <p:nvPr>
            <p:ph type="sldNum" sz="quarter" idx="12"/>
          </p:nvPr>
        </p:nvSpPr>
        <p:spPr/>
        <p:txBody>
          <a:bodyPr/>
          <a:lstStyle/>
          <a:p>
            <a:fld id="{2AF432A8-1403-4DC6-B30B-B229C3065268}" type="slidenum">
              <a:rPr lang="en-GB" smtClean="0"/>
              <a:t>‹#›</a:t>
            </a:fld>
            <a:endParaRPr lang="en-GB"/>
          </a:p>
        </p:txBody>
      </p:sp>
    </p:spTree>
    <p:extLst>
      <p:ext uri="{BB962C8B-B14F-4D97-AF65-F5344CB8AC3E}">
        <p14:creationId xmlns:p14="http://schemas.microsoft.com/office/powerpoint/2010/main" val="253311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C0A-0295-70B4-CAA8-7D46092215A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6135A13-54FC-6E16-993B-BECF0A4B40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8D5BF68-2887-19B6-188A-7C7DED10EC5C}"/>
              </a:ext>
            </a:extLst>
          </p:cNvPr>
          <p:cNvSpPr>
            <a:spLocks noGrp="1"/>
          </p:cNvSpPr>
          <p:nvPr>
            <p:ph type="dt" sz="half" idx="10"/>
          </p:nvPr>
        </p:nvSpPr>
        <p:spPr/>
        <p:txBody>
          <a:bodyPr/>
          <a:lstStyle/>
          <a:p>
            <a:fld id="{9241B374-063C-4B0E-8FEB-D6CF3CDB2D0A}" type="datetimeFigureOut">
              <a:rPr lang="en-GB" smtClean="0"/>
              <a:t>03/09/2023</a:t>
            </a:fld>
            <a:endParaRPr lang="en-GB"/>
          </a:p>
        </p:txBody>
      </p:sp>
      <p:sp>
        <p:nvSpPr>
          <p:cNvPr id="5" name="Footer Placeholder 4">
            <a:extLst>
              <a:ext uri="{FF2B5EF4-FFF2-40B4-BE49-F238E27FC236}">
                <a16:creationId xmlns:a16="http://schemas.microsoft.com/office/drawing/2014/main" id="{D831859A-805A-54B6-D49A-EF4D674448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73FB86-07A8-3D29-2BBB-6E98BE003139}"/>
              </a:ext>
            </a:extLst>
          </p:cNvPr>
          <p:cNvSpPr>
            <a:spLocks noGrp="1"/>
          </p:cNvSpPr>
          <p:nvPr>
            <p:ph type="sldNum" sz="quarter" idx="12"/>
          </p:nvPr>
        </p:nvSpPr>
        <p:spPr/>
        <p:txBody>
          <a:bodyPr/>
          <a:lstStyle/>
          <a:p>
            <a:fld id="{2AF432A8-1403-4DC6-B30B-B229C3065268}" type="slidenum">
              <a:rPr lang="en-GB" smtClean="0"/>
              <a:t>‹#›</a:t>
            </a:fld>
            <a:endParaRPr lang="en-GB"/>
          </a:p>
        </p:txBody>
      </p:sp>
    </p:spTree>
    <p:extLst>
      <p:ext uri="{BB962C8B-B14F-4D97-AF65-F5344CB8AC3E}">
        <p14:creationId xmlns:p14="http://schemas.microsoft.com/office/powerpoint/2010/main" val="92604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BE77-F7FC-9A8B-42CD-3307B2FAF1A9}"/>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7DFF902-4129-0C06-82E5-3F7A034CADC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BA444BA-93D6-A6A0-958D-944D69BFC59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8F5BA32-F8EA-7F0D-F66E-92DBE62AE65A}"/>
              </a:ext>
            </a:extLst>
          </p:cNvPr>
          <p:cNvSpPr>
            <a:spLocks noGrp="1"/>
          </p:cNvSpPr>
          <p:nvPr>
            <p:ph type="dt" sz="half" idx="10"/>
          </p:nvPr>
        </p:nvSpPr>
        <p:spPr/>
        <p:txBody>
          <a:bodyPr/>
          <a:lstStyle/>
          <a:p>
            <a:fld id="{9241B374-063C-4B0E-8FEB-D6CF3CDB2D0A}" type="datetimeFigureOut">
              <a:rPr lang="en-GB" smtClean="0"/>
              <a:t>03/09/2023</a:t>
            </a:fld>
            <a:endParaRPr lang="en-GB"/>
          </a:p>
        </p:txBody>
      </p:sp>
      <p:sp>
        <p:nvSpPr>
          <p:cNvPr id="6" name="Footer Placeholder 5">
            <a:extLst>
              <a:ext uri="{FF2B5EF4-FFF2-40B4-BE49-F238E27FC236}">
                <a16:creationId xmlns:a16="http://schemas.microsoft.com/office/drawing/2014/main" id="{DFC3ADE9-99FE-0C2A-C285-7265CA7F5F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846727-D7DB-2AB9-BD56-A36657A4CEFC}"/>
              </a:ext>
            </a:extLst>
          </p:cNvPr>
          <p:cNvSpPr>
            <a:spLocks noGrp="1"/>
          </p:cNvSpPr>
          <p:nvPr>
            <p:ph type="sldNum" sz="quarter" idx="12"/>
          </p:nvPr>
        </p:nvSpPr>
        <p:spPr/>
        <p:txBody>
          <a:bodyPr/>
          <a:lstStyle/>
          <a:p>
            <a:fld id="{2AF432A8-1403-4DC6-B30B-B229C3065268}" type="slidenum">
              <a:rPr lang="en-GB" smtClean="0"/>
              <a:t>‹#›</a:t>
            </a:fld>
            <a:endParaRPr lang="en-GB"/>
          </a:p>
        </p:txBody>
      </p:sp>
    </p:spTree>
    <p:extLst>
      <p:ext uri="{BB962C8B-B14F-4D97-AF65-F5344CB8AC3E}">
        <p14:creationId xmlns:p14="http://schemas.microsoft.com/office/powerpoint/2010/main" val="371458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0B5C-6ADD-B425-2DFA-D362EA767F6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A8CF0E63-65C0-898E-1B0A-06C45FFFA7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CF5D77D-FBE6-5D9A-0895-3F92605913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8C0EFFD-F811-CC6A-CB87-4C7EB5B789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A49B591-5975-4D26-27E5-FFD80A89ACD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4EC989EB-1D4A-A3B4-35F9-3A71242ED625}"/>
              </a:ext>
            </a:extLst>
          </p:cNvPr>
          <p:cNvSpPr>
            <a:spLocks noGrp="1"/>
          </p:cNvSpPr>
          <p:nvPr>
            <p:ph type="dt" sz="half" idx="10"/>
          </p:nvPr>
        </p:nvSpPr>
        <p:spPr/>
        <p:txBody>
          <a:bodyPr/>
          <a:lstStyle/>
          <a:p>
            <a:fld id="{9241B374-063C-4B0E-8FEB-D6CF3CDB2D0A}" type="datetimeFigureOut">
              <a:rPr lang="en-GB" smtClean="0"/>
              <a:t>03/09/2023</a:t>
            </a:fld>
            <a:endParaRPr lang="en-GB"/>
          </a:p>
        </p:txBody>
      </p:sp>
      <p:sp>
        <p:nvSpPr>
          <p:cNvPr id="8" name="Footer Placeholder 7">
            <a:extLst>
              <a:ext uri="{FF2B5EF4-FFF2-40B4-BE49-F238E27FC236}">
                <a16:creationId xmlns:a16="http://schemas.microsoft.com/office/drawing/2014/main" id="{ECEC5332-8193-F336-4B33-3E2F8B66F07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CB45240-2C81-62A8-0BA6-883B34A282F7}"/>
              </a:ext>
            </a:extLst>
          </p:cNvPr>
          <p:cNvSpPr>
            <a:spLocks noGrp="1"/>
          </p:cNvSpPr>
          <p:nvPr>
            <p:ph type="sldNum" sz="quarter" idx="12"/>
          </p:nvPr>
        </p:nvSpPr>
        <p:spPr/>
        <p:txBody>
          <a:bodyPr/>
          <a:lstStyle/>
          <a:p>
            <a:fld id="{2AF432A8-1403-4DC6-B30B-B229C3065268}" type="slidenum">
              <a:rPr lang="en-GB" smtClean="0"/>
              <a:t>‹#›</a:t>
            </a:fld>
            <a:endParaRPr lang="en-GB"/>
          </a:p>
        </p:txBody>
      </p:sp>
    </p:spTree>
    <p:extLst>
      <p:ext uri="{BB962C8B-B14F-4D97-AF65-F5344CB8AC3E}">
        <p14:creationId xmlns:p14="http://schemas.microsoft.com/office/powerpoint/2010/main" val="1870717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BAE5-7610-3A2C-1E57-1510FFFF149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36AB51ED-2FDC-F8C6-FB11-AF0C06E50875}"/>
              </a:ext>
            </a:extLst>
          </p:cNvPr>
          <p:cNvSpPr>
            <a:spLocks noGrp="1"/>
          </p:cNvSpPr>
          <p:nvPr>
            <p:ph type="dt" sz="half" idx="10"/>
          </p:nvPr>
        </p:nvSpPr>
        <p:spPr/>
        <p:txBody>
          <a:bodyPr/>
          <a:lstStyle/>
          <a:p>
            <a:fld id="{9241B374-063C-4B0E-8FEB-D6CF3CDB2D0A}" type="datetimeFigureOut">
              <a:rPr lang="en-GB" smtClean="0"/>
              <a:t>03/09/2023</a:t>
            </a:fld>
            <a:endParaRPr lang="en-GB"/>
          </a:p>
        </p:txBody>
      </p:sp>
      <p:sp>
        <p:nvSpPr>
          <p:cNvPr id="4" name="Footer Placeholder 3">
            <a:extLst>
              <a:ext uri="{FF2B5EF4-FFF2-40B4-BE49-F238E27FC236}">
                <a16:creationId xmlns:a16="http://schemas.microsoft.com/office/drawing/2014/main" id="{7F3DAA15-C4B0-0B69-3883-54AC8763AEA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BC2C3AD-5D99-B9CC-B3FC-9115566A2632}"/>
              </a:ext>
            </a:extLst>
          </p:cNvPr>
          <p:cNvSpPr>
            <a:spLocks noGrp="1"/>
          </p:cNvSpPr>
          <p:nvPr>
            <p:ph type="sldNum" sz="quarter" idx="12"/>
          </p:nvPr>
        </p:nvSpPr>
        <p:spPr/>
        <p:txBody>
          <a:bodyPr/>
          <a:lstStyle/>
          <a:p>
            <a:fld id="{2AF432A8-1403-4DC6-B30B-B229C3065268}" type="slidenum">
              <a:rPr lang="en-GB" smtClean="0"/>
              <a:t>‹#›</a:t>
            </a:fld>
            <a:endParaRPr lang="en-GB"/>
          </a:p>
        </p:txBody>
      </p:sp>
    </p:spTree>
    <p:extLst>
      <p:ext uri="{BB962C8B-B14F-4D97-AF65-F5344CB8AC3E}">
        <p14:creationId xmlns:p14="http://schemas.microsoft.com/office/powerpoint/2010/main" val="2996888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322AC-3F78-98A6-EAEB-96CEC5EBB8A4}"/>
              </a:ext>
            </a:extLst>
          </p:cNvPr>
          <p:cNvSpPr>
            <a:spLocks noGrp="1"/>
          </p:cNvSpPr>
          <p:nvPr>
            <p:ph type="dt" sz="half" idx="10"/>
          </p:nvPr>
        </p:nvSpPr>
        <p:spPr/>
        <p:txBody>
          <a:bodyPr/>
          <a:lstStyle/>
          <a:p>
            <a:fld id="{9241B374-063C-4B0E-8FEB-D6CF3CDB2D0A}" type="datetimeFigureOut">
              <a:rPr lang="en-GB" smtClean="0"/>
              <a:t>03/09/2023</a:t>
            </a:fld>
            <a:endParaRPr lang="en-GB"/>
          </a:p>
        </p:txBody>
      </p:sp>
      <p:sp>
        <p:nvSpPr>
          <p:cNvPr id="3" name="Footer Placeholder 2">
            <a:extLst>
              <a:ext uri="{FF2B5EF4-FFF2-40B4-BE49-F238E27FC236}">
                <a16:creationId xmlns:a16="http://schemas.microsoft.com/office/drawing/2014/main" id="{97FB5975-0BE1-9199-10E9-2B5EA36EF78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03D9221-5CB1-DC73-6A41-B79BED53D6B2}"/>
              </a:ext>
            </a:extLst>
          </p:cNvPr>
          <p:cNvSpPr>
            <a:spLocks noGrp="1"/>
          </p:cNvSpPr>
          <p:nvPr>
            <p:ph type="sldNum" sz="quarter" idx="12"/>
          </p:nvPr>
        </p:nvSpPr>
        <p:spPr/>
        <p:txBody>
          <a:bodyPr/>
          <a:lstStyle/>
          <a:p>
            <a:fld id="{2AF432A8-1403-4DC6-B30B-B229C3065268}" type="slidenum">
              <a:rPr lang="en-GB" smtClean="0"/>
              <a:t>‹#›</a:t>
            </a:fld>
            <a:endParaRPr lang="en-GB"/>
          </a:p>
        </p:txBody>
      </p:sp>
    </p:spTree>
    <p:extLst>
      <p:ext uri="{BB962C8B-B14F-4D97-AF65-F5344CB8AC3E}">
        <p14:creationId xmlns:p14="http://schemas.microsoft.com/office/powerpoint/2010/main" val="164887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1035-D129-DC81-D268-73FB753B1AD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712EEBC4-2C44-191D-F713-51B17E0ECC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D0B2818-ACB4-D8D5-8857-9E1C257A6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A0C81AB-EA4B-2504-91BB-B1F4E987A40C}"/>
              </a:ext>
            </a:extLst>
          </p:cNvPr>
          <p:cNvSpPr>
            <a:spLocks noGrp="1"/>
          </p:cNvSpPr>
          <p:nvPr>
            <p:ph type="dt" sz="half" idx="10"/>
          </p:nvPr>
        </p:nvSpPr>
        <p:spPr/>
        <p:txBody>
          <a:bodyPr/>
          <a:lstStyle/>
          <a:p>
            <a:fld id="{9241B374-063C-4B0E-8FEB-D6CF3CDB2D0A}" type="datetimeFigureOut">
              <a:rPr lang="en-GB" smtClean="0"/>
              <a:t>03/09/2023</a:t>
            </a:fld>
            <a:endParaRPr lang="en-GB"/>
          </a:p>
        </p:txBody>
      </p:sp>
      <p:sp>
        <p:nvSpPr>
          <p:cNvPr id="6" name="Footer Placeholder 5">
            <a:extLst>
              <a:ext uri="{FF2B5EF4-FFF2-40B4-BE49-F238E27FC236}">
                <a16:creationId xmlns:a16="http://schemas.microsoft.com/office/drawing/2014/main" id="{F1276D4D-5C92-D36C-86DD-3CEE721761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B01DFF-83FA-F288-7C4B-2FA19CC06ABC}"/>
              </a:ext>
            </a:extLst>
          </p:cNvPr>
          <p:cNvSpPr>
            <a:spLocks noGrp="1"/>
          </p:cNvSpPr>
          <p:nvPr>
            <p:ph type="sldNum" sz="quarter" idx="12"/>
          </p:nvPr>
        </p:nvSpPr>
        <p:spPr/>
        <p:txBody>
          <a:bodyPr/>
          <a:lstStyle/>
          <a:p>
            <a:fld id="{2AF432A8-1403-4DC6-B30B-B229C3065268}" type="slidenum">
              <a:rPr lang="en-GB" smtClean="0"/>
              <a:t>‹#›</a:t>
            </a:fld>
            <a:endParaRPr lang="en-GB"/>
          </a:p>
        </p:txBody>
      </p:sp>
    </p:spTree>
    <p:extLst>
      <p:ext uri="{BB962C8B-B14F-4D97-AF65-F5344CB8AC3E}">
        <p14:creationId xmlns:p14="http://schemas.microsoft.com/office/powerpoint/2010/main" val="4101314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E8CA-294D-8070-549B-6468A15F65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A2964A1F-7F54-493C-B07D-5EC85D56DD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54A0A07-6BE0-126B-5E6C-809840195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46F1E7-0312-A897-0500-0F1C132C007C}"/>
              </a:ext>
            </a:extLst>
          </p:cNvPr>
          <p:cNvSpPr>
            <a:spLocks noGrp="1"/>
          </p:cNvSpPr>
          <p:nvPr>
            <p:ph type="dt" sz="half" idx="10"/>
          </p:nvPr>
        </p:nvSpPr>
        <p:spPr/>
        <p:txBody>
          <a:bodyPr/>
          <a:lstStyle/>
          <a:p>
            <a:fld id="{9241B374-063C-4B0E-8FEB-D6CF3CDB2D0A}" type="datetimeFigureOut">
              <a:rPr lang="en-GB" smtClean="0"/>
              <a:t>03/09/2023</a:t>
            </a:fld>
            <a:endParaRPr lang="en-GB"/>
          </a:p>
        </p:txBody>
      </p:sp>
      <p:sp>
        <p:nvSpPr>
          <p:cNvPr id="6" name="Footer Placeholder 5">
            <a:extLst>
              <a:ext uri="{FF2B5EF4-FFF2-40B4-BE49-F238E27FC236}">
                <a16:creationId xmlns:a16="http://schemas.microsoft.com/office/drawing/2014/main" id="{B4016C67-35A7-B5B8-DB56-7A4356E98A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7ECD9B-847C-E98C-5BD6-8C9F2D4609CD}"/>
              </a:ext>
            </a:extLst>
          </p:cNvPr>
          <p:cNvSpPr>
            <a:spLocks noGrp="1"/>
          </p:cNvSpPr>
          <p:nvPr>
            <p:ph type="sldNum" sz="quarter" idx="12"/>
          </p:nvPr>
        </p:nvSpPr>
        <p:spPr/>
        <p:txBody>
          <a:bodyPr/>
          <a:lstStyle/>
          <a:p>
            <a:fld id="{2AF432A8-1403-4DC6-B30B-B229C3065268}" type="slidenum">
              <a:rPr lang="en-GB" smtClean="0"/>
              <a:t>‹#›</a:t>
            </a:fld>
            <a:endParaRPr lang="en-GB"/>
          </a:p>
        </p:txBody>
      </p:sp>
    </p:spTree>
    <p:extLst>
      <p:ext uri="{BB962C8B-B14F-4D97-AF65-F5344CB8AC3E}">
        <p14:creationId xmlns:p14="http://schemas.microsoft.com/office/powerpoint/2010/main" val="284295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7FB700-2F0F-5764-A450-79E6DC872A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26D49A2-7D8D-6643-3601-644C53DF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E08C443-E085-E299-56B8-6EB8BB2E7D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1B374-063C-4B0E-8FEB-D6CF3CDB2D0A}" type="datetimeFigureOut">
              <a:rPr lang="en-GB" smtClean="0"/>
              <a:t>03/09/2023</a:t>
            </a:fld>
            <a:endParaRPr lang="en-GB"/>
          </a:p>
        </p:txBody>
      </p:sp>
      <p:sp>
        <p:nvSpPr>
          <p:cNvPr id="5" name="Footer Placeholder 4">
            <a:extLst>
              <a:ext uri="{FF2B5EF4-FFF2-40B4-BE49-F238E27FC236}">
                <a16:creationId xmlns:a16="http://schemas.microsoft.com/office/drawing/2014/main" id="{2D8B56E4-B0E0-A2CC-E7D5-1335840C6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499571A-9378-E2B5-4B84-319923169A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432A8-1403-4DC6-B30B-B229C3065268}" type="slidenum">
              <a:rPr lang="en-GB" smtClean="0"/>
              <a:t>‹#›</a:t>
            </a:fld>
            <a:endParaRPr lang="en-GB"/>
          </a:p>
        </p:txBody>
      </p:sp>
    </p:spTree>
    <p:extLst>
      <p:ext uri="{BB962C8B-B14F-4D97-AF65-F5344CB8AC3E}">
        <p14:creationId xmlns:p14="http://schemas.microsoft.com/office/powerpoint/2010/main" val="595052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0D75-CBA9-2C80-7A95-A1A1905D0F91}"/>
              </a:ext>
            </a:extLst>
          </p:cNvPr>
          <p:cNvSpPr>
            <a:spLocks noGrp="1"/>
          </p:cNvSpPr>
          <p:nvPr>
            <p:ph type="ctrTitle"/>
          </p:nvPr>
        </p:nvSpPr>
        <p:spPr>
          <a:xfrm>
            <a:off x="949911" y="1041400"/>
            <a:ext cx="10594019" cy="2387600"/>
          </a:xfrm>
        </p:spPr>
        <p:txBody>
          <a:bodyPr>
            <a:noAutofit/>
          </a:bodyPr>
          <a:lstStyle/>
          <a:p>
            <a:r>
              <a:rPr lang="en-GB" sz="4400" b="0" i="0" dirty="0">
                <a:solidFill>
                  <a:srgbClr val="000000"/>
                </a:solidFill>
                <a:effectLst/>
                <a:latin typeface="Georgia Pro Black" panose="02040A02050405020203" pitchFamily="18" charset="0"/>
              </a:rPr>
              <a:t>Prediction of hotel reservation cancellation of a customer with reservation details using Machine Learning.</a:t>
            </a:r>
            <a:endParaRPr lang="en-GB" sz="4400" dirty="0">
              <a:latin typeface="Georgia Pro Black" panose="02040A02050405020203" pitchFamily="18" charset="0"/>
            </a:endParaRPr>
          </a:p>
        </p:txBody>
      </p:sp>
      <p:sp>
        <p:nvSpPr>
          <p:cNvPr id="3" name="Subtitle 2">
            <a:extLst>
              <a:ext uri="{FF2B5EF4-FFF2-40B4-BE49-F238E27FC236}">
                <a16:creationId xmlns:a16="http://schemas.microsoft.com/office/drawing/2014/main" id="{B8A26BC6-79BB-D44B-9490-CE611EFCF27F}"/>
              </a:ext>
            </a:extLst>
          </p:cNvPr>
          <p:cNvSpPr>
            <a:spLocks noGrp="1"/>
          </p:cNvSpPr>
          <p:nvPr>
            <p:ph type="subTitle" idx="1"/>
          </p:nvPr>
        </p:nvSpPr>
        <p:spPr>
          <a:xfrm>
            <a:off x="1346446" y="355562"/>
            <a:ext cx="9144000" cy="514450"/>
          </a:xfrm>
        </p:spPr>
        <p:txBody>
          <a:bodyPr>
            <a:normAutofit lnSpcReduction="10000"/>
          </a:bodyPr>
          <a:lstStyle/>
          <a:p>
            <a:r>
              <a:rPr lang="en-GB" sz="3200" b="1" dirty="0"/>
              <a:t>Project Title</a:t>
            </a:r>
          </a:p>
        </p:txBody>
      </p:sp>
      <p:sp>
        <p:nvSpPr>
          <p:cNvPr id="4" name="Subtitle 2">
            <a:extLst>
              <a:ext uri="{FF2B5EF4-FFF2-40B4-BE49-F238E27FC236}">
                <a16:creationId xmlns:a16="http://schemas.microsoft.com/office/drawing/2014/main" id="{9AA5EEDB-6E33-DA30-9384-285209E50203}"/>
              </a:ext>
            </a:extLst>
          </p:cNvPr>
          <p:cNvSpPr txBox="1">
            <a:spLocks/>
          </p:cNvSpPr>
          <p:nvPr/>
        </p:nvSpPr>
        <p:spPr>
          <a:xfrm>
            <a:off x="1524000" y="3906629"/>
            <a:ext cx="6634579" cy="17129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GB" sz="3200" b="1" dirty="0"/>
              <a:t>Student Name: </a:t>
            </a:r>
            <a:r>
              <a:rPr lang="en-GB" sz="3200" dirty="0"/>
              <a:t>Nikhil Reddy Marella</a:t>
            </a:r>
          </a:p>
          <a:p>
            <a:pPr algn="just"/>
            <a:r>
              <a:rPr lang="en-GB" sz="3200" b="1" dirty="0"/>
              <a:t>Student ID: </a:t>
            </a:r>
            <a:r>
              <a:rPr lang="en-GB" sz="3200" dirty="0"/>
              <a:t>20067093</a:t>
            </a:r>
          </a:p>
          <a:p>
            <a:pPr algn="just"/>
            <a:r>
              <a:rPr lang="en-GB" sz="3200" b="1" dirty="0"/>
              <a:t>Supervisor: </a:t>
            </a:r>
            <a:r>
              <a:rPr lang="en-GB" sz="3200" dirty="0" err="1"/>
              <a:t>Dr.</a:t>
            </a:r>
            <a:r>
              <a:rPr lang="en-GB" sz="3200" dirty="0"/>
              <a:t> John </a:t>
            </a:r>
            <a:r>
              <a:rPr lang="en-GB" sz="3200" dirty="0" err="1"/>
              <a:t>Lones</a:t>
            </a:r>
            <a:endParaRPr lang="en-GB" sz="3200" dirty="0"/>
          </a:p>
        </p:txBody>
      </p:sp>
    </p:spTree>
    <p:extLst>
      <p:ext uri="{BB962C8B-B14F-4D97-AF65-F5344CB8AC3E}">
        <p14:creationId xmlns:p14="http://schemas.microsoft.com/office/powerpoint/2010/main" val="361979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96F4-D6D8-7EC1-668A-EDA81B031789}"/>
              </a:ext>
            </a:extLst>
          </p:cNvPr>
          <p:cNvSpPr>
            <a:spLocks noGrp="1"/>
          </p:cNvSpPr>
          <p:nvPr>
            <p:ph type="title"/>
          </p:nvPr>
        </p:nvSpPr>
        <p:spPr>
          <a:xfrm>
            <a:off x="838200" y="365126"/>
            <a:ext cx="10515600" cy="709696"/>
          </a:xfrm>
        </p:spPr>
        <p:txBody>
          <a:bodyPr/>
          <a:lstStyle/>
          <a:p>
            <a:pPr algn="ctr"/>
            <a:r>
              <a:rPr lang="en-GB" b="1" dirty="0">
                <a:latin typeface="+mn-lt"/>
              </a:rPr>
              <a:t>Data Visualizations</a:t>
            </a:r>
          </a:p>
        </p:txBody>
      </p:sp>
      <p:pic>
        <p:nvPicPr>
          <p:cNvPr id="4098" name="Picture 2">
            <a:extLst>
              <a:ext uri="{FF2B5EF4-FFF2-40B4-BE49-F238E27FC236}">
                <a16:creationId xmlns:a16="http://schemas.microsoft.com/office/drawing/2014/main" id="{02F451AD-B0C8-C3C0-C333-E28C74A8B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74822"/>
            <a:ext cx="12192000" cy="5514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6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96F4-D6D8-7EC1-668A-EDA81B031789}"/>
              </a:ext>
            </a:extLst>
          </p:cNvPr>
          <p:cNvSpPr>
            <a:spLocks noGrp="1"/>
          </p:cNvSpPr>
          <p:nvPr>
            <p:ph type="title"/>
          </p:nvPr>
        </p:nvSpPr>
        <p:spPr>
          <a:xfrm>
            <a:off x="838200" y="365126"/>
            <a:ext cx="10515600" cy="709696"/>
          </a:xfrm>
        </p:spPr>
        <p:txBody>
          <a:bodyPr/>
          <a:lstStyle/>
          <a:p>
            <a:pPr algn="ctr"/>
            <a:r>
              <a:rPr lang="en-GB" b="1" dirty="0">
                <a:latin typeface="+mn-lt"/>
              </a:rPr>
              <a:t>Data Visualizations</a:t>
            </a:r>
          </a:p>
        </p:txBody>
      </p:sp>
      <p:pic>
        <p:nvPicPr>
          <p:cNvPr id="5122" name="Picture 2">
            <a:extLst>
              <a:ext uri="{FF2B5EF4-FFF2-40B4-BE49-F238E27FC236}">
                <a16:creationId xmlns:a16="http://schemas.microsoft.com/office/drawing/2014/main" id="{CDA58FEF-FE97-CFCC-177D-AFEECE636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06" y="1296139"/>
            <a:ext cx="7537142" cy="53843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F31C8C9-3321-3C74-E69E-D8844529BC43}"/>
              </a:ext>
            </a:extLst>
          </p:cNvPr>
          <p:cNvSpPr txBox="1"/>
          <p:nvPr/>
        </p:nvSpPr>
        <p:spPr>
          <a:xfrm>
            <a:off x="8247356" y="1597981"/>
            <a:ext cx="3420863" cy="4801314"/>
          </a:xfrm>
          <a:prstGeom prst="rect">
            <a:avLst/>
          </a:prstGeom>
          <a:noFill/>
        </p:spPr>
        <p:txBody>
          <a:bodyPr wrap="square" rtlCol="0">
            <a:spAutoFit/>
          </a:bodyPr>
          <a:lstStyle/>
          <a:p>
            <a:r>
              <a:rPr lang="en-GB" dirty="0"/>
              <a:t>This picture shows the data is imbalanced with 24390 records in the Not </a:t>
            </a:r>
            <a:r>
              <a:rPr lang="en-GB" dirty="0" err="1"/>
              <a:t>Canceled</a:t>
            </a:r>
            <a:r>
              <a:rPr lang="en-GB" dirty="0"/>
              <a:t> category (Majority Class) and 11885 in the </a:t>
            </a:r>
            <a:r>
              <a:rPr lang="en-GB" dirty="0" err="1"/>
              <a:t>Canceled</a:t>
            </a:r>
            <a:r>
              <a:rPr lang="en-GB" dirty="0"/>
              <a:t> category (Minority class)</a:t>
            </a:r>
          </a:p>
          <a:p>
            <a:endParaRPr lang="en-GB" dirty="0"/>
          </a:p>
          <a:p>
            <a:r>
              <a:rPr lang="en-GB" dirty="0"/>
              <a:t>The next steps deal with the imbalanced data using over-sampling and under-sampling techniques and training the algorithms individually on both over-sampled data and under-sampled data their performances will be compared to answer the hypothesis and also to find out the best algorithm with the best performance.</a:t>
            </a:r>
          </a:p>
        </p:txBody>
      </p:sp>
    </p:spTree>
    <p:extLst>
      <p:ext uri="{BB962C8B-B14F-4D97-AF65-F5344CB8AC3E}">
        <p14:creationId xmlns:p14="http://schemas.microsoft.com/office/powerpoint/2010/main" val="323084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C71C-5116-3873-E733-261445590AC8}"/>
              </a:ext>
            </a:extLst>
          </p:cNvPr>
          <p:cNvSpPr>
            <a:spLocks noGrp="1"/>
          </p:cNvSpPr>
          <p:nvPr>
            <p:ph type="title"/>
          </p:nvPr>
        </p:nvSpPr>
        <p:spPr/>
        <p:txBody>
          <a:bodyPr/>
          <a:lstStyle/>
          <a:p>
            <a:pPr algn="ctr"/>
            <a:r>
              <a:rPr lang="en-GB" b="1" dirty="0">
                <a:latin typeface="+mn-lt"/>
              </a:rPr>
              <a:t>Data Separation</a:t>
            </a:r>
          </a:p>
        </p:txBody>
      </p:sp>
      <p:sp>
        <p:nvSpPr>
          <p:cNvPr id="3" name="Content Placeholder 2">
            <a:extLst>
              <a:ext uri="{FF2B5EF4-FFF2-40B4-BE49-F238E27FC236}">
                <a16:creationId xmlns:a16="http://schemas.microsoft.com/office/drawing/2014/main" id="{84B6126A-2BAF-E2C4-0784-203536DCD4EC}"/>
              </a:ext>
            </a:extLst>
          </p:cNvPr>
          <p:cNvSpPr>
            <a:spLocks noGrp="1"/>
          </p:cNvSpPr>
          <p:nvPr>
            <p:ph idx="1"/>
          </p:nvPr>
        </p:nvSpPr>
        <p:spPr/>
        <p:txBody>
          <a:bodyPr>
            <a:normAutofit fontScale="47500" lnSpcReduction="20000"/>
          </a:bodyPr>
          <a:lstStyle/>
          <a:p>
            <a:pPr marL="0" indent="0">
              <a:buNone/>
            </a:pPr>
            <a:r>
              <a:rPr lang="en-GB" sz="4400" kern="100" dirty="0">
                <a:effectLst/>
                <a:latin typeface="Helvetica Neue"/>
                <a:ea typeface="Calibri" panose="020F0502020204030204" pitchFamily="34" charset="0"/>
                <a:cs typeface="Times New Roman" panose="02020603050405020304" pitchFamily="18" charset="0"/>
              </a:rPr>
              <a:t>This dataset is split two times. Initially, data is separated into 85% train data with (30833, 27) and 15% into validation data with (5442, 27). Secondly, validation is split into two parts i.e., validation (80% of (5442, 27)) and test data (20% of (5442, 27)). Overall, below is the structure of the data before applying sampling techniques.</a:t>
            </a:r>
          </a:p>
          <a:p>
            <a:pPr marL="0" indent="0">
              <a:buNone/>
            </a:pPr>
            <a:endParaRPr lang="en-GB" sz="5100" dirty="0">
              <a:latin typeface="Helvetica Neue"/>
            </a:endParaRPr>
          </a:p>
          <a:p>
            <a:pPr algn="just">
              <a:lnSpc>
                <a:spcPct val="107000"/>
              </a:lnSpc>
              <a:spcAft>
                <a:spcPts val="800"/>
              </a:spcAft>
            </a:pPr>
            <a:r>
              <a:rPr lang="en-GB" sz="4200" b="1" i="1" kern="100" dirty="0">
                <a:effectLst/>
                <a:latin typeface="Helvetica Neue"/>
                <a:ea typeface="Calibri" panose="020F0502020204030204" pitchFamily="34" charset="0"/>
                <a:cs typeface="Times New Roman" panose="02020603050405020304" pitchFamily="18" charset="0"/>
              </a:rPr>
              <a:t>Train data:</a:t>
            </a:r>
            <a:r>
              <a:rPr lang="en-GB" sz="4200" kern="100" dirty="0">
                <a:effectLst/>
                <a:latin typeface="Helvetica Neue"/>
                <a:ea typeface="Calibri" panose="020F0502020204030204" pitchFamily="34" charset="0"/>
                <a:cs typeface="Times New Roman" panose="02020603050405020304" pitchFamily="18" charset="0"/>
              </a:rPr>
              <a:t> (30833, 26)</a:t>
            </a:r>
          </a:p>
          <a:p>
            <a:pPr algn="just">
              <a:lnSpc>
                <a:spcPct val="107000"/>
              </a:lnSpc>
              <a:spcAft>
                <a:spcPts val="800"/>
              </a:spcAft>
            </a:pPr>
            <a:r>
              <a:rPr lang="en-GB" sz="4200" b="1" i="1" kern="100" dirty="0">
                <a:effectLst/>
                <a:latin typeface="Helvetica Neue"/>
                <a:ea typeface="Calibri" panose="020F0502020204030204" pitchFamily="34" charset="0"/>
                <a:cs typeface="Times New Roman" panose="02020603050405020304" pitchFamily="18" charset="0"/>
              </a:rPr>
              <a:t>Train target:</a:t>
            </a:r>
            <a:r>
              <a:rPr lang="en-GB" sz="4200" kern="100" dirty="0">
                <a:effectLst/>
                <a:latin typeface="Helvetica Neue"/>
                <a:ea typeface="Calibri" panose="020F0502020204030204" pitchFamily="34" charset="0"/>
                <a:cs typeface="Times New Roman" panose="02020603050405020304" pitchFamily="18" charset="0"/>
              </a:rPr>
              <a:t> (30833,)</a:t>
            </a:r>
          </a:p>
          <a:p>
            <a:pPr algn="just">
              <a:lnSpc>
                <a:spcPct val="107000"/>
              </a:lnSpc>
              <a:spcAft>
                <a:spcPts val="800"/>
              </a:spcAft>
            </a:pPr>
            <a:r>
              <a:rPr lang="en-GB" sz="4200" b="1" i="1" kern="100" dirty="0">
                <a:effectLst/>
                <a:latin typeface="Helvetica Neue"/>
                <a:ea typeface="Calibri" panose="020F0502020204030204" pitchFamily="34" charset="0"/>
                <a:cs typeface="Times New Roman" panose="02020603050405020304" pitchFamily="18" charset="0"/>
              </a:rPr>
              <a:t>Validation data:</a:t>
            </a:r>
            <a:r>
              <a:rPr lang="en-GB" sz="4200" kern="100" dirty="0">
                <a:effectLst/>
                <a:latin typeface="Helvetica Neue"/>
                <a:ea typeface="Calibri" panose="020F0502020204030204" pitchFamily="34" charset="0"/>
                <a:cs typeface="Times New Roman" panose="02020603050405020304" pitchFamily="18" charset="0"/>
              </a:rPr>
              <a:t> (4353, 26)</a:t>
            </a:r>
          </a:p>
          <a:p>
            <a:pPr algn="just">
              <a:lnSpc>
                <a:spcPct val="107000"/>
              </a:lnSpc>
              <a:spcAft>
                <a:spcPts val="800"/>
              </a:spcAft>
            </a:pPr>
            <a:r>
              <a:rPr lang="en-GB" sz="4200" b="1" i="1" kern="100" dirty="0">
                <a:effectLst/>
                <a:latin typeface="Helvetica Neue"/>
                <a:ea typeface="Calibri" panose="020F0502020204030204" pitchFamily="34" charset="0"/>
                <a:cs typeface="Times New Roman" panose="02020603050405020304" pitchFamily="18" charset="0"/>
              </a:rPr>
              <a:t>Validation target:</a:t>
            </a:r>
            <a:r>
              <a:rPr lang="en-GB" sz="4200" kern="100" dirty="0">
                <a:effectLst/>
                <a:latin typeface="Helvetica Neue"/>
                <a:ea typeface="Calibri" panose="020F0502020204030204" pitchFamily="34" charset="0"/>
                <a:cs typeface="Times New Roman" panose="02020603050405020304" pitchFamily="18" charset="0"/>
              </a:rPr>
              <a:t> (4353,)</a:t>
            </a:r>
          </a:p>
          <a:p>
            <a:pPr algn="just">
              <a:lnSpc>
                <a:spcPct val="107000"/>
              </a:lnSpc>
              <a:spcAft>
                <a:spcPts val="800"/>
              </a:spcAft>
            </a:pPr>
            <a:r>
              <a:rPr lang="en-GB" sz="4200" b="1" i="1" kern="100" dirty="0">
                <a:effectLst/>
                <a:latin typeface="Helvetica Neue"/>
                <a:ea typeface="Calibri" panose="020F0502020204030204" pitchFamily="34" charset="0"/>
                <a:cs typeface="Times New Roman" panose="02020603050405020304" pitchFamily="18" charset="0"/>
              </a:rPr>
              <a:t>Test data:</a:t>
            </a:r>
            <a:r>
              <a:rPr lang="en-GB" sz="4200" kern="100" dirty="0">
                <a:effectLst/>
                <a:latin typeface="Helvetica Neue"/>
                <a:ea typeface="Calibri" panose="020F0502020204030204" pitchFamily="34" charset="0"/>
                <a:cs typeface="Times New Roman" panose="02020603050405020304" pitchFamily="18" charset="0"/>
              </a:rPr>
              <a:t> (1089, 26)</a:t>
            </a:r>
          </a:p>
          <a:p>
            <a:pPr algn="just">
              <a:lnSpc>
                <a:spcPct val="107000"/>
              </a:lnSpc>
              <a:spcAft>
                <a:spcPts val="800"/>
              </a:spcAft>
            </a:pPr>
            <a:r>
              <a:rPr lang="en-GB" sz="4200" b="1" i="1" kern="100" dirty="0">
                <a:effectLst/>
                <a:latin typeface="Helvetica Neue"/>
                <a:ea typeface="Calibri" panose="020F0502020204030204" pitchFamily="34" charset="0"/>
                <a:cs typeface="Times New Roman" panose="02020603050405020304" pitchFamily="18" charset="0"/>
              </a:rPr>
              <a:t>Test target:</a:t>
            </a:r>
            <a:r>
              <a:rPr lang="en-GB" sz="4200" kern="100" dirty="0">
                <a:effectLst/>
                <a:latin typeface="Helvetica Neue"/>
                <a:ea typeface="Calibri" panose="020F0502020204030204" pitchFamily="34" charset="0"/>
                <a:cs typeface="Times New Roman" panose="02020603050405020304" pitchFamily="18" charset="0"/>
              </a:rPr>
              <a:t> (1089,)</a:t>
            </a:r>
          </a:p>
          <a:p>
            <a:pPr marL="0" indent="0">
              <a:buNone/>
            </a:pPr>
            <a:endParaRPr lang="en-GB" dirty="0">
              <a:latin typeface="Helvetica Neue"/>
            </a:endParaRPr>
          </a:p>
        </p:txBody>
      </p:sp>
    </p:spTree>
    <p:extLst>
      <p:ext uri="{BB962C8B-B14F-4D97-AF65-F5344CB8AC3E}">
        <p14:creationId xmlns:p14="http://schemas.microsoft.com/office/powerpoint/2010/main" val="1452996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AEF1-46A3-B740-9DC2-65D6334E150E}"/>
              </a:ext>
            </a:extLst>
          </p:cNvPr>
          <p:cNvSpPr>
            <a:spLocks noGrp="1"/>
          </p:cNvSpPr>
          <p:nvPr>
            <p:ph type="title"/>
          </p:nvPr>
        </p:nvSpPr>
        <p:spPr>
          <a:xfrm>
            <a:off x="954465" y="110603"/>
            <a:ext cx="10515600" cy="586982"/>
          </a:xfrm>
        </p:spPr>
        <p:txBody>
          <a:bodyPr>
            <a:normAutofit fontScale="90000"/>
          </a:bodyPr>
          <a:lstStyle/>
          <a:p>
            <a:pPr algn="ctr"/>
            <a:r>
              <a:rPr lang="en-GB" b="1" dirty="0">
                <a:latin typeface="+mn-lt"/>
              </a:rPr>
              <a:t>OVER SAMPLING DATA USING SMOTE</a:t>
            </a:r>
          </a:p>
        </p:txBody>
      </p:sp>
      <p:pic>
        <p:nvPicPr>
          <p:cNvPr id="4" name="Content Placeholder 3" descr="SMOTE processing for oversampling. | Download Scientific Diagram">
            <a:extLst>
              <a:ext uri="{FF2B5EF4-FFF2-40B4-BE49-F238E27FC236}">
                <a16:creationId xmlns:a16="http://schemas.microsoft.com/office/drawing/2014/main" id="{457E92B7-CD4D-CF84-252E-59D52F96E17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71184"/>
          <a:stretch/>
        </p:blipFill>
        <p:spPr bwMode="auto">
          <a:xfrm>
            <a:off x="3291443" y="2911320"/>
            <a:ext cx="5239998" cy="3550279"/>
          </a:xfrm>
          <a:prstGeom prst="rect">
            <a:avLst/>
          </a:prstGeom>
          <a:noFill/>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7AABA582-5FC8-53A2-AAE3-15EC20A36F32}"/>
              </a:ext>
            </a:extLst>
          </p:cNvPr>
          <p:cNvSpPr txBox="1"/>
          <p:nvPr/>
        </p:nvSpPr>
        <p:spPr>
          <a:xfrm>
            <a:off x="394942" y="1215469"/>
            <a:ext cx="11270316" cy="1569660"/>
          </a:xfrm>
          <a:prstGeom prst="rect">
            <a:avLst/>
          </a:prstGeom>
          <a:noFill/>
        </p:spPr>
        <p:txBody>
          <a:bodyPr wrap="square" rtlCol="0">
            <a:spAutoFit/>
          </a:bodyPr>
          <a:lstStyle/>
          <a:p>
            <a:pPr algn="l"/>
            <a:r>
              <a:rPr lang="en-GB" sz="1600" b="1" i="0" dirty="0">
                <a:solidFill>
                  <a:srgbClr val="000000"/>
                </a:solidFill>
                <a:effectLst/>
                <a:latin typeface="Helvetica Neue"/>
              </a:rPr>
              <a:t>How Does SMOTHE(Synthetic Minority Over-sampling Technique) Work?</a:t>
            </a:r>
            <a:br>
              <a:rPr lang="en-GB" sz="1600" b="0" i="0" dirty="0">
                <a:solidFill>
                  <a:srgbClr val="000000"/>
                </a:solidFill>
                <a:effectLst/>
                <a:latin typeface="Helvetica Neue"/>
              </a:rPr>
            </a:br>
            <a:endParaRPr lang="en-GB" sz="1600" b="0" i="0" dirty="0">
              <a:solidFill>
                <a:srgbClr val="000000"/>
              </a:solidFill>
              <a:effectLst/>
              <a:latin typeface="Helvetica Neue"/>
            </a:endParaRPr>
          </a:p>
          <a:p>
            <a:pPr algn="l"/>
            <a:r>
              <a:rPr lang="en-GB" sz="1600" b="0" i="0" dirty="0">
                <a:solidFill>
                  <a:srgbClr val="000000"/>
                </a:solidFill>
                <a:effectLst/>
                <a:latin typeface="Helvetica Neue"/>
              </a:rPr>
              <a:t>SMOTE (Synthetic Minority Over-sampling Technique) is a popular technique for addressing class imbalance by generating synthetic samples for the minority class. It creates new synthetic samples by interpolating between existing minority class samples.</a:t>
            </a:r>
            <a:br>
              <a:rPr lang="en-GB" sz="1600" b="0" i="0" dirty="0">
                <a:solidFill>
                  <a:srgbClr val="000000"/>
                </a:solidFill>
                <a:effectLst/>
                <a:latin typeface="Helvetica Neue"/>
              </a:rPr>
            </a:br>
            <a:endParaRPr lang="en-GB" sz="1600" b="0" i="0" dirty="0">
              <a:solidFill>
                <a:srgbClr val="000000"/>
              </a:solidFill>
              <a:effectLst/>
              <a:latin typeface="Helvetica Neue"/>
            </a:endParaRPr>
          </a:p>
        </p:txBody>
      </p:sp>
    </p:spTree>
    <p:extLst>
      <p:ext uri="{BB962C8B-B14F-4D97-AF65-F5344CB8AC3E}">
        <p14:creationId xmlns:p14="http://schemas.microsoft.com/office/powerpoint/2010/main" val="1581908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FD5F-FA56-CBCF-2B8D-4517238F1A1F}"/>
              </a:ext>
            </a:extLst>
          </p:cNvPr>
          <p:cNvSpPr>
            <a:spLocks noGrp="1"/>
          </p:cNvSpPr>
          <p:nvPr>
            <p:ph type="title"/>
          </p:nvPr>
        </p:nvSpPr>
        <p:spPr>
          <a:xfrm>
            <a:off x="838200" y="105129"/>
            <a:ext cx="10515600" cy="575908"/>
          </a:xfrm>
        </p:spPr>
        <p:txBody>
          <a:bodyPr>
            <a:normAutofit fontScale="90000"/>
          </a:bodyPr>
          <a:lstStyle/>
          <a:p>
            <a:pPr algn="ctr"/>
            <a:r>
              <a:rPr lang="en-GB" b="1" dirty="0">
                <a:latin typeface="+mn-lt"/>
              </a:rPr>
              <a:t>UNDER SAMPLING THE DATA USING RUS</a:t>
            </a:r>
          </a:p>
        </p:txBody>
      </p:sp>
      <p:sp>
        <p:nvSpPr>
          <p:cNvPr id="3" name="Content Placeholder 2">
            <a:extLst>
              <a:ext uri="{FF2B5EF4-FFF2-40B4-BE49-F238E27FC236}">
                <a16:creationId xmlns:a16="http://schemas.microsoft.com/office/drawing/2014/main" id="{5377B593-5B0C-5060-C9E0-E86355C74064}"/>
              </a:ext>
            </a:extLst>
          </p:cNvPr>
          <p:cNvSpPr>
            <a:spLocks noGrp="1"/>
          </p:cNvSpPr>
          <p:nvPr>
            <p:ph idx="1"/>
          </p:nvPr>
        </p:nvSpPr>
        <p:spPr>
          <a:xfrm>
            <a:off x="634013" y="769181"/>
            <a:ext cx="11120021" cy="2027285"/>
          </a:xfrm>
        </p:spPr>
        <p:txBody>
          <a:bodyPr>
            <a:normAutofit lnSpcReduction="10000"/>
          </a:bodyPr>
          <a:lstStyle/>
          <a:p>
            <a:r>
              <a:rPr lang="en-GB" sz="2400" dirty="0">
                <a:effectLst/>
                <a:latin typeface="Helvetica Neue"/>
                <a:ea typeface="Calibri" panose="020F0502020204030204" pitchFamily="34" charset="0"/>
              </a:rPr>
              <a:t>Random under-sampling (RUS) is based on randomly removing the majority class, but other methods selectively </a:t>
            </a:r>
            <a:r>
              <a:rPr lang="en-GB" sz="2400" dirty="0" err="1">
                <a:effectLst/>
                <a:latin typeface="Helvetica Neue"/>
                <a:ea typeface="Calibri" panose="020F0502020204030204" pitchFamily="34" charset="0"/>
              </a:rPr>
              <a:t>undersample</a:t>
            </a:r>
            <a:r>
              <a:rPr lang="en-GB" sz="2400" dirty="0">
                <a:effectLst/>
                <a:latin typeface="Helvetica Neue"/>
                <a:ea typeface="Calibri" panose="020F0502020204030204" pitchFamily="34" charset="0"/>
              </a:rPr>
              <a:t> the majority class while keeping the original population of the minority class. </a:t>
            </a:r>
          </a:p>
          <a:p>
            <a:r>
              <a:rPr lang="en-GB" sz="2400" dirty="0">
                <a:effectLst/>
                <a:latin typeface="Helvetica Neue"/>
                <a:ea typeface="Calibri" panose="020F0502020204030204" pitchFamily="34" charset="0"/>
              </a:rPr>
              <a:t>Tough undersampling can lead to loss of the original data from the majority class but it is preferred if people want to experiment only on the original data instead of the synthetic data generated.</a:t>
            </a:r>
            <a:endParaRPr lang="en-GB" sz="3600" dirty="0">
              <a:latin typeface="Helvetica Neue"/>
            </a:endParaRPr>
          </a:p>
        </p:txBody>
      </p:sp>
      <p:pic>
        <p:nvPicPr>
          <p:cNvPr id="4" name="Picture 3" descr="Illustration of random undersampling technique | Download Scientific Diagram">
            <a:extLst>
              <a:ext uri="{FF2B5EF4-FFF2-40B4-BE49-F238E27FC236}">
                <a16:creationId xmlns:a16="http://schemas.microsoft.com/office/drawing/2014/main" id="{EFCAA4ED-6F4B-F7CF-95C5-41A2EDA4AE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6757" y="3186450"/>
            <a:ext cx="9314938" cy="2818424"/>
          </a:xfrm>
          <a:prstGeom prst="rect">
            <a:avLst/>
          </a:prstGeom>
          <a:noFill/>
          <a:ln>
            <a:noFill/>
          </a:ln>
        </p:spPr>
      </p:pic>
    </p:spTree>
    <p:extLst>
      <p:ext uri="{BB962C8B-B14F-4D97-AF65-F5344CB8AC3E}">
        <p14:creationId xmlns:p14="http://schemas.microsoft.com/office/powerpoint/2010/main" val="381041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F0F3-F77A-18C6-655A-834577133470}"/>
              </a:ext>
            </a:extLst>
          </p:cNvPr>
          <p:cNvSpPr>
            <a:spLocks noGrp="1"/>
          </p:cNvSpPr>
          <p:nvPr>
            <p:ph type="title"/>
          </p:nvPr>
        </p:nvSpPr>
        <p:spPr>
          <a:xfrm>
            <a:off x="838200" y="365125"/>
            <a:ext cx="10515600" cy="602541"/>
          </a:xfrm>
        </p:spPr>
        <p:txBody>
          <a:bodyPr>
            <a:normAutofit fontScale="90000"/>
          </a:bodyPr>
          <a:lstStyle/>
          <a:p>
            <a:pPr algn="ctr"/>
            <a:r>
              <a:rPr lang="en-GB" b="1" dirty="0">
                <a:latin typeface="+mn-lt"/>
              </a:rPr>
              <a:t>Standardization</a:t>
            </a:r>
          </a:p>
        </p:txBody>
      </p:sp>
      <p:sp>
        <p:nvSpPr>
          <p:cNvPr id="3" name="Content Placeholder 2">
            <a:extLst>
              <a:ext uri="{FF2B5EF4-FFF2-40B4-BE49-F238E27FC236}">
                <a16:creationId xmlns:a16="http://schemas.microsoft.com/office/drawing/2014/main" id="{5284C424-4925-3748-9EF1-8130AC6D570E}"/>
              </a:ext>
            </a:extLst>
          </p:cNvPr>
          <p:cNvSpPr>
            <a:spLocks noGrp="1"/>
          </p:cNvSpPr>
          <p:nvPr>
            <p:ph idx="1"/>
          </p:nvPr>
        </p:nvSpPr>
        <p:spPr>
          <a:xfrm>
            <a:off x="838200" y="1223084"/>
            <a:ext cx="10515600" cy="4645056"/>
          </a:xfrm>
        </p:spPr>
        <p:txBody>
          <a:bodyPr>
            <a:normAutofit lnSpcReduction="10000"/>
          </a:bodyPr>
          <a:lstStyle/>
          <a:p>
            <a:pPr marL="0" indent="0">
              <a:buNone/>
            </a:pPr>
            <a:r>
              <a:rPr lang="en-GB" sz="2400" dirty="0">
                <a:solidFill>
                  <a:srgbClr val="000000"/>
                </a:solidFill>
                <a:effectLst/>
                <a:latin typeface="Helvetica Neue"/>
                <a:ea typeface="Calibri" panose="020F0502020204030204" pitchFamily="34" charset="0"/>
              </a:rPr>
              <a:t>Data standardization is a preprocessing technique that modifies data such that its mean (average) is 0 and its standard deviation is 1. All aspects may be immediately compared by making sure that each characteristic has a comparable scale. </a:t>
            </a:r>
          </a:p>
          <a:p>
            <a:pPr marL="0" indent="0">
              <a:buNone/>
            </a:pPr>
            <a:endParaRPr lang="en-GB" sz="2400" dirty="0">
              <a:solidFill>
                <a:srgbClr val="000000"/>
              </a:solidFill>
              <a:effectLst/>
              <a:latin typeface="Helvetica Neue"/>
              <a:ea typeface="Calibri" panose="020F0502020204030204" pitchFamily="34" charset="0"/>
            </a:endParaRPr>
          </a:p>
          <a:p>
            <a:pPr marL="0" indent="0">
              <a:buNone/>
            </a:pPr>
            <a:endParaRPr lang="en-GB" sz="2400" dirty="0">
              <a:solidFill>
                <a:srgbClr val="000000"/>
              </a:solidFill>
              <a:effectLst/>
              <a:latin typeface="Helvetica Neue"/>
              <a:ea typeface="Calibri" panose="020F0502020204030204" pitchFamily="34" charset="0"/>
            </a:endParaRPr>
          </a:p>
          <a:p>
            <a:pPr marL="0" indent="0">
              <a:buNone/>
            </a:pPr>
            <a:endParaRPr lang="en-GB"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GB" sz="2400" kern="100" dirty="0">
                <a:solidFill>
                  <a:srgbClr val="000000"/>
                </a:solidFill>
                <a:effectLst/>
                <a:latin typeface="Helvetica Neue"/>
                <a:ea typeface="Calibri" panose="020F0502020204030204" pitchFamily="34" charset="0"/>
                <a:cs typeface="Times New Roman" panose="02020603050405020304" pitchFamily="18" charset="0"/>
              </a:rPr>
              <a:t>Where µ is the mean of the column values and σ represents the standard deviation of the column values, X is the datapoint from the population.</a:t>
            </a:r>
            <a:endParaRPr lang="en-GB" sz="2400" kern="100" dirty="0">
              <a:effectLst/>
              <a:latin typeface="Helvetica Neue"/>
              <a:ea typeface="Calibri" panose="020F0502020204030204" pitchFamily="34" charset="0"/>
              <a:cs typeface="Times New Roman" panose="02020603050405020304" pitchFamily="18" charset="0"/>
            </a:endParaRPr>
          </a:p>
          <a:p>
            <a:pPr marL="0" indent="0">
              <a:buNone/>
            </a:pPr>
            <a:endParaRPr lang="en-GB" sz="3600" dirty="0">
              <a:latin typeface="Helvetica Neue"/>
            </a:endParaRPr>
          </a:p>
          <a:p>
            <a:pPr marL="0" indent="0">
              <a:buNone/>
            </a:pPr>
            <a:r>
              <a:rPr lang="en-GB" sz="3200" b="1" dirty="0">
                <a:latin typeface="Helvetica Neue"/>
              </a:rPr>
              <a:t>Note:</a:t>
            </a:r>
            <a:r>
              <a:rPr lang="en-GB" sz="3200" dirty="0">
                <a:latin typeface="Helvetica Neue"/>
              </a:rPr>
              <a:t> </a:t>
            </a:r>
            <a:r>
              <a:rPr lang="en-GB" sz="2400" dirty="0">
                <a:latin typeface="Helvetica Neue"/>
              </a:rPr>
              <a:t>Standardization is applied only after the data is completely ready after generation or reduction using various techniques in machine learning.</a:t>
            </a:r>
            <a:endParaRPr lang="en-GB" sz="3200" dirty="0">
              <a:latin typeface="Helvetica Neue"/>
            </a:endParaRPr>
          </a:p>
        </p:txBody>
      </p:sp>
      <p:pic>
        <p:nvPicPr>
          <p:cNvPr id="4" name="Picture 3" descr="Standardization equation">
            <a:extLst>
              <a:ext uri="{FF2B5EF4-FFF2-40B4-BE49-F238E27FC236}">
                <a16:creationId xmlns:a16="http://schemas.microsoft.com/office/drawing/2014/main" id="{611A23CD-A5E3-08FD-65D7-F0EF4D6B8C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0986" y="2436821"/>
            <a:ext cx="2380230" cy="916094"/>
          </a:xfrm>
          <a:prstGeom prst="rect">
            <a:avLst/>
          </a:prstGeom>
          <a:noFill/>
          <a:ln>
            <a:noFill/>
          </a:ln>
        </p:spPr>
      </p:pic>
    </p:spTree>
    <p:extLst>
      <p:ext uri="{BB962C8B-B14F-4D97-AF65-F5344CB8AC3E}">
        <p14:creationId xmlns:p14="http://schemas.microsoft.com/office/powerpoint/2010/main" val="1219030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B3A97A-E8ED-77E7-283F-02FA723248F6}"/>
              </a:ext>
            </a:extLst>
          </p:cNvPr>
          <p:cNvSpPr>
            <a:spLocks noGrp="1"/>
          </p:cNvSpPr>
          <p:nvPr>
            <p:ph type="title"/>
          </p:nvPr>
        </p:nvSpPr>
        <p:spPr>
          <a:xfrm>
            <a:off x="1008184" y="174032"/>
            <a:ext cx="10175631" cy="1111843"/>
          </a:xfrm>
        </p:spPr>
        <p:txBody>
          <a:bodyPr anchor="ctr">
            <a:normAutofit/>
          </a:bodyPr>
          <a:lstStyle/>
          <a:p>
            <a:pPr algn="ctr"/>
            <a:r>
              <a:rPr lang="en-GB" sz="4000" b="1">
                <a:latin typeface="+mn-lt"/>
              </a:rPr>
              <a:t>Grid Search Cross Validation (GridSearchCV)</a:t>
            </a:r>
          </a:p>
        </p:txBody>
      </p:sp>
      <p:sp>
        <p:nvSpPr>
          <p:cNvPr id="3" name="Content Placeholder 2">
            <a:extLst>
              <a:ext uri="{FF2B5EF4-FFF2-40B4-BE49-F238E27FC236}">
                <a16:creationId xmlns:a16="http://schemas.microsoft.com/office/drawing/2014/main" id="{ABE67E66-133B-FF25-7C97-2ECFF0285B04}"/>
              </a:ext>
            </a:extLst>
          </p:cNvPr>
          <p:cNvSpPr>
            <a:spLocks noGrp="1"/>
          </p:cNvSpPr>
          <p:nvPr>
            <p:ph idx="1"/>
          </p:nvPr>
        </p:nvSpPr>
        <p:spPr>
          <a:xfrm>
            <a:off x="1008184" y="1459907"/>
            <a:ext cx="10175630" cy="767904"/>
          </a:xfrm>
        </p:spPr>
        <p:txBody>
          <a:bodyPr anchor="ctr">
            <a:normAutofit/>
          </a:bodyPr>
          <a:lstStyle/>
          <a:p>
            <a:pPr marL="0" indent="0" algn="ctr">
              <a:buNone/>
            </a:pPr>
            <a:r>
              <a:rPr lang="en-GB" sz="1700" kern="100">
                <a:effectLst/>
                <a:latin typeface="Helvetica Neue"/>
                <a:ea typeface="Calibri" panose="020F0502020204030204" pitchFamily="34" charset="0"/>
                <a:cs typeface="Times New Roman" panose="02020603050405020304" pitchFamily="18" charset="0"/>
              </a:rPr>
              <a:t>Grid Search evaluates each hyperparameter combination's performance and chooses the optimal values. However, especially when there are several hyperparameters, it might be computationally costly.</a:t>
            </a:r>
          </a:p>
          <a:p>
            <a:pPr marL="0" indent="0" algn="ctr">
              <a:buNone/>
            </a:pPr>
            <a:endParaRPr lang="en-GB" sz="1700"/>
          </a:p>
        </p:txBody>
      </p:sp>
      <p:pic>
        <p:nvPicPr>
          <p:cNvPr id="4" name="Picture 3" descr="Overview of Work Process of Grid Search with Cross Validation. | Download  Scientific Diagram">
            <a:extLst>
              <a:ext uri="{FF2B5EF4-FFF2-40B4-BE49-F238E27FC236}">
                <a16:creationId xmlns:a16="http://schemas.microsoft.com/office/drawing/2014/main" id="{75384A6E-096E-EDFE-D257-C4C4B8C416BC}"/>
              </a:ext>
            </a:extLst>
          </p:cNvPr>
          <p:cNvPicPr>
            <a:picLocks noChangeAspect="1"/>
          </p:cNvPicPr>
          <p:nvPr/>
        </p:nvPicPr>
        <p:blipFill rotWithShape="1">
          <a:blip r:embed="rId2">
            <a:extLst>
              <a:ext uri="{28A0092B-C50C-407E-A947-70E740481C1C}">
                <a14:useLocalDpi xmlns:a14="http://schemas.microsoft.com/office/drawing/2010/main" val="0"/>
              </a:ext>
            </a:extLst>
          </a:blip>
          <a:srcRect l="10727" t="4631" r="13466"/>
          <a:stretch/>
        </p:blipFill>
        <p:spPr bwMode="auto">
          <a:xfrm>
            <a:off x="2681455" y="2227811"/>
            <a:ext cx="7160129" cy="4281356"/>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3453223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D395-648B-B463-5EC0-DBB13B82AB1E}"/>
              </a:ext>
            </a:extLst>
          </p:cNvPr>
          <p:cNvSpPr>
            <a:spLocks noGrp="1"/>
          </p:cNvSpPr>
          <p:nvPr>
            <p:ph type="title"/>
          </p:nvPr>
        </p:nvSpPr>
        <p:spPr/>
        <p:txBody>
          <a:bodyPr/>
          <a:lstStyle/>
          <a:p>
            <a:r>
              <a:rPr lang="en-GB" b="1">
                <a:latin typeface="+mn-lt"/>
              </a:rPr>
              <a:t>Training Machine Learning on Over-Sampled and Under-Sampled data separately</a:t>
            </a:r>
            <a:endParaRPr lang="en-GB" b="1" dirty="0">
              <a:latin typeface="+mn-lt"/>
            </a:endParaRPr>
          </a:p>
        </p:txBody>
      </p:sp>
      <p:sp>
        <p:nvSpPr>
          <p:cNvPr id="3" name="Content Placeholder 2">
            <a:extLst>
              <a:ext uri="{FF2B5EF4-FFF2-40B4-BE49-F238E27FC236}">
                <a16:creationId xmlns:a16="http://schemas.microsoft.com/office/drawing/2014/main" id="{74BBAEC7-42DD-D82B-5974-23F8AF1DAEB2}"/>
              </a:ext>
            </a:extLst>
          </p:cNvPr>
          <p:cNvSpPr>
            <a:spLocks noGrp="1"/>
          </p:cNvSpPr>
          <p:nvPr>
            <p:ph idx="1"/>
          </p:nvPr>
        </p:nvSpPr>
        <p:spPr/>
        <p:txBody>
          <a:bodyPr/>
          <a:lstStyle/>
          <a:p>
            <a:pPr marL="0" indent="0">
              <a:buNone/>
            </a:pPr>
            <a:r>
              <a:rPr lang="en-GB" dirty="0"/>
              <a:t>Grid search is applied for all the algorithms below on the user-chosen hypermeters and with the best parameters, the algorithm will be trained and tested on validation data and unseen data to track the performance.</a:t>
            </a:r>
          </a:p>
          <a:p>
            <a:pPr marL="0" indent="0">
              <a:buNone/>
            </a:pPr>
            <a:endParaRPr lang="en-GB" dirty="0"/>
          </a:p>
          <a:p>
            <a:pPr marL="0" indent="0">
              <a:buNone/>
            </a:pPr>
            <a:r>
              <a:rPr lang="en-GB" dirty="0"/>
              <a:t>Logistic Regression</a:t>
            </a:r>
          </a:p>
          <a:p>
            <a:pPr marL="0" indent="0">
              <a:buNone/>
            </a:pPr>
            <a:r>
              <a:rPr lang="en-GB" dirty="0"/>
              <a:t>K-Nearest Neighbours (KNN)</a:t>
            </a:r>
          </a:p>
          <a:p>
            <a:pPr marL="0" indent="0">
              <a:buNone/>
            </a:pPr>
            <a:r>
              <a:rPr lang="en-GB" dirty="0"/>
              <a:t>Decision-Tree</a:t>
            </a:r>
          </a:p>
          <a:p>
            <a:pPr marL="0" indent="0">
              <a:buNone/>
            </a:pPr>
            <a:r>
              <a:rPr lang="en-GB" dirty="0"/>
              <a:t>Random Forest and its feature importance</a:t>
            </a:r>
          </a:p>
        </p:txBody>
      </p:sp>
    </p:spTree>
    <p:extLst>
      <p:ext uri="{BB962C8B-B14F-4D97-AF65-F5344CB8AC3E}">
        <p14:creationId xmlns:p14="http://schemas.microsoft.com/office/powerpoint/2010/main" val="1666891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8E89-C1CF-9F1F-9127-1C3E7FE089F3}"/>
              </a:ext>
            </a:extLst>
          </p:cNvPr>
          <p:cNvSpPr>
            <a:spLocks noGrp="1"/>
          </p:cNvSpPr>
          <p:nvPr>
            <p:ph type="title"/>
          </p:nvPr>
        </p:nvSpPr>
        <p:spPr>
          <a:xfrm>
            <a:off x="329152" y="245794"/>
            <a:ext cx="5257800" cy="673562"/>
          </a:xfrm>
        </p:spPr>
        <p:txBody>
          <a:bodyPr>
            <a:normAutofit fontScale="90000"/>
          </a:bodyPr>
          <a:lstStyle/>
          <a:p>
            <a:pPr algn="ctr"/>
            <a:r>
              <a:rPr lang="en-GB" sz="4800" b="1" dirty="0">
                <a:latin typeface="+mn-lt"/>
              </a:rPr>
              <a:t>Performance Results</a:t>
            </a:r>
            <a:endParaRPr lang="en-GB" b="1" dirty="0">
              <a:latin typeface="+mn-lt"/>
            </a:endParaRPr>
          </a:p>
        </p:txBody>
      </p:sp>
      <p:graphicFrame>
        <p:nvGraphicFramePr>
          <p:cNvPr id="4" name="Content Placeholder 3">
            <a:extLst>
              <a:ext uri="{FF2B5EF4-FFF2-40B4-BE49-F238E27FC236}">
                <a16:creationId xmlns:a16="http://schemas.microsoft.com/office/drawing/2014/main" id="{5180B17D-2C30-2707-D72E-848818FA46ED}"/>
              </a:ext>
            </a:extLst>
          </p:cNvPr>
          <p:cNvGraphicFramePr>
            <a:graphicFrameLocks noGrp="1"/>
          </p:cNvGraphicFramePr>
          <p:nvPr>
            <p:ph idx="1"/>
            <p:extLst>
              <p:ext uri="{D42A27DB-BD31-4B8C-83A1-F6EECF244321}">
                <p14:modId xmlns:p14="http://schemas.microsoft.com/office/powerpoint/2010/main" val="2337569760"/>
              </p:ext>
            </p:extLst>
          </p:nvPr>
        </p:nvGraphicFramePr>
        <p:xfrm>
          <a:off x="402265" y="1136255"/>
          <a:ext cx="7044909" cy="1527393"/>
        </p:xfrm>
        <a:graphic>
          <a:graphicData uri="http://schemas.openxmlformats.org/drawingml/2006/table">
            <a:tbl>
              <a:tblPr firstRow="1" firstCol="1" bandRow="1">
                <a:tableStyleId>{5C22544A-7EE6-4342-B048-85BDC9FD1C3A}</a:tableStyleId>
              </a:tblPr>
              <a:tblGrid>
                <a:gridCol w="2639121">
                  <a:extLst>
                    <a:ext uri="{9D8B030D-6E8A-4147-A177-3AD203B41FA5}">
                      <a16:colId xmlns:a16="http://schemas.microsoft.com/office/drawing/2014/main" val="691802856"/>
                    </a:ext>
                  </a:extLst>
                </a:gridCol>
                <a:gridCol w="2202894">
                  <a:extLst>
                    <a:ext uri="{9D8B030D-6E8A-4147-A177-3AD203B41FA5}">
                      <a16:colId xmlns:a16="http://schemas.microsoft.com/office/drawing/2014/main" val="1217566952"/>
                    </a:ext>
                  </a:extLst>
                </a:gridCol>
                <a:gridCol w="2202894">
                  <a:extLst>
                    <a:ext uri="{9D8B030D-6E8A-4147-A177-3AD203B41FA5}">
                      <a16:colId xmlns:a16="http://schemas.microsoft.com/office/drawing/2014/main" val="682532268"/>
                    </a:ext>
                  </a:extLst>
                </a:gridCol>
              </a:tblGrid>
              <a:tr h="575529">
                <a:tc>
                  <a:txBody>
                    <a:bodyPr/>
                    <a:lstStyle/>
                    <a:p>
                      <a:pPr algn="just">
                        <a:lnSpc>
                          <a:spcPct val="107000"/>
                        </a:lnSpc>
                        <a:spcAft>
                          <a:spcPts val="800"/>
                        </a:spcAft>
                      </a:pPr>
                      <a:r>
                        <a:rPr lang="en-GB" sz="1300" kern="100">
                          <a:effectLst/>
                        </a:rPr>
                        <a:t>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effectLst/>
                        </a:rPr>
                        <a:t>Training Accuracy </a:t>
                      </a:r>
                    </a:p>
                    <a:p>
                      <a:pPr>
                        <a:lnSpc>
                          <a:spcPct val="107000"/>
                        </a:lnSpc>
                        <a:spcAft>
                          <a:spcPts val="800"/>
                        </a:spcAft>
                      </a:pPr>
                      <a:r>
                        <a:rPr lang="en-GB" sz="1100" kern="100" dirty="0">
                          <a:effectLst/>
                        </a:rPr>
                        <a:t>(Over Sampled)</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Training Accuracy</a:t>
                      </a:r>
                    </a:p>
                    <a:p>
                      <a:pPr>
                        <a:lnSpc>
                          <a:spcPct val="107000"/>
                        </a:lnSpc>
                        <a:spcAft>
                          <a:spcPts val="800"/>
                        </a:spcAft>
                      </a:pPr>
                      <a:r>
                        <a:rPr lang="en-GB" sz="1100" kern="100">
                          <a:effectLst/>
                        </a:rPr>
                        <a:t>(Under Sampled)</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5683842"/>
                  </a:ext>
                </a:extLst>
              </a:tr>
              <a:tr h="237966">
                <a:tc>
                  <a:txBody>
                    <a:bodyPr/>
                    <a:lstStyle/>
                    <a:p>
                      <a:pPr algn="just">
                        <a:lnSpc>
                          <a:spcPct val="107000"/>
                        </a:lnSpc>
                        <a:spcAft>
                          <a:spcPts val="800"/>
                        </a:spcAft>
                      </a:pPr>
                      <a:r>
                        <a:rPr lang="en-GB" sz="1200" kern="100">
                          <a:effectLst/>
                        </a:rPr>
                        <a:t>Logistic Regression</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kern="100">
                          <a:effectLst/>
                        </a:rPr>
                        <a:t>79.30</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kern="100">
                          <a:effectLst/>
                        </a:rPr>
                        <a:t>77.79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6001591"/>
                  </a:ext>
                </a:extLst>
              </a:tr>
              <a:tr h="237966">
                <a:tc>
                  <a:txBody>
                    <a:bodyPr/>
                    <a:lstStyle/>
                    <a:p>
                      <a:pPr algn="just">
                        <a:lnSpc>
                          <a:spcPct val="107000"/>
                        </a:lnSpc>
                        <a:spcAft>
                          <a:spcPts val="800"/>
                        </a:spcAft>
                      </a:pPr>
                      <a:r>
                        <a:rPr lang="en-GB" sz="1200" kern="100">
                          <a:effectLst/>
                        </a:rPr>
                        <a:t>K-Nearest Neighbours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kern="100">
                          <a:effectLst/>
                        </a:rPr>
                        <a:t>99.38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kern="100">
                          <a:effectLst/>
                        </a:rPr>
                        <a:t>99.26</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8518171"/>
                  </a:ext>
                </a:extLst>
              </a:tr>
              <a:tr h="237966">
                <a:tc>
                  <a:txBody>
                    <a:bodyPr/>
                    <a:lstStyle/>
                    <a:p>
                      <a:pPr algn="just">
                        <a:lnSpc>
                          <a:spcPct val="107000"/>
                        </a:lnSpc>
                        <a:spcAft>
                          <a:spcPts val="800"/>
                        </a:spcAft>
                      </a:pPr>
                      <a:r>
                        <a:rPr lang="en-GB" sz="1200" kern="100">
                          <a:effectLst/>
                        </a:rPr>
                        <a:t>Decision Trees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kern="100">
                          <a:effectLst/>
                        </a:rPr>
                        <a:t>99.46</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kern="100">
                          <a:effectLst/>
                        </a:rPr>
                        <a:t>91.46</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5099497"/>
                  </a:ext>
                </a:extLst>
              </a:tr>
              <a:tr h="237966">
                <a:tc>
                  <a:txBody>
                    <a:bodyPr/>
                    <a:lstStyle/>
                    <a:p>
                      <a:pPr algn="just">
                        <a:lnSpc>
                          <a:spcPct val="107000"/>
                        </a:lnSpc>
                        <a:spcAft>
                          <a:spcPts val="800"/>
                        </a:spcAft>
                      </a:pPr>
                      <a:r>
                        <a:rPr lang="en-GB" sz="1200" kern="100">
                          <a:effectLst/>
                        </a:rPr>
                        <a:t>Random Forest</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b="1" kern="100" dirty="0">
                          <a:effectLst/>
                          <a:highlight>
                            <a:srgbClr val="FFFF00"/>
                          </a:highlight>
                        </a:rPr>
                        <a:t>99.46</a:t>
                      </a:r>
                      <a:endParaRPr lang="en-GB" sz="1100" b="1"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b="1" kern="100" dirty="0">
                          <a:effectLst/>
                          <a:highlight>
                            <a:srgbClr val="FFFF00"/>
                          </a:highlight>
                        </a:rPr>
                        <a:t>97.92</a:t>
                      </a:r>
                      <a:endParaRPr lang="en-GB" sz="1100" b="1"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64557"/>
                  </a:ext>
                </a:extLst>
              </a:tr>
            </a:tbl>
          </a:graphicData>
        </a:graphic>
      </p:graphicFrame>
      <p:graphicFrame>
        <p:nvGraphicFramePr>
          <p:cNvPr id="5" name="Table 4">
            <a:extLst>
              <a:ext uri="{FF2B5EF4-FFF2-40B4-BE49-F238E27FC236}">
                <a16:creationId xmlns:a16="http://schemas.microsoft.com/office/drawing/2014/main" id="{949EEB83-3200-171D-4FAB-C463383080FD}"/>
              </a:ext>
            </a:extLst>
          </p:cNvPr>
          <p:cNvGraphicFramePr>
            <a:graphicFrameLocks noGrp="1"/>
          </p:cNvGraphicFramePr>
          <p:nvPr>
            <p:extLst>
              <p:ext uri="{D42A27DB-BD31-4B8C-83A1-F6EECF244321}">
                <p14:modId xmlns:p14="http://schemas.microsoft.com/office/powerpoint/2010/main" val="1005950500"/>
              </p:ext>
            </p:extLst>
          </p:nvPr>
        </p:nvGraphicFramePr>
        <p:xfrm>
          <a:off x="402264" y="3026208"/>
          <a:ext cx="7044909" cy="1385536"/>
        </p:xfrm>
        <a:graphic>
          <a:graphicData uri="http://schemas.openxmlformats.org/drawingml/2006/table">
            <a:tbl>
              <a:tblPr firstRow="1" firstCol="1" bandRow="1">
                <a:tableStyleId>{5C22544A-7EE6-4342-B048-85BDC9FD1C3A}</a:tableStyleId>
              </a:tblPr>
              <a:tblGrid>
                <a:gridCol w="2639121">
                  <a:extLst>
                    <a:ext uri="{9D8B030D-6E8A-4147-A177-3AD203B41FA5}">
                      <a16:colId xmlns:a16="http://schemas.microsoft.com/office/drawing/2014/main" val="157615335"/>
                    </a:ext>
                  </a:extLst>
                </a:gridCol>
                <a:gridCol w="2202894">
                  <a:extLst>
                    <a:ext uri="{9D8B030D-6E8A-4147-A177-3AD203B41FA5}">
                      <a16:colId xmlns:a16="http://schemas.microsoft.com/office/drawing/2014/main" val="2923184615"/>
                    </a:ext>
                  </a:extLst>
                </a:gridCol>
                <a:gridCol w="2202894">
                  <a:extLst>
                    <a:ext uri="{9D8B030D-6E8A-4147-A177-3AD203B41FA5}">
                      <a16:colId xmlns:a16="http://schemas.microsoft.com/office/drawing/2014/main" val="4101205751"/>
                    </a:ext>
                  </a:extLst>
                </a:gridCol>
              </a:tblGrid>
              <a:tr h="522076">
                <a:tc>
                  <a:txBody>
                    <a:bodyPr/>
                    <a:lstStyle/>
                    <a:p>
                      <a:pPr algn="just">
                        <a:lnSpc>
                          <a:spcPct val="107000"/>
                        </a:lnSpc>
                        <a:spcAft>
                          <a:spcPts val="800"/>
                        </a:spcAft>
                      </a:pPr>
                      <a:r>
                        <a:rPr lang="en-GB" sz="1300" kern="100">
                          <a:effectLst/>
                        </a:rPr>
                        <a:t>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effectLst/>
                        </a:rPr>
                        <a:t>Validation Accuracy </a:t>
                      </a:r>
                    </a:p>
                    <a:p>
                      <a:pPr>
                        <a:lnSpc>
                          <a:spcPct val="107000"/>
                        </a:lnSpc>
                        <a:spcAft>
                          <a:spcPts val="800"/>
                        </a:spcAft>
                      </a:pPr>
                      <a:r>
                        <a:rPr lang="en-GB" sz="1100" kern="100" dirty="0">
                          <a:effectLst/>
                        </a:rPr>
                        <a:t>(Over Sampled)</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Validation Accuracy</a:t>
                      </a:r>
                    </a:p>
                    <a:p>
                      <a:pPr>
                        <a:lnSpc>
                          <a:spcPct val="107000"/>
                        </a:lnSpc>
                        <a:spcAft>
                          <a:spcPts val="800"/>
                        </a:spcAft>
                      </a:pPr>
                      <a:r>
                        <a:rPr lang="en-GB" sz="1100" kern="100">
                          <a:effectLst/>
                        </a:rPr>
                        <a:t>(Under Sampled)</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3457124"/>
                  </a:ext>
                </a:extLst>
              </a:tr>
              <a:tr h="215865">
                <a:tc>
                  <a:txBody>
                    <a:bodyPr/>
                    <a:lstStyle/>
                    <a:p>
                      <a:pPr algn="just">
                        <a:lnSpc>
                          <a:spcPct val="107000"/>
                        </a:lnSpc>
                        <a:spcAft>
                          <a:spcPts val="800"/>
                        </a:spcAft>
                      </a:pPr>
                      <a:r>
                        <a:rPr lang="en-GB" sz="1200" kern="100">
                          <a:effectLst/>
                        </a:rPr>
                        <a:t>Logistic Regression</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kern="100">
                          <a:effectLst/>
                        </a:rPr>
                        <a:t>78.15</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kern="100">
                          <a:effectLst/>
                        </a:rPr>
                        <a:t>77.92</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0998804"/>
                  </a:ext>
                </a:extLst>
              </a:tr>
              <a:tr h="215865">
                <a:tc>
                  <a:txBody>
                    <a:bodyPr/>
                    <a:lstStyle/>
                    <a:p>
                      <a:pPr algn="just">
                        <a:lnSpc>
                          <a:spcPct val="107000"/>
                        </a:lnSpc>
                        <a:spcAft>
                          <a:spcPts val="800"/>
                        </a:spcAft>
                      </a:pPr>
                      <a:r>
                        <a:rPr lang="en-GB" sz="1200" kern="100">
                          <a:effectLst/>
                        </a:rPr>
                        <a:t>K-Nearest Neighbours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kern="100">
                          <a:effectLst/>
                        </a:rPr>
                        <a:t>86.72</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kern="100">
                          <a:effectLst/>
                        </a:rPr>
                        <a:t>84.58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8038088"/>
                  </a:ext>
                </a:extLst>
              </a:tr>
              <a:tr h="215865">
                <a:tc>
                  <a:txBody>
                    <a:bodyPr/>
                    <a:lstStyle/>
                    <a:p>
                      <a:pPr algn="just">
                        <a:lnSpc>
                          <a:spcPct val="107000"/>
                        </a:lnSpc>
                        <a:spcAft>
                          <a:spcPts val="800"/>
                        </a:spcAft>
                      </a:pPr>
                      <a:r>
                        <a:rPr lang="en-GB" sz="1200" kern="100">
                          <a:effectLst/>
                        </a:rPr>
                        <a:t>Decision Trees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kern="100">
                          <a:effectLst/>
                        </a:rPr>
                        <a:t>87.08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kern="100">
                          <a:effectLst/>
                        </a:rPr>
                        <a:t>85.38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4983389"/>
                  </a:ext>
                </a:extLst>
              </a:tr>
              <a:tr h="215865">
                <a:tc>
                  <a:txBody>
                    <a:bodyPr/>
                    <a:lstStyle/>
                    <a:p>
                      <a:pPr algn="just">
                        <a:lnSpc>
                          <a:spcPct val="107000"/>
                        </a:lnSpc>
                        <a:spcAft>
                          <a:spcPts val="800"/>
                        </a:spcAft>
                      </a:pPr>
                      <a:r>
                        <a:rPr lang="en-GB" sz="1200" kern="100">
                          <a:effectLst/>
                        </a:rPr>
                        <a:t>Random Forest</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b="1" kern="100" dirty="0">
                          <a:effectLst/>
                          <a:highlight>
                            <a:srgbClr val="FFFF00"/>
                          </a:highlight>
                        </a:rPr>
                        <a:t>90.55</a:t>
                      </a:r>
                      <a:endParaRPr lang="en-GB" sz="1100" b="1"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b="1" kern="100" dirty="0">
                          <a:effectLst/>
                          <a:highlight>
                            <a:srgbClr val="FFFF00"/>
                          </a:highlight>
                        </a:rPr>
                        <a:t>89.34</a:t>
                      </a:r>
                      <a:endParaRPr lang="en-GB" sz="1100" b="1"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8385825"/>
                  </a:ext>
                </a:extLst>
              </a:tr>
            </a:tbl>
          </a:graphicData>
        </a:graphic>
      </p:graphicFrame>
      <p:graphicFrame>
        <p:nvGraphicFramePr>
          <p:cNvPr id="6" name="Table 5">
            <a:extLst>
              <a:ext uri="{FF2B5EF4-FFF2-40B4-BE49-F238E27FC236}">
                <a16:creationId xmlns:a16="http://schemas.microsoft.com/office/drawing/2014/main" id="{AC7EA014-9AB3-4446-6277-F33B4115C7EC}"/>
              </a:ext>
            </a:extLst>
          </p:cNvPr>
          <p:cNvGraphicFramePr>
            <a:graphicFrameLocks noGrp="1"/>
          </p:cNvGraphicFramePr>
          <p:nvPr>
            <p:extLst>
              <p:ext uri="{D42A27DB-BD31-4B8C-83A1-F6EECF244321}">
                <p14:modId xmlns:p14="http://schemas.microsoft.com/office/powerpoint/2010/main" val="356120796"/>
              </p:ext>
            </p:extLst>
          </p:nvPr>
        </p:nvGraphicFramePr>
        <p:xfrm>
          <a:off x="402264" y="4770500"/>
          <a:ext cx="7044909" cy="1385537"/>
        </p:xfrm>
        <a:graphic>
          <a:graphicData uri="http://schemas.openxmlformats.org/drawingml/2006/table">
            <a:tbl>
              <a:tblPr firstRow="1" firstCol="1" bandRow="1">
                <a:tableStyleId>{5C22544A-7EE6-4342-B048-85BDC9FD1C3A}</a:tableStyleId>
              </a:tblPr>
              <a:tblGrid>
                <a:gridCol w="2639121">
                  <a:extLst>
                    <a:ext uri="{9D8B030D-6E8A-4147-A177-3AD203B41FA5}">
                      <a16:colId xmlns:a16="http://schemas.microsoft.com/office/drawing/2014/main" val="1743946685"/>
                    </a:ext>
                  </a:extLst>
                </a:gridCol>
                <a:gridCol w="2202894">
                  <a:extLst>
                    <a:ext uri="{9D8B030D-6E8A-4147-A177-3AD203B41FA5}">
                      <a16:colId xmlns:a16="http://schemas.microsoft.com/office/drawing/2014/main" val="3965849158"/>
                    </a:ext>
                  </a:extLst>
                </a:gridCol>
                <a:gridCol w="2202894">
                  <a:extLst>
                    <a:ext uri="{9D8B030D-6E8A-4147-A177-3AD203B41FA5}">
                      <a16:colId xmlns:a16="http://schemas.microsoft.com/office/drawing/2014/main" val="2323425203"/>
                    </a:ext>
                  </a:extLst>
                </a:gridCol>
              </a:tblGrid>
              <a:tr h="522077">
                <a:tc>
                  <a:txBody>
                    <a:bodyPr/>
                    <a:lstStyle/>
                    <a:p>
                      <a:pPr algn="just">
                        <a:lnSpc>
                          <a:spcPct val="107000"/>
                        </a:lnSpc>
                        <a:spcAft>
                          <a:spcPts val="800"/>
                        </a:spcAft>
                      </a:pPr>
                      <a:r>
                        <a:rPr lang="en-GB" sz="1300" kern="100">
                          <a:effectLst/>
                        </a:rPr>
                        <a:t>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Testing Accuracy </a:t>
                      </a:r>
                    </a:p>
                    <a:p>
                      <a:pPr>
                        <a:lnSpc>
                          <a:spcPct val="107000"/>
                        </a:lnSpc>
                        <a:spcAft>
                          <a:spcPts val="800"/>
                        </a:spcAft>
                      </a:pPr>
                      <a:r>
                        <a:rPr lang="en-GB" sz="1100" kern="100">
                          <a:effectLst/>
                        </a:rPr>
                        <a:t>(Over Sampled)</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Testing Accuracy</a:t>
                      </a:r>
                    </a:p>
                    <a:p>
                      <a:pPr>
                        <a:lnSpc>
                          <a:spcPct val="107000"/>
                        </a:lnSpc>
                        <a:spcAft>
                          <a:spcPts val="800"/>
                        </a:spcAft>
                      </a:pPr>
                      <a:r>
                        <a:rPr lang="en-GB" sz="1100" kern="100">
                          <a:effectLst/>
                        </a:rPr>
                        <a:t>(Under Sampled)</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4681095"/>
                  </a:ext>
                </a:extLst>
              </a:tr>
              <a:tr h="215865">
                <a:tc>
                  <a:txBody>
                    <a:bodyPr/>
                    <a:lstStyle/>
                    <a:p>
                      <a:pPr algn="just">
                        <a:lnSpc>
                          <a:spcPct val="107000"/>
                        </a:lnSpc>
                        <a:spcAft>
                          <a:spcPts val="800"/>
                        </a:spcAft>
                      </a:pPr>
                      <a:r>
                        <a:rPr lang="en-GB" sz="1200" kern="100">
                          <a:effectLst/>
                        </a:rPr>
                        <a:t>Logistic Regression</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kern="100">
                          <a:effectLst/>
                        </a:rPr>
                        <a:t>77.68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kern="100">
                          <a:effectLst/>
                        </a:rPr>
                        <a:t>78.23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2945419"/>
                  </a:ext>
                </a:extLst>
              </a:tr>
              <a:tr h="215865">
                <a:tc>
                  <a:txBody>
                    <a:bodyPr/>
                    <a:lstStyle/>
                    <a:p>
                      <a:pPr algn="just">
                        <a:lnSpc>
                          <a:spcPct val="107000"/>
                        </a:lnSpc>
                        <a:spcAft>
                          <a:spcPts val="800"/>
                        </a:spcAft>
                      </a:pPr>
                      <a:r>
                        <a:rPr lang="en-GB" sz="1200" kern="100">
                          <a:effectLst/>
                        </a:rPr>
                        <a:t>K-Nearest Neighbours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kern="100">
                          <a:effectLst/>
                        </a:rPr>
                        <a:t>87.87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kern="100">
                          <a:effectLst/>
                        </a:rPr>
                        <a:t>84.38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1781852"/>
                  </a:ext>
                </a:extLst>
              </a:tr>
              <a:tr h="215865">
                <a:tc>
                  <a:txBody>
                    <a:bodyPr/>
                    <a:lstStyle/>
                    <a:p>
                      <a:pPr algn="just">
                        <a:lnSpc>
                          <a:spcPct val="107000"/>
                        </a:lnSpc>
                        <a:spcAft>
                          <a:spcPts val="800"/>
                        </a:spcAft>
                      </a:pPr>
                      <a:r>
                        <a:rPr lang="en-GB" sz="1200" kern="100">
                          <a:effectLst/>
                        </a:rPr>
                        <a:t>Decision Trees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kern="100">
                          <a:effectLst/>
                        </a:rPr>
                        <a:t>88.33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kern="100">
                          <a:effectLst/>
                        </a:rPr>
                        <a:t>85.21</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4532270"/>
                  </a:ext>
                </a:extLst>
              </a:tr>
              <a:tr h="215865">
                <a:tc>
                  <a:txBody>
                    <a:bodyPr/>
                    <a:lstStyle/>
                    <a:p>
                      <a:pPr algn="just">
                        <a:lnSpc>
                          <a:spcPct val="107000"/>
                        </a:lnSpc>
                        <a:spcAft>
                          <a:spcPts val="800"/>
                        </a:spcAft>
                      </a:pPr>
                      <a:r>
                        <a:rPr lang="en-GB" sz="1200" kern="100">
                          <a:effectLst/>
                        </a:rPr>
                        <a:t>Random Forest</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b="1" kern="100" dirty="0">
                          <a:effectLst/>
                          <a:highlight>
                            <a:srgbClr val="FFFF00"/>
                          </a:highlight>
                        </a:rPr>
                        <a:t>89.99</a:t>
                      </a:r>
                      <a:endParaRPr lang="en-GB" sz="1100" b="1"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b="1" kern="100" dirty="0">
                          <a:effectLst/>
                          <a:highlight>
                            <a:srgbClr val="FFFF00"/>
                          </a:highlight>
                        </a:rPr>
                        <a:t>89.25</a:t>
                      </a:r>
                      <a:endParaRPr lang="en-GB" sz="1100" b="1"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367204"/>
                  </a:ext>
                </a:extLst>
              </a:tr>
            </a:tbl>
          </a:graphicData>
        </a:graphic>
      </p:graphicFrame>
      <p:sp>
        <p:nvSpPr>
          <p:cNvPr id="7" name="TextBox 6">
            <a:extLst>
              <a:ext uri="{FF2B5EF4-FFF2-40B4-BE49-F238E27FC236}">
                <a16:creationId xmlns:a16="http://schemas.microsoft.com/office/drawing/2014/main" id="{33037E7F-5C98-9D1B-D82D-35C1144C1D84}"/>
              </a:ext>
            </a:extLst>
          </p:cNvPr>
          <p:cNvSpPr txBox="1"/>
          <p:nvPr/>
        </p:nvSpPr>
        <p:spPr>
          <a:xfrm>
            <a:off x="7599284" y="1136255"/>
            <a:ext cx="4385569" cy="5418919"/>
          </a:xfrm>
          <a:prstGeom prst="rect">
            <a:avLst/>
          </a:prstGeom>
          <a:noFill/>
        </p:spPr>
        <p:txBody>
          <a:bodyPr wrap="square" rtlCol="0">
            <a:spAutoFit/>
          </a:bodyPr>
          <a:lstStyle/>
          <a:p>
            <a:pPr algn="just">
              <a:lnSpc>
                <a:spcPct val="107000"/>
              </a:lnSpc>
              <a:spcAft>
                <a:spcPts val="800"/>
              </a:spcAft>
            </a:pPr>
            <a:r>
              <a:rPr lang="en-GB" sz="1800" kern="100" dirty="0">
                <a:effectLst/>
                <a:latin typeface="Helvetica Neue"/>
                <a:ea typeface="Calibri" panose="020F0502020204030204" pitchFamily="34" charset="0"/>
                <a:cs typeface="Times New Roman" panose="02020603050405020304" pitchFamily="18" charset="0"/>
              </a:rPr>
              <a:t>On comparing the performances of various machine learning algorithms on oversampled and under-sampled data, it is observed that Random Forest has performed the best in both cases. But Random Forest on Oversampled data has given the training accuracy of 99.46% Validation accuracy of  90.55% and Testing Accuracy is 89.99%.</a:t>
            </a:r>
          </a:p>
          <a:p>
            <a:pPr algn="just">
              <a:lnSpc>
                <a:spcPct val="107000"/>
              </a:lnSpc>
              <a:spcAft>
                <a:spcPts val="800"/>
              </a:spcAft>
            </a:pPr>
            <a:r>
              <a:rPr lang="en-GB" sz="1800" kern="100" dirty="0">
                <a:effectLst/>
                <a:latin typeface="Helvetica Neue"/>
                <a:ea typeface="Calibri" panose="020F0502020204030204" pitchFamily="34" charset="0"/>
                <a:cs typeface="Times New Roman" panose="02020603050405020304" pitchFamily="18" charset="0"/>
              </a:rPr>
              <a:t> </a:t>
            </a:r>
          </a:p>
          <a:p>
            <a:pPr algn="just">
              <a:lnSpc>
                <a:spcPct val="107000"/>
              </a:lnSpc>
              <a:spcAft>
                <a:spcPts val="800"/>
              </a:spcAft>
            </a:pPr>
            <a:r>
              <a:rPr lang="en-GB" sz="1800" kern="100" dirty="0">
                <a:effectLst/>
                <a:latin typeface="Helvetica Neue"/>
                <a:ea typeface="Calibri" panose="020F0502020204030204" pitchFamily="34" charset="0"/>
                <a:cs typeface="Times New Roman" panose="02020603050405020304" pitchFamily="18" charset="0"/>
              </a:rPr>
              <a:t>All the algorithms trained on the oversampled data have achieved better performance on validation and test data compared to the algorithms trained on the under-sampled data. Hence, the “</a:t>
            </a:r>
            <a:r>
              <a:rPr lang="en-GB" sz="1800" b="1" kern="100" dirty="0">
                <a:effectLst/>
                <a:latin typeface="Helvetica Neue"/>
                <a:ea typeface="Calibri" panose="020F0502020204030204" pitchFamily="34" charset="0"/>
                <a:cs typeface="Times New Roman" panose="02020603050405020304" pitchFamily="18" charset="0"/>
              </a:rPr>
              <a:t>Null Hypothesis has been rejected”.</a:t>
            </a:r>
            <a:endParaRPr lang="en-GB" sz="1800" kern="100" dirty="0">
              <a:effectLst/>
              <a:latin typeface="Helvetica Neue"/>
              <a:ea typeface="Calibri" panose="020F0502020204030204" pitchFamily="34" charset="0"/>
              <a:cs typeface="Times New Roman" panose="02020603050405020304" pitchFamily="18" charset="0"/>
            </a:endParaRPr>
          </a:p>
          <a:p>
            <a:endParaRPr lang="en-GB" dirty="0">
              <a:latin typeface="Helvetica Neue"/>
            </a:endParaRPr>
          </a:p>
        </p:txBody>
      </p:sp>
    </p:spTree>
    <p:extLst>
      <p:ext uri="{BB962C8B-B14F-4D97-AF65-F5344CB8AC3E}">
        <p14:creationId xmlns:p14="http://schemas.microsoft.com/office/powerpoint/2010/main" val="3708275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FE0B6-187C-3B23-9232-34B78F724126}"/>
              </a:ext>
            </a:extLst>
          </p:cNvPr>
          <p:cNvSpPr>
            <a:spLocks noGrp="1"/>
          </p:cNvSpPr>
          <p:nvPr>
            <p:ph type="title"/>
          </p:nvPr>
        </p:nvSpPr>
        <p:spPr>
          <a:xfrm>
            <a:off x="838200" y="365126"/>
            <a:ext cx="10515600" cy="691318"/>
          </a:xfrm>
        </p:spPr>
        <p:txBody>
          <a:bodyPr>
            <a:normAutofit fontScale="90000"/>
          </a:bodyPr>
          <a:lstStyle/>
          <a:p>
            <a:pPr algn="ctr"/>
            <a:r>
              <a:rPr lang="en-GB" b="1" dirty="0"/>
              <a:t>Feature Importance's from Random Forest</a:t>
            </a:r>
          </a:p>
        </p:txBody>
      </p:sp>
      <p:pic>
        <p:nvPicPr>
          <p:cNvPr id="7170" name="Picture 2">
            <a:extLst>
              <a:ext uri="{FF2B5EF4-FFF2-40B4-BE49-F238E27FC236}">
                <a16:creationId xmlns:a16="http://schemas.microsoft.com/office/drawing/2014/main" id="{7CDBA398-0742-ACEB-46B7-E2E22B27C3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027" y="1520393"/>
            <a:ext cx="6461933" cy="38172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2E6BB0-174E-717E-897E-89F5C2708033}"/>
              </a:ext>
            </a:extLst>
          </p:cNvPr>
          <p:cNvSpPr txBox="1"/>
          <p:nvPr/>
        </p:nvSpPr>
        <p:spPr>
          <a:xfrm>
            <a:off x="7105522" y="1733432"/>
            <a:ext cx="4649041" cy="2831544"/>
          </a:xfrm>
          <a:prstGeom prst="rect">
            <a:avLst/>
          </a:prstGeom>
          <a:noFill/>
        </p:spPr>
        <p:txBody>
          <a:bodyPr wrap="square" rtlCol="0">
            <a:spAutoFit/>
          </a:bodyPr>
          <a:lstStyle/>
          <a:p>
            <a:pPr algn="just"/>
            <a:r>
              <a:rPr lang="en-GB" sz="2000" kern="100" dirty="0">
                <a:effectLst/>
                <a:latin typeface="Helvetica Neue"/>
                <a:ea typeface="Calibri" panose="020F0502020204030204" pitchFamily="34" charset="0"/>
                <a:cs typeface="Times New Roman" panose="02020603050405020304" pitchFamily="18" charset="0"/>
              </a:rPr>
              <a:t>As expected, lead time and average price per room columns are the top two columns that are very important in predicting hotel reservation cancellation and can be the reasons for cancelations also. Hence, research question 4 is answered with the feature importance.</a:t>
            </a:r>
          </a:p>
          <a:p>
            <a:pPr algn="just"/>
            <a:endParaRPr lang="en-GB" dirty="0"/>
          </a:p>
        </p:txBody>
      </p:sp>
    </p:spTree>
    <p:extLst>
      <p:ext uri="{BB962C8B-B14F-4D97-AF65-F5344CB8AC3E}">
        <p14:creationId xmlns:p14="http://schemas.microsoft.com/office/powerpoint/2010/main" val="35366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A74C-4A72-F54C-ED9F-506AC9495994}"/>
              </a:ext>
            </a:extLst>
          </p:cNvPr>
          <p:cNvSpPr>
            <a:spLocks noGrp="1"/>
          </p:cNvSpPr>
          <p:nvPr>
            <p:ph type="title"/>
          </p:nvPr>
        </p:nvSpPr>
        <p:spPr/>
        <p:txBody>
          <a:bodyPr>
            <a:normAutofit/>
          </a:bodyPr>
          <a:lstStyle/>
          <a:p>
            <a:pPr algn="ctr"/>
            <a:r>
              <a:rPr lang="en-GB" sz="5400" b="1" i="0" dirty="0">
                <a:solidFill>
                  <a:srgbClr val="000000"/>
                </a:solidFill>
                <a:effectLst/>
                <a:latin typeface="+mn-lt"/>
              </a:rPr>
              <a:t>Aim of the project:</a:t>
            </a:r>
            <a:endParaRPr lang="en-GB" sz="5400" dirty="0">
              <a:latin typeface="+mn-lt"/>
            </a:endParaRPr>
          </a:p>
        </p:txBody>
      </p:sp>
      <p:sp>
        <p:nvSpPr>
          <p:cNvPr id="3" name="Content Placeholder 2">
            <a:extLst>
              <a:ext uri="{FF2B5EF4-FFF2-40B4-BE49-F238E27FC236}">
                <a16:creationId xmlns:a16="http://schemas.microsoft.com/office/drawing/2014/main" id="{EA12FA73-501B-E262-C255-307F13AC93A9}"/>
              </a:ext>
            </a:extLst>
          </p:cNvPr>
          <p:cNvSpPr>
            <a:spLocks noGrp="1"/>
          </p:cNvSpPr>
          <p:nvPr>
            <p:ph idx="1"/>
          </p:nvPr>
        </p:nvSpPr>
        <p:spPr/>
        <p:txBody>
          <a:bodyPr>
            <a:normAutofit/>
          </a:bodyPr>
          <a:lstStyle/>
          <a:p>
            <a:pPr marL="0" indent="0" algn="just">
              <a:buNone/>
            </a:pPr>
            <a:r>
              <a:rPr lang="en-GB" sz="3600" b="0" i="0" dirty="0">
                <a:solidFill>
                  <a:srgbClr val="000000"/>
                </a:solidFill>
                <a:effectLst/>
                <a:latin typeface="Helvetica Neue"/>
              </a:rPr>
              <a:t>This project aims to identify the reasons behind the cancellations of hotel reservations and develop machine-learning algorithms on oversampled and under-sampled data to predict the customer who might cancel the reservation based on the customer details provided using the machine-learning algorithms with the best performance.</a:t>
            </a:r>
            <a:endParaRPr lang="en-GB" sz="3600" dirty="0"/>
          </a:p>
        </p:txBody>
      </p:sp>
    </p:spTree>
    <p:extLst>
      <p:ext uri="{BB962C8B-B14F-4D97-AF65-F5344CB8AC3E}">
        <p14:creationId xmlns:p14="http://schemas.microsoft.com/office/powerpoint/2010/main" val="2470468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35D7B-D1B3-B8EE-AF6B-3FD7704C2996}"/>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800" b="1" dirty="0">
                <a:latin typeface="+mn-lt"/>
              </a:rPr>
              <a:t>QUESTIONS?</a:t>
            </a:r>
          </a:p>
        </p:txBody>
      </p:sp>
      <p:sp>
        <p:nvSpPr>
          <p:cNvPr id="4" name="Title 1">
            <a:extLst>
              <a:ext uri="{FF2B5EF4-FFF2-40B4-BE49-F238E27FC236}">
                <a16:creationId xmlns:a16="http://schemas.microsoft.com/office/drawing/2014/main" id="{49E07013-393E-ABA2-52D9-2F7398393AC7}"/>
              </a:ext>
            </a:extLst>
          </p:cNvPr>
          <p:cNvSpPr txBox="1">
            <a:spLocks/>
          </p:cNvSpPr>
          <p:nvPr/>
        </p:nvSpPr>
        <p:spPr>
          <a:xfrm>
            <a:off x="761802" y="2743200"/>
            <a:ext cx="4646905" cy="3613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9600" b="1" dirty="0">
                <a:latin typeface="+mn-lt"/>
                <a:ea typeface="+mn-ea"/>
                <a:cs typeface="+mn-cs"/>
              </a:rPr>
              <a:t>THE END</a:t>
            </a:r>
          </a:p>
        </p:txBody>
      </p:sp>
      <p:pic>
        <p:nvPicPr>
          <p:cNvPr id="6" name="Picture 5" descr="Question marks in a line and one question mark is lit">
            <a:extLst>
              <a:ext uri="{FF2B5EF4-FFF2-40B4-BE49-F238E27FC236}">
                <a16:creationId xmlns:a16="http://schemas.microsoft.com/office/drawing/2014/main" id="{D20FBB33-F8D8-B12C-AF37-DF83C717801D}"/>
              </a:ext>
            </a:extLst>
          </p:cNvPr>
          <p:cNvPicPr>
            <a:picLocks noChangeAspect="1"/>
          </p:cNvPicPr>
          <p:nvPr/>
        </p:nvPicPr>
        <p:blipFill rotWithShape="1">
          <a:blip r:embed="rId2"/>
          <a:srcRect r="40599" b="-2"/>
          <a:stretch/>
        </p:blipFill>
        <p:spPr>
          <a:xfrm>
            <a:off x="6096000" y="0"/>
            <a:ext cx="6102825" cy="6858000"/>
          </a:xfrm>
          <a:prstGeom prst="rect">
            <a:avLst/>
          </a:prstGeom>
        </p:spPr>
      </p:pic>
    </p:spTree>
    <p:extLst>
      <p:ext uri="{BB962C8B-B14F-4D97-AF65-F5344CB8AC3E}">
        <p14:creationId xmlns:p14="http://schemas.microsoft.com/office/powerpoint/2010/main" val="230201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927F-0F22-3B71-1D4B-D3424FDCAA6B}"/>
              </a:ext>
            </a:extLst>
          </p:cNvPr>
          <p:cNvSpPr>
            <a:spLocks noGrp="1"/>
          </p:cNvSpPr>
          <p:nvPr>
            <p:ph type="title"/>
          </p:nvPr>
        </p:nvSpPr>
        <p:spPr/>
        <p:txBody>
          <a:bodyPr>
            <a:normAutofit/>
          </a:bodyPr>
          <a:lstStyle/>
          <a:p>
            <a:pPr algn="ctr"/>
            <a:r>
              <a:rPr lang="en-GB" sz="6600" b="1" dirty="0">
                <a:latin typeface="+mn-lt"/>
              </a:rPr>
              <a:t>Research Questions</a:t>
            </a:r>
          </a:p>
        </p:txBody>
      </p:sp>
      <p:sp>
        <p:nvSpPr>
          <p:cNvPr id="3" name="Content Placeholder 2">
            <a:extLst>
              <a:ext uri="{FF2B5EF4-FFF2-40B4-BE49-F238E27FC236}">
                <a16:creationId xmlns:a16="http://schemas.microsoft.com/office/drawing/2014/main" id="{8D75F800-CF8B-4AF2-071E-225065232249}"/>
              </a:ext>
            </a:extLst>
          </p:cNvPr>
          <p:cNvSpPr>
            <a:spLocks noGrp="1"/>
          </p:cNvSpPr>
          <p:nvPr>
            <p:ph idx="1"/>
          </p:nvPr>
        </p:nvSpPr>
        <p:spPr/>
        <p:txBody>
          <a:bodyPr>
            <a:normAutofit/>
          </a:bodyPr>
          <a:lstStyle/>
          <a:p>
            <a:pPr algn="l">
              <a:buFont typeface="+mj-lt"/>
              <a:buAutoNum type="arabicPeriod"/>
            </a:pPr>
            <a:r>
              <a:rPr lang="en-GB" sz="2400" b="0" i="0" dirty="0">
                <a:solidFill>
                  <a:srgbClr val="000000"/>
                </a:solidFill>
                <a:effectLst/>
                <a:latin typeface="Helvetica Neue"/>
              </a:rPr>
              <a:t>What are the columns not important for analysis and why were they dropped from the dataset?</a:t>
            </a:r>
            <a:br>
              <a:rPr lang="en-GB" sz="2400" b="0" i="0" dirty="0">
                <a:solidFill>
                  <a:srgbClr val="000000"/>
                </a:solidFill>
                <a:effectLst/>
                <a:latin typeface="Helvetica Neue"/>
              </a:rPr>
            </a:br>
            <a:endParaRPr lang="en-GB" sz="2400" b="0" i="0" dirty="0">
              <a:solidFill>
                <a:srgbClr val="000000"/>
              </a:solidFill>
              <a:effectLst/>
              <a:latin typeface="Helvetica Neue"/>
            </a:endParaRPr>
          </a:p>
          <a:p>
            <a:pPr algn="l">
              <a:buFont typeface="+mj-lt"/>
              <a:buAutoNum type="arabicPeriod"/>
            </a:pPr>
            <a:r>
              <a:rPr lang="en-GB" sz="2400" b="0" i="0" dirty="0">
                <a:solidFill>
                  <a:srgbClr val="000000"/>
                </a:solidFill>
                <a:effectLst/>
                <a:latin typeface="Helvetica Neue"/>
              </a:rPr>
              <a:t>What is one hot encoding and why it is crucial for analyzing this dataset?</a:t>
            </a:r>
            <a:br>
              <a:rPr lang="en-GB" sz="2400" b="0" i="0" dirty="0">
                <a:solidFill>
                  <a:srgbClr val="000000"/>
                </a:solidFill>
                <a:effectLst/>
                <a:latin typeface="Helvetica Neue"/>
              </a:rPr>
            </a:br>
            <a:endParaRPr lang="en-GB" sz="2400" b="0" i="0" dirty="0">
              <a:solidFill>
                <a:srgbClr val="000000"/>
              </a:solidFill>
              <a:effectLst/>
              <a:latin typeface="Helvetica Neue"/>
            </a:endParaRPr>
          </a:p>
          <a:p>
            <a:pPr algn="l">
              <a:buFont typeface="+mj-lt"/>
              <a:buAutoNum type="arabicPeriod"/>
            </a:pPr>
            <a:r>
              <a:rPr lang="en-GB" sz="2400" b="0" i="0" dirty="0">
                <a:solidFill>
                  <a:srgbClr val="000000"/>
                </a:solidFill>
                <a:effectLst/>
                <a:latin typeface="Helvetica Neue"/>
              </a:rPr>
              <a:t>What are the classification algorithms considered and which algorithm has given the best performance on comparing Under-Sampled and Over-Sampled Data?</a:t>
            </a:r>
            <a:br>
              <a:rPr lang="en-GB" sz="2400" b="0" i="0" dirty="0">
                <a:solidFill>
                  <a:srgbClr val="000000"/>
                </a:solidFill>
                <a:effectLst/>
                <a:latin typeface="Helvetica Neue"/>
              </a:rPr>
            </a:br>
            <a:endParaRPr lang="en-GB" sz="2400" b="0" i="0" dirty="0">
              <a:solidFill>
                <a:srgbClr val="000000"/>
              </a:solidFill>
              <a:effectLst/>
              <a:latin typeface="Helvetica Neue"/>
            </a:endParaRPr>
          </a:p>
          <a:p>
            <a:pPr algn="l">
              <a:buFont typeface="+mj-lt"/>
              <a:buAutoNum type="arabicPeriod"/>
            </a:pPr>
            <a:r>
              <a:rPr lang="en-GB" sz="2400" b="0" i="0" dirty="0">
                <a:solidFill>
                  <a:srgbClr val="000000"/>
                </a:solidFill>
                <a:effectLst/>
                <a:latin typeface="Helvetica Neue"/>
              </a:rPr>
              <a:t>Is the average price change and lead time responsible for predicting hotel reservation cancelations?</a:t>
            </a:r>
          </a:p>
          <a:p>
            <a:pPr marL="0" indent="0">
              <a:buNone/>
            </a:pPr>
            <a:endParaRPr lang="en-GB" dirty="0"/>
          </a:p>
        </p:txBody>
      </p:sp>
    </p:spTree>
    <p:extLst>
      <p:ext uri="{BB962C8B-B14F-4D97-AF65-F5344CB8AC3E}">
        <p14:creationId xmlns:p14="http://schemas.microsoft.com/office/powerpoint/2010/main" val="557489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DD9A-C20B-8E3E-D2B6-CF7B1672BA62}"/>
              </a:ext>
            </a:extLst>
          </p:cNvPr>
          <p:cNvSpPr>
            <a:spLocks noGrp="1"/>
          </p:cNvSpPr>
          <p:nvPr>
            <p:ph type="title"/>
          </p:nvPr>
        </p:nvSpPr>
        <p:spPr/>
        <p:txBody>
          <a:bodyPr>
            <a:normAutofit/>
          </a:bodyPr>
          <a:lstStyle/>
          <a:p>
            <a:pPr algn="ctr"/>
            <a:r>
              <a:rPr lang="en-GB" sz="6600" b="1" i="0" dirty="0">
                <a:solidFill>
                  <a:srgbClr val="000000"/>
                </a:solidFill>
                <a:effectLst/>
                <a:latin typeface="Helvetica Neue"/>
              </a:rPr>
              <a:t>Hypothesis</a:t>
            </a:r>
            <a:endParaRPr lang="en-GB" sz="6600" dirty="0"/>
          </a:p>
        </p:txBody>
      </p:sp>
      <p:sp>
        <p:nvSpPr>
          <p:cNvPr id="3" name="Content Placeholder 2">
            <a:extLst>
              <a:ext uri="{FF2B5EF4-FFF2-40B4-BE49-F238E27FC236}">
                <a16:creationId xmlns:a16="http://schemas.microsoft.com/office/drawing/2014/main" id="{49C94CDC-2D46-7458-5B33-A470C10BE4E7}"/>
              </a:ext>
            </a:extLst>
          </p:cNvPr>
          <p:cNvSpPr>
            <a:spLocks noGrp="1"/>
          </p:cNvSpPr>
          <p:nvPr>
            <p:ph idx="1"/>
          </p:nvPr>
        </p:nvSpPr>
        <p:spPr/>
        <p:txBody>
          <a:bodyPr>
            <a:normAutofit fontScale="92500" lnSpcReduction="20000"/>
          </a:bodyPr>
          <a:lstStyle/>
          <a:p>
            <a:pPr algn="l"/>
            <a:r>
              <a:rPr lang="en-GB" sz="3200" b="1" i="0" dirty="0">
                <a:solidFill>
                  <a:srgbClr val="000000"/>
                </a:solidFill>
                <a:effectLst/>
                <a:latin typeface="Helvetica Neue"/>
              </a:rPr>
              <a:t>Hypothesis:</a:t>
            </a:r>
            <a:r>
              <a:rPr lang="en-GB" sz="3200" b="0" i="0" dirty="0">
                <a:solidFill>
                  <a:srgbClr val="000000"/>
                </a:solidFill>
                <a:effectLst/>
                <a:latin typeface="Helvetica Neue"/>
              </a:rPr>
              <a:t> will over-sampled data help achieve better performance than under-sampled data on classification algorithms?</a:t>
            </a:r>
            <a:br>
              <a:rPr lang="en-GB" sz="3200" b="0" i="0" dirty="0">
                <a:solidFill>
                  <a:srgbClr val="000000"/>
                </a:solidFill>
                <a:effectLst/>
                <a:latin typeface="Helvetica Neue"/>
              </a:rPr>
            </a:br>
            <a:endParaRPr lang="en-GB" sz="3200" b="0" i="0" dirty="0">
              <a:solidFill>
                <a:srgbClr val="000000"/>
              </a:solidFill>
              <a:effectLst/>
              <a:latin typeface="Helvetica Neue"/>
            </a:endParaRPr>
          </a:p>
          <a:p>
            <a:pPr algn="l"/>
            <a:r>
              <a:rPr lang="en-GB" sz="3200" b="1" i="0" dirty="0">
                <a:solidFill>
                  <a:srgbClr val="000000"/>
                </a:solidFill>
                <a:effectLst/>
                <a:latin typeface="Helvetica Neue"/>
              </a:rPr>
              <a:t>Null Hypothesis:</a:t>
            </a:r>
            <a:r>
              <a:rPr lang="en-GB" sz="3200" b="0" i="0" dirty="0">
                <a:solidFill>
                  <a:srgbClr val="000000"/>
                </a:solidFill>
                <a:effectLst/>
                <a:latin typeface="Helvetica Neue"/>
              </a:rPr>
              <a:t> There is no significant difference in the performance of classification algorithms trained on over-sampled data and under-sampled data.</a:t>
            </a:r>
            <a:br>
              <a:rPr lang="en-GB" sz="3200" b="0" i="0" dirty="0">
                <a:solidFill>
                  <a:srgbClr val="000000"/>
                </a:solidFill>
                <a:effectLst/>
                <a:latin typeface="Helvetica Neue"/>
              </a:rPr>
            </a:br>
            <a:endParaRPr lang="en-GB" sz="3200" b="0" i="0" dirty="0">
              <a:solidFill>
                <a:srgbClr val="000000"/>
              </a:solidFill>
              <a:effectLst/>
              <a:latin typeface="Helvetica Neue"/>
            </a:endParaRPr>
          </a:p>
          <a:p>
            <a:pPr algn="l"/>
            <a:r>
              <a:rPr lang="en-GB" sz="3200" b="1" i="0" dirty="0">
                <a:solidFill>
                  <a:srgbClr val="000000"/>
                </a:solidFill>
                <a:effectLst/>
                <a:latin typeface="Helvetica Neue"/>
              </a:rPr>
              <a:t>Alternative Hypothesis:</a:t>
            </a:r>
            <a:r>
              <a:rPr lang="en-GB" sz="3200" b="0" i="0" dirty="0">
                <a:solidFill>
                  <a:srgbClr val="000000"/>
                </a:solidFill>
                <a:effectLst/>
                <a:latin typeface="Helvetica Neue"/>
              </a:rPr>
              <a:t> Classification algorithms trained on over-sampled data will have better performance than classification algorithms trained on under-sampled data.</a:t>
            </a:r>
          </a:p>
          <a:p>
            <a:pPr marL="0" indent="0">
              <a:buNone/>
            </a:pPr>
            <a:endParaRPr lang="en-GB" sz="3200" dirty="0"/>
          </a:p>
        </p:txBody>
      </p:sp>
    </p:spTree>
    <p:extLst>
      <p:ext uri="{BB962C8B-B14F-4D97-AF65-F5344CB8AC3E}">
        <p14:creationId xmlns:p14="http://schemas.microsoft.com/office/powerpoint/2010/main" val="4170475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21B9E6-D56F-0D66-D14D-860BCB8E9BC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Workflow</a:t>
            </a:r>
          </a:p>
        </p:txBody>
      </p:sp>
      <p:pic>
        <p:nvPicPr>
          <p:cNvPr id="4" name="Picture 3" descr="A computer screen shot of a diagram&#10;&#10;Description automatically generated">
            <a:extLst>
              <a:ext uri="{FF2B5EF4-FFF2-40B4-BE49-F238E27FC236}">
                <a16:creationId xmlns:a16="http://schemas.microsoft.com/office/drawing/2014/main" id="{4F1ACD38-FADF-36F5-35F0-806220E6E64D}"/>
              </a:ext>
            </a:extLst>
          </p:cNvPr>
          <p:cNvPicPr>
            <a:picLocks noChangeAspect="1"/>
          </p:cNvPicPr>
          <p:nvPr/>
        </p:nvPicPr>
        <p:blipFill rotWithShape="1">
          <a:blip r:embed="rId2"/>
          <a:srcRect l="25726" t="17627" r="26848" b="8748"/>
          <a:stretch/>
        </p:blipFill>
        <p:spPr bwMode="auto">
          <a:xfrm>
            <a:off x="4131063" y="0"/>
            <a:ext cx="7853552" cy="685800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61141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A86C-288B-81A8-E2A8-768F315015DE}"/>
              </a:ext>
            </a:extLst>
          </p:cNvPr>
          <p:cNvSpPr>
            <a:spLocks noGrp="1"/>
          </p:cNvSpPr>
          <p:nvPr>
            <p:ph type="title"/>
          </p:nvPr>
        </p:nvSpPr>
        <p:spPr>
          <a:xfrm>
            <a:off x="838200" y="365126"/>
            <a:ext cx="10515600" cy="725738"/>
          </a:xfrm>
        </p:spPr>
        <p:txBody>
          <a:bodyPr>
            <a:normAutofit fontScale="90000"/>
          </a:bodyPr>
          <a:lstStyle/>
          <a:p>
            <a:pPr algn="ctr"/>
            <a:r>
              <a:rPr lang="en-GB" sz="6000" b="1" dirty="0">
                <a:latin typeface="+mn-lt"/>
              </a:rPr>
              <a:t>Data Loading and Understanding</a:t>
            </a:r>
            <a:endParaRPr lang="en-GB" b="1" dirty="0">
              <a:latin typeface="+mn-lt"/>
            </a:endParaRPr>
          </a:p>
        </p:txBody>
      </p:sp>
      <p:sp>
        <p:nvSpPr>
          <p:cNvPr id="3" name="Content Placeholder 2">
            <a:extLst>
              <a:ext uri="{FF2B5EF4-FFF2-40B4-BE49-F238E27FC236}">
                <a16:creationId xmlns:a16="http://schemas.microsoft.com/office/drawing/2014/main" id="{E39C5787-47B2-B200-D2CA-7FF88D951634}"/>
              </a:ext>
            </a:extLst>
          </p:cNvPr>
          <p:cNvSpPr>
            <a:spLocks noGrp="1"/>
          </p:cNvSpPr>
          <p:nvPr>
            <p:ph idx="1"/>
          </p:nvPr>
        </p:nvSpPr>
        <p:spPr>
          <a:xfrm>
            <a:off x="838200" y="1495928"/>
            <a:ext cx="10515600" cy="1042737"/>
          </a:xfrm>
        </p:spPr>
        <p:txBody>
          <a:bodyPr/>
          <a:lstStyle/>
          <a:p>
            <a:pPr marL="0" indent="0">
              <a:buNone/>
            </a:pPr>
            <a:r>
              <a:rPr lang="en-GB" dirty="0"/>
              <a:t>Hotel Reservations Data from Kaggle is considered for this project.</a:t>
            </a:r>
          </a:p>
          <a:p>
            <a:pPr marL="0" indent="0">
              <a:buNone/>
            </a:pPr>
            <a:r>
              <a:rPr lang="en-GB" dirty="0"/>
              <a:t>Data consists of 36275 rows and 19 columns.</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Title 1">
            <a:extLst>
              <a:ext uri="{FF2B5EF4-FFF2-40B4-BE49-F238E27FC236}">
                <a16:creationId xmlns:a16="http://schemas.microsoft.com/office/drawing/2014/main" id="{1D2A44CE-4697-DCB1-93CB-CA8DC0AEE646}"/>
              </a:ext>
            </a:extLst>
          </p:cNvPr>
          <p:cNvSpPr txBox="1">
            <a:spLocks/>
          </p:cNvSpPr>
          <p:nvPr/>
        </p:nvSpPr>
        <p:spPr>
          <a:xfrm>
            <a:off x="838200" y="2903621"/>
            <a:ext cx="10515600" cy="725738"/>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000" b="1" dirty="0">
                <a:latin typeface="+mn-lt"/>
              </a:rPr>
              <a:t>Data Preprocessing</a:t>
            </a:r>
            <a:endParaRPr lang="en-GB" b="1" dirty="0">
              <a:latin typeface="+mn-lt"/>
            </a:endParaRPr>
          </a:p>
        </p:txBody>
      </p:sp>
      <p:sp>
        <p:nvSpPr>
          <p:cNvPr id="5" name="Content Placeholder 2">
            <a:extLst>
              <a:ext uri="{FF2B5EF4-FFF2-40B4-BE49-F238E27FC236}">
                <a16:creationId xmlns:a16="http://schemas.microsoft.com/office/drawing/2014/main" id="{B8D49305-1FA7-BFD6-B46A-F4DF3B30655A}"/>
              </a:ext>
            </a:extLst>
          </p:cNvPr>
          <p:cNvSpPr txBox="1">
            <a:spLocks/>
          </p:cNvSpPr>
          <p:nvPr/>
        </p:nvSpPr>
        <p:spPr>
          <a:xfrm>
            <a:off x="838200" y="3797799"/>
            <a:ext cx="10515600" cy="1841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Checking for missing values in the data.</a:t>
            </a:r>
          </a:p>
          <a:p>
            <a:r>
              <a:rPr lang="en-GB" dirty="0"/>
              <a:t>Removing unwanted columns from the data.</a:t>
            </a:r>
          </a:p>
          <a:p>
            <a:r>
              <a:rPr lang="en-GB" dirty="0"/>
              <a:t> One-hot encoding for categorical variables of independent data.</a:t>
            </a:r>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177609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96F4-D6D8-7EC1-668A-EDA81B031789}"/>
              </a:ext>
            </a:extLst>
          </p:cNvPr>
          <p:cNvSpPr>
            <a:spLocks noGrp="1"/>
          </p:cNvSpPr>
          <p:nvPr>
            <p:ph type="title"/>
          </p:nvPr>
        </p:nvSpPr>
        <p:spPr>
          <a:xfrm>
            <a:off x="838200" y="365126"/>
            <a:ext cx="10515600" cy="709696"/>
          </a:xfrm>
        </p:spPr>
        <p:txBody>
          <a:bodyPr/>
          <a:lstStyle/>
          <a:p>
            <a:pPr algn="ctr"/>
            <a:r>
              <a:rPr lang="en-GB" b="1" dirty="0">
                <a:latin typeface="+mn-lt"/>
              </a:rPr>
              <a:t>Data Visualizations</a:t>
            </a:r>
          </a:p>
        </p:txBody>
      </p:sp>
      <p:pic>
        <p:nvPicPr>
          <p:cNvPr id="1026" name="Picture 2">
            <a:extLst>
              <a:ext uri="{FF2B5EF4-FFF2-40B4-BE49-F238E27FC236}">
                <a16:creationId xmlns:a16="http://schemas.microsoft.com/office/drawing/2014/main" id="{BC79E080-D4BE-FBB4-D7EA-901DF1A58C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6448"/>
          <a:stretch/>
        </p:blipFill>
        <p:spPr bwMode="auto">
          <a:xfrm>
            <a:off x="593558" y="1340184"/>
            <a:ext cx="4090737" cy="48498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DDE2A52-8976-F106-A639-D076B2B0E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497" y="1340184"/>
            <a:ext cx="6741945"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95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96F4-D6D8-7EC1-668A-EDA81B031789}"/>
              </a:ext>
            </a:extLst>
          </p:cNvPr>
          <p:cNvSpPr>
            <a:spLocks noGrp="1"/>
          </p:cNvSpPr>
          <p:nvPr>
            <p:ph type="title"/>
          </p:nvPr>
        </p:nvSpPr>
        <p:spPr>
          <a:xfrm>
            <a:off x="838200" y="365126"/>
            <a:ext cx="10515600" cy="709696"/>
          </a:xfrm>
        </p:spPr>
        <p:txBody>
          <a:bodyPr/>
          <a:lstStyle/>
          <a:p>
            <a:pPr algn="ctr"/>
            <a:r>
              <a:rPr lang="en-GB" b="1" dirty="0">
                <a:latin typeface="+mn-lt"/>
              </a:rPr>
              <a:t>Data Visualizations</a:t>
            </a:r>
          </a:p>
        </p:txBody>
      </p:sp>
      <p:pic>
        <p:nvPicPr>
          <p:cNvPr id="2050" name="Picture 2">
            <a:extLst>
              <a:ext uri="{FF2B5EF4-FFF2-40B4-BE49-F238E27FC236}">
                <a16:creationId xmlns:a16="http://schemas.microsoft.com/office/drawing/2014/main" id="{E8DC04AE-DCC4-D97F-CF54-42DDBEBC18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421" r="33421"/>
          <a:stretch/>
        </p:blipFill>
        <p:spPr bwMode="auto">
          <a:xfrm>
            <a:off x="224589" y="1372268"/>
            <a:ext cx="4042611" cy="48498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0A6F7C9-8CCD-1D38-832C-C42F110A6986}"/>
              </a:ext>
            </a:extLst>
          </p:cNvPr>
          <p:cNvPicPr>
            <a:picLocks noChangeAspect="1"/>
          </p:cNvPicPr>
          <p:nvPr/>
        </p:nvPicPr>
        <p:blipFill>
          <a:blip r:embed="rId3"/>
          <a:stretch>
            <a:fillRect/>
          </a:stretch>
        </p:blipFill>
        <p:spPr>
          <a:xfrm>
            <a:off x="4812632" y="1074822"/>
            <a:ext cx="6554756" cy="4716378"/>
          </a:xfrm>
          <a:prstGeom prst="rect">
            <a:avLst/>
          </a:prstGeom>
        </p:spPr>
      </p:pic>
    </p:spTree>
    <p:extLst>
      <p:ext uri="{BB962C8B-B14F-4D97-AF65-F5344CB8AC3E}">
        <p14:creationId xmlns:p14="http://schemas.microsoft.com/office/powerpoint/2010/main" val="200741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96F4-D6D8-7EC1-668A-EDA81B031789}"/>
              </a:ext>
            </a:extLst>
          </p:cNvPr>
          <p:cNvSpPr>
            <a:spLocks noGrp="1"/>
          </p:cNvSpPr>
          <p:nvPr>
            <p:ph type="title"/>
          </p:nvPr>
        </p:nvSpPr>
        <p:spPr>
          <a:xfrm>
            <a:off x="838200" y="365126"/>
            <a:ext cx="10515600" cy="709696"/>
          </a:xfrm>
        </p:spPr>
        <p:txBody>
          <a:bodyPr/>
          <a:lstStyle/>
          <a:p>
            <a:pPr algn="ctr"/>
            <a:r>
              <a:rPr lang="en-GB" b="1" dirty="0">
                <a:latin typeface="+mn-lt"/>
              </a:rPr>
              <a:t>Data Visualizations</a:t>
            </a:r>
          </a:p>
        </p:txBody>
      </p:sp>
      <p:pic>
        <p:nvPicPr>
          <p:cNvPr id="3074" name="Picture 2">
            <a:extLst>
              <a:ext uri="{FF2B5EF4-FFF2-40B4-BE49-F238E27FC236}">
                <a16:creationId xmlns:a16="http://schemas.microsoft.com/office/drawing/2014/main" id="{10F6C9F2-16BD-CA03-A157-4C9C4A7530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68" y="1290637"/>
            <a:ext cx="11602199" cy="5056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721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1037</Words>
  <Application>Microsoft Office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Georgia Pro Black</vt:lpstr>
      <vt:lpstr>Helvetica Neue</vt:lpstr>
      <vt:lpstr>Times New Roman</vt:lpstr>
      <vt:lpstr>Office Theme</vt:lpstr>
      <vt:lpstr>Prediction of hotel reservation cancellation of a customer with reservation details using Machine Learning.</vt:lpstr>
      <vt:lpstr>Aim of the project:</vt:lpstr>
      <vt:lpstr>Research Questions</vt:lpstr>
      <vt:lpstr>Hypothesis</vt:lpstr>
      <vt:lpstr>Workflow</vt:lpstr>
      <vt:lpstr>Data Loading and Understanding</vt:lpstr>
      <vt:lpstr>Data Visualizations</vt:lpstr>
      <vt:lpstr>Data Visualizations</vt:lpstr>
      <vt:lpstr>Data Visualizations</vt:lpstr>
      <vt:lpstr>Data Visualizations</vt:lpstr>
      <vt:lpstr>Data Visualizations</vt:lpstr>
      <vt:lpstr>Data Separation</vt:lpstr>
      <vt:lpstr>OVER SAMPLING DATA USING SMOTE</vt:lpstr>
      <vt:lpstr>UNDER SAMPLING THE DATA USING RUS</vt:lpstr>
      <vt:lpstr>Standardization</vt:lpstr>
      <vt:lpstr>Grid Search Cross Validation (GridSearchCV)</vt:lpstr>
      <vt:lpstr>Training Machine Learning on Over-Sampled and Under-Sampled data separately</vt:lpstr>
      <vt:lpstr>Performance Results</vt:lpstr>
      <vt:lpstr>Feature Importance's from Random Forest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hotel reservation cancellation of a customer with reservation details using Machine Learning.</dc:title>
  <dc:creator>SAIRAM KANDUKURI</dc:creator>
  <cp:lastModifiedBy>SAIRAM KANDUKURI</cp:lastModifiedBy>
  <cp:revision>26</cp:revision>
  <dcterms:created xsi:type="dcterms:W3CDTF">2023-09-02T04:29:48Z</dcterms:created>
  <dcterms:modified xsi:type="dcterms:W3CDTF">2023-09-03T20:37:19Z</dcterms:modified>
</cp:coreProperties>
</file>