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8406F-1F99-4D42-8EC7-06BB44F416DF}"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2120662193"/>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8406F-1F99-4D42-8EC7-06BB44F416DF}"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3214153048"/>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8406F-1F99-4D42-8EC7-06BB44F416DF}"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486489551"/>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8406F-1F99-4D42-8EC7-06BB44F416DF}"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3582297961"/>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48406F-1F99-4D42-8EC7-06BB44F416DF}"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2401662190"/>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8406F-1F99-4D42-8EC7-06BB44F416DF}"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2577751497"/>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8406F-1F99-4D42-8EC7-06BB44F416DF}"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66215698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8406F-1F99-4D42-8EC7-06BB44F416DF}"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28080278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8406F-1F99-4D42-8EC7-06BB44F416DF}"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3797809729"/>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8406F-1F99-4D42-8EC7-06BB44F416DF}"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2436866948"/>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8406F-1F99-4D42-8EC7-06BB44F416DF}"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8583-8042-4E8E-B4F1-3B3988BC0586}" type="slidenum">
              <a:rPr lang="en-US" smtClean="0"/>
              <a:t>‹#›</a:t>
            </a:fld>
            <a:endParaRPr lang="en-US"/>
          </a:p>
        </p:txBody>
      </p:sp>
    </p:spTree>
    <p:extLst>
      <p:ext uri="{BB962C8B-B14F-4D97-AF65-F5344CB8AC3E}">
        <p14:creationId xmlns:p14="http://schemas.microsoft.com/office/powerpoint/2010/main" val="2267830390"/>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8406F-1F99-4D42-8EC7-06BB44F416DF}" type="datetimeFigureOut">
              <a:rPr lang="en-US" smtClean="0"/>
              <a:t>10/18/2019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18583-8042-4E8E-B4F1-3B3988BC0586}" type="slidenum">
              <a:rPr lang="en-US" smtClean="0"/>
              <a:t>‹#›</a:t>
            </a:fld>
            <a:endParaRPr lang="en-US"/>
          </a:p>
        </p:txBody>
      </p:sp>
    </p:spTree>
    <p:extLst>
      <p:ext uri="{BB962C8B-B14F-4D97-AF65-F5344CB8AC3E}">
        <p14:creationId xmlns:p14="http://schemas.microsoft.com/office/powerpoint/2010/main" val="3208513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12192000" cy="6858000"/>
          </a:xfrm>
          <a:prstGeom prst="rect">
            <a:avLst/>
          </a:prstGeom>
        </p:spPr>
      </p:pic>
      <p:sp>
        <p:nvSpPr>
          <p:cNvPr id="3" name="Rectangle 2"/>
          <p:cNvSpPr/>
          <p:nvPr/>
        </p:nvSpPr>
        <p:spPr>
          <a:xfrm>
            <a:off x="3912613" y="3244334"/>
            <a:ext cx="4366773" cy="646331"/>
          </a:xfrm>
          <a:prstGeom prst="rect">
            <a:avLst/>
          </a:prstGeom>
        </p:spPr>
        <p:txBody>
          <a:bodyPr wrap="none">
            <a:spAutoFit/>
          </a:bodyPr>
          <a:lstStyle/>
          <a:p>
            <a:pPr algn="ctr"/>
            <a:r>
              <a:rPr lang="en-US" sz="3600" dirty="0" smtClean="0">
                <a:solidFill>
                  <a:schemeClr val="accent6">
                    <a:lumMod val="50000"/>
                  </a:schemeClr>
                </a:solidFill>
              </a:rPr>
              <a:t>Basic </a:t>
            </a:r>
            <a:r>
              <a:rPr lang="en-US" sz="3600" dirty="0">
                <a:solidFill>
                  <a:schemeClr val="accent6">
                    <a:lumMod val="50000"/>
                  </a:schemeClr>
                </a:solidFill>
              </a:rPr>
              <a:t>Excel Operations</a:t>
            </a:r>
          </a:p>
        </p:txBody>
      </p:sp>
    </p:spTree>
    <p:extLst>
      <p:ext uri="{BB962C8B-B14F-4D97-AF65-F5344CB8AC3E}">
        <p14:creationId xmlns:p14="http://schemas.microsoft.com/office/powerpoint/2010/main" val="25894963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Basic Formulas</a:t>
            </a:r>
            <a:endParaRPr lang="en-US" dirty="0">
              <a:solidFill>
                <a:schemeClr val="accent6">
                  <a:lumMod val="50000"/>
                </a:schemeClr>
              </a:solidFill>
            </a:endParaRPr>
          </a:p>
        </p:txBody>
      </p:sp>
      <p:sp>
        <p:nvSpPr>
          <p:cNvPr id="8" name="Rectangle 7"/>
          <p:cNvSpPr/>
          <p:nvPr/>
        </p:nvSpPr>
        <p:spPr>
          <a:xfrm>
            <a:off x="1375953" y="2145885"/>
            <a:ext cx="8586651" cy="2542363"/>
          </a:xfrm>
          <a:prstGeom prst="rect">
            <a:avLst/>
          </a:prstGeom>
        </p:spPr>
        <p:txBody>
          <a:bodyPr wrap="square">
            <a:spAutoFit/>
          </a:bodyPr>
          <a:lstStyle/>
          <a:p>
            <a:pPr>
              <a:lnSpc>
                <a:spcPct val="150000"/>
              </a:lnSpc>
            </a:pPr>
            <a:r>
              <a:rPr lang="en-US" dirty="0"/>
              <a:t>1.	SUM			</a:t>
            </a:r>
            <a:r>
              <a:rPr lang="en-US" dirty="0" smtClean="0"/>
              <a:t>-</a:t>
            </a:r>
            <a:r>
              <a:rPr lang="en-US" dirty="0"/>
              <a:t>	=SUM(A1:A3)</a:t>
            </a:r>
          </a:p>
          <a:p>
            <a:pPr>
              <a:lnSpc>
                <a:spcPct val="150000"/>
              </a:lnSpc>
            </a:pPr>
            <a:r>
              <a:rPr lang="en-US" dirty="0"/>
              <a:t>2.	UPPER &amp; LOWER		-	=UPPER( text )</a:t>
            </a:r>
          </a:p>
          <a:p>
            <a:pPr>
              <a:lnSpc>
                <a:spcPct val="150000"/>
              </a:lnSpc>
            </a:pPr>
            <a:r>
              <a:rPr lang="en-US" dirty="0"/>
              <a:t>3.	AVERAGE			-	=AVERAGE(A1:A3)</a:t>
            </a:r>
          </a:p>
          <a:p>
            <a:pPr>
              <a:lnSpc>
                <a:spcPct val="150000"/>
              </a:lnSpc>
            </a:pPr>
            <a:r>
              <a:rPr lang="en-US" dirty="0"/>
              <a:t>4.	TODAY			</a:t>
            </a:r>
            <a:r>
              <a:rPr lang="en-US" dirty="0" smtClean="0"/>
              <a:t>-</a:t>
            </a:r>
            <a:r>
              <a:rPr lang="en-US" dirty="0"/>
              <a:t>	=TODAY()-10</a:t>
            </a:r>
          </a:p>
          <a:p>
            <a:pPr>
              <a:lnSpc>
                <a:spcPct val="150000"/>
              </a:lnSpc>
            </a:pPr>
            <a:r>
              <a:rPr lang="en-US" dirty="0"/>
              <a:t>5.	AutoSum			-	AutoSum</a:t>
            </a:r>
          </a:p>
          <a:p>
            <a:pPr>
              <a:lnSpc>
                <a:spcPct val="150000"/>
              </a:lnSpc>
            </a:pPr>
            <a:r>
              <a:rPr lang="en-US" dirty="0"/>
              <a:t>6.	NOW			</a:t>
            </a:r>
            <a:r>
              <a:rPr lang="en-US" dirty="0" smtClean="0"/>
              <a:t>-</a:t>
            </a:r>
            <a:r>
              <a:rPr lang="en-US" dirty="0"/>
              <a:t>	=NOW()</a:t>
            </a:r>
          </a:p>
        </p:txBody>
      </p:sp>
      <p:graphicFrame>
        <p:nvGraphicFramePr>
          <p:cNvPr id="9" name="Object 8"/>
          <p:cNvGraphicFramePr>
            <a:graphicFrameLocks noChangeAspect="1"/>
          </p:cNvGraphicFramePr>
          <p:nvPr>
            <p:extLst>
              <p:ext uri="{D42A27DB-BD31-4B8C-83A1-F6EECF244321}">
                <p14:modId xmlns:p14="http://schemas.microsoft.com/office/powerpoint/2010/main" val="3336314198"/>
              </p:ext>
            </p:extLst>
          </p:nvPr>
        </p:nvGraphicFramePr>
        <p:xfrm>
          <a:off x="10245634" y="5200559"/>
          <a:ext cx="914400" cy="792163"/>
        </p:xfrm>
        <a:graphic>
          <a:graphicData uri="http://schemas.openxmlformats.org/presentationml/2006/ole">
            <mc:AlternateContent xmlns:mc="http://schemas.openxmlformats.org/markup-compatibility/2006">
              <mc:Choice xmlns:v="urn:schemas-microsoft-com:vml" Requires="v">
                <p:oleObj spid="_x0000_s3098"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10245634" y="5200559"/>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166737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Text to Columns</a:t>
            </a:r>
            <a:endParaRPr lang="en-US" dirty="0">
              <a:solidFill>
                <a:schemeClr val="accent6">
                  <a:lumMod val="50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09510008"/>
              </p:ext>
            </p:extLst>
          </p:nvPr>
        </p:nvGraphicFramePr>
        <p:xfrm>
          <a:off x="10341428" y="4887051"/>
          <a:ext cx="914400" cy="792163"/>
        </p:xfrm>
        <a:graphic>
          <a:graphicData uri="http://schemas.openxmlformats.org/presentationml/2006/ole">
            <mc:AlternateContent xmlns:mc="http://schemas.openxmlformats.org/markup-compatibility/2006">
              <mc:Choice xmlns:v="urn:schemas-microsoft-com:vml" Requires="v">
                <p:oleObj spid="_x0000_s4120"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10341428" y="4887051"/>
                        <a:ext cx="914400" cy="792163"/>
                      </a:xfrm>
                      <a:prstGeom prst="rect">
                        <a:avLst/>
                      </a:prstGeom>
                    </p:spPr>
                  </p:pic>
                </p:oleObj>
              </mc:Fallback>
            </mc:AlternateContent>
          </a:graphicData>
        </a:graphic>
      </p:graphicFrame>
      <p:sp>
        <p:nvSpPr>
          <p:cNvPr id="4" name="Rectangle 3"/>
          <p:cNvSpPr/>
          <p:nvPr/>
        </p:nvSpPr>
        <p:spPr>
          <a:xfrm>
            <a:off x="992776" y="1844436"/>
            <a:ext cx="9971315" cy="2281522"/>
          </a:xfrm>
          <a:prstGeom prst="rect">
            <a:avLst/>
          </a:prstGeom>
        </p:spPr>
        <p:txBody>
          <a:bodyPr wrap="square">
            <a:spAutoFit/>
          </a:bodyPr>
          <a:lstStyle/>
          <a:p>
            <a:pPr>
              <a:lnSpc>
                <a:spcPct val="150000"/>
              </a:lnSpc>
              <a:buFont typeface="+mj-lt"/>
              <a:buAutoNum type="arabicPeriod"/>
            </a:pPr>
            <a:r>
              <a:rPr lang="en-US" sz="1200" dirty="0">
                <a:solidFill>
                  <a:srgbClr val="2F2F2F"/>
                </a:solidFill>
                <a:latin typeface="CorpoS" pitchFamily="2" charset="0"/>
              </a:rPr>
              <a:t>Select the cell or column that contains the text you want to split.</a:t>
            </a:r>
          </a:p>
          <a:p>
            <a:pPr>
              <a:lnSpc>
                <a:spcPct val="150000"/>
              </a:lnSpc>
              <a:buFont typeface="+mj-lt"/>
              <a:buAutoNum type="arabicPeriod"/>
            </a:pPr>
            <a:r>
              <a:rPr lang="en-US" sz="1200" dirty="0">
                <a:solidFill>
                  <a:srgbClr val="2F2F2F"/>
                </a:solidFill>
                <a:latin typeface="CorpoS" pitchFamily="2" charset="0"/>
              </a:rPr>
              <a:t>Select </a:t>
            </a:r>
            <a:r>
              <a:rPr lang="en-US" sz="1200" b="1" dirty="0">
                <a:solidFill>
                  <a:srgbClr val="2F2F2F"/>
                </a:solidFill>
                <a:latin typeface="CorpoS" pitchFamily="2" charset="0"/>
              </a:rPr>
              <a:t>Data </a:t>
            </a:r>
            <a:r>
              <a:rPr lang="en-US" sz="1200" dirty="0">
                <a:solidFill>
                  <a:srgbClr val="2F2F2F"/>
                </a:solidFill>
                <a:latin typeface="CorpoS" pitchFamily="2" charset="0"/>
              </a:rPr>
              <a:t>&gt; </a:t>
            </a:r>
            <a:r>
              <a:rPr lang="en-US" sz="1200" b="1" dirty="0">
                <a:solidFill>
                  <a:srgbClr val="2F2F2F"/>
                </a:solidFill>
                <a:latin typeface="CorpoS" pitchFamily="2" charset="0"/>
              </a:rPr>
              <a:t>Text to Columns.</a:t>
            </a:r>
            <a:endParaRPr lang="en-US" sz="1200" dirty="0">
              <a:solidFill>
                <a:srgbClr val="2F2F2F"/>
              </a:solidFill>
              <a:latin typeface="CorpoS" pitchFamily="2" charset="0"/>
            </a:endParaRPr>
          </a:p>
          <a:p>
            <a:pPr>
              <a:lnSpc>
                <a:spcPct val="150000"/>
              </a:lnSpc>
              <a:buFont typeface="+mj-lt"/>
              <a:buAutoNum type="arabicPeriod"/>
            </a:pPr>
            <a:r>
              <a:rPr lang="en-US" sz="1200" dirty="0">
                <a:solidFill>
                  <a:srgbClr val="2F2F2F"/>
                </a:solidFill>
                <a:latin typeface="CorpoS" pitchFamily="2" charset="0"/>
              </a:rPr>
              <a:t>In the </a:t>
            </a:r>
            <a:r>
              <a:rPr lang="en-US" sz="1200" b="1" dirty="0">
                <a:solidFill>
                  <a:srgbClr val="2F2F2F"/>
                </a:solidFill>
                <a:latin typeface="CorpoS" pitchFamily="2" charset="0"/>
              </a:rPr>
              <a:t>Convert Text to Columns Wizard</a:t>
            </a:r>
            <a:r>
              <a:rPr lang="en-US" sz="1200" dirty="0">
                <a:solidFill>
                  <a:srgbClr val="2F2F2F"/>
                </a:solidFill>
                <a:latin typeface="CorpoS" pitchFamily="2" charset="0"/>
              </a:rPr>
              <a:t>, select </a:t>
            </a:r>
            <a:r>
              <a:rPr lang="en-US" sz="1200" b="1" dirty="0">
                <a:solidFill>
                  <a:srgbClr val="2F2F2F"/>
                </a:solidFill>
                <a:latin typeface="CorpoS" pitchFamily="2" charset="0"/>
              </a:rPr>
              <a:t>Delimited</a:t>
            </a:r>
            <a:r>
              <a:rPr lang="en-US" sz="1200" dirty="0">
                <a:solidFill>
                  <a:srgbClr val="2F2F2F"/>
                </a:solidFill>
                <a:latin typeface="CorpoS" pitchFamily="2" charset="0"/>
              </a:rPr>
              <a:t> &gt; </a:t>
            </a:r>
            <a:r>
              <a:rPr lang="en-US" sz="1200" b="1" dirty="0">
                <a:solidFill>
                  <a:srgbClr val="2F2F2F"/>
                </a:solidFill>
                <a:latin typeface="CorpoS" pitchFamily="2" charset="0"/>
              </a:rPr>
              <a:t>Next</a:t>
            </a:r>
            <a:r>
              <a:rPr lang="en-US" sz="1200" dirty="0">
                <a:solidFill>
                  <a:srgbClr val="2F2F2F"/>
                </a:solidFill>
                <a:latin typeface="CorpoS" pitchFamily="2" charset="0"/>
              </a:rPr>
              <a:t>.</a:t>
            </a:r>
          </a:p>
          <a:p>
            <a:pPr>
              <a:lnSpc>
                <a:spcPct val="150000"/>
              </a:lnSpc>
              <a:buFont typeface="+mj-lt"/>
              <a:buAutoNum type="arabicPeriod"/>
            </a:pPr>
            <a:r>
              <a:rPr lang="en-US" sz="1200" dirty="0">
                <a:solidFill>
                  <a:srgbClr val="2F2F2F"/>
                </a:solidFill>
                <a:latin typeface="CorpoS" pitchFamily="2" charset="0"/>
              </a:rPr>
              <a:t>Select the </a:t>
            </a:r>
            <a:r>
              <a:rPr lang="en-US" sz="1200" b="1" dirty="0">
                <a:solidFill>
                  <a:srgbClr val="2F2F2F"/>
                </a:solidFill>
                <a:latin typeface="CorpoS" pitchFamily="2" charset="0"/>
              </a:rPr>
              <a:t>Delimiters </a:t>
            </a:r>
            <a:r>
              <a:rPr lang="en-US" sz="1200" dirty="0">
                <a:solidFill>
                  <a:srgbClr val="2F2F2F"/>
                </a:solidFill>
                <a:latin typeface="CorpoS" pitchFamily="2" charset="0"/>
              </a:rPr>
              <a:t>for your data. For example, </a:t>
            </a:r>
            <a:r>
              <a:rPr lang="en-US" sz="1200" b="1" dirty="0">
                <a:solidFill>
                  <a:srgbClr val="2F2F2F"/>
                </a:solidFill>
                <a:latin typeface="CorpoS" pitchFamily="2" charset="0"/>
              </a:rPr>
              <a:t>Comma </a:t>
            </a:r>
            <a:r>
              <a:rPr lang="en-US" sz="1200" dirty="0">
                <a:solidFill>
                  <a:srgbClr val="2F2F2F"/>
                </a:solidFill>
                <a:latin typeface="CorpoS" pitchFamily="2" charset="0"/>
              </a:rPr>
              <a:t>and </a:t>
            </a:r>
            <a:r>
              <a:rPr lang="en-US" sz="1200" b="1" dirty="0">
                <a:solidFill>
                  <a:srgbClr val="2F2F2F"/>
                </a:solidFill>
                <a:latin typeface="CorpoS" pitchFamily="2" charset="0"/>
              </a:rPr>
              <a:t>Space</a:t>
            </a:r>
            <a:r>
              <a:rPr lang="en-US" sz="1200" dirty="0">
                <a:solidFill>
                  <a:srgbClr val="2F2F2F"/>
                </a:solidFill>
                <a:latin typeface="CorpoS" pitchFamily="2" charset="0"/>
              </a:rPr>
              <a:t>. You can see a preview of your data in the </a:t>
            </a:r>
            <a:r>
              <a:rPr lang="en-US" sz="1200" b="1" dirty="0">
                <a:solidFill>
                  <a:srgbClr val="2F2F2F"/>
                </a:solidFill>
                <a:latin typeface="CorpoS" pitchFamily="2" charset="0"/>
              </a:rPr>
              <a:t>Data preview</a:t>
            </a:r>
            <a:r>
              <a:rPr lang="en-US" sz="1200" dirty="0">
                <a:solidFill>
                  <a:srgbClr val="2F2F2F"/>
                </a:solidFill>
                <a:latin typeface="CorpoS" pitchFamily="2" charset="0"/>
              </a:rPr>
              <a:t> window.</a:t>
            </a:r>
          </a:p>
          <a:p>
            <a:pPr>
              <a:lnSpc>
                <a:spcPct val="150000"/>
              </a:lnSpc>
              <a:buFont typeface="+mj-lt"/>
              <a:buAutoNum type="arabicPeriod"/>
            </a:pPr>
            <a:r>
              <a:rPr lang="en-US" sz="1200" dirty="0">
                <a:solidFill>
                  <a:srgbClr val="2F2F2F"/>
                </a:solidFill>
                <a:latin typeface="CorpoS" pitchFamily="2" charset="0"/>
              </a:rPr>
              <a:t>Select </a:t>
            </a:r>
            <a:r>
              <a:rPr lang="en-US" sz="1200" b="1" dirty="0">
                <a:solidFill>
                  <a:srgbClr val="2F2F2F"/>
                </a:solidFill>
                <a:latin typeface="CorpoS" pitchFamily="2" charset="0"/>
              </a:rPr>
              <a:t>Next</a:t>
            </a:r>
            <a:r>
              <a:rPr lang="en-US" sz="1200" dirty="0">
                <a:solidFill>
                  <a:srgbClr val="2F2F2F"/>
                </a:solidFill>
                <a:latin typeface="CorpoS" pitchFamily="2" charset="0"/>
              </a:rPr>
              <a:t>.</a:t>
            </a:r>
          </a:p>
          <a:p>
            <a:pPr>
              <a:lnSpc>
                <a:spcPct val="150000"/>
              </a:lnSpc>
              <a:buFont typeface="+mj-lt"/>
              <a:buAutoNum type="arabicPeriod"/>
            </a:pPr>
            <a:r>
              <a:rPr lang="en-US" sz="1200" dirty="0">
                <a:solidFill>
                  <a:srgbClr val="2F2F2F"/>
                </a:solidFill>
                <a:latin typeface="CorpoS" pitchFamily="2" charset="0"/>
              </a:rPr>
              <a:t>Select the</a:t>
            </a:r>
            <a:r>
              <a:rPr lang="en-US" sz="1200" b="1" dirty="0">
                <a:solidFill>
                  <a:srgbClr val="2F2F2F"/>
                </a:solidFill>
                <a:latin typeface="CorpoS" pitchFamily="2" charset="0"/>
              </a:rPr>
              <a:t> Column data format</a:t>
            </a:r>
            <a:r>
              <a:rPr lang="en-US" sz="1200" dirty="0">
                <a:solidFill>
                  <a:srgbClr val="2F2F2F"/>
                </a:solidFill>
                <a:latin typeface="CorpoS" pitchFamily="2" charset="0"/>
              </a:rPr>
              <a:t> or use what Excel chose for you.</a:t>
            </a:r>
          </a:p>
          <a:p>
            <a:pPr>
              <a:lnSpc>
                <a:spcPct val="150000"/>
              </a:lnSpc>
              <a:buFont typeface="+mj-lt"/>
              <a:buAutoNum type="arabicPeriod"/>
            </a:pPr>
            <a:r>
              <a:rPr lang="en-US" sz="1200" dirty="0">
                <a:solidFill>
                  <a:srgbClr val="2F2F2F"/>
                </a:solidFill>
                <a:latin typeface="CorpoS" pitchFamily="2" charset="0"/>
              </a:rPr>
              <a:t>Select the </a:t>
            </a:r>
            <a:r>
              <a:rPr lang="en-US" sz="1200" b="1" dirty="0">
                <a:solidFill>
                  <a:srgbClr val="2F2F2F"/>
                </a:solidFill>
                <a:latin typeface="CorpoS" pitchFamily="2" charset="0"/>
              </a:rPr>
              <a:t>Destination</a:t>
            </a:r>
            <a:r>
              <a:rPr lang="en-US" sz="1200" dirty="0">
                <a:solidFill>
                  <a:srgbClr val="2F2F2F"/>
                </a:solidFill>
                <a:latin typeface="CorpoS" pitchFamily="2" charset="0"/>
              </a:rPr>
              <a:t>, which is where you want the split data to appear on your worksheet.</a:t>
            </a:r>
          </a:p>
          <a:p>
            <a:pPr>
              <a:lnSpc>
                <a:spcPct val="150000"/>
              </a:lnSpc>
              <a:buFont typeface="+mj-lt"/>
              <a:buAutoNum type="arabicPeriod"/>
            </a:pPr>
            <a:r>
              <a:rPr lang="en-US" sz="1200" dirty="0">
                <a:solidFill>
                  <a:srgbClr val="2F2F2F"/>
                </a:solidFill>
                <a:latin typeface="CorpoS" pitchFamily="2" charset="0"/>
              </a:rPr>
              <a:t>Select </a:t>
            </a:r>
            <a:r>
              <a:rPr lang="en-US" sz="1200" b="1" dirty="0">
                <a:solidFill>
                  <a:srgbClr val="2F2F2F"/>
                </a:solidFill>
                <a:latin typeface="CorpoS" pitchFamily="2" charset="0"/>
              </a:rPr>
              <a:t>Finish</a:t>
            </a:r>
            <a:r>
              <a:rPr lang="en-US" sz="1200" dirty="0">
                <a:solidFill>
                  <a:srgbClr val="2F2F2F"/>
                </a:solidFill>
                <a:latin typeface="CorpoS" pitchFamily="2" charset="0"/>
              </a:rPr>
              <a:t>.</a:t>
            </a:r>
            <a:endParaRPr lang="en-US" sz="1200" b="0" i="0" dirty="0">
              <a:solidFill>
                <a:srgbClr val="2F2F2F"/>
              </a:solidFill>
              <a:effectLst/>
              <a:latin typeface="CorpoS" pitchFamily="2" charset="0"/>
            </a:endParaRPr>
          </a:p>
        </p:txBody>
      </p:sp>
    </p:spTree>
    <p:extLst>
      <p:ext uri="{BB962C8B-B14F-4D97-AF65-F5344CB8AC3E}">
        <p14:creationId xmlns:p14="http://schemas.microsoft.com/office/powerpoint/2010/main" val="14856886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4116433"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Excel Shortcuts</a:t>
            </a:r>
            <a:endParaRPr lang="en-US" dirty="0">
              <a:solidFill>
                <a:schemeClr val="accent6">
                  <a:lumMod val="50000"/>
                </a:schemeClr>
              </a:solidFill>
            </a:endParaRPr>
          </a:p>
        </p:txBody>
      </p:sp>
      <p:sp>
        <p:nvSpPr>
          <p:cNvPr id="6" name="Rectangle 5"/>
          <p:cNvSpPr/>
          <p:nvPr/>
        </p:nvSpPr>
        <p:spPr>
          <a:xfrm>
            <a:off x="1132113" y="1185429"/>
            <a:ext cx="8490857" cy="3046988"/>
          </a:xfrm>
          <a:prstGeom prst="rect">
            <a:avLst/>
          </a:prstGeom>
        </p:spPr>
        <p:txBody>
          <a:bodyPr wrap="square">
            <a:spAutoFit/>
          </a:bodyPr>
          <a:lstStyle/>
          <a:p>
            <a:pPr>
              <a:lnSpc>
                <a:spcPct val="150000"/>
              </a:lnSpc>
            </a:pPr>
            <a:r>
              <a:rPr lang="en-US" sz="1200" dirty="0" err="1">
                <a:latin typeface="CorpoS" pitchFamily="2" charset="0"/>
              </a:rPr>
              <a:t>Ctrl+N</a:t>
            </a:r>
            <a:r>
              <a:rPr lang="en-US" sz="1200" dirty="0">
                <a:latin typeface="CorpoS" pitchFamily="2" charset="0"/>
              </a:rPr>
              <a:t>: 	-	Create a new workbook</a:t>
            </a:r>
          </a:p>
          <a:p>
            <a:pPr>
              <a:lnSpc>
                <a:spcPct val="150000"/>
              </a:lnSpc>
            </a:pPr>
            <a:r>
              <a:rPr lang="en-US" sz="1200" dirty="0" err="1">
                <a:latin typeface="CorpoS" pitchFamily="2" charset="0"/>
              </a:rPr>
              <a:t>Ctrl+S</a:t>
            </a:r>
            <a:r>
              <a:rPr lang="en-US" sz="1200" dirty="0">
                <a:latin typeface="CorpoS" pitchFamily="2" charset="0"/>
              </a:rPr>
              <a:t>:	-	Save a workbook</a:t>
            </a:r>
          </a:p>
          <a:p>
            <a:pPr>
              <a:lnSpc>
                <a:spcPct val="150000"/>
              </a:lnSpc>
            </a:pPr>
            <a:r>
              <a:rPr lang="en-US" sz="1200" dirty="0" err="1">
                <a:latin typeface="CorpoS" pitchFamily="2" charset="0"/>
              </a:rPr>
              <a:t>Ctrl+W</a:t>
            </a:r>
            <a:r>
              <a:rPr lang="en-US" sz="1200" dirty="0">
                <a:latin typeface="CorpoS" pitchFamily="2" charset="0"/>
              </a:rPr>
              <a:t>: 	-	Close a workbook</a:t>
            </a:r>
          </a:p>
          <a:p>
            <a:pPr>
              <a:lnSpc>
                <a:spcPct val="150000"/>
              </a:lnSpc>
            </a:pPr>
            <a:r>
              <a:rPr lang="en-US" sz="1200" dirty="0">
                <a:latin typeface="CorpoS" pitchFamily="2" charset="0"/>
              </a:rPr>
              <a:t>Ctrl+F4: 	-	Close Excel</a:t>
            </a:r>
          </a:p>
          <a:p>
            <a:pPr>
              <a:lnSpc>
                <a:spcPct val="150000"/>
              </a:lnSpc>
            </a:pPr>
            <a:r>
              <a:rPr lang="en-US" sz="1200" dirty="0" err="1">
                <a:latin typeface="CorpoS" pitchFamily="2" charset="0"/>
              </a:rPr>
              <a:t>Ctrl+Z</a:t>
            </a:r>
            <a:r>
              <a:rPr lang="en-US" sz="1200" dirty="0">
                <a:latin typeface="CorpoS" pitchFamily="2" charset="0"/>
              </a:rPr>
              <a:t>: 	-	Undo an action</a:t>
            </a:r>
          </a:p>
          <a:p>
            <a:pPr>
              <a:lnSpc>
                <a:spcPct val="150000"/>
              </a:lnSpc>
            </a:pPr>
            <a:r>
              <a:rPr lang="en-US" sz="1200" dirty="0" err="1">
                <a:latin typeface="CorpoS" pitchFamily="2" charset="0"/>
              </a:rPr>
              <a:t>Ctrl+F</a:t>
            </a:r>
            <a:r>
              <a:rPr lang="en-US" sz="1200" dirty="0">
                <a:latin typeface="CorpoS" pitchFamily="2" charset="0"/>
              </a:rPr>
              <a:t>:	</a:t>
            </a:r>
            <a:r>
              <a:rPr lang="en-US" sz="1200" dirty="0" smtClean="0">
                <a:latin typeface="CorpoS" pitchFamily="2" charset="0"/>
              </a:rPr>
              <a:t>-</a:t>
            </a:r>
            <a:r>
              <a:rPr lang="en-US" sz="1200" dirty="0">
                <a:latin typeface="CorpoS" pitchFamily="2" charset="0"/>
              </a:rPr>
              <a:t>	</a:t>
            </a:r>
            <a:r>
              <a:rPr lang="en-US" sz="1200" dirty="0" smtClean="0">
                <a:latin typeface="CorpoS" pitchFamily="2" charset="0"/>
              </a:rPr>
              <a:t>Search </a:t>
            </a:r>
            <a:r>
              <a:rPr lang="en-US" sz="1200" dirty="0">
                <a:latin typeface="CorpoS" pitchFamily="2" charset="0"/>
              </a:rPr>
              <a:t>in a spreadsheet, or use Find and </a:t>
            </a:r>
            <a:r>
              <a:rPr lang="en-US" sz="1200" dirty="0" smtClean="0">
                <a:latin typeface="CorpoS" pitchFamily="2" charset="0"/>
              </a:rPr>
              <a:t>Replace</a:t>
            </a:r>
          </a:p>
          <a:p>
            <a:endParaRPr lang="en-US" sz="1200" dirty="0">
              <a:latin typeface="CorpoS" pitchFamily="2" charset="0"/>
            </a:endParaRPr>
          </a:p>
          <a:p>
            <a:endParaRPr lang="en-US" sz="1200" dirty="0" smtClean="0">
              <a:latin typeface="CorpoS" pitchFamily="2" charset="0"/>
            </a:endParaRPr>
          </a:p>
          <a:p>
            <a:endParaRPr lang="en-US" sz="1200" dirty="0">
              <a:latin typeface="CorpoS" pitchFamily="2" charset="0"/>
            </a:endParaRPr>
          </a:p>
          <a:p>
            <a:r>
              <a:rPr lang="en-US" sz="1200" dirty="0" smtClean="0">
                <a:latin typeface="CorpoS" pitchFamily="2" charset="0"/>
              </a:rPr>
              <a:t>More shortcuts are available in below excel sheet</a:t>
            </a:r>
          </a:p>
          <a:p>
            <a:endParaRPr lang="en-US" sz="1200" dirty="0">
              <a:latin typeface="CorpoS" pitchFamily="2" charset="0"/>
            </a:endParaRPr>
          </a:p>
          <a:p>
            <a:endParaRPr lang="en-US" sz="1200" dirty="0" smtClean="0">
              <a:latin typeface="CorpoS" pitchFamily="2" charset="0"/>
            </a:endParaRPr>
          </a:p>
          <a:p>
            <a:endParaRPr lang="en-US" sz="1200" dirty="0">
              <a:latin typeface="CorpoS" pitchFamily="2"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7136115"/>
              </p:ext>
            </p:extLst>
          </p:nvPr>
        </p:nvGraphicFramePr>
        <p:xfrm>
          <a:off x="1876698" y="3678419"/>
          <a:ext cx="1357988" cy="1176452"/>
        </p:xfrm>
        <a:graphic>
          <a:graphicData uri="http://schemas.openxmlformats.org/presentationml/2006/ole">
            <mc:AlternateContent xmlns:mc="http://schemas.openxmlformats.org/markup-compatibility/2006">
              <mc:Choice xmlns:v="urn:schemas-microsoft-com:vml" Requires="v">
                <p:oleObj spid="_x0000_s6161"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1876698" y="3678419"/>
                        <a:ext cx="1357988" cy="1176452"/>
                      </a:xfrm>
                      <a:prstGeom prst="rect">
                        <a:avLst/>
                      </a:prstGeom>
                    </p:spPr>
                  </p:pic>
                </p:oleObj>
              </mc:Fallback>
            </mc:AlternateContent>
          </a:graphicData>
        </a:graphic>
      </p:graphicFrame>
    </p:spTree>
    <p:extLst>
      <p:ext uri="{BB962C8B-B14F-4D97-AF65-F5344CB8AC3E}">
        <p14:creationId xmlns:p14="http://schemas.microsoft.com/office/powerpoint/2010/main" val="16283866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7172" name="Picture 4"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482" y="177577"/>
            <a:ext cx="11104518" cy="657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731560"/>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5116015" y="2369821"/>
            <a:ext cx="2103936" cy="1973579"/>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29815" y="1543601"/>
            <a:ext cx="7772400" cy="4339650"/>
          </a:xfrm>
          <a:prstGeom prst="rect">
            <a:avLst/>
          </a:prstGeom>
          <a:noFill/>
        </p:spPr>
        <p:txBody>
          <a:bodyPr wrap="square" rtlCol="0">
            <a:spAutoFit/>
          </a:bodyPr>
          <a:lstStyle/>
          <a:p>
            <a:pPr>
              <a:lnSpc>
                <a:spcPct val="200000"/>
              </a:lnSpc>
            </a:pPr>
            <a:endParaRPr lang="en-US" sz="1200" dirty="0"/>
          </a:p>
          <a:p>
            <a:pPr marL="342900" indent="-342900">
              <a:lnSpc>
                <a:spcPct val="200000"/>
              </a:lnSpc>
              <a:buFont typeface="+mj-lt"/>
              <a:buAutoNum type="arabicParenR"/>
            </a:pPr>
            <a:r>
              <a:rPr lang="en-US" sz="1200" dirty="0" smtClean="0"/>
              <a:t>Introduction to </a:t>
            </a:r>
            <a:r>
              <a:rPr lang="en-US" sz="1200" dirty="0" smtClean="0"/>
              <a:t>Excel</a:t>
            </a:r>
            <a:endParaRPr lang="en-US" sz="1200" dirty="0" smtClean="0"/>
          </a:p>
          <a:p>
            <a:pPr marL="342900" indent="-342900">
              <a:lnSpc>
                <a:spcPct val="200000"/>
              </a:lnSpc>
              <a:buFont typeface="+mj-lt"/>
              <a:buAutoNum type="arabicParenR"/>
            </a:pPr>
            <a:r>
              <a:rPr lang="en-US" sz="1200" dirty="0" smtClean="0"/>
              <a:t>Overview of Excel Functions and Features.</a:t>
            </a:r>
          </a:p>
          <a:p>
            <a:pPr marL="342900" indent="-342900">
              <a:lnSpc>
                <a:spcPct val="200000"/>
              </a:lnSpc>
              <a:buFont typeface="+mj-lt"/>
              <a:buAutoNum type="arabicParenR"/>
            </a:pPr>
            <a:r>
              <a:rPr lang="en-US" sz="1200" dirty="0" smtClean="0"/>
              <a:t>Format Cells</a:t>
            </a:r>
          </a:p>
          <a:p>
            <a:pPr marL="342900" indent="-342900">
              <a:lnSpc>
                <a:spcPct val="200000"/>
              </a:lnSpc>
              <a:buFont typeface="+mj-lt"/>
              <a:buAutoNum type="arabicParenR"/>
            </a:pPr>
            <a:r>
              <a:rPr lang="en-US" sz="1200" dirty="0" smtClean="0"/>
              <a:t>Find &amp; Select</a:t>
            </a:r>
          </a:p>
          <a:p>
            <a:pPr marL="342900" indent="-342900">
              <a:lnSpc>
                <a:spcPct val="200000"/>
              </a:lnSpc>
              <a:buFont typeface="+mj-lt"/>
              <a:buAutoNum type="arabicParenR"/>
            </a:pPr>
            <a:r>
              <a:rPr lang="en-US" sz="1200" dirty="0" smtClean="0"/>
              <a:t>Data Validation Features</a:t>
            </a:r>
          </a:p>
          <a:p>
            <a:pPr marL="342900" indent="-342900">
              <a:lnSpc>
                <a:spcPct val="200000"/>
              </a:lnSpc>
              <a:buFont typeface="+mj-lt"/>
              <a:buAutoNum type="arabicParenR"/>
            </a:pPr>
            <a:r>
              <a:rPr lang="en-US" sz="1200" dirty="0" smtClean="0"/>
              <a:t>Flash Fill in Excel</a:t>
            </a:r>
          </a:p>
          <a:p>
            <a:pPr marL="342900" indent="-342900">
              <a:lnSpc>
                <a:spcPct val="200000"/>
              </a:lnSpc>
              <a:buFont typeface="+mj-lt"/>
              <a:buAutoNum type="arabicParenR"/>
            </a:pPr>
            <a:r>
              <a:rPr lang="en-US" sz="1200" dirty="0" smtClean="0"/>
              <a:t>Pivots &amp; Charts Excel</a:t>
            </a:r>
          </a:p>
          <a:p>
            <a:pPr marL="342900" indent="-342900">
              <a:lnSpc>
                <a:spcPct val="200000"/>
              </a:lnSpc>
              <a:buFont typeface="+mj-lt"/>
              <a:buAutoNum type="arabicParenR"/>
            </a:pPr>
            <a:r>
              <a:rPr lang="en-US" sz="1200" dirty="0" smtClean="0"/>
              <a:t>Basic Formulas</a:t>
            </a:r>
          </a:p>
          <a:p>
            <a:pPr marL="342900" indent="-342900">
              <a:lnSpc>
                <a:spcPct val="200000"/>
              </a:lnSpc>
              <a:buFont typeface="+mj-lt"/>
              <a:buAutoNum type="arabicParenR"/>
            </a:pPr>
            <a:r>
              <a:rPr lang="en-US" sz="1200" dirty="0" smtClean="0"/>
              <a:t>Text Columns</a:t>
            </a:r>
          </a:p>
          <a:p>
            <a:pPr marL="342900" indent="-342900">
              <a:lnSpc>
                <a:spcPct val="200000"/>
              </a:lnSpc>
              <a:buFont typeface="+mj-lt"/>
              <a:buAutoNum type="arabicParenR"/>
            </a:pPr>
            <a:r>
              <a:rPr lang="en-US" sz="1200" dirty="0" smtClean="0"/>
              <a:t>Shortcuts</a:t>
            </a:r>
          </a:p>
          <a:p>
            <a:pPr marL="342900" indent="-342900">
              <a:buFont typeface="+mj-lt"/>
              <a:buAutoNum type="arabicParenR"/>
            </a:pPr>
            <a:endParaRPr lang="en-US" sz="1200" dirty="0"/>
          </a:p>
        </p:txBody>
      </p:sp>
      <p:sp>
        <p:nvSpPr>
          <p:cNvPr id="4" name="Rectangle 3"/>
          <p:cNvSpPr/>
          <p:nvPr/>
        </p:nvSpPr>
        <p:spPr>
          <a:xfrm>
            <a:off x="1229815" y="1413556"/>
            <a:ext cx="1080424" cy="369332"/>
          </a:xfrm>
          <a:prstGeom prst="rect">
            <a:avLst/>
          </a:prstGeom>
        </p:spPr>
        <p:txBody>
          <a:bodyPr wrap="none">
            <a:spAutoFit/>
          </a:bodyPr>
          <a:lstStyle/>
          <a:p>
            <a:r>
              <a:rPr lang="en-US" dirty="0"/>
              <a:t>Agenda :-</a:t>
            </a:r>
          </a:p>
        </p:txBody>
      </p:sp>
    </p:spTree>
    <p:extLst>
      <p:ext uri="{BB962C8B-B14F-4D97-AF65-F5344CB8AC3E}">
        <p14:creationId xmlns:p14="http://schemas.microsoft.com/office/powerpoint/2010/main" val="33464210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arn(inVertical)">
                                      <p:cBhvr>
                                        <p:cTn id="13" dur="500"/>
                                        <p:tgtEl>
                                          <p:spTgt spid="5">
                                            <p:txEl>
                                              <p:pRg st="3" end="3"/>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arn(inVertical)">
                                      <p:cBhvr>
                                        <p:cTn id="16" dur="500"/>
                                        <p:tgtEl>
                                          <p:spTgt spid="5">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arn(inVertical)">
                                      <p:cBhvr>
                                        <p:cTn id="19" dur="500"/>
                                        <p:tgtEl>
                                          <p:spTgt spid="5">
                                            <p:txEl>
                                              <p:pRg st="5" end="5"/>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arn(inVertical)">
                                      <p:cBhvr>
                                        <p:cTn id="22" dur="500"/>
                                        <p:tgtEl>
                                          <p:spTgt spid="5">
                                            <p:txEl>
                                              <p:pRg st="6" end="6"/>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barn(inVertical)">
                                      <p:cBhvr>
                                        <p:cTn id="25" dur="500"/>
                                        <p:tgtEl>
                                          <p:spTgt spid="5">
                                            <p:txEl>
                                              <p:pRg st="7" end="7"/>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barn(inVertical)">
                                      <p:cBhvr>
                                        <p:cTn id="28" dur="500"/>
                                        <p:tgtEl>
                                          <p:spTgt spid="5">
                                            <p:txEl>
                                              <p:pRg st="8" end="8"/>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arn(inVertical)">
                                      <p:cBhvr>
                                        <p:cTn id="31" dur="500"/>
                                        <p:tgtEl>
                                          <p:spTgt spid="5">
                                            <p:txEl>
                                              <p:pRg st="9" end="9"/>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barn(inVertical)">
                                      <p:cBhvr>
                                        <p:cTn id="3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5116015" y="2369821"/>
            <a:ext cx="2103936" cy="1973579"/>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9437" y="2369821"/>
            <a:ext cx="11096625" cy="1231106"/>
          </a:xfrm>
          <a:prstGeom prst="rect">
            <a:avLst/>
          </a:prstGeom>
          <a:noFill/>
        </p:spPr>
        <p:txBody>
          <a:bodyPr wrap="square" rtlCol="0">
            <a:spAutoFit/>
          </a:bodyPr>
          <a:lstStyle/>
          <a:p>
            <a:pPr algn="just"/>
            <a:endParaRPr lang="en-US" dirty="0">
              <a:latin typeface="CorpoS" pitchFamily="2" charset="0"/>
            </a:endParaRPr>
          </a:p>
          <a:p>
            <a:pPr algn="just"/>
            <a:r>
              <a:rPr lang="en-US" sz="1400" dirty="0" smtClean="0">
                <a:solidFill>
                  <a:schemeClr val="accent6">
                    <a:lumMod val="75000"/>
                  </a:schemeClr>
                </a:solidFill>
                <a:latin typeface="CorpoS" pitchFamily="2" charset="0"/>
              </a:rPr>
              <a:t>Microsoft </a:t>
            </a:r>
            <a:r>
              <a:rPr lang="en-US" sz="1400" dirty="0">
                <a:solidFill>
                  <a:schemeClr val="accent6">
                    <a:lumMod val="75000"/>
                  </a:schemeClr>
                </a:solidFill>
                <a:latin typeface="CorpoS" pitchFamily="2" charset="0"/>
              </a:rPr>
              <a:t>Excel</a:t>
            </a:r>
            <a:r>
              <a:rPr lang="en-US" sz="1400" dirty="0">
                <a:latin typeface="CorpoS" pitchFamily="2" charset="0"/>
              </a:rPr>
              <a:t> </a:t>
            </a:r>
            <a:r>
              <a:rPr lang="en-US" sz="1400" dirty="0">
                <a:solidFill>
                  <a:schemeClr val="accent5">
                    <a:lumMod val="50000"/>
                  </a:schemeClr>
                </a:solidFill>
                <a:latin typeface="CorpoS" pitchFamily="2" charset="0"/>
              </a:rPr>
              <a:t>is one of the most used software applications of all time. </a:t>
            </a:r>
            <a:r>
              <a:rPr lang="en-US" sz="1400" dirty="0" smtClean="0">
                <a:solidFill>
                  <a:schemeClr val="accent5">
                    <a:lumMod val="50000"/>
                  </a:schemeClr>
                </a:solidFill>
                <a:latin typeface="CorpoS" pitchFamily="2" charset="0"/>
              </a:rPr>
              <a:t>Hundreds </a:t>
            </a:r>
            <a:r>
              <a:rPr lang="en-US" sz="1400" dirty="0">
                <a:solidFill>
                  <a:schemeClr val="accent5">
                    <a:lumMod val="50000"/>
                  </a:schemeClr>
                </a:solidFill>
                <a:latin typeface="CorpoS" pitchFamily="2" charset="0"/>
              </a:rPr>
              <a:t>of millions of people around the world use Microsoft Excel. You can use Excel to enter all sorts of data and perform financial, mathematical or statistical </a:t>
            </a:r>
            <a:r>
              <a:rPr lang="en-US" sz="1400" dirty="0" smtClean="0">
                <a:solidFill>
                  <a:schemeClr val="accent5">
                    <a:lumMod val="50000"/>
                  </a:schemeClr>
                </a:solidFill>
                <a:latin typeface="CorpoS" pitchFamily="2" charset="0"/>
              </a:rPr>
              <a:t>calculations.</a:t>
            </a:r>
          </a:p>
          <a:p>
            <a:pPr algn="just"/>
            <a:endParaRPr lang="en-US" sz="1400" dirty="0" smtClean="0">
              <a:solidFill>
                <a:schemeClr val="accent5">
                  <a:lumMod val="50000"/>
                </a:schemeClr>
              </a:solidFill>
              <a:latin typeface="CorpoS" pitchFamily="2" charset="0"/>
            </a:endParaRPr>
          </a:p>
          <a:p>
            <a:pPr algn="just"/>
            <a:r>
              <a:rPr lang="en-US" sz="1400" dirty="0" smtClean="0">
                <a:solidFill>
                  <a:schemeClr val="accent5">
                    <a:lumMod val="50000"/>
                  </a:schemeClr>
                </a:solidFill>
                <a:latin typeface="CorpoS" pitchFamily="2" charset="0"/>
              </a:rPr>
              <a:t>Excel applications can be linked / connect with other office applications to automate day to day works. Ex: Mail Merge.</a:t>
            </a:r>
            <a:endParaRPr lang="en-US" sz="1400" dirty="0">
              <a:solidFill>
                <a:schemeClr val="accent5">
                  <a:lumMod val="50000"/>
                </a:schemeClr>
              </a:solidFill>
              <a:latin typeface="CorpoS" pitchFamily="2" charset="0"/>
            </a:endParaRPr>
          </a:p>
        </p:txBody>
      </p:sp>
      <p:sp>
        <p:nvSpPr>
          <p:cNvPr id="4" name="Rectangle 3"/>
          <p:cNvSpPr/>
          <p:nvPr/>
        </p:nvSpPr>
        <p:spPr>
          <a:xfrm>
            <a:off x="5483116" y="1058483"/>
            <a:ext cx="1369734" cy="369332"/>
          </a:xfrm>
          <a:prstGeom prst="rect">
            <a:avLst/>
          </a:prstGeom>
        </p:spPr>
        <p:txBody>
          <a:bodyPr wrap="none">
            <a:spAutoFit/>
          </a:bodyPr>
          <a:lstStyle/>
          <a:p>
            <a:r>
              <a:rPr lang="en-US" dirty="0">
                <a:solidFill>
                  <a:srgbClr val="0070C0"/>
                </a:solidFill>
                <a:latin typeface="CorpoA" pitchFamily="2" charset="0"/>
              </a:rPr>
              <a:t>Introduction</a:t>
            </a:r>
            <a:endParaRPr lang="en-US" dirty="0"/>
          </a:p>
        </p:txBody>
      </p:sp>
    </p:spTree>
    <p:extLst>
      <p:ext uri="{BB962C8B-B14F-4D97-AF65-F5344CB8AC3E}">
        <p14:creationId xmlns:p14="http://schemas.microsoft.com/office/powerpoint/2010/main" val="3160159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5116015" y="2369821"/>
            <a:ext cx="2103936" cy="1973579"/>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Overview of Excel Functions and Features</a:t>
            </a:r>
            <a:endParaRPr lang="en-US" dirty="0">
              <a:solidFill>
                <a:schemeClr val="accent6">
                  <a:lumMod val="50000"/>
                </a:schemeClr>
              </a:solidFill>
            </a:endParaRPr>
          </a:p>
        </p:txBody>
      </p:sp>
      <p:pic>
        <p:nvPicPr>
          <p:cNvPr id="3074" name="Picture 2" descr="Excel Star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101" y="1428173"/>
            <a:ext cx="6357180" cy="44011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219951" y="1540728"/>
            <a:ext cx="4829174" cy="3631763"/>
          </a:xfrm>
          <a:prstGeom prst="rect">
            <a:avLst/>
          </a:prstGeom>
          <a:noFill/>
        </p:spPr>
        <p:txBody>
          <a:bodyPr wrap="square" rtlCol="0">
            <a:spAutoFit/>
          </a:bodyPr>
          <a:lstStyle/>
          <a:p>
            <a:r>
              <a:rPr lang="en-US" b="1" dirty="0" smtClean="0">
                <a:latin typeface="CorpoS" pitchFamily="2" charset="0"/>
              </a:rPr>
              <a:t>1</a:t>
            </a:r>
            <a:r>
              <a:rPr lang="en-US" sz="1200" dirty="0" smtClean="0">
                <a:latin typeface="CorpoS" pitchFamily="2" charset="0"/>
              </a:rPr>
              <a:t>.Columns (labeled with letters) and rows (labeled with numbers) make up the cells of your worksheet</a:t>
            </a:r>
          </a:p>
          <a:p>
            <a:endParaRPr lang="en-US" sz="1200" dirty="0">
              <a:latin typeface="CorpoS" pitchFamily="2" charset="0"/>
            </a:endParaRPr>
          </a:p>
          <a:p>
            <a:r>
              <a:rPr lang="en-US" sz="2000" b="1" dirty="0" smtClean="0">
                <a:latin typeface="CorpoS" pitchFamily="2" charset="0"/>
              </a:rPr>
              <a:t>2</a:t>
            </a:r>
            <a:r>
              <a:rPr lang="en-US" sz="1200" dirty="0" smtClean="0">
                <a:latin typeface="CorpoS" pitchFamily="2" charset="0"/>
              </a:rPr>
              <a:t>. Clicking the File tab opens the Backstage view of your workbook, where you can open and save files, get information about the current workbook, and perform other tasks that do not have to do with the content of the workbook, such as printing it or sending a copy of it in e-mail.</a:t>
            </a:r>
          </a:p>
          <a:p>
            <a:endParaRPr lang="en-US" sz="1200" dirty="0">
              <a:latin typeface="CorpoS" pitchFamily="2" charset="0"/>
            </a:endParaRPr>
          </a:p>
          <a:p>
            <a:r>
              <a:rPr lang="en-US" b="1" dirty="0">
                <a:latin typeface="CorpoS" pitchFamily="2" charset="0"/>
              </a:rPr>
              <a:t>3</a:t>
            </a:r>
            <a:r>
              <a:rPr lang="en-US" sz="1200" dirty="0" smtClean="0">
                <a:latin typeface="CorpoS" pitchFamily="2" charset="0"/>
              </a:rPr>
              <a:t>. Each tab in the ribbon displays commands that are grouped by task. You'll probably spend most of your time using the </a:t>
            </a:r>
            <a:r>
              <a:rPr lang="en-US" sz="1200" b="1" dirty="0" smtClean="0">
                <a:latin typeface="CorpoS" pitchFamily="2" charset="0"/>
              </a:rPr>
              <a:t>Home</a:t>
            </a:r>
            <a:r>
              <a:rPr lang="en-US" sz="1200" dirty="0" smtClean="0">
                <a:latin typeface="CorpoS" pitchFamily="2" charset="0"/>
              </a:rPr>
              <a:t> tab, when you're entering and formatting data. Use the </a:t>
            </a:r>
            <a:r>
              <a:rPr lang="en-US" sz="1200" b="1" dirty="0" smtClean="0">
                <a:latin typeface="CorpoS" pitchFamily="2" charset="0"/>
              </a:rPr>
              <a:t>Insert</a:t>
            </a:r>
            <a:r>
              <a:rPr lang="en-US" sz="1200" dirty="0" smtClean="0">
                <a:latin typeface="CorpoS" pitchFamily="2" charset="0"/>
              </a:rPr>
              <a:t> tab to add tables, charts, pictures, or other graphics to your worksheet. Use the </a:t>
            </a:r>
            <a:r>
              <a:rPr lang="en-US" sz="1200" b="1" dirty="0" smtClean="0">
                <a:latin typeface="CorpoS" pitchFamily="2" charset="0"/>
              </a:rPr>
              <a:t>Page Layout </a:t>
            </a:r>
            <a:r>
              <a:rPr lang="en-US" sz="1200" dirty="0" smtClean="0">
                <a:latin typeface="CorpoS" pitchFamily="2" charset="0"/>
              </a:rPr>
              <a:t>tab to adjust margins and layout, especially for printing</a:t>
            </a:r>
          </a:p>
          <a:p>
            <a:endParaRPr lang="en-US" sz="1200" dirty="0">
              <a:latin typeface="CorpoS" pitchFamily="2" charset="0"/>
            </a:endParaRPr>
          </a:p>
          <a:p>
            <a:r>
              <a:rPr lang="en-US" b="1" dirty="0" smtClean="0">
                <a:latin typeface="CorpoS" pitchFamily="2" charset="0"/>
              </a:rPr>
              <a:t>4</a:t>
            </a:r>
            <a:r>
              <a:rPr lang="en-US" sz="1200" dirty="0" smtClean="0">
                <a:latin typeface="CorpoS" pitchFamily="2" charset="0"/>
              </a:rPr>
              <a:t>. The pane along the side of the Excel Starter window includes links to Help and shortcuts to templates and clip art, to give you a head-start on creating workbooks for specific tasks</a:t>
            </a:r>
            <a:endParaRPr lang="en-US" sz="1200" dirty="0">
              <a:latin typeface="CorpoS" pitchFamily="2" charset="0"/>
            </a:endParaRPr>
          </a:p>
        </p:txBody>
      </p:sp>
    </p:spTree>
    <p:extLst>
      <p:ext uri="{BB962C8B-B14F-4D97-AF65-F5344CB8AC3E}">
        <p14:creationId xmlns:p14="http://schemas.microsoft.com/office/powerpoint/2010/main" val="31145322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5116015" y="2369821"/>
            <a:ext cx="2103936" cy="1973579"/>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Format Cells</a:t>
            </a:r>
            <a:endParaRPr lang="en-US" dirty="0">
              <a:solidFill>
                <a:schemeClr val="accent6">
                  <a:lumMod val="50000"/>
                </a:schemeClr>
              </a:solidFill>
            </a:endParaRPr>
          </a:p>
        </p:txBody>
      </p:sp>
      <p:sp>
        <p:nvSpPr>
          <p:cNvPr id="4" name="TextBox 3"/>
          <p:cNvSpPr txBox="1"/>
          <p:nvPr/>
        </p:nvSpPr>
        <p:spPr>
          <a:xfrm>
            <a:off x="1066800" y="962025"/>
            <a:ext cx="10744200" cy="461665"/>
          </a:xfrm>
          <a:prstGeom prst="rect">
            <a:avLst/>
          </a:prstGeom>
          <a:noFill/>
        </p:spPr>
        <p:txBody>
          <a:bodyPr wrap="square" rtlCol="0">
            <a:spAutoFit/>
          </a:bodyPr>
          <a:lstStyle/>
          <a:p>
            <a:r>
              <a:rPr lang="en-US" sz="1200" dirty="0" smtClean="0">
                <a:latin typeface="CorpoS" pitchFamily="2" charset="0"/>
              </a:rPr>
              <a:t>When we format cells in Excel, we change the appearance of a number without changing the number itself. We can apply a number format (0.8, $0.80, 80%, etc) or other formatting (alignment, font, border, etc).</a:t>
            </a:r>
            <a:endParaRPr lang="en-US" sz="1200" dirty="0">
              <a:latin typeface="CorpoS" pitchFamily="2" charset="0"/>
            </a:endParaRPr>
          </a:p>
        </p:txBody>
      </p:sp>
      <p:pic>
        <p:nvPicPr>
          <p:cNvPr id="6" name="Picture 5"/>
          <p:cNvPicPr>
            <a:picLocks noChangeAspect="1"/>
          </p:cNvPicPr>
          <p:nvPr/>
        </p:nvPicPr>
        <p:blipFill>
          <a:blip r:embed="rId3"/>
          <a:stretch>
            <a:fillRect/>
          </a:stretch>
        </p:blipFill>
        <p:spPr>
          <a:xfrm>
            <a:off x="1162050" y="1776412"/>
            <a:ext cx="3810000" cy="801109"/>
          </a:xfrm>
          <a:prstGeom prst="rect">
            <a:avLst/>
          </a:prstGeom>
        </p:spPr>
      </p:pic>
      <p:sp>
        <p:nvSpPr>
          <p:cNvPr id="8" name="Rectangle 7"/>
          <p:cNvSpPr/>
          <p:nvPr/>
        </p:nvSpPr>
        <p:spPr>
          <a:xfrm>
            <a:off x="1162050" y="1481257"/>
            <a:ext cx="3434658" cy="276999"/>
          </a:xfrm>
          <a:prstGeom prst="rect">
            <a:avLst/>
          </a:prstGeom>
        </p:spPr>
        <p:txBody>
          <a:bodyPr wrap="none">
            <a:spAutoFit/>
          </a:bodyPr>
          <a:lstStyle/>
          <a:p>
            <a:r>
              <a:rPr lang="en-US" sz="1200" b="0" i="0" dirty="0" smtClean="0">
                <a:solidFill>
                  <a:srgbClr val="555555"/>
                </a:solidFill>
                <a:effectLst/>
                <a:latin typeface="CorpoS" pitchFamily="2" charset="0"/>
              </a:rPr>
              <a:t>1. Enter the value 0.8 into cell B2 and select Cell B2.</a:t>
            </a:r>
            <a:endParaRPr lang="en-US" sz="1200" dirty="0">
              <a:latin typeface="CorpoS" pitchFamily="2" charset="0"/>
            </a:endParaRPr>
          </a:p>
        </p:txBody>
      </p:sp>
      <p:sp>
        <p:nvSpPr>
          <p:cNvPr id="10" name="Rectangle 9"/>
          <p:cNvSpPr/>
          <p:nvPr/>
        </p:nvSpPr>
        <p:spPr>
          <a:xfrm>
            <a:off x="1162050" y="2653244"/>
            <a:ext cx="3942105" cy="461665"/>
          </a:xfrm>
          <a:prstGeom prst="rect">
            <a:avLst/>
          </a:prstGeom>
        </p:spPr>
        <p:txBody>
          <a:bodyPr wrap="none">
            <a:spAutoFit/>
          </a:bodyPr>
          <a:lstStyle/>
          <a:p>
            <a:r>
              <a:rPr lang="en-US" sz="1200" dirty="0" smtClean="0">
                <a:latin typeface="CorpoS" pitchFamily="2" charset="0"/>
              </a:rPr>
              <a:t>2.Right click, and then click Format Cells (or press CTRL + 1)</a:t>
            </a:r>
          </a:p>
          <a:p>
            <a:r>
              <a:rPr lang="en-US" sz="1200" dirty="0" smtClean="0">
                <a:latin typeface="CorpoS" pitchFamily="2" charset="0"/>
              </a:rPr>
              <a:t>3.For example, select Currency.</a:t>
            </a:r>
            <a:endParaRPr lang="en-US" sz="1200" dirty="0">
              <a:latin typeface="CorpoS" pitchFamily="2" charset="0"/>
            </a:endParaRPr>
          </a:p>
        </p:txBody>
      </p:sp>
      <p:pic>
        <p:nvPicPr>
          <p:cNvPr id="5122" name="Picture 2" descr="Select Curren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3114909"/>
            <a:ext cx="3239322" cy="284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575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Find and Select</a:t>
            </a:r>
            <a:endParaRPr lang="en-US" dirty="0">
              <a:solidFill>
                <a:schemeClr val="accent6">
                  <a:lumMod val="50000"/>
                </a:schemeClr>
              </a:solidFill>
            </a:endParaRPr>
          </a:p>
        </p:txBody>
      </p:sp>
      <p:sp>
        <p:nvSpPr>
          <p:cNvPr id="9" name="Rectangle 8"/>
          <p:cNvSpPr/>
          <p:nvPr/>
        </p:nvSpPr>
        <p:spPr>
          <a:xfrm>
            <a:off x="842962" y="890111"/>
            <a:ext cx="11182350" cy="461665"/>
          </a:xfrm>
          <a:prstGeom prst="rect">
            <a:avLst/>
          </a:prstGeom>
        </p:spPr>
        <p:txBody>
          <a:bodyPr wrap="square">
            <a:spAutoFit/>
          </a:bodyPr>
          <a:lstStyle/>
          <a:p>
            <a:r>
              <a:rPr lang="en-US" sz="1200" dirty="0" smtClean="0">
                <a:latin typeface="CorpoS" pitchFamily="2" charset="0"/>
              </a:rPr>
              <a:t>You can use Excel's Find and Replace feature to quickly find specific text and replace it with other text. You can use Excel's Go To Special feature to quickly select all cells with formulas, comments, conditional formatting, constants, data validation, etc.</a:t>
            </a:r>
            <a:endParaRPr lang="en-US" sz="1200" dirty="0">
              <a:latin typeface="CorpoS" pitchFamily="2" charset="0"/>
            </a:endParaRPr>
          </a:p>
        </p:txBody>
      </p:sp>
      <p:sp>
        <p:nvSpPr>
          <p:cNvPr id="11" name="Rectangle 10"/>
          <p:cNvSpPr/>
          <p:nvPr/>
        </p:nvSpPr>
        <p:spPr>
          <a:xfrm>
            <a:off x="842962" y="1520130"/>
            <a:ext cx="8259697" cy="1015663"/>
          </a:xfrm>
          <a:prstGeom prst="rect">
            <a:avLst/>
          </a:prstGeom>
        </p:spPr>
        <p:txBody>
          <a:bodyPr wrap="none">
            <a:spAutoFit/>
          </a:bodyPr>
          <a:lstStyle/>
          <a:p>
            <a:r>
              <a:rPr lang="en-US" b="1" dirty="0" smtClean="0">
                <a:latin typeface="CorpoA" pitchFamily="2" charset="0"/>
              </a:rPr>
              <a:t>Find</a:t>
            </a:r>
            <a:r>
              <a:rPr lang="en-US" dirty="0" smtClean="0"/>
              <a:t>		-	</a:t>
            </a:r>
            <a:r>
              <a:rPr lang="en-US" sz="1200" dirty="0" smtClean="0">
                <a:latin typeface="CorpoS" pitchFamily="2" charset="0"/>
              </a:rPr>
              <a:t>To quickly find specific text, execute the following steps</a:t>
            </a:r>
          </a:p>
          <a:p>
            <a:endParaRPr lang="en-US" sz="1200" dirty="0" smtClean="0">
              <a:latin typeface="CorpoS" pitchFamily="2" charset="0"/>
            </a:endParaRPr>
          </a:p>
          <a:p>
            <a:r>
              <a:rPr lang="en-US" b="1" dirty="0" smtClean="0">
                <a:latin typeface="CorpoA" pitchFamily="2" charset="0"/>
              </a:rPr>
              <a:t>Replace</a:t>
            </a:r>
            <a:r>
              <a:rPr lang="en-US" dirty="0" smtClean="0"/>
              <a:t>		-	</a:t>
            </a:r>
            <a:r>
              <a:rPr lang="en-US" sz="1200" dirty="0" smtClean="0">
                <a:latin typeface="CorpoS" pitchFamily="2" charset="0"/>
              </a:rPr>
              <a:t>To quickly find specific text and replace it with other text, execute the following steps</a:t>
            </a:r>
            <a:r>
              <a:rPr lang="en-US" dirty="0" smtClean="0"/>
              <a:t>.</a:t>
            </a:r>
            <a:endParaRPr lang="en-US" dirty="0"/>
          </a:p>
          <a:p>
            <a:endParaRPr lang="en-US" sz="1200" dirty="0">
              <a:latin typeface="CorpoS" pitchFamily="2" charset="0"/>
            </a:endParaRPr>
          </a:p>
        </p:txBody>
      </p:sp>
      <p:pic>
        <p:nvPicPr>
          <p:cNvPr id="6148" name="Picture 4" descr="Find N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2505074"/>
            <a:ext cx="4219575" cy="184785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Rectangle 11"/>
          <p:cNvSpPr/>
          <p:nvPr/>
        </p:nvSpPr>
        <p:spPr>
          <a:xfrm>
            <a:off x="842962" y="4553783"/>
            <a:ext cx="10101740" cy="492443"/>
          </a:xfrm>
          <a:prstGeom prst="rect">
            <a:avLst/>
          </a:prstGeom>
        </p:spPr>
        <p:txBody>
          <a:bodyPr wrap="none">
            <a:spAutoFit/>
          </a:bodyPr>
          <a:lstStyle/>
          <a:p>
            <a:r>
              <a:rPr lang="en-US" sz="1400" b="1" dirty="0" smtClean="0">
                <a:latin typeface="CorpoA" pitchFamily="2" charset="0"/>
              </a:rPr>
              <a:t>Go To Special</a:t>
            </a:r>
            <a:r>
              <a:rPr lang="en-US" sz="1200" dirty="0">
                <a:latin typeface="CorpoS" pitchFamily="2" charset="0"/>
              </a:rPr>
              <a:t>	</a:t>
            </a:r>
            <a:r>
              <a:rPr lang="en-US" sz="1200" dirty="0" smtClean="0">
                <a:latin typeface="CorpoS" pitchFamily="2" charset="0"/>
              </a:rPr>
              <a:t>-	You can use Excel's Go To Special feature to quickly select all cells with formulas, comments, conditional formatting</a:t>
            </a:r>
          </a:p>
          <a:p>
            <a:r>
              <a:rPr lang="en-US" sz="1200" dirty="0">
                <a:latin typeface="CorpoS" pitchFamily="2" charset="0"/>
              </a:rPr>
              <a:t>	</a:t>
            </a:r>
            <a:r>
              <a:rPr lang="en-US" sz="1200" dirty="0" smtClean="0">
                <a:latin typeface="CorpoS" pitchFamily="2" charset="0"/>
              </a:rPr>
              <a:t>		, constants, data validation		</a:t>
            </a:r>
            <a:endParaRPr lang="en-US" sz="1200" dirty="0">
              <a:latin typeface="CorpoS" pitchFamily="2" charset="0"/>
            </a:endParaRPr>
          </a:p>
        </p:txBody>
      </p:sp>
      <p:pic>
        <p:nvPicPr>
          <p:cNvPr id="6150" name="Picture 6" descr="Select Formul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2" y="4930775"/>
            <a:ext cx="1663700" cy="1748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3705124867"/>
              </p:ext>
            </p:extLst>
          </p:nvPr>
        </p:nvGraphicFramePr>
        <p:xfrm>
          <a:off x="10419806" y="5601154"/>
          <a:ext cx="914400" cy="792163"/>
        </p:xfrm>
        <a:graphic>
          <a:graphicData uri="http://schemas.openxmlformats.org/presentationml/2006/ole">
            <mc:AlternateContent xmlns:mc="http://schemas.openxmlformats.org/markup-compatibility/2006">
              <mc:Choice xmlns:v="urn:schemas-microsoft-com:vml" Requires="v">
                <p:oleObj spid="_x0000_s5140" name="Worksheet" showAsIcon="1" r:id="rId5" imgW="914400" imgH="792360" progId="Excel.Sheet.12">
                  <p:embed/>
                </p:oleObj>
              </mc:Choice>
              <mc:Fallback>
                <p:oleObj name="Worksheet" showAsIcon="1" r:id="rId5" imgW="914400" imgH="792360" progId="Excel.Sheet.12">
                  <p:embed/>
                  <p:pic>
                    <p:nvPicPr>
                      <p:cNvPr id="0" name=""/>
                      <p:cNvPicPr/>
                      <p:nvPr/>
                    </p:nvPicPr>
                    <p:blipFill>
                      <a:blip r:embed="rId6"/>
                      <a:stretch>
                        <a:fillRect/>
                      </a:stretch>
                    </p:blipFill>
                    <p:spPr>
                      <a:xfrm>
                        <a:off x="10419806" y="5601154"/>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5847166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Data Validation</a:t>
            </a:r>
            <a:endParaRPr lang="en-US" dirty="0">
              <a:solidFill>
                <a:schemeClr val="accent6">
                  <a:lumMod val="50000"/>
                </a:schemeClr>
              </a:solidFill>
            </a:endParaRPr>
          </a:p>
        </p:txBody>
      </p:sp>
      <p:sp>
        <p:nvSpPr>
          <p:cNvPr id="3" name="Rectangle 2"/>
          <p:cNvSpPr/>
          <p:nvPr/>
        </p:nvSpPr>
        <p:spPr>
          <a:xfrm>
            <a:off x="714375" y="721757"/>
            <a:ext cx="11220450" cy="1015663"/>
          </a:xfrm>
          <a:prstGeom prst="rect">
            <a:avLst/>
          </a:prstGeom>
        </p:spPr>
        <p:txBody>
          <a:bodyPr wrap="square">
            <a:spAutoFit/>
          </a:bodyPr>
          <a:lstStyle/>
          <a:p>
            <a:pPr algn="just"/>
            <a:r>
              <a:rPr lang="en-US" sz="1200" b="0" i="0" dirty="0" smtClean="0">
                <a:solidFill>
                  <a:srgbClr val="000000"/>
                </a:solidFill>
                <a:effectLst/>
                <a:latin typeface="CorpoS" pitchFamily="2" charset="0"/>
              </a:rPr>
              <a:t>When setting up a workbook for your users, you may often want to control information input into specific cells to make sure all data entries are accurate and consistent. Among other things, you may want to allow only particular data type such as numbers or dates in a cell, or limit numbers to a certain range and text to a given length. </a:t>
            </a:r>
          </a:p>
          <a:p>
            <a:pPr algn="just"/>
            <a:endParaRPr lang="en-US" sz="1200" dirty="0">
              <a:solidFill>
                <a:srgbClr val="000000"/>
              </a:solidFill>
              <a:latin typeface="CorpoS" pitchFamily="2" charset="0"/>
            </a:endParaRPr>
          </a:p>
          <a:p>
            <a:pPr algn="just"/>
            <a:r>
              <a:rPr lang="en-US" sz="1200" b="1" i="0" dirty="0" smtClean="0">
                <a:solidFill>
                  <a:schemeClr val="accent6">
                    <a:lumMod val="50000"/>
                  </a:schemeClr>
                </a:solidFill>
                <a:effectLst/>
                <a:latin typeface="CorpoS" pitchFamily="2" charset="0"/>
              </a:rPr>
              <a:t>Excel Data Validation </a:t>
            </a:r>
            <a:r>
              <a:rPr lang="en-US" sz="1200" b="0" i="0" dirty="0" smtClean="0">
                <a:solidFill>
                  <a:srgbClr val="000000"/>
                </a:solidFill>
                <a:effectLst/>
                <a:latin typeface="CorpoS" pitchFamily="2" charset="0"/>
              </a:rPr>
              <a:t>is a feature that restricts (validates) user input to a worksheet. Technically, you create a validation rule that controls what kind of data can be entered into a certain cell.</a:t>
            </a:r>
          </a:p>
        </p:txBody>
      </p:sp>
      <p:pic>
        <p:nvPicPr>
          <p:cNvPr id="7170" name="Picture 2" descr="Excel Data Validat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987550"/>
            <a:ext cx="5753100" cy="771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26728" y="2234812"/>
            <a:ext cx="5193025" cy="276999"/>
          </a:xfrm>
          <a:prstGeom prst="rect">
            <a:avLst/>
          </a:prstGeom>
        </p:spPr>
        <p:txBody>
          <a:bodyPr wrap="none">
            <a:spAutoFit/>
          </a:bodyPr>
          <a:lstStyle/>
          <a:p>
            <a:r>
              <a:rPr lang="en-US" sz="1200" b="0" i="0" dirty="0" smtClean="0">
                <a:solidFill>
                  <a:srgbClr val="555555"/>
                </a:solidFill>
                <a:effectLst/>
                <a:latin typeface="CorpoS" pitchFamily="2" charset="0"/>
              </a:rPr>
              <a:t> - Select cell C2 &amp;On the Data tab, in the Data Tools group, click Data Validation. </a:t>
            </a:r>
            <a:endParaRPr lang="en-US" sz="1200" dirty="0">
              <a:latin typeface="CorpoS" pitchFamily="2" charset="0"/>
            </a:endParaRPr>
          </a:p>
        </p:txBody>
      </p:sp>
      <p:pic>
        <p:nvPicPr>
          <p:cNvPr id="7172" name="Picture 4" descr="Validation Cri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4" y="2878137"/>
            <a:ext cx="3019425" cy="15937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8100" y="2921168"/>
            <a:ext cx="2962275" cy="1015663"/>
          </a:xfrm>
          <a:prstGeom prst="rect">
            <a:avLst/>
          </a:prstGeom>
        </p:spPr>
        <p:txBody>
          <a:bodyPr wrap="square">
            <a:spAutoFit/>
          </a:bodyPr>
          <a:lstStyle/>
          <a:p>
            <a:pPr marL="171450" indent="-171450">
              <a:buFont typeface="Wingdings" panose="05000000000000000000" pitchFamily="2" charset="2"/>
              <a:buChar char="Ø"/>
            </a:pPr>
            <a:r>
              <a:rPr lang="en-US" sz="1200" dirty="0" smtClean="0">
                <a:latin typeface="CorpoS" pitchFamily="2" charset="0"/>
              </a:rPr>
              <a:t> In the Allow list, click Whole number.</a:t>
            </a:r>
          </a:p>
          <a:p>
            <a:pPr marL="171450" indent="-171450">
              <a:buFont typeface="Wingdings" panose="05000000000000000000" pitchFamily="2" charset="2"/>
              <a:buChar char="Ø"/>
            </a:pPr>
            <a:endParaRPr lang="en-US" sz="1200" dirty="0" smtClean="0">
              <a:latin typeface="CorpoS" pitchFamily="2" charset="0"/>
            </a:endParaRPr>
          </a:p>
          <a:p>
            <a:pPr marL="171450" indent="-171450">
              <a:buFont typeface="Wingdings" panose="05000000000000000000" pitchFamily="2" charset="2"/>
              <a:buChar char="Ø"/>
            </a:pPr>
            <a:r>
              <a:rPr lang="en-US" sz="1200" dirty="0" smtClean="0">
                <a:latin typeface="CorpoS" pitchFamily="2" charset="0"/>
              </a:rPr>
              <a:t> In the Data list, click between.</a:t>
            </a:r>
          </a:p>
          <a:p>
            <a:pPr marL="171450" indent="-171450">
              <a:buFont typeface="Wingdings" panose="05000000000000000000" pitchFamily="2" charset="2"/>
              <a:buChar char="Ø"/>
            </a:pPr>
            <a:endParaRPr lang="en-US" sz="1200" dirty="0" smtClean="0">
              <a:latin typeface="CorpoS" pitchFamily="2" charset="0"/>
            </a:endParaRPr>
          </a:p>
          <a:p>
            <a:pPr marL="171450" indent="-171450">
              <a:buFont typeface="Wingdings" panose="05000000000000000000" pitchFamily="2" charset="2"/>
              <a:buChar char="Ø"/>
            </a:pPr>
            <a:r>
              <a:rPr lang="en-US" sz="1200" dirty="0" smtClean="0">
                <a:latin typeface="CorpoS" pitchFamily="2" charset="0"/>
              </a:rPr>
              <a:t> Enter the Minimum and Maximum values</a:t>
            </a:r>
            <a:endParaRPr lang="en-US" sz="1200" dirty="0">
              <a:latin typeface="CorpoS" pitchFamily="2" charset="0"/>
            </a:endParaRPr>
          </a:p>
        </p:txBody>
      </p:sp>
      <p:pic>
        <p:nvPicPr>
          <p:cNvPr id="7174" name="Picture 6" descr="Enter Input Mess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0780" y="2921168"/>
            <a:ext cx="2092460" cy="15937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311989" y="2878137"/>
            <a:ext cx="1782283" cy="276999"/>
          </a:xfrm>
          <a:prstGeom prst="rect">
            <a:avLst/>
          </a:prstGeom>
        </p:spPr>
        <p:txBody>
          <a:bodyPr wrap="none">
            <a:spAutoFit/>
          </a:bodyPr>
          <a:lstStyle/>
          <a:p>
            <a:r>
              <a:rPr lang="en-US" sz="1200" b="0" i="0" dirty="0" smtClean="0">
                <a:solidFill>
                  <a:srgbClr val="555555"/>
                </a:solidFill>
                <a:effectLst/>
                <a:latin typeface="CorpoS" pitchFamily="2" charset="0"/>
              </a:rPr>
              <a:t>On the Input Message tab</a:t>
            </a:r>
            <a:endParaRPr lang="en-US" sz="1200" dirty="0">
              <a:latin typeface="CorpoS" pitchFamily="2" charset="0"/>
            </a:endParaRPr>
          </a:p>
        </p:txBody>
      </p:sp>
      <p:sp>
        <p:nvSpPr>
          <p:cNvPr id="8" name="Rectangle 7"/>
          <p:cNvSpPr/>
          <p:nvPr/>
        </p:nvSpPr>
        <p:spPr>
          <a:xfrm>
            <a:off x="9273274" y="3182091"/>
            <a:ext cx="3641995" cy="830997"/>
          </a:xfrm>
          <a:prstGeom prst="rect">
            <a:avLst/>
          </a:prstGeom>
        </p:spPr>
        <p:txBody>
          <a:bodyPr wrap="square">
            <a:spAutoFit/>
          </a:bodyPr>
          <a:lstStyle/>
          <a:p>
            <a:pPr marL="228600" indent="-228600" algn="just" fontAlgn="base">
              <a:buAutoNum type="arabicPeriod"/>
            </a:pPr>
            <a:r>
              <a:rPr lang="en-US" sz="1200" b="0" i="0" dirty="0" smtClean="0">
                <a:solidFill>
                  <a:srgbClr val="555555"/>
                </a:solidFill>
                <a:effectLst/>
                <a:latin typeface="CorpoS" pitchFamily="2" charset="0"/>
              </a:rPr>
              <a:t>Check 'Show input message when </a:t>
            </a:r>
          </a:p>
          <a:p>
            <a:pPr algn="just" fontAlgn="base"/>
            <a:r>
              <a:rPr lang="en-US" sz="1200" dirty="0" smtClean="0">
                <a:solidFill>
                  <a:srgbClr val="555555"/>
                </a:solidFill>
                <a:latin typeface="CorpoS" pitchFamily="2" charset="0"/>
              </a:rPr>
              <a:t>        </a:t>
            </a:r>
            <a:r>
              <a:rPr lang="en-US" sz="1200" b="0" i="0" dirty="0" smtClean="0">
                <a:solidFill>
                  <a:srgbClr val="555555"/>
                </a:solidFill>
                <a:effectLst/>
                <a:latin typeface="CorpoS" pitchFamily="2" charset="0"/>
              </a:rPr>
              <a:t>cell is selected'.</a:t>
            </a:r>
          </a:p>
          <a:p>
            <a:pPr algn="just" fontAlgn="base"/>
            <a:r>
              <a:rPr lang="en-US" sz="1200" b="0" i="0" dirty="0" smtClean="0">
                <a:solidFill>
                  <a:srgbClr val="555555"/>
                </a:solidFill>
                <a:effectLst/>
                <a:latin typeface="CorpoS" pitchFamily="2" charset="0"/>
              </a:rPr>
              <a:t>2. Enter a title.</a:t>
            </a:r>
          </a:p>
          <a:p>
            <a:pPr algn="just" fontAlgn="base"/>
            <a:r>
              <a:rPr lang="en-US" sz="1200" b="0" i="0" dirty="0" smtClean="0">
                <a:solidFill>
                  <a:srgbClr val="555555"/>
                </a:solidFill>
                <a:effectLst/>
                <a:latin typeface="CorpoS" pitchFamily="2" charset="0"/>
              </a:rPr>
              <a:t>3. Enter an input message.</a:t>
            </a:r>
            <a:endParaRPr lang="en-US" sz="1200" b="0" i="0" dirty="0">
              <a:solidFill>
                <a:srgbClr val="555555"/>
              </a:solidFill>
              <a:effectLst/>
              <a:latin typeface="CorpoS" pitchFamily="2" charset="0"/>
            </a:endParaRPr>
          </a:p>
        </p:txBody>
      </p:sp>
      <p:sp>
        <p:nvSpPr>
          <p:cNvPr id="10" name="Rectangle 9"/>
          <p:cNvSpPr/>
          <p:nvPr/>
        </p:nvSpPr>
        <p:spPr>
          <a:xfrm>
            <a:off x="714374" y="4514954"/>
            <a:ext cx="1549078" cy="276999"/>
          </a:xfrm>
          <a:prstGeom prst="rect">
            <a:avLst/>
          </a:prstGeom>
        </p:spPr>
        <p:txBody>
          <a:bodyPr wrap="none">
            <a:spAutoFit/>
          </a:bodyPr>
          <a:lstStyle/>
          <a:p>
            <a:pPr algn="just" fontAlgn="base"/>
            <a:r>
              <a:rPr lang="en-US" sz="1200" b="0" i="0" dirty="0" smtClean="0">
                <a:solidFill>
                  <a:srgbClr val="3E3530"/>
                </a:solidFill>
                <a:effectLst/>
                <a:latin typeface="CorpoS" pitchFamily="2" charset="0"/>
              </a:rPr>
              <a:t>Data Validation Result</a:t>
            </a:r>
            <a:endParaRPr lang="en-US" sz="1200" b="0" i="0" dirty="0">
              <a:solidFill>
                <a:srgbClr val="3E3530"/>
              </a:solidFill>
              <a:effectLst/>
              <a:latin typeface="CorpoS" pitchFamily="2" charset="0"/>
            </a:endParaRPr>
          </a:p>
        </p:txBody>
      </p:sp>
      <p:pic>
        <p:nvPicPr>
          <p:cNvPr id="7176" name="Picture 8" descr="Input Mess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4834984"/>
            <a:ext cx="5753100"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5805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build="p"/>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Flash Fill in Excel</a:t>
            </a:r>
            <a:endParaRPr lang="en-US" dirty="0">
              <a:solidFill>
                <a:schemeClr val="accent6">
                  <a:lumMod val="50000"/>
                </a:schemeClr>
              </a:solidFill>
            </a:endParaRPr>
          </a:p>
        </p:txBody>
      </p:sp>
      <p:sp>
        <p:nvSpPr>
          <p:cNvPr id="13" name="Rectangle 12"/>
          <p:cNvSpPr/>
          <p:nvPr/>
        </p:nvSpPr>
        <p:spPr>
          <a:xfrm>
            <a:off x="731519" y="904242"/>
            <a:ext cx="11199223" cy="461665"/>
          </a:xfrm>
          <a:prstGeom prst="rect">
            <a:avLst/>
          </a:prstGeom>
        </p:spPr>
        <p:txBody>
          <a:bodyPr wrap="square">
            <a:spAutoFit/>
          </a:bodyPr>
          <a:lstStyle/>
          <a:p>
            <a:r>
              <a:rPr lang="en-US" sz="1200" dirty="0"/>
              <a:t>Flash Fill automatically fills your data when it senses a pattern. For example, you can use Flash Fill to separate first and last names from a </a:t>
            </a:r>
            <a:r>
              <a:rPr lang="en-US" sz="1200"/>
              <a:t>single </a:t>
            </a:r>
            <a:r>
              <a:rPr lang="en-US" sz="1200" smtClean="0"/>
              <a:t>column or </a:t>
            </a:r>
            <a:r>
              <a:rPr lang="en-US" sz="1200" dirty="0"/>
              <a:t>combine first and last names from two different columns</a:t>
            </a:r>
          </a:p>
        </p:txBody>
      </p:sp>
      <p:sp>
        <p:nvSpPr>
          <p:cNvPr id="14" name="Rectangle 13"/>
          <p:cNvSpPr/>
          <p:nvPr/>
        </p:nvSpPr>
        <p:spPr>
          <a:xfrm>
            <a:off x="731519" y="1548392"/>
            <a:ext cx="3644587" cy="276999"/>
          </a:xfrm>
          <a:prstGeom prst="rect">
            <a:avLst/>
          </a:prstGeom>
        </p:spPr>
        <p:txBody>
          <a:bodyPr wrap="none">
            <a:spAutoFit/>
          </a:bodyPr>
          <a:lstStyle/>
          <a:p>
            <a:r>
              <a:rPr lang="en-US" sz="1200" b="1" dirty="0">
                <a:solidFill>
                  <a:srgbClr val="C00000"/>
                </a:solidFill>
                <a:latin typeface="CorpoS" pitchFamily="2" charset="0"/>
              </a:rPr>
              <a:t>Note:</a:t>
            </a:r>
            <a:r>
              <a:rPr lang="en-US" sz="1200" dirty="0">
                <a:solidFill>
                  <a:srgbClr val="2F2F2F"/>
                </a:solidFill>
                <a:latin typeface="CorpoS" pitchFamily="2" charset="0"/>
              </a:rPr>
              <a:t> </a:t>
            </a:r>
            <a:r>
              <a:rPr lang="en-US" sz="1200" dirty="0" smtClean="0">
                <a:solidFill>
                  <a:srgbClr val="2F2F2F"/>
                </a:solidFill>
                <a:latin typeface="CorpoS" pitchFamily="2" charset="0"/>
              </a:rPr>
              <a:t>-Flash </a:t>
            </a:r>
            <a:r>
              <a:rPr lang="en-US" sz="1200" dirty="0">
                <a:solidFill>
                  <a:srgbClr val="2F2F2F"/>
                </a:solidFill>
                <a:latin typeface="CorpoS" pitchFamily="2" charset="0"/>
              </a:rPr>
              <a:t>Fill is only available in Excel 2013 and later.</a:t>
            </a:r>
            <a:endParaRPr lang="en-US" sz="1200" dirty="0">
              <a:latin typeface="CorpoS" pitchFamily="2" charset="0"/>
            </a:endParaRPr>
          </a:p>
        </p:txBody>
      </p:sp>
      <p:pic>
        <p:nvPicPr>
          <p:cNvPr id="15" name="Picture 14"/>
          <p:cNvPicPr>
            <a:picLocks noChangeAspect="1"/>
          </p:cNvPicPr>
          <p:nvPr/>
        </p:nvPicPr>
        <p:blipFill>
          <a:blip r:embed="rId3"/>
          <a:stretch>
            <a:fillRect/>
          </a:stretch>
        </p:blipFill>
        <p:spPr>
          <a:xfrm>
            <a:off x="819150" y="1898468"/>
            <a:ext cx="3673209" cy="4379595"/>
          </a:xfrm>
          <a:prstGeom prst="rect">
            <a:avLst/>
          </a:prstGeom>
        </p:spPr>
      </p:pic>
      <p:graphicFrame>
        <p:nvGraphicFramePr>
          <p:cNvPr id="17" name="Object 16"/>
          <p:cNvGraphicFramePr>
            <a:graphicFrameLocks noChangeAspect="1"/>
          </p:cNvGraphicFramePr>
          <p:nvPr>
            <p:extLst>
              <p:ext uri="{D42A27DB-BD31-4B8C-83A1-F6EECF244321}">
                <p14:modId xmlns:p14="http://schemas.microsoft.com/office/powerpoint/2010/main" val="2618999672"/>
              </p:ext>
            </p:extLst>
          </p:nvPr>
        </p:nvGraphicFramePr>
        <p:xfrm>
          <a:off x="8277225" y="3429000"/>
          <a:ext cx="1470160" cy="1273629"/>
        </p:xfrm>
        <a:graphic>
          <a:graphicData uri="http://schemas.openxmlformats.org/presentationml/2006/ole">
            <mc:AlternateContent xmlns:mc="http://schemas.openxmlformats.org/markup-compatibility/2006">
              <mc:Choice xmlns:v="urn:schemas-microsoft-com:vml" Requires="v">
                <p:oleObj spid="_x0000_s1074" name="Binary Worksheet" showAsIcon="1" r:id="rId4" imgW="914400" imgH="792360" progId="Excel.SheetBinaryMacroEnabled.12">
                  <p:embed/>
                </p:oleObj>
              </mc:Choice>
              <mc:Fallback>
                <p:oleObj name="Binary Worksheet" showAsIcon="1" r:id="rId4" imgW="914400" imgH="792360" progId="Excel.SheetBinaryMacroEnabled.12">
                  <p:embed/>
                  <p:pic>
                    <p:nvPicPr>
                      <p:cNvPr id="0" name=""/>
                      <p:cNvPicPr/>
                      <p:nvPr/>
                    </p:nvPicPr>
                    <p:blipFill>
                      <a:blip r:embed="rId5"/>
                      <a:stretch>
                        <a:fillRect/>
                      </a:stretch>
                    </p:blipFill>
                    <p:spPr>
                      <a:xfrm>
                        <a:off x="8277225" y="3429000"/>
                        <a:ext cx="1470160" cy="1273629"/>
                      </a:xfrm>
                      <a:prstGeom prst="rect">
                        <a:avLst/>
                      </a:prstGeom>
                    </p:spPr>
                  </p:pic>
                </p:oleObj>
              </mc:Fallback>
            </mc:AlternateContent>
          </a:graphicData>
        </a:graphic>
      </p:graphicFrame>
    </p:spTree>
    <p:extLst>
      <p:ext uri="{BB962C8B-B14F-4D97-AF65-F5344CB8AC3E}">
        <p14:creationId xmlns:p14="http://schemas.microsoft.com/office/powerpoint/2010/main" val="19094468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 y="0"/>
            <a:ext cx="243840" cy="6858000"/>
          </a:xfrm>
          <a:prstGeom prst="rect">
            <a:avLst/>
          </a:prstGeom>
          <a:solidFill>
            <a:schemeClr val="accent6">
              <a:lumMod val="75000"/>
            </a:schemeClr>
          </a:solidFill>
          <a:ln>
            <a:noFill/>
          </a:ln>
          <a:effectLst>
            <a:outerShdw blurRad="50800" dist="38100" dir="10800000" algn="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p:cNvSpPr txBox="1"/>
          <p:nvPr/>
        </p:nvSpPr>
        <p:spPr>
          <a:xfrm>
            <a:off x="4133850" y="352425"/>
            <a:ext cx="4600575" cy="369332"/>
          </a:xfrm>
          <a:prstGeom prst="rect">
            <a:avLst/>
          </a:prstGeom>
          <a:noFill/>
        </p:spPr>
        <p:txBody>
          <a:bodyPr wrap="square" rtlCol="0">
            <a:spAutoFit/>
          </a:bodyPr>
          <a:lstStyle/>
          <a:p>
            <a:pPr algn="ctr"/>
            <a:r>
              <a:rPr lang="en-US" dirty="0" smtClean="0">
                <a:solidFill>
                  <a:schemeClr val="accent6">
                    <a:lumMod val="50000"/>
                  </a:schemeClr>
                </a:solidFill>
              </a:rPr>
              <a:t>Pivots &amp; Charts in Excel</a:t>
            </a:r>
            <a:endParaRPr lang="en-US" dirty="0">
              <a:solidFill>
                <a:schemeClr val="accent6">
                  <a:lumMod val="50000"/>
                </a:schemeClr>
              </a:solidFill>
            </a:endParaRPr>
          </a:p>
        </p:txBody>
      </p:sp>
      <p:sp>
        <p:nvSpPr>
          <p:cNvPr id="3" name="TextBox 2"/>
          <p:cNvSpPr txBox="1"/>
          <p:nvPr/>
        </p:nvSpPr>
        <p:spPr>
          <a:xfrm>
            <a:off x="1349829" y="1306286"/>
            <a:ext cx="10128068" cy="276999"/>
          </a:xfrm>
          <a:prstGeom prst="rect">
            <a:avLst/>
          </a:prstGeom>
          <a:noFill/>
        </p:spPr>
        <p:txBody>
          <a:bodyPr wrap="square" rtlCol="0">
            <a:spAutoFit/>
          </a:bodyPr>
          <a:lstStyle/>
          <a:p>
            <a:r>
              <a:rPr lang="en-US" sz="1200" b="1" dirty="0" smtClean="0">
                <a:solidFill>
                  <a:schemeClr val="accent6">
                    <a:lumMod val="50000"/>
                  </a:schemeClr>
                </a:solidFill>
                <a:latin typeface="CorpoS" pitchFamily="2" charset="0"/>
              </a:rPr>
              <a:t>Pivot Tables &amp; Data Bars</a:t>
            </a:r>
            <a:r>
              <a:rPr lang="en-US" sz="1200" dirty="0">
                <a:latin typeface="CorpoS" pitchFamily="2" charset="0"/>
              </a:rPr>
              <a:t>	-	A pivot table is a data summarization tool that is used in the context of data processing. </a:t>
            </a:r>
            <a:r>
              <a:rPr lang="en-US" sz="1200" dirty="0" smtClean="0">
                <a:latin typeface="CorpoS" pitchFamily="2" charset="0"/>
              </a:rPr>
              <a:t>	</a:t>
            </a:r>
            <a:endParaRPr lang="en-US" sz="1200" dirty="0">
              <a:latin typeface="CorpoS" pitchFamily="2" charset="0"/>
            </a:endParaRPr>
          </a:p>
        </p:txBody>
      </p:sp>
      <p:pic>
        <p:nvPicPr>
          <p:cNvPr id="2050" name="Picture 2" descr="Image result for pivot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00" y="1754459"/>
            <a:ext cx="2117272" cy="192546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288869" y="4027714"/>
            <a:ext cx="10128068" cy="276999"/>
          </a:xfrm>
          <a:prstGeom prst="rect">
            <a:avLst/>
          </a:prstGeom>
          <a:noFill/>
        </p:spPr>
        <p:txBody>
          <a:bodyPr wrap="square" rtlCol="0">
            <a:spAutoFit/>
          </a:bodyPr>
          <a:lstStyle/>
          <a:p>
            <a:r>
              <a:rPr lang="en-US" sz="1200" b="1" dirty="0" smtClean="0">
                <a:solidFill>
                  <a:schemeClr val="accent6">
                    <a:lumMod val="50000"/>
                  </a:schemeClr>
                </a:solidFill>
                <a:latin typeface="CorpoS" pitchFamily="2" charset="0"/>
              </a:rPr>
              <a:t>Pivot Charts</a:t>
            </a:r>
            <a:r>
              <a:rPr lang="en-US" sz="1200" dirty="0">
                <a:latin typeface="CorpoS" pitchFamily="2" charset="0"/>
              </a:rPr>
              <a:t>	-	A pivot chart is the visual representation of a pivot table in Excel. </a:t>
            </a:r>
            <a:r>
              <a:rPr lang="en-US" sz="1200" dirty="0" smtClean="0">
                <a:latin typeface="CorpoS" pitchFamily="2" charset="0"/>
              </a:rPr>
              <a:t>	</a:t>
            </a:r>
            <a:endParaRPr lang="en-US" sz="1200" dirty="0">
              <a:latin typeface="CorpoS" pitchFamily="2" charset="0"/>
            </a:endParaRPr>
          </a:p>
        </p:txBody>
      </p:sp>
      <p:pic>
        <p:nvPicPr>
          <p:cNvPr id="2052" name="Picture 4" descr="Image result for pivot char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6154" y="4454302"/>
            <a:ext cx="2779564" cy="1670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p:cNvGraphicFramePr>
            <a:graphicFrameLocks noChangeAspect="1"/>
          </p:cNvGraphicFramePr>
          <p:nvPr>
            <p:extLst>
              <p:ext uri="{D42A27DB-BD31-4B8C-83A1-F6EECF244321}">
                <p14:modId xmlns:p14="http://schemas.microsoft.com/office/powerpoint/2010/main" val="2310529461"/>
              </p:ext>
            </p:extLst>
          </p:nvPr>
        </p:nvGraphicFramePr>
        <p:xfrm>
          <a:off x="10324011" y="5332189"/>
          <a:ext cx="914400" cy="792163"/>
        </p:xfrm>
        <a:graphic>
          <a:graphicData uri="http://schemas.openxmlformats.org/presentationml/2006/ole">
            <mc:AlternateContent xmlns:mc="http://schemas.openxmlformats.org/markup-compatibility/2006">
              <mc:Choice xmlns:v="urn:schemas-microsoft-com:vml" Requires="v">
                <p:oleObj spid="_x0000_s2091" name="Worksheet" showAsIcon="1" r:id="rId5" imgW="914400" imgH="792360" progId="Excel.Sheet.12">
                  <p:embed/>
                </p:oleObj>
              </mc:Choice>
              <mc:Fallback>
                <p:oleObj name="Worksheet" showAsIcon="1" r:id="rId5" imgW="914400" imgH="792360" progId="Excel.Sheet.12">
                  <p:embed/>
                  <p:pic>
                    <p:nvPicPr>
                      <p:cNvPr id="0" name=""/>
                      <p:cNvPicPr/>
                      <p:nvPr/>
                    </p:nvPicPr>
                    <p:blipFill>
                      <a:blip r:embed="rId6"/>
                      <a:stretch>
                        <a:fillRect/>
                      </a:stretch>
                    </p:blipFill>
                    <p:spPr>
                      <a:xfrm>
                        <a:off x="10324011" y="5332189"/>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6265523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Widescreen</PresentationFormat>
  <Paragraphs>88</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2" baseType="lpstr">
      <vt:lpstr>Arial</vt:lpstr>
      <vt:lpstr>Calibri</vt:lpstr>
      <vt:lpstr>Calibri Light</vt:lpstr>
      <vt:lpstr>CorpoA</vt:lpstr>
      <vt:lpstr>CorpoS</vt:lpstr>
      <vt:lpstr>Wingdings</vt:lpstr>
      <vt:lpstr>Office Theme</vt:lpstr>
      <vt:lpstr>Worksheet</vt:lpstr>
      <vt:lpstr>Binary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Manu (623)</dc:creator>
  <cp:lastModifiedBy>Thomas, Manu (623)</cp:lastModifiedBy>
  <cp:revision>63</cp:revision>
  <dcterms:created xsi:type="dcterms:W3CDTF">2019-09-13T06:45:54Z</dcterms:created>
  <dcterms:modified xsi:type="dcterms:W3CDTF">2019-10-18T08:11:40Z</dcterms:modified>
</cp:coreProperties>
</file>