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0" r:id="rId1"/>
  </p:sldMasterIdLst>
  <p:notesMasterIdLst>
    <p:notesMasterId r:id="rId10"/>
  </p:notesMasterIdLst>
  <p:sldIdLst>
    <p:sldId id="256" r:id="rId2"/>
    <p:sldId id="257" r:id="rId3"/>
    <p:sldId id="259" r:id="rId4"/>
    <p:sldId id="261" r:id="rId5"/>
    <p:sldId id="260" r:id="rId6"/>
    <p:sldId id="262" r:id="rId7"/>
    <p:sldId id="264" r:id="rId8"/>
    <p:sldId id="25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autoAdjust="0"/>
    <p:restoredTop sz="77249" autoAdjust="0"/>
  </p:normalViewPr>
  <p:slideViewPr>
    <p:cSldViewPr snapToGrid="0">
      <p:cViewPr varScale="1">
        <p:scale>
          <a:sx n="62" d="100"/>
          <a:sy n="62" d="100"/>
        </p:scale>
        <p:origin x="72" y="9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020082-A871-4B5B-A5C7-7F7A8235F347}" type="datetimeFigureOut">
              <a:rPr lang="en-US" smtClean="0"/>
              <a:t>10/14/2023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1CA43B-9B74-4BA1-9335-B857050EB858}" type="slidenum">
              <a:rPr lang="en-US" smtClean="0"/>
              <a:t>‹#›</a:t>
            </a:fld>
            <a:endParaRPr lang="en-US"/>
          </a:p>
        </p:txBody>
      </p:sp>
    </p:spTree>
    <p:extLst>
      <p:ext uri="{BB962C8B-B14F-4D97-AF65-F5344CB8AC3E}">
        <p14:creationId xmlns:p14="http://schemas.microsoft.com/office/powerpoint/2010/main" val="1505449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I’m Kelly Schoonmaker and I will be doing m y presentation on Content Management Systems.</a:t>
            </a:r>
          </a:p>
        </p:txBody>
      </p:sp>
      <p:sp>
        <p:nvSpPr>
          <p:cNvPr id="4" name="Slide Number Placeholder 3"/>
          <p:cNvSpPr>
            <a:spLocks noGrp="1"/>
          </p:cNvSpPr>
          <p:nvPr>
            <p:ph type="sldNum" sz="quarter" idx="5"/>
          </p:nvPr>
        </p:nvSpPr>
        <p:spPr/>
        <p:txBody>
          <a:bodyPr/>
          <a:lstStyle/>
          <a:p>
            <a:fld id="{381CA43B-9B74-4BA1-9335-B857050EB858}" type="slidenum">
              <a:rPr lang="en-US" smtClean="0"/>
              <a:t>1</a:t>
            </a:fld>
            <a:endParaRPr lang="en-US"/>
          </a:p>
        </p:txBody>
      </p:sp>
    </p:spTree>
    <p:extLst>
      <p:ext uri="{BB962C8B-B14F-4D97-AF65-F5344CB8AC3E}">
        <p14:creationId xmlns:p14="http://schemas.microsoft.com/office/powerpoint/2010/main" val="2558213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30000" dirty="0"/>
              <a:t>st</a:t>
            </a:r>
            <a:r>
              <a:rPr lang="en-US" dirty="0"/>
              <a:t> question is What is a Content Management system, often known as a CMS?</a:t>
            </a:r>
          </a:p>
          <a:p>
            <a:endParaRPr lang="en-US" dirty="0"/>
          </a:p>
          <a:p>
            <a:r>
              <a:rPr lang="en-US" dirty="0"/>
              <a:t>It an application to manage your web content: HTML, CSS, </a:t>
            </a:r>
            <a:r>
              <a:rPr lang="en-US" dirty="0" err="1"/>
              <a:t>Javascript</a:t>
            </a:r>
            <a:r>
              <a:rPr lang="en-US" dirty="0"/>
              <a:t> –Anything that you want on your web page</a:t>
            </a:r>
          </a:p>
          <a:p>
            <a:endParaRPr lang="en-US" dirty="0"/>
          </a:p>
          <a:p>
            <a:r>
              <a:rPr lang="en-US" dirty="0"/>
              <a:t>It stores that information, and also any media that you add, will be stored on the CMS</a:t>
            </a:r>
          </a:p>
          <a:p>
            <a:endParaRPr lang="en-US" dirty="0"/>
          </a:p>
          <a:p>
            <a:r>
              <a:rPr lang="en-US" dirty="0"/>
              <a:t>It is a great tool for people who don’t know coding to be able to build a webpage</a:t>
            </a:r>
          </a:p>
          <a:p>
            <a:endParaRPr lang="en-US" dirty="0"/>
          </a:p>
          <a:p>
            <a:r>
              <a:rPr lang="en-US" dirty="0"/>
              <a:t>Collaborative space, multiple people can work on a project, and have different levels of editing capabilities based on their role. Having multiple people can help speed up the process of getting a site up and running, and it also helps having peer review so that there are fewer errors.</a:t>
            </a:r>
          </a:p>
          <a:p>
            <a:endParaRPr lang="en-US" dirty="0"/>
          </a:p>
          <a:p>
            <a:r>
              <a:rPr lang="en-US" dirty="0"/>
              <a:t>Of course CMS has the capability to publish the content to a live page</a:t>
            </a:r>
          </a:p>
        </p:txBody>
      </p:sp>
      <p:sp>
        <p:nvSpPr>
          <p:cNvPr id="4" name="Slide Number Placeholder 3"/>
          <p:cNvSpPr>
            <a:spLocks noGrp="1"/>
          </p:cNvSpPr>
          <p:nvPr>
            <p:ph type="sldNum" sz="quarter" idx="5"/>
          </p:nvPr>
        </p:nvSpPr>
        <p:spPr/>
        <p:txBody>
          <a:bodyPr/>
          <a:lstStyle/>
          <a:p>
            <a:fld id="{381CA43B-9B74-4BA1-9335-B857050EB858}" type="slidenum">
              <a:rPr lang="en-US" smtClean="0"/>
              <a:t>2</a:t>
            </a:fld>
            <a:endParaRPr lang="en-US"/>
          </a:p>
        </p:txBody>
      </p:sp>
    </p:spTree>
    <p:extLst>
      <p:ext uri="{BB962C8B-B14F-4D97-AF65-F5344CB8AC3E}">
        <p14:creationId xmlns:p14="http://schemas.microsoft.com/office/powerpoint/2010/main" val="3742374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1000s of Content Management Systems, but here a few of the most popular programs- list</a:t>
            </a:r>
          </a:p>
        </p:txBody>
      </p:sp>
      <p:sp>
        <p:nvSpPr>
          <p:cNvPr id="4" name="Slide Number Placeholder 3"/>
          <p:cNvSpPr>
            <a:spLocks noGrp="1"/>
          </p:cNvSpPr>
          <p:nvPr>
            <p:ph type="sldNum" sz="quarter" idx="5"/>
          </p:nvPr>
        </p:nvSpPr>
        <p:spPr/>
        <p:txBody>
          <a:bodyPr/>
          <a:lstStyle/>
          <a:p>
            <a:fld id="{381CA43B-9B74-4BA1-9335-B857050EB858}" type="slidenum">
              <a:rPr lang="en-US" smtClean="0"/>
              <a:t>3</a:t>
            </a:fld>
            <a:endParaRPr lang="en-US"/>
          </a:p>
        </p:txBody>
      </p:sp>
    </p:spTree>
    <p:extLst>
      <p:ext uri="{BB962C8B-B14F-4D97-AF65-F5344CB8AC3E}">
        <p14:creationId xmlns:p14="http://schemas.microsoft.com/office/powerpoint/2010/main" val="3800377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Blogging capabilities –That was how word press started</a:t>
            </a:r>
          </a:p>
          <a:p>
            <a:endParaRPr lang="en-US" dirty="0"/>
          </a:p>
          <a:p>
            <a:r>
              <a:rPr lang="en-US" dirty="0"/>
              <a:t>Contact form creation- this takes the coding needed for that and makes it all available with one click, just adding the element on a CMS</a:t>
            </a:r>
          </a:p>
          <a:p>
            <a:endParaRPr lang="en-US" dirty="0"/>
          </a:p>
          <a:p>
            <a:r>
              <a:rPr lang="en-US" dirty="0"/>
              <a:t>E-commerce, Shopify is a huge Content Management System for online retail</a:t>
            </a:r>
          </a:p>
          <a:p>
            <a:endParaRPr lang="en-US" dirty="0"/>
          </a:p>
        </p:txBody>
      </p:sp>
      <p:sp>
        <p:nvSpPr>
          <p:cNvPr id="4" name="Slide Number Placeholder 3"/>
          <p:cNvSpPr>
            <a:spLocks noGrp="1"/>
          </p:cNvSpPr>
          <p:nvPr>
            <p:ph type="sldNum" sz="quarter" idx="5"/>
          </p:nvPr>
        </p:nvSpPr>
        <p:spPr/>
        <p:txBody>
          <a:bodyPr/>
          <a:lstStyle/>
          <a:p>
            <a:fld id="{381CA43B-9B74-4BA1-9335-B857050EB858}" type="slidenum">
              <a:rPr lang="en-US" smtClean="0"/>
              <a:t>4</a:t>
            </a:fld>
            <a:endParaRPr lang="en-US"/>
          </a:p>
        </p:txBody>
      </p:sp>
    </p:spTree>
    <p:extLst>
      <p:ext uri="{BB962C8B-B14F-4D97-AF65-F5344CB8AC3E}">
        <p14:creationId xmlns:p14="http://schemas.microsoft.com/office/powerpoint/2010/main" val="4239599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project will be different, and each site has different purposes, and so there is no right answer on this. In order to find the right CMS for your particular project- MAKE a list of everything that your site will need to do.</a:t>
            </a:r>
          </a:p>
          <a:p>
            <a:r>
              <a:rPr lang="en-US" dirty="0"/>
              <a:t>Are you selling products? Do you need to have a sharable calendar app? Will users need to login to use the full site? </a:t>
            </a:r>
          </a:p>
          <a:p>
            <a:endParaRPr lang="en-US" dirty="0"/>
          </a:p>
          <a:p>
            <a:r>
              <a:rPr lang="en-US" dirty="0"/>
              <a:t>Once you have that list compiled look into the different </a:t>
            </a:r>
            <a:r>
              <a:rPr lang="en-US" dirty="0" err="1"/>
              <a:t>CMSes</a:t>
            </a:r>
            <a:r>
              <a:rPr lang="en-US" dirty="0"/>
              <a:t>. I would recommend starting with the larger </a:t>
            </a:r>
            <a:r>
              <a:rPr lang="en-US" dirty="0" err="1"/>
              <a:t>CMSes</a:t>
            </a:r>
            <a:r>
              <a:rPr lang="en-US" dirty="0"/>
              <a:t> because they are likely to have a more robust list a elements and capabilities available. </a:t>
            </a:r>
          </a:p>
          <a:p>
            <a:endParaRPr lang="en-US" dirty="0"/>
          </a:p>
          <a:p>
            <a:r>
              <a:rPr lang="en-US" dirty="0"/>
              <a:t>Next look into the available extensions, and cost of extensions that you would need for the site. This structure can look a little different depending on the CMS and could help you narrow down your choices.</a:t>
            </a:r>
          </a:p>
          <a:p>
            <a:endParaRPr lang="en-US" dirty="0"/>
          </a:p>
          <a:p>
            <a:r>
              <a:rPr lang="en-US" dirty="0"/>
              <a:t>Next look at the design options available, and make sure something will work with the design and feel of the brand that you are creating a webpage for.</a:t>
            </a:r>
          </a:p>
          <a:p>
            <a:endParaRPr lang="en-US" dirty="0"/>
          </a:p>
          <a:p>
            <a:r>
              <a:rPr lang="en-US" dirty="0"/>
              <a:t>Once you have selected a CMS just dive in. The best way to learn how to use a CMS is to just start.</a:t>
            </a:r>
          </a:p>
        </p:txBody>
      </p:sp>
      <p:sp>
        <p:nvSpPr>
          <p:cNvPr id="4" name="Slide Number Placeholder 3"/>
          <p:cNvSpPr>
            <a:spLocks noGrp="1"/>
          </p:cNvSpPr>
          <p:nvPr>
            <p:ph type="sldNum" sz="quarter" idx="5"/>
          </p:nvPr>
        </p:nvSpPr>
        <p:spPr/>
        <p:txBody>
          <a:bodyPr/>
          <a:lstStyle/>
          <a:p>
            <a:fld id="{381CA43B-9B74-4BA1-9335-B857050EB858}" type="slidenum">
              <a:rPr lang="en-US" smtClean="0"/>
              <a:t>5</a:t>
            </a:fld>
            <a:endParaRPr lang="en-US"/>
          </a:p>
        </p:txBody>
      </p:sp>
    </p:spTree>
    <p:extLst>
      <p:ext uri="{BB962C8B-B14F-4D97-AF65-F5344CB8AC3E}">
        <p14:creationId xmlns:p14="http://schemas.microsoft.com/office/powerpoint/2010/main" val="1073197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big questions I had when I started researching CMS is Why not just code it yourself?</a:t>
            </a:r>
          </a:p>
          <a:p>
            <a:endParaRPr lang="en-US" dirty="0"/>
          </a:p>
          <a:p>
            <a:r>
              <a:rPr lang="en-US" dirty="0"/>
              <a:t>Is it better to use a CMS or to hard code? Why?</a:t>
            </a:r>
          </a:p>
          <a:p>
            <a:endParaRPr lang="en-US" dirty="0"/>
          </a:p>
          <a:p>
            <a:r>
              <a:rPr lang="en-US" dirty="0"/>
              <a:t>Like so many things with web design-it depends. You can do it both ways. And some pages will be better hard coded and others with different needs will be a better fit for using a CMS</a:t>
            </a:r>
          </a:p>
          <a:p>
            <a:endParaRPr lang="en-US" dirty="0"/>
          </a:p>
          <a:p>
            <a:r>
              <a:rPr lang="en-US" dirty="0"/>
              <a:t>CMS is fast to get a page up. If you are on a tight timeline a CMS page can be up and running in very little time where hard coding takes more time. </a:t>
            </a:r>
          </a:p>
          <a:p>
            <a:r>
              <a:rPr lang="en-US" dirty="0"/>
              <a:t>Using a CMS makes it easier to update your page, or change products. If you have a page that is often updated or added to then a CMS makes sure that is done cleanly and quickly</a:t>
            </a:r>
          </a:p>
          <a:p>
            <a:r>
              <a:rPr lang="en-US" dirty="0"/>
              <a:t>Whenever you hard code something the likelihood of errors goes up. I’m not sure about the rest of you, but I know I have gotten error codes for forgetting a quotation mark or something else small. When that happens on a full page it can take some time to figure out the mistake and then to fix it. That time costs money, and using a CMS can prevent most of that cost.</a:t>
            </a:r>
          </a:p>
          <a:p>
            <a:endParaRPr lang="en-US" dirty="0"/>
          </a:p>
          <a:p>
            <a:r>
              <a:rPr lang="en-US" dirty="0"/>
              <a:t>On the other hand because a CMS has to be able to do so many things, it has a bunch of code that exists and can slow down the loading of a page. If you have a static, simple page that you want loading and running at the best speeds, then it might be a good idea to hard code.</a:t>
            </a:r>
          </a:p>
          <a:p>
            <a:r>
              <a:rPr lang="en-US" dirty="0"/>
              <a:t>Some CMS have a monthly/annual cost, and some extensions increase that initial cost as well, and so hard coding can save money on a simple site.</a:t>
            </a:r>
          </a:p>
          <a:p>
            <a:endParaRPr lang="en-US" dirty="0"/>
          </a:p>
          <a:p>
            <a:r>
              <a:rPr lang="en-US" dirty="0"/>
              <a:t>So look at each project and decide which it is best suited for CMS or hard coding.</a:t>
            </a:r>
          </a:p>
          <a:p>
            <a:endParaRPr lang="en-US" dirty="0"/>
          </a:p>
          <a:p>
            <a:endParaRPr lang="en-US" dirty="0"/>
          </a:p>
        </p:txBody>
      </p:sp>
      <p:sp>
        <p:nvSpPr>
          <p:cNvPr id="4" name="Slide Number Placeholder 3"/>
          <p:cNvSpPr>
            <a:spLocks noGrp="1"/>
          </p:cNvSpPr>
          <p:nvPr>
            <p:ph type="sldNum" sz="quarter" idx="5"/>
          </p:nvPr>
        </p:nvSpPr>
        <p:spPr/>
        <p:txBody>
          <a:bodyPr/>
          <a:lstStyle/>
          <a:p>
            <a:fld id="{381CA43B-9B74-4BA1-9335-B857050EB858}" type="slidenum">
              <a:rPr lang="en-US" smtClean="0"/>
              <a:t>6</a:t>
            </a:fld>
            <a:endParaRPr lang="en-US"/>
          </a:p>
        </p:txBody>
      </p:sp>
    </p:spTree>
    <p:extLst>
      <p:ext uri="{BB962C8B-B14F-4D97-AF65-F5344CB8AC3E}">
        <p14:creationId xmlns:p14="http://schemas.microsoft.com/office/powerpoint/2010/main" val="1077229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Wordpress</a:t>
            </a:r>
            <a:endParaRPr lang="en-US" dirty="0"/>
          </a:p>
          <a:p>
            <a:r>
              <a:rPr lang="en-US" dirty="0"/>
              <a:t>I’m going to click add page, and then add a title. I’m going to call it Autumn Colors.</a:t>
            </a:r>
          </a:p>
          <a:p>
            <a:r>
              <a:rPr lang="en-US" dirty="0"/>
              <a:t>Now I click on this plus button and I can choose an element to add. As you can see there are a TON of options that you can add with one click. I’m going to choose tiled gallery and add some images. I simply select the ones I want to add to the page and hit upload. It adds the images in a beautiful gallery.</a:t>
            </a:r>
          </a:p>
          <a:p>
            <a:r>
              <a:rPr lang="en-US" dirty="0"/>
              <a:t>Now I can add another block and this time I going to choose a paragraph. Now assuming that was all I needed on this page I would click publish, or I can preview it first and make sure it looks the way I want it to. I can add different themes to give the page a totally different look</a:t>
            </a:r>
          </a:p>
          <a:p>
            <a:endParaRPr lang="en-US" dirty="0"/>
          </a:p>
          <a:p>
            <a:r>
              <a:rPr lang="en-US" dirty="0"/>
              <a:t>Another Very popular CMS is Shopify. Here is a page that is powered by Shopify</a:t>
            </a:r>
          </a:p>
          <a:p>
            <a:r>
              <a:rPr lang="en-US" dirty="0"/>
              <a:t>You can see the design options used by this company to create an awesome hover effect on the nav link, and once we click into one, lets try best selling it brings us to the items for sale. The images in each listing are the same size, and have a hover effect to show another image of the product, and also have the option to hover over the different style options of each product. You can image the amount of coding that would go into hard coding, just this page alone. But with a CMS it takes the customers all the way through the shopping and check out experience. You can see how a company that has a bunch of products, that often need to be added or removed would benefit by using a CMS. </a:t>
            </a:r>
          </a:p>
        </p:txBody>
      </p:sp>
      <p:sp>
        <p:nvSpPr>
          <p:cNvPr id="4" name="Slide Number Placeholder 3"/>
          <p:cNvSpPr>
            <a:spLocks noGrp="1"/>
          </p:cNvSpPr>
          <p:nvPr>
            <p:ph type="sldNum" sz="quarter" idx="5"/>
          </p:nvPr>
        </p:nvSpPr>
        <p:spPr/>
        <p:txBody>
          <a:bodyPr/>
          <a:lstStyle/>
          <a:p>
            <a:fld id="{381CA43B-9B74-4BA1-9335-B857050EB858}" type="slidenum">
              <a:rPr lang="en-US" smtClean="0"/>
              <a:t>7</a:t>
            </a:fld>
            <a:endParaRPr lang="en-US"/>
          </a:p>
        </p:txBody>
      </p:sp>
    </p:spTree>
    <p:extLst>
      <p:ext uri="{BB962C8B-B14F-4D97-AF65-F5344CB8AC3E}">
        <p14:creationId xmlns:p14="http://schemas.microsoft.com/office/powerpoint/2010/main" val="1003254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193084-F72E-4612-B37D-FE3AA8FA62C0}"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26EE8-788E-41AF-8E1F-D018F3EAD9AE}" type="slidenum">
              <a:rPr lang="en-US" smtClean="0"/>
              <a:t>‹#›</a:t>
            </a:fld>
            <a:endParaRPr lang="en-US"/>
          </a:p>
        </p:txBody>
      </p:sp>
    </p:spTree>
    <p:extLst>
      <p:ext uri="{BB962C8B-B14F-4D97-AF65-F5344CB8AC3E}">
        <p14:creationId xmlns:p14="http://schemas.microsoft.com/office/powerpoint/2010/main" val="4225052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193084-F72E-4612-B37D-FE3AA8FA62C0}" type="datetimeFigureOut">
              <a:rPr lang="en-US" smtClean="0"/>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126EE8-788E-41AF-8E1F-D018F3EAD9AE}" type="slidenum">
              <a:rPr lang="en-US" smtClean="0"/>
              <a:t>‹#›</a:t>
            </a:fld>
            <a:endParaRPr lang="en-US"/>
          </a:p>
        </p:txBody>
      </p:sp>
    </p:spTree>
    <p:extLst>
      <p:ext uri="{BB962C8B-B14F-4D97-AF65-F5344CB8AC3E}">
        <p14:creationId xmlns:p14="http://schemas.microsoft.com/office/powerpoint/2010/main" val="363008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193084-F72E-4612-B37D-FE3AA8FA62C0}" type="datetimeFigureOut">
              <a:rPr lang="en-US" smtClean="0"/>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126EE8-788E-41AF-8E1F-D018F3EAD9AE}" type="slidenum">
              <a:rPr lang="en-US" smtClean="0"/>
              <a:t>‹#›</a:t>
            </a:fld>
            <a:endParaRPr lang="en-US"/>
          </a:p>
        </p:txBody>
      </p:sp>
    </p:spTree>
    <p:extLst>
      <p:ext uri="{BB962C8B-B14F-4D97-AF65-F5344CB8AC3E}">
        <p14:creationId xmlns:p14="http://schemas.microsoft.com/office/powerpoint/2010/main" val="4259176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193084-F72E-4612-B37D-FE3AA8FA62C0}" type="datetimeFigureOut">
              <a:rPr lang="en-US" smtClean="0"/>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126EE8-788E-41AF-8E1F-D018F3EAD9AE}"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4142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193084-F72E-4612-B37D-FE3AA8FA62C0}" type="datetimeFigureOut">
              <a:rPr lang="en-US" smtClean="0"/>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126EE8-788E-41AF-8E1F-D018F3EAD9AE}" type="slidenum">
              <a:rPr lang="en-US" smtClean="0"/>
              <a:t>‹#›</a:t>
            </a:fld>
            <a:endParaRPr lang="en-US"/>
          </a:p>
        </p:txBody>
      </p:sp>
    </p:spTree>
    <p:extLst>
      <p:ext uri="{BB962C8B-B14F-4D97-AF65-F5344CB8AC3E}">
        <p14:creationId xmlns:p14="http://schemas.microsoft.com/office/powerpoint/2010/main" val="3808541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4193084-F72E-4612-B37D-FE3AA8FA62C0}" type="datetimeFigureOut">
              <a:rPr lang="en-US" smtClean="0"/>
              <a:t>10/14/2023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126EE8-788E-41AF-8E1F-D018F3EAD9AE}" type="slidenum">
              <a:rPr lang="en-US" smtClean="0"/>
              <a:t>‹#›</a:t>
            </a:fld>
            <a:endParaRPr lang="en-US"/>
          </a:p>
        </p:txBody>
      </p:sp>
    </p:spTree>
    <p:extLst>
      <p:ext uri="{BB962C8B-B14F-4D97-AF65-F5344CB8AC3E}">
        <p14:creationId xmlns:p14="http://schemas.microsoft.com/office/powerpoint/2010/main" val="2116111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4193084-F72E-4612-B37D-FE3AA8FA62C0}" type="datetimeFigureOut">
              <a:rPr lang="en-US" smtClean="0"/>
              <a:t>10/14/2023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126EE8-788E-41AF-8E1F-D018F3EAD9AE}" type="slidenum">
              <a:rPr lang="en-US" smtClean="0"/>
              <a:t>‹#›</a:t>
            </a:fld>
            <a:endParaRPr lang="en-US"/>
          </a:p>
        </p:txBody>
      </p:sp>
    </p:spTree>
    <p:extLst>
      <p:ext uri="{BB962C8B-B14F-4D97-AF65-F5344CB8AC3E}">
        <p14:creationId xmlns:p14="http://schemas.microsoft.com/office/powerpoint/2010/main" val="303273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193084-F72E-4612-B37D-FE3AA8FA62C0}"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26EE8-788E-41AF-8E1F-D018F3EAD9AE}" type="slidenum">
              <a:rPr lang="en-US" smtClean="0"/>
              <a:t>‹#›</a:t>
            </a:fld>
            <a:endParaRPr lang="en-US"/>
          </a:p>
        </p:txBody>
      </p:sp>
    </p:spTree>
    <p:extLst>
      <p:ext uri="{BB962C8B-B14F-4D97-AF65-F5344CB8AC3E}">
        <p14:creationId xmlns:p14="http://schemas.microsoft.com/office/powerpoint/2010/main" val="16895358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193084-F72E-4612-B37D-FE3AA8FA62C0}"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26EE8-788E-41AF-8E1F-D018F3EAD9AE}" type="slidenum">
              <a:rPr lang="en-US" smtClean="0"/>
              <a:t>‹#›</a:t>
            </a:fld>
            <a:endParaRPr lang="en-US"/>
          </a:p>
        </p:txBody>
      </p:sp>
    </p:spTree>
    <p:extLst>
      <p:ext uri="{BB962C8B-B14F-4D97-AF65-F5344CB8AC3E}">
        <p14:creationId xmlns:p14="http://schemas.microsoft.com/office/powerpoint/2010/main" val="1926569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193084-F72E-4612-B37D-FE3AA8FA62C0}"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26EE8-788E-41AF-8E1F-D018F3EAD9AE}" type="slidenum">
              <a:rPr lang="en-US" smtClean="0"/>
              <a:t>‹#›</a:t>
            </a:fld>
            <a:endParaRPr lang="en-US"/>
          </a:p>
        </p:txBody>
      </p:sp>
    </p:spTree>
    <p:extLst>
      <p:ext uri="{BB962C8B-B14F-4D97-AF65-F5344CB8AC3E}">
        <p14:creationId xmlns:p14="http://schemas.microsoft.com/office/powerpoint/2010/main" val="1781365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193084-F72E-4612-B37D-FE3AA8FA62C0}"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26EE8-788E-41AF-8E1F-D018F3EAD9AE}" type="slidenum">
              <a:rPr lang="en-US" smtClean="0"/>
              <a:t>‹#›</a:t>
            </a:fld>
            <a:endParaRPr lang="en-US"/>
          </a:p>
        </p:txBody>
      </p:sp>
    </p:spTree>
    <p:extLst>
      <p:ext uri="{BB962C8B-B14F-4D97-AF65-F5344CB8AC3E}">
        <p14:creationId xmlns:p14="http://schemas.microsoft.com/office/powerpoint/2010/main" val="3669099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193084-F72E-4612-B37D-FE3AA8FA62C0}" type="datetimeFigureOut">
              <a:rPr lang="en-US" smtClean="0"/>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126EE8-788E-41AF-8E1F-D018F3EAD9AE}" type="slidenum">
              <a:rPr lang="en-US" smtClean="0"/>
              <a:t>‹#›</a:t>
            </a:fld>
            <a:endParaRPr lang="en-US"/>
          </a:p>
        </p:txBody>
      </p:sp>
    </p:spTree>
    <p:extLst>
      <p:ext uri="{BB962C8B-B14F-4D97-AF65-F5344CB8AC3E}">
        <p14:creationId xmlns:p14="http://schemas.microsoft.com/office/powerpoint/2010/main" val="2775368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193084-F72E-4612-B37D-FE3AA8FA62C0}" type="datetimeFigureOut">
              <a:rPr lang="en-US" smtClean="0"/>
              <a:t>10/14/2023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126EE8-788E-41AF-8E1F-D018F3EAD9AE}" type="slidenum">
              <a:rPr lang="en-US" smtClean="0"/>
              <a:t>‹#›</a:t>
            </a:fld>
            <a:endParaRPr lang="en-US"/>
          </a:p>
        </p:txBody>
      </p:sp>
    </p:spTree>
    <p:extLst>
      <p:ext uri="{BB962C8B-B14F-4D97-AF65-F5344CB8AC3E}">
        <p14:creationId xmlns:p14="http://schemas.microsoft.com/office/powerpoint/2010/main" val="2948282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193084-F72E-4612-B37D-FE3AA8FA62C0}" type="datetimeFigureOut">
              <a:rPr lang="en-US" smtClean="0"/>
              <a:t>10/14/2023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126EE8-788E-41AF-8E1F-D018F3EAD9AE}" type="slidenum">
              <a:rPr lang="en-US" smtClean="0"/>
              <a:t>‹#›</a:t>
            </a:fld>
            <a:endParaRPr lang="en-US"/>
          </a:p>
        </p:txBody>
      </p:sp>
    </p:spTree>
    <p:extLst>
      <p:ext uri="{BB962C8B-B14F-4D97-AF65-F5344CB8AC3E}">
        <p14:creationId xmlns:p14="http://schemas.microsoft.com/office/powerpoint/2010/main" val="2618723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193084-F72E-4612-B37D-FE3AA8FA62C0}" type="datetimeFigureOut">
              <a:rPr lang="en-US" smtClean="0"/>
              <a:t>10/14/2023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126EE8-788E-41AF-8E1F-D018F3EAD9AE}" type="slidenum">
              <a:rPr lang="en-US" smtClean="0"/>
              <a:t>‹#›</a:t>
            </a:fld>
            <a:endParaRPr lang="en-US"/>
          </a:p>
        </p:txBody>
      </p:sp>
    </p:spTree>
    <p:extLst>
      <p:ext uri="{BB962C8B-B14F-4D97-AF65-F5344CB8AC3E}">
        <p14:creationId xmlns:p14="http://schemas.microsoft.com/office/powerpoint/2010/main" val="2580021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4193084-F72E-4612-B37D-FE3AA8FA62C0}" type="datetimeFigureOut">
              <a:rPr lang="en-US" smtClean="0"/>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126EE8-788E-41AF-8E1F-D018F3EAD9AE}" type="slidenum">
              <a:rPr lang="en-US" smtClean="0"/>
              <a:t>‹#›</a:t>
            </a:fld>
            <a:endParaRPr lang="en-US"/>
          </a:p>
        </p:txBody>
      </p:sp>
    </p:spTree>
    <p:extLst>
      <p:ext uri="{BB962C8B-B14F-4D97-AF65-F5344CB8AC3E}">
        <p14:creationId xmlns:p14="http://schemas.microsoft.com/office/powerpoint/2010/main" val="2533154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4193084-F72E-4612-B37D-FE3AA8FA62C0}" type="datetimeFigureOut">
              <a:rPr lang="en-US" smtClean="0"/>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126EE8-788E-41AF-8E1F-D018F3EAD9AE}" type="slidenum">
              <a:rPr lang="en-US" smtClean="0"/>
              <a:t>‹#›</a:t>
            </a:fld>
            <a:endParaRPr lang="en-US"/>
          </a:p>
        </p:txBody>
      </p:sp>
    </p:spTree>
    <p:extLst>
      <p:ext uri="{BB962C8B-B14F-4D97-AF65-F5344CB8AC3E}">
        <p14:creationId xmlns:p14="http://schemas.microsoft.com/office/powerpoint/2010/main" val="243698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4193084-F72E-4612-B37D-FE3AA8FA62C0}" type="datetimeFigureOut">
              <a:rPr lang="en-US" smtClean="0"/>
              <a:t>10/14/2023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6126EE8-788E-41AF-8E1F-D018F3EAD9AE}" type="slidenum">
              <a:rPr lang="en-US" smtClean="0"/>
              <a:t>‹#›</a:t>
            </a:fld>
            <a:endParaRPr lang="en-US"/>
          </a:p>
        </p:txBody>
      </p:sp>
    </p:spTree>
    <p:extLst>
      <p:ext uri="{BB962C8B-B14F-4D97-AF65-F5344CB8AC3E}">
        <p14:creationId xmlns:p14="http://schemas.microsoft.com/office/powerpoint/2010/main" val="224918018"/>
      </p:ext>
    </p:extLst>
  </p:cSld>
  <p:clrMap bg1="dk1" tx1="lt1" bg2="dk2" tx2="lt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 id="2147483942" r:id="rId12"/>
    <p:sldLayoutId id="2147483943" r:id="rId13"/>
    <p:sldLayoutId id="2147483944" r:id="rId14"/>
    <p:sldLayoutId id="2147483945" r:id="rId15"/>
    <p:sldLayoutId id="2147483946" r:id="rId16"/>
    <p:sldLayoutId id="214748394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bluehost.com/blog/all-about-content-management-systems/?psafe_param=1&amp;utm_campaign=pmax_PPC&amp;utm_source=googleads&amp;utm_medium=genericsearch&amp;channelid=P61C101S570N0B5578A2D4499E0000V313&amp;gclid=Cj0KCQjwsp6pBhCfARIsAD3GZuZiVPbjiUeiByfnFtxYpfhgP5gu8kpGb3v1pj8gTeUxGoGoJzAOukIaAkFlEALw_wcB&amp;gclsrc=aw.ds" TargetMode="External"/><Relationship Id="rId2" Type="http://schemas.openxmlformats.org/officeDocument/2006/relationships/hyperlink" Target="https://www.optimizely.com/optimization-glossary/content-management-system/#:~:text=A%20content%20management%20system%20(CMS)%20is%20an%20application%20that%20is,of%20templates%20like%20a%20website" TargetMode="External"/><Relationship Id="rId1" Type="http://schemas.openxmlformats.org/officeDocument/2006/relationships/slideLayout" Target="../slideLayouts/slideLayout2.xml"/><Relationship Id="rId4" Type="http://schemas.openxmlformats.org/officeDocument/2006/relationships/hyperlink" Target="https://muneneevans018.medium.com/cms-or-hard-coding-which-is-best-for-your-next-website-5e7f85daf2ba#:~:text=CMSs%20Provide%20developers%20with%20pre,are%20much%20harder%20to%20buil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F5041-BC22-4EE9-A358-255D82EB46F5}"/>
              </a:ext>
            </a:extLst>
          </p:cNvPr>
          <p:cNvSpPr>
            <a:spLocks noGrp="1"/>
          </p:cNvSpPr>
          <p:nvPr>
            <p:ph type="ctrTitle"/>
          </p:nvPr>
        </p:nvSpPr>
        <p:spPr/>
        <p:txBody>
          <a:bodyPr/>
          <a:lstStyle/>
          <a:p>
            <a:r>
              <a:rPr lang="en-US" dirty="0"/>
              <a:t>Content Management Systems</a:t>
            </a:r>
          </a:p>
        </p:txBody>
      </p:sp>
      <p:sp>
        <p:nvSpPr>
          <p:cNvPr id="3" name="Subtitle 2">
            <a:extLst>
              <a:ext uri="{FF2B5EF4-FFF2-40B4-BE49-F238E27FC236}">
                <a16:creationId xmlns:a16="http://schemas.microsoft.com/office/drawing/2014/main" id="{B03E03B9-8FCA-4FFE-8614-BFC927233AD3}"/>
              </a:ext>
            </a:extLst>
          </p:cNvPr>
          <p:cNvSpPr>
            <a:spLocks noGrp="1"/>
          </p:cNvSpPr>
          <p:nvPr>
            <p:ph type="subTitle" idx="1"/>
          </p:nvPr>
        </p:nvSpPr>
        <p:spPr/>
        <p:txBody>
          <a:bodyPr/>
          <a:lstStyle/>
          <a:p>
            <a:r>
              <a:rPr lang="en-US" dirty="0"/>
              <a:t>Kelly Schoonmaker</a:t>
            </a:r>
          </a:p>
          <a:p>
            <a:r>
              <a:rPr lang="en-US" dirty="0"/>
              <a:t>WDD 230</a:t>
            </a:r>
          </a:p>
        </p:txBody>
      </p:sp>
    </p:spTree>
    <p:extLst>
      <p:ext uri="{BB962C8B-B14F-4D97-AF65-F5344CB8AC3E}">
        <p14:creationId xmlns:p14="http://schemas.microsoft.com/office/powerpoint/2010/main" val="2259233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86488-719D-4EEE-B9A0-0D7130E7D69B}"/>
              </a:ext>
            </a:extLst>
          </p:cNvPr>
          <p:cNvSpPr>
            <a:spLocks noGrp="1"/>
          </p:cNvSpPr>
          <p:nvPr>
            <p:ph type="title"/>
          </p:nvPr>
        </p:nvSpPr>
        <p:spPr/>
        <p:txBody>
          <a:bodyPr>
            <a:normAutofit fontScale="90000"/>
          </a:bodyPr>
          <a:lstStyle/>
          <a:p>
            <a:r>
              <a:rPr lang="en-US" dirty="0"/>
              <a:t>What is a Content Management System (CMS)?</a:t>
            </a:r>
          </a:p>
        </p:txBody>
      </p:sp>
      <p:sp>
        <p:nvSpPr>
          <p:cNvPr id="3" name="Content Placeholder 2">
            <a:extLst>
              <a:ext uri="{FF2B5EF4-FFF2-40B4-BE49-F238E27FC236}">
                <a16:creationId xmlns:a16="http://schemas.microsoft.com/office/drawing/2014/main" id="{ADC60E05-8A7D-4DA5-A921-6F951D0330B7}"/>
              </a:ext>
            </a:extLst>
          </p:cNvPr>
          <p:cNvSpPr>
            <a:spLocks noGrp="1"/>
          </p:cNvSpPr>
          <p:nvPr>
            <p:ph idx="1"/>
          </p:nvPr>
        </p:nvSpPr>
        <p:spPr>
          <a:xfrm>
            <a:off x="913795" y="1876926"/>
            <a:ext cx="10353762" cy="3914274"/>
          </a:xfrm>
        </p:spPr>
        <p:txBody>
          <a:bodyPr>
            <a:normAutofit lnSpcReduction="10000"/>
          </a:bodyPr>
          <a:lstStyle/>
          <a:p>
            <a:pPr>
              <a:lnSpc>
                <a:spcPct val="150000"/>
              </a:lnSpc>
            </a:pPr>
            <a:r>
              <a:rPr lang="en-US" sz="2400" dirty="0"/>
              <a:t>Application used to manage HTML or other web content</a:t>
            </a:r>
          </a:p>
          <a:p>
            <a:pPr>
              <a:lnSpc>
                <a:spcPct val="150000"/>
              </a:lnSpc>
            </a:pPr>
            <a:r>
              <a:rPr lang="en-US" sz="2400" dirty="0"/>
              <a:t>Stores all web content in one place</a:t>
            </a:r>
          </a:p>
          <a:p>
            <a:pPr>
              <a:lnSpc>
                <a:spcPct val="150000"/>
              </a:lnSpc>
            </a:pPr>
            <a:r>
              <a:rPr lang="en-US" sz="2400" dirty="0"/>
              <a:t>Web page building for non-technical people</a:t>
            </a:r>
          </a:p>
          <a:p>
            <a:pPr>
              <a:lnSpc>
                <a:spcPct val="150000"/>
              </a:lnSpc>
            </a:pPr>
            <a:r>
              <a:rPr lang="en-US" sz="2400" dirty="0"/>
              <a:t>Collaborative work - assigns permissions for managing content based on roles such as authors, editors, and admins</a:t>
            </a:r>
          </a:p>
          <a:p>
            <a:pPr>
              <a:lnSpc>
                <a:spcPct val="150000"/>
              </a:lnSpc>
            </a:pPr>
            <a:r>
              <a:rPr lang="en-US" sz="2400" dirty="0"/>
              <a:t>Publish the content to a live page</a:t>
            </a:r>
          </a:p>
          <a:p>
            <a:pPr>
              <a:lnSpc>
                <a:spcPct val="150000"/>
              </a:lnSpc>
            </a:pPr>
            <a:endParaRPr lang="en-US" dirty="0"/>
          </a:p>
        </p:txBody>
      </p:sp>
    </p:spTree>
    <p:extLst>
      <p:ext uri="{BB962C8B-B14F-4D97-AF65-F5344CB8AC3E}">
        <p14:creationId xmlns:p14="http://schemas.microsoft.com/office/powerpoint/2010/main" val="152000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F6CE336-4110-460E-B19B-D2DA7A9498E9}"/>
              </a:ext>
            </a:extLst>
          </p:cNvPr>
          <p:cNvSpPr/>
          <p:nvPr/>
        </p:nvSpPr>
        <p:spPr>
          <a:xfrm>
            <a:off x="498021" y="1796143"/>
            <a:ext cx="11185072" cy="4452258"/>
          </a:xfrm>
          <a:prstGeom prst="rect">
            <a:avLst/>
          </a:prstGeom>
          <a:solidFill>
            <a:schemeClr val="accent2">
              <a:lumMod val="40000"/>
              <a:lumOff val="60000"/>
            </a:schemeClr>
          </a:solidFill>
          <a:effectLst>
            <a:softEdge rad="63500"/>
          </a:effectLst>
          <a:scene3d>
            <a:camera prst="orthographicFront"/>
            <a:lightRig rig="threePt" dir="t"/>
          </a:scene3d>
          <a:sp3d>
            <a:bevelT prst="relaxedInse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accent4">
                  <a:lumMod val="20000"/>
                  <a:lumOff val="80000"/>
                </a:schemeClr>
              </a:solidFill>
            </a:endParaRPr>
          </a:p>
        </p:txBody>
      </p:sp>
      <p:sp>
        <p:nvSpPr>
          <p:cNvPr id="2" name="Title 1">
            <a:extLst>
              <a:ext uri="{FF2B5EF4-FFF2-40B4-BE49-F238E27FC236}">
                <a16:creationId xmlns:a16="http://schemas.microsoft.com/office/drawing/2014/main" id="{22BF6BA6-D3BB-46B0-80A5-B8B7C38D3C2C}"/>
              </a:ext>
            </a:extLst>
          </p:cNvPr>
          <p:cNvSpPr>
            <a:spLocks noGrp="1"/>
          </p:cNvSpPr>
          <p:nvPr>
            <p:ph type="title"/>
          </p:nvPr>
        </p:nvSpPr>
        <p:spPr/>
        <p:txBody>
          <a:bodyPr/>
          <a:lstStyle/>
          <a:p>
            <a:r>
              <a:rPr lang="en-US" dirty="0"/>
              <a:t>Different CMS platforms</a:t>
            </a:r>
          </a:p>
        </p:txBody>
      </p:sp>
      <p:pic>
        <p:nvPicPr>
          <p:cNvPr id="4" name="Picture 3">
            <a:extLst>
              <a:ext uri="{FF2B5EF4-FFF2-40B4-BE49-F238E27FC236}">
                <a16:creationId xmlns:a16="http://schemas.microsoft.com/office/drawing/2014/main" id="{A8FAF670-D788-4161-97EE-40495DCF2B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7119" y="3744466"/>
            <a:ext cx="2366123" cy="1330944"/>
          </a:xfrm>
          <a:prstGeom prst="rect">
            <a:avLst/>
          </a:prstGeom>
        </p:spPr>
      </p:pic>
      <p:pic>
        <p:nvPicPr>
          <p:cNvPr id="6" name="Picture 5">
            <a:extLst>
              <a:ext uri="{FF2B5EF4-FFF2-40B4-BE49-F238E27FC236}">
                <a16:creationId xmlns:a16="http://schemas.microsoft.com/office/drawing/2014/main" id="{52C01404-4969-4120-BC69-9A6B214452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5680" y="2550505"/>
            <a:ext cx="3618316" cy="932847"/>
          </a:xfrm>
          <a:prstGeom prst="rect">
            <a:avLst/>
          </a:prstGeom>
        </p:spPr>
      </p:pic>
      <p:pic>
        <p:nvPicPr>
          <p:cNvPr id="8" name="Picture 7">
            <a:extLst>
              <a:ext uri="{FF2B5EF4-FFF2-40B4-BE49-F238E27FC236}">
                <a16:creationId xmlns:a16="http://schemas.microsoft.com/office/drawing/2014/main" id="{61DBBDAD-ABBD-460F-A1B2-685988A745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8344" y="2347974"/>
            <a:ext cx="2423719" cy="2013663"/>
          </a:xfrm>
          <a:prstGeom prst="rect">
            <a:avLst/>
          </a:prstGeom>
        </p:spPr>
      </p:pic>
      <p:pic>
        <p:nvPicPr>
          <p:cNvPr id="10" name="Picture 9">
            <a:extLst>
              <a:ext uri="{FF2B5EF4-FFF2-40B4-BE49-F238E27FC236}">
                <a16:creationId xmlns:a16="http://schemas.microsoft.com/office/drawing/2014/main" id="{CB912EFC-C274-49C5-BAFD-F570966DD94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07334" y="4664968"/>
            <a:ext cx="2923787" cy="1644630"/>
          </a:xfrm>
          <a:prstGeom prst="rect">
            <a:avLst/>
          </a:prstGeom>
        </p:spPr>
      </p:pic>
      <p:pic>
        <p:nvPicPr>
          <p:cNvPr id="12" name="Picture 11">
            <a:extLst>
              <a:ext uri="{FF2B5EF4-FFF2-40B4-BE49-F238E27FC236}">
                <a16:creationId xmlns:a16="http://schemas.microsoft.com/office/drawing/2014/main" id="{10B93BD2-F8AE-43C6-BA8D-625DC49BEAD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63092" y="3966329"/>
            <a:ext cx="2880904" cy="1799095"/>
          </a:xfrm>
          <a:prstGeom prst="rect">
            <a:avLst/>
          </a:prstGeom>
        </p:spPr>
      </p:pic>
      <p:pic>
        <p:nvPicPr>
          <p:cNvPr id="14" name="Picture 13">
            <a:extLst>
              <a:ext uri="{FF2B5EF4-FFF2-40B4-BE49-F238E27FC236}">
                <a16:creationId xmlns:a16="http://schemas.microsoft.com/office/drawing/2014/main" id="{3A966870-E6B6-48CF-A2B7-22A92792654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88110" y="5121780"/>
            <a:ext cx="2591041" cy="645827"/>
          </a:xfrm>
          <a:prstGeom prst="rect">
            <a:avLst/>
          </a:prstGeom>
        </p:spPr>
      </p:pic>
      <p:pic>
        <p:nvPicPr>
          <p:cNvPr id="16" name="Picture 15">
            <a:extLst>
              <a:ext uri="{FF2B5EF4-FFF2-40B4-BE49-F238E27FC236}">
                <a16:creationId xmlns:a16="http://schemas.microsoft.com/office/drawing/2014/main" id="{4798197C-DF93-46A3-A65E-1C8A4C8F71A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40024" y="2039555"/>
            <a:ext cx="3134703" cy="1692740"/>
          </a:xfrm>
          <a:prstGeom prst="rect">
            <a:avLst/>
          </a:prstGeom>
        </p:spPr>
      </p:pic>
    </p:spTree>
    <p:extLst>
      <p:ext uri="{BB962C8B-B14F-4D97-AF65-F5344CB8AC3E}">
        <p14:creationId xmlns:p14="http://schemas.microsoft.com/office/powerpoint/2010/main" val="3068668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2807D-6834-45CC-85BE-FFB767900FFF}"/>
              </a:ext>
            </a:extLst>
          </p:cNvPr>
          <p:cNvSpPr>
            <a:spLocks noGrp="1"/>
          </p:cNvSpPr>
          <p:nvPr>
            <p:ph type="title"/>
          </p:nvPr>
        </p:nvSpPr>
        <p:spPr/>
        <p:txBody>
          <a:bodyPr/>
          <a:lstStyle/>
          <a:p>
            <a:r>
              <a:rPr lang="en-US" dirty="0"/>
              <a:t>What can a CMS do?</a:t>
            </a:r>
          </a:p>
        </p:txBody>
      </p:sp>
      <p:sp>
        <p:nvSpPr>
          <p:cNvPr id="3" name="Content Placeholder 2">
            <a:extLst>
              <a:ext uri="{FF2B5EF4-FFF2-40B4-BE49-F238E27FC236}">
                <a16:creationId xmlns:a16="http://schemas.microsoft.com/office/drawing/2014/main" id="{A94575A2-3C11-4632-BC53-7F8C1D884F5A}"/>
              </a:ext>
            </a:extLst>
          </p:cNvPr>
          <p:cNvSpPr>
            <a:spLocks noGrp="1"/>
          </p:cNvSpPr>
          <p:nvPr>
            <p:ph idx="1"/>
          </p:nvPr>
        </p:nvSpPr>
        <p:spPr/>
        <p:txBody>
          <a:bodyPr/>
          <a:lstStyle/>
          <a:p>
            <a:r>
              <a:rPr lang="en-US" dirty="0"/>
              <a:t>Blogging Capabilities</a:t>
            </a:r>
          </a:p>
          <a:p>
            <a:r>
              <a:rPr lang="en-US" dirty="0"/>
              <a:t>Media Publishing</a:t>
            </a:r>
          </a:p>
          <a:p>
            <a:r>
              <a:rPr lang="en-US" dirty="0"/>
              <a:t>User Registration</a:t>
            </a:r>
          </a:p>
          <a:p>
            <a:r>
              <a:rPr lang="en-US" dirty="0"/>
              <a:t>Contact Form Creation</a:t>
            </a:r>
          </a:p>
          <a:p>
            <a:r>
              <a:rPr lang="en-US" dirty="0"/>
              <a:t>E-Commerce Site</a:t>
            </a:r>
          </a:p>
          <a:p>
            <a:r>
              <a:rPr lang="en-US" dirty="0"/>
              <a:t>Calendar System</a:t>
            </a:r>
          </a:p>
          <a:p>
            <a:r>
              <a:rPr lang="en-US" dirty="0"/>
              <a:t>Event Management</a:t>
            </a:r>
          </a:p>
          <a:p>
            <a:r>
              <a:rPr lang="en-US" dirty="0"/>
              <a:t>Online Form Creation</a:t>
            </a:r>
          </a:p>
          <a:p>
            <a:r>
              <a:rPr lang="en-US" dirty="0"/>
              <a:t>Forum Capabilities</a:t>
            </a:r>
          </a:p>
        </p:txBody>
      </p:sp>
    </p:spTree>
    <p:extLst>
      <p:ext uri="{BB962C8B-B14F-4D97-AF65-F5344CB8AC3E}">
        <p14:creationId xmlns:p14="http://schemas.microsoft.com/office/powerpoint/2010/main" val="749782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B57ED-CDB8-4CB8-AAC6-7F5592419FA2}"/>
              </a:ext>
            </a:extLst>
          </p:cNvPr>
          <p:cNvSpPr>
            <a:spLocks noGrp="1"/>
          </p:cNvSpPr>
          <p:nvPr>
            <p:ph type="title"/>
          </p:nvPr>
        </p:nvSpPr>
        <p:spPr/>
        <p:txBody>
          <a:bodyPr/>
          <a:lstStyle/>
          <a:p>
            <a:r>
              <a:rPr lang="en-US" dirty="0"/>
              <a:t>Which CMS to use?</a:t>
            </a:r>
          </a:p>
        </p:txBody>
      </p:sp>
      <p:sp>
        <p:nvSpPr>
          <p:cNvPr id="3" name="Content Placeholder 2">
            <a:extLst>
              <a:ext uri="{FF2B5EF4-FFF2-40B4-BE49-F238E27FC236}">
                <a16:creationId xmlns:a16="http://schemas.microsoft.com/office/drawing/2014/main" id="{EAB12152-AA31-47C8-85D2-76E64AA0DBD8}"/>
              </a:ext>
            </a:extLst>
          </p:cNvPr>
          <p:cNvSpPr>
            <a:spLocks noGrp="1"/>
          </p:cNvSpPr>
          <p:nvPr>
            <p:ph idx="1"/>
          </p:nvPr>
        </p:nvSpPr>
        <p:spPr>
          <a:xfrm>
            <a:off x="913795" y="1918607"/>
            <a:ext cx="10353762" cy="3872593"/>
          </a:xfrm>
        </p:spPr>
        <p:txBody>
          <a:bodyPr>
            <a:normAutofit/>
          </a:bodyPr>
          <a:lstStyle/>
          <a:p>
            <a:pPr marL="779850" indent="-742950">
              <a:buFont typeface="+mj-lt"/>
              <a:buAutoNum type="arabicPeriod"/>
            </a:pPr>
            <a:r>
              <a:rPr lang="en-US" sz="3600" dirty="0"/>
              <a:t>Make a list of requirements</a:t>
            </a:r>
          </a:p>
          <a:p>
            <a:pPr marL="779850" indent="-742950">
              <a:buFont typeface="+mj-lt"/>
              <a:buAutoNum type="arabicPeriod"/>
            </a:pPr>
            <a:r>
              <a:rPr lang="en-US" sz="3600" dirty="0"/>
              <a:t>Do research… lots and lots of research</a:t>
            </a:r>
          </a:p>
          <a:p>
            <a:pPr marL="779850" indent="-742950">
              <a:buFont typeface="+mj-lt"/>
              <a:buAutoNum type="arabicPeriod"/>
            </a:pPr>
            <a:r>
              <a:rPr lang="en-US" sz="3600" dirty="0"/>
              <a:t>Check for available extensions</a:t>
            </a:r>
          </a:p>
          <a:p>
            <a:pPr marL="779850" indent="-742950">
              <a:buFont typeface="+mj-lt"/>
              <a:buAutoNum type="arabicPeriod"/>
            </a:pPr>
            <a:r>
              <a:rPr lang="en-US" sz="3600" dirty="0"/>
              <a:t>Investigate design options</a:t>
            </a:r>
          </a:p>
          <a:p>
            <a:pPr marL="779850" indent="-742950">
              <a:buFont typeface="+mj-lt"/>
              <a:buAutoNum type="arabicPeriod"/>
            </a:pPr>
            <a:r>
              <a:rPr lang="en-US" sz="3600" dirty="0"/>
              <a:t>Dive in</a:t>
            </a:r>
          </a:p>
          <a:p>
            <a:pPr marL="551250" indent="-514350">
              <a:buAutoNum type="arabicPeriod"/>
            </a:pPr>
            <a:endParaRPr lang="en-US" sz="3200" dirty="0"/>
          </a:p>
        </p:txBody>
      </p:sp>
      <p:sp>
        <p:nvSpPr>
          <p:cNvPr id="5" name="TextBox 4">
            <a:extLst>
              <a:ext uri="{FF2B5EF4-FFF2-40B4-BE49-F238E27FC236}">
                <a16:creationId xmlns:a16="http://schemas.microsoft.com/office/drawing/2014/main" id="{476B6C58-82FE-4E3A-8DCF-581F3B4DBFF3}"/>
              </a:ext>
            </a:extLst>
          </p:cNvPr>
          <p:cNvSpPr txBox="1"/>
          <p:nvPr/>
        </p:nvSpPr>
        <p:spPr>
          <a:xfrm>
            <a:off x="1665514" y="5991257"/>
            <a:ext cx="10262508" cy="276999"/>
          </a:xfrm>
          <a:prstGeom prst="rect">
            <a:avLst/>
          </a:prstGeom>
          <a:noFill/>
        </p:spPr>
        <p:txBody>
          <a:bodyPr wrap="square" rtlCol="0">
            <a:spAutoFit/>
          </a:bodyPr>
          <a:lstStyle/>
          <a:p>
            <a:r>
              <a:rPr lang="en-US" sz="1200" dirty="0"/>
              <a:t>Bluehost.com </a:t>
            </a:r>
            <a:r>
              <a:rPr lang="en-US" sz="1200" i="1" dirty="0"/>
              <a:t>All About Content Management Systems</a:t>
            </a:r>
            <a:endParaRPr lang="en-US" sz="1200" dirty="0"/>
          </a:p>
        </p:txBody>
      </p:sp>
    </p:spTree>
    <p:extLst>
      <p:ext uri="{BB962C8B-B14F-4D97-AF65-F5344CB8AC3E}">
        <p14:creationId xmlns:p14="http://schemas.microsoft.com/office/powerpoint/2010/main" val="1795533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B5459-E970-4CBD-9BD3-6A9FE3B34A0E}"/>
              </a:ext>
            </a:extLst>
          </p:cNvPr>
          <p:cNvSpPr>
            <a:spLocks noGrp="1"/>
          </p:cNvSpPr>
          <p:nvPr>
            <p:ph type="title"/>
          </p:nvPr>
        </p:nvSpPr>
        <p:spPr/>
        <p:txBody>
          <a:bodyPr/>
          <a:lstStyle/>
          <a:p>
            <a:r>
              <a:rPr lang="en-US" dirty="0"/>
              <a:t>CMS vs Coding</a:t>
            </a:r>
          </a:p>
        </p:txBody>
      </p:sp>
      <p:sp>
        <p:nvSpPr>
          <p:cNvPr id="3" name="Text Placeholder 2">
            <a:extLst>
              <a:ext uri="{FF2B5EF4-FFF2-40B4-BE49-F238E27FC236}">
                <a16:creationId xmlns:a16="http://schemas.microsoft.com/office/drawing/2014/main" id="{25FC8C73-6E8F-41F1-997A-95D400B7A33E}"/>
              </a:ext>
            </a:extLst>
          </p:cNvPr>
          <p:cNvSpPr>
            <a:spLocks noGrp="1"/>
          </p:cNvSpPr>
          <p:nvPr>
            <p:ph type="body" idx="1"/>
          </p:nvPr>
        </p:nvSpPr>
        <p:spPr/>
        <p:txBody>
          <a:bodyPr/>
          <a:lstStyle/>
          <a:p>
            <a:r>
              <a:rPr lang="en-US" dirty="0"/>
              <a:t>CMS Pros</a:t>
            </a:r>
          </a:p>
        </p:txBody>
      </p:sp>
      <p:sp>
        <p:nvSpPr>
          <p:cNvPr id="4" name="Content Placeholder 3">
            <a:extLst>
              <a:ext uri="{FF2B5EF4-FFF2-40B4-BE49-F238E27FC236}">
                <a16:creationId xmlns:a16="http://schemas.microsoft.com/office/drawing/2014/main" id="{8A894758-FF46-4081-BA03-0EBB3DA90548}"/>
              </a:ext>
            </a:extLst>
          </p:cNvPr>
          <p:cNvSpPr>
            <a:spLocks noGrp="1"/>
          </p:cNvSpPr>
          <p:nvPr>
            <p:ph sz="half" idx="2"/>
          </p:nvPr>
        </p:nvSpPr>
        <p:spPr/>
        <p:txBody>
          <a:bodyPr/>
          <a:lstStyle/>
          <a:p>
            <a:r>
              <a:rPr lang="en-US" dirty="0"/>
              <a:t>Faster development time</a:t>
            </a:r>
          </a:p>
          <a:p>
            <a:r>
              <a:rPr lang="en-US" dirty="0"/>
              <a:t>Easier to update and change products</a:t>
            </a:r>
          </a:p>
          <a:p>
            <a:r>
              <a:rPr lang="en-US" dirty="0"/>
              <a:t>Less maintenance time/costs</a:t>
            </a:r>
          </a:p>
        </p:txBody>
      </p:sp>
      <p:sp>
        <p:nvSpPr>
          <p:cNvPr id="5" name="Text Placeholder 4">
            <a:extLst>
              <a:ext uri="{FF2B5EF4-FFF2-40B4-BE49-F238E27FC236}">
                <a16:creationId xmlns:a16="http://schemas.microsoft.com/office/drawing/2014/main" id="{AEDF7EA4-4BA3-4559-8673-CE1E2E59D1F4}"/>
              </a:ext>
            </a:extLst>
          </p:cNvPr>
          <p:cNvSpPr>
            <a:spLocks noGrp="1"/>
          </p:cNvSpPr>
          <p:nvPr>
            <p:ph type="body" sz="quarter" idx="3"/>
          </p:nvPr>
        </p:nvSpPr>
        <p:spPr/>
        <p:txBody>
          <a:bodyPr/>
          <a:lstStyle/>
          <a:p>
            <a:r>
              <a:rPr lang="en-US" dirty="0"/>
              <a:t>CMS Cons</a:t>
            </a:r>
          </a:p>
        </p:txBody>
      </p:sp>
      <p:sp>
        <p:nvSpPr>
          <p:cNvPr id="6" name="Content Placeholder 5">
            <a:extLst>
              <a:ext uri="{FF2B5EF4-FFF2-40B4-BE49-F238E27FC236}">
                <a16:creationId xmlns:a16="http://schemas.microsoft.com/office/drawing/2014/main" id="{16F179AA-FD9C-496C-9E6B-2312D067DF75}"/>
              </a:ext>
            </a:extLst>
          </p:cNvPr>
          <p:cNvSpPr>
            <a:spLocks noGrp="1"/>
          </p:cNvSpPr>
          <p:nvPr>
            <p:ph sz="quarter" idx="4"/>
          </p:nvPr>
        </p:nvSpPr>
        <p:spPr/>
        <p:txBody>
          <a:bodyPr/>
          <a:lstStyle/>
          <a:p>
            <a:r>
              <a:rPr lang="en-US" dirty="0"/>
              <a:t>Slower loading time because it has to load apps for user adaptability</a:t>
            </a:r>
          </a:p>
          <a:p>
            <a:r>
              <a:rPr lang="en-US" dirty="0"/>
              <a:t>More monthly costs for access to the CMS</a:t>
            </a:r>
          </a:p>
        </p:txBody>
      </p:sp>
    </p:spTree>
    <p:extLst>
      <p:ext uri="{BB962C8B-B14F-4D97-AF65-F5344CB8AC3E}">
        <p14:creationId xmlns:p14="http://schemas.microsoft.com/office/powerpoint/2010/main" val="1663880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76ED7-2556-45B3-B5CD-D6D68A64CA3F}"/>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1239077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125DA-58B1-49C3-B9B7-8E65A0EE0B28}"/>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340DA42B-50B5-426C-8C9E-AD177085DDC2}"/>
              </a:ext>
            </a:extLst>
          </p:cNvPr>
          <p:cNvSpPr>
            <a:spLocks noGrp="1"/>
          </p:cNvSpPr>
          <p:nvPr>
            <p:ph idx="1"/>
          </p:nvPr>
        </p:nvSpPr>
        <p:spPr/>
        <p:txBody>
          <a:bodyPr>
            <a:normAutofit lnSpcReduction="10000"/>
          </a:bodyPr>
          <a:lstStyle/>
          <a:p>
            <a:pPr marL="36900" indent="0">
              <a:buNone/>
            </a:pPr>
            <a:r>
              <a:rPr lang="en-US" sz="1600" dirty="0"/>
              <a:t>Optimizely.com </a:t>
            </a:r>
            <a:r>
              <a:rPr lang="en-US" sz="1600" i="1" dirty="0"/>
              <a:t>Content Management System. </a:t>
            </a:r>
            <a:r>
              <a:rPr lang="en-US" sz="1600" dirty="0"/>
              <a:t>Accessed 10/12/2023 </a:t>
            </a:r>
            <a:r>
              <a:rPr lang="en-US" sz="1600" dirty="0">
                <a:hlinkClick r:id="rId2"/>
              </a:rPr>
              <a:t>https://www.optimizely.com/optimization-glossary/content-management-system/#:~:text=A%20content%20management%20system%20(CMS)%20is%20an%20application%20that%20is,of%20templates%20like%20a%20website</a:t>
            </a:r>
            <a:endParaRPr lang="en-US" sz="1600" dirty="0"/>
          </a:p>
          <a:p>
            <a:pPr marL="36900" indent="0">
              <a:buNone/>
            </a:pPr>
            <a:endParaRPr lang="en-US" sz="1600" dirty="0"/>
          </a:p>
          <a:p>
            <a:pPr marL="36900" indent="0">
              <a:buNone/>
            </a:pPr>
            <a:r>
              <a:rPr lang="en-US" sz="1600" dirty="0"/>
              <a:t>Bluehost.com </a:t>
            </a:r>
            <a:r>
              <a:rPr lang="en-US" sz="1600" i="1" dirty="0"/>
              <a:t>All About Content Management Systems</a:t>
            </a:r>
            <a:r>
              <a:rPr lang="en-US" sz="1600" dirty="0"/>
              <a:t>. Accessed 10/12/2023 </a:t>
            </a:r>
            <a:r>
              <a:rPr lang="en-US" sz="1600" dirty="0">
                <a:hlinkClick r:id="rId3"/>
              </a:rPr>
              <a:t>https://www.bluehost.com/blog/all-about-content-management-systems/?psafe_param=1&amp;utm_campaign=pmax_PPC&amp;utm_source=googleads&amp;utm_medium=genericsearch&amp;channelid=P61C101S570N0B5578A2D4499E0000V313&amp;gclid=Cj0KCQjwsp6pBhCfARIsAD3GZuZiVPbjiUeiByfnFtxYpfhgP5gu8kpGb3v1pj8gTeUxGoGoJzAOukIaAkFlEALw_wcB&amp;gclsrc=aw.ds</a:t>
            </a:r>
            <a:endParaRPr lang="en-US" sz="1600" dirty="0"/>
          </a:p>
          <a:p>
            <a:pPr marL="36900" indent="0">
              <a:buNone/>
            </a:pPr>
            <a:endParaRPr lang="en-US" sz="1600" dirty="0"/>
          </a:p>
          <a:p>
            <a:pPr marL="36900" indent="0">
              <a:buNone/>
            </a:pPr>
            <a:r>
              <a:rPr lang="en-US" sz="1600" dirty="0"/>
              <a:t>Muneneevans018.medium.com </a:t>
            </a:r>
            <a:r>
              <a:rPr lang="en-US" sz="1600" i="1" dirty="0"/>
              <a:t>CMS or Hard Coding: Which is Best For Your Next Website.</a:t>
            </a:r>
            <a:r>
              <a:rPr lang="en-US" sz="1600" dirty="0"/>
              <a:t> Accessed 10/12/2023 </a:t>
            </a:r>
            <a:r>
              <a:rPr lang="en-US" sz="1600" dirty="0">
                <a:hlinkClick r:id="rId4"/>
              </a:rPr>
              <a:t>https://muneneevans018.medium.com/cms-or-hard-coding-which-is-best-for-your-next-website-5e7f85daf2ba#:~:text=CMSs%20Provide%20developers%20with%20pre,are%20much%20harder%20to%20build.</a:t>
            </a:r>
            <a:endParaRPr lang="en-US" sz="1600" dirty="0"/>
          </a:p>
          <a:p>
            <a:pPr marL="36900" indent="0">
              <a:buNone/>
            </a:pPr>
            <a:endParaRPr lang="en-US" sz="1600" dirty="0"/>
          </a:p>
          <a:p>
            <a:pPr marL="36900" indent="0">
              <a:buNone/>
            </a:pPr>
            <a:endParaRPr lang="en-US" sz="1600" i="1" dirty="0"/>
          </a:p>
        </p:txBody>
      </p:sp>
    </p:spTree>
    <p:extLst>
      <p:ext uri="{BB962C8B-B14F-4D97-AF65-F5344CB8AC3E}">
        <p14:creationId xmlns:p14="http://schemas.microsoft.com/office/powerpoint/2010/main" val="37706240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237</TotalTime>
  <Words>1431</Words>
  <Application>Microsoft Office PowerPoint</Application>
  <PresentationFormat>Widescreen</PresentationFormat>
  <Paragraphs>98</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Calisto MT</vt:lpstr>
      <vt:lpstr>Trebuchet MS</vt:lpstr>
      <vt:lpstr>Wingdings 2</vt:lpstr>
      <vt:lpstr>Slate</vt:lpstr>
      <vt:lpstr>Content Management Systems</vt:lpstr>
      <vt:lpstr>What is a Content Management System (CMS)?</vt:lpstr>
      <vt:lpstr>Different CMS platforms</vt:lpstr>
      <vt:lpstr>What can a CMS do?</vt:lpstr>
      <vt:lpstr>Which CMS to use?</vt:lpstr>
      <vt:lpstr>CMS vs Coding</vt:lpstr>
      <vt:lpstr>DEMO</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Management Systems</dc:title>
  <dc:creator>Kelly</dc:creator>
  <cp:lastModifiedBy>Kelly</cp:lastModifiedBy>
  <cp:revision>20</cp:revision>
  <dcterms:created xsi:type="dcterms:W3CDTF">2023-10-13T05:04:54Z</dcterms:created>
  <dcterms:modified xsi:type="dcterms:W3CDTF">2023-10-15T06:35:33Z</dcterms:modified>
</cp:coreProperties>
</file>