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1"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19" autoAdjust="0"/>
  </p:normalViewPr>
  <p:slideViewPr>
    <p:cSldViewPr snapToGrid="0">
      <p:cViewPr varScale="1">
        <p:scale>
          <a:sx n="63" d="100"/>
          <a:sy n="63" d="100"/>
        </p:scale>
        <p:origin x="84" y="1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hubhamsharma99/global-terrorism" TargetMode="External"/><Relationship Id="rId2" Type="http://schemas.openxmlformats.org/officeDocument/2006/relationships/hyperlink" Target="https://www.kaggle.com/mathurinache/world-happiness-report?select=2017.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Final Python Data Project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World Happiness vs. Terrorism </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Data Description </a:t>
            </a:r>
          </a:p>
          <a:p>
            <a:pPr marL="36900" lvl="0" indent="0">
              <a:buNone/>
            </a:pPr>
            <a:r>
              <a:rPr lang="en-US" sz="2400" dirty="0"/>
              <a:t>ERD </a:t>
            </a:r>
          </a:p>
          <a:p>
            <a:pPr marL="36900" lvl="0" indent="0">
              <a:buNone/>
            </a:pPr>
            <a:r>
              <a:rPr lang="en-US" sz="2400" dirty="0"/>
              <a:t>Important Statistics</a:t>
            </a:r>
          </a:p>
          <a:p>
            <a:pPr marL="36900" indent="0">
              <a:buNone/>
            </a:pPr>
            <a:r>
              <a:rPr lang="en-US" sz="2400" dirty="0"/>
              <a:t>Visuals </a:t>
            </a:r>
          </a:p>
          <a:p>
            <a:pPr marL="36900" indent="0">
              <a:buNone/>
            </a:pPr>
            <a:r>
              <a:rPr lang="en-US" sz="2400" dirty="0"/>
              <a:t>Conclusion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6C7-C910-4980-A54F-D42F469DE906}"/>
              </a:ext>
            </a:extLst>
          </p:cNvPr>
          <p:cNvSpPr>
            <a:spLocks noGrp="1"/>
          </p:cNvSpPr>
          <p:nvPr>
            <p:ph type="title"/>
          </p:nvPr>
        </p:nvSpPr>
        <p:spPr>
          <a:xfrm>
            <a:off x="913795" y="203200"/>
            <a:ext cx="10353762" cy="982133"/>
          </a:xfrm>
        </p:spPr>
        <p:txBody>
          <a:bodyPr/>
          <a:lstStyle/>
          <a:p>
            <a:r>
              <a:rPr lang="en-US" dirty="0"/>
              <a:t>Datasets Description </a:t>
            </a:r>
          </a:p>
        </p:txBody>
      </p:sp>
      <p:sp>
        <p:nvSpPr>
          <p:cNvPr id="3" name="Content Placeholder 2">
            <a:extLst>
              <a:ext uri="{FF2B5EF4-FFF2-40B4-BE49-F238E27FC236}">
                <a16:creationId xmlns:a16="http://schemas.microsoft.com/office/drawing/2014/main" id="{9E004B07-CD2B-415F-AF7D-7DA7D7A34E10}"/>
              </a:ext>
            </a:extLst>
          </p:cNvPr>
          <p:cNvSpPr>
            <a:spLocks noGrp="1"/>
          </p:cNvSpPr>
          <p:nvPr>
            <p:ph idx="1"/>
          </p:nvPr>
        </p:nvSpPr>
        <p:spPr>
          <a:xfrm>
            <a:off x="913795" y="1185333"/>
            <a:ext cx="10353762" cy="5350934"/>
          </a:xfrm>
        </p:spPr>
        <p:txBody>
          <a:bodyPr>
            <a:noAutofit/>
          </a:bodyPr>
          <a:lstStyle/>
          <a:p>
            <a:r>
              <a:rPr lang="en-US" sz="1600" dirty="0">
                <a:solidFill>
                  <a:srgbClr val="FFFFFF"/>
                </a:solidFill>
                <a:latin typeface="Times New Roman" panose="02020603050405020304" pitchFamily="18" charset="0"/>
                <a:cs typeface="Times New Roman" panose="02020603050405020304" pitchFamily="18" charset="0"/>
              </a:rPr>
              <a:t>Happiness Index </a:t>
            </a:r>
          </a:p>
          <a:p>
            <a:pPr lvl="1"/>
            <a:r>
              <a:rPr lang="en-US" sz="1600" dirty="0">
                <a:solidFill>
                  <a:srgbClr val="FFFF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https://www.kaggle.com/mathurinache/world-happiness-report?select=2017.csv</a:t>
            </a:r>
            <a:endParaRPr lang="en-US" sz="1600" dirty="0">
              <a:solidFill>
                <a:srgbClr val="FFFFFF"/>
              </a:solidFill>
              <a:latin typeface="Times New Roman" panose="02020603050405020304" pitchFamily="18" charset="0"/>
              <a:cs typeface="Times New Roman" panose="02020603050405020304" pitchFamily="18" charset="0"/>
            </a:endParaRPr>
          </a:p>
          <a:p>
            <a:pPr lvl="1"/>
            <a:r>
              <a:rPr lang="en-US" sz="1600" dirty="0">
                <a:solidFill>
                  <a:srgbClr val="FFFFFF"/>
                </a:solidFill>
                <a:latin typeface="Times New Roman" panose="02020603050405020304" pitchFamily="18" charset="0"/>
                <a:cs typeface="Times New Roman" panose="02020603050405020304" pitchFamily="18" charset="0"/>
              </a:rPr>
              <a:t>Source: </a:t>
            </a:r>
            <a:r>
              <a:rPr lang="en-US" sz="1600" b="0" i="0" dirty="0">
                <a:solidFill>
                  <a:srgbClr val="FFFFFF"/>
                </a:solidFill>
                <a:effectLst/>
                <a:latin typeface="Times New Roman" panose="02020603050405020304" pitchFamily="18" charset="0"/>
                <a:cs typeface="Times New Roman" panose="02020603050405020304" pitchFamily="18" charset="0"/>
              </a:rPr>
              <a:t>World Happiness Report</a:t>
            </a:r>
          </a:p>
          <a:p>
            <a:pPr lvl="2"/>
            <a:r>
              <a:rPr lang="en-US" sz="1600" b="0" i="0" dirty="0">
                <a:solidFill>
                  <a:srgbClr val="FFFFFF"/>
                </a:solidFill>
                <a:effectLst/>
                <a:latin typeface="Times New Roman" panose="02020603050405020304" pitchFamily="18" charset="0"/>
                <a:cs typeface="Times New Roman" panose="02020603050405020304" pitchFamily="18" charset="0"/>
              </a:rPr>
              <a:t>The World Happiness Report is a landmark survey of the state of global happiness that ranks 156 countries by how happy their citizens perceive themselves to be. The World Happiness Report 2020 for the first time ranks cities around the world by their subjective well-being and digs more deeply into how the social, urban and natural environments combine to affect our happiness. For</a:t>
            </a:r>
            <a:r>
              <a:rPr lang="en-US" sz="1600" dirty="0">
                <a:solidFill>
                  <a:srgbClr val="FFFFFF"/>
                </a:solidFill>
                <a:effectLst/>
                <a:latin typeface="Times New Roman" panose="02020603050405020304" pitchFamily="18" charset="0"/>
                <a:cs typeface="Times New Roman" panose="02020603050405020304" pitchFamily="18" charset="0"/>
              </a:rPr>
              <a:t> my project I used data from 2017 in order to match the year with the Global Terrorism Dataset. </a:t>
            </a:r>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Global Terrorism </a:t>
            </a:r>
          </a:p>
          <a:p>
            <a:pPr lvl="1"/>
            <a:r>
              <a:rPr lang="en-US" sz="1600" dirty="0">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https://www.kaggle.com/shubhamsharma99/global-terrorism</a:t>
            </a:r>
            <a:endParaRPr lang="en-US" sz="1600" dirty="0">
              <a:solidFill>
                <a:srgbClr val="FFFFFF"/>
              </a:solidFill>
              <a:latin typeface="Times New Roman" panose="02020603050405020304" pitchFamily="18" charset="0"/>
              <a:cs typeface="Times New Roman" panose="02020603050405020304" pitchFamily="18" charset="0"/>
            </a:endParaRPr>
          </a:p>
          <a:p>
            <a:pPr lvl="1"/>
            <a:r>
              <a:rPr lang="en-US" sz="1600" dirty="0">
                <a:solidFill>
                  <a:srgbClr val="FFFFFF"/>
                </a:solidFill>
                <a:latin typeface="Times New Roman" panose="02020603050405020304" pitchFamily="18" charset="0"/>
                <a:cs typeface="Times New Roman" panose="02020603050405020304" pitchFamily="18" charset="0"/>
              </a:rPr>
              <a:t>Source: Global Terrorism Database (GTD)</a:t>
            </a:r>
          </a:p>
          <a:p>
            <a:pPr lvl="2"/>
            <a:r>
              <a:rPr lang="en-US" sz="1600" b="0" i="0" dirty="0">
                <a:solidFill>
                  <a:srgbClr val="FFFFFF"/>
                </a:solidFill>
                <a:effectLst/>
                <a:latin typeface="Times New Roman" panose="02020603050405020304" pitchFamily="18" charset="0"/>
                <a:cs typeface="Times New Roman" panose="02020603050405020304" pitchFamily="18" charset="0"/>
              </a:rPr>
              <a:t>The Global Terrorism Database (GTD) is an open-source database including information on terrorist events around the world since 1970 (I used data from 2017). Unlike many other event databases, the GTD includes systematic data on international as well as domestic terrorist incidents that have occurred during this time period and now includes over 190,000 cases. For each GTD incident, information is available on the date and location of the incident, the weapons used and nature of the target, the number of casualties, and -- when identifiable -- the identity of the perpetrator.</a:t>
            </a:r>
            <a:endParaRPr lang="en-US" sz="1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3FE8-5FEF-495F-8C6D-B05A175DC868}"/>
              </a:ext>
            </a:extLst>
          </p:cNvPr>
          <p:cNvSpPr>
            <a:spLocks noGrp="1"/>
          </p:cNvSpPr>
          <p:nvPr>
            <p:ph type="title"/>
          </p:nvPr>
        </p:nvSpPr>
        <p:spPr/>
        <p:txBody>
          <a:bodyPr/>
          <a:lstStyle/>
          <a:p>
            <a:r>
              <a:rPr lang="en-US" dirty="0"/>
              <a:t>ERD </a:t>
            </a:r>
          </a:p>
        </p:txBody>
      </p:sp>
      <p:pic>
        <p:nvPicPr>
          <p:cNvPr id="5" name="Picture 4" descr="Graphical user interface, diagram&#10;&#10;Description automatically generated">
            <a:extLst>
              <a:ext uri="{FF2B5EF4-FFF2-40B4-BE49-F238E27FC236}">
                <a16:creationId xmlns:a16="http://schemas.microsoft.com/office/drawing/2014/main" id="{79AECDD6-6D97-4B5C-94FE-C7EB2F8702C0}"/>
              </a:ext>
            </a:extLst>
          </p:cNvPr>
          <p:cNvPicPr>
            <a:picLocks noChangeAspect="1"/>
          </p:cNvPicPr>
          <p:nvPr/>
        </p:nvPicPr>
        <p:blipFill>
          <a:blip r:embed="rId2"/>
          <a:stretch>
            <a:fillRect/>
          </a:stretch>
        </p:blipFill>
        <p:spPr>
          <a:xfrm>
            <a:off x="1830855" y="1755443"/>
            <a:ext cx="8530290" cy="4492957"/>
          </a:xfrm>
          <a:prstGeom prst="rect">
            <a:avLst/>
          </a:prstGeom>
        </p:spPr>
      </p:pic>
    </p:spTree>
    <p:extLst>
      <p:ext uri="{BB962C8B-B14F-4D97-AF65-F5344CB8AC3E}">
        <p14:creationId xmlns:p14="http://schemas.microsoft.com/office/powerpoint/2010/main" val="117693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A7E5-3208-4201-8E1C-C309EE9D0C3E}"/>
              </a:ext>
            </a:extLst>
          </p:cNvPr>
          <p:cNvSpPr>
            <a:spLocks noGrp="1"/>
          </p:cNvSpPr>
          <p:nvPr>
            <p:ph type="title"/>
          </p:nvPr>
        </p:nvSpPr>
        <p:spPr>
          <a:xfrm>
            <a:off x="913795" y="609600"/>
            <a:ext cx="10353762" cy="173355"/>
          </a:xfrm>
        </p:spPr>
        <p:txBody>
          <a:bodyPr>
            <a:normAutofit fontScale="90000"/>
          </a:bodyPr>
          <a:lstStyle/>
          <a:p>
            <a:r>
              <a:rPr lang="en-US" sz="4800" dirty="0"/>
              <a:t>Important Statistics</a:t>
            </a:r>
            <a:br>
              <a:rPr lang="en-US" sz="4800" dirty="0"/>
            </a:br>
            <a:endParaRPr lang="en-US" dirty="0"/>
          </a:p>
        </p:txBody>
      </p:sp>
      <p:pic>
        <p:nvPicPr>
          <p:cNvPr id="5" name="Picture 4">
            <a:extLst>
              <a:ext uri="{FF2B5EF4-FFF2-40B4-BE49-F238E27FC236}">
                <a16:creationId xmlns:a16="http://schemas.microsoft.com/office/drawing/2014/main" id="{3D40965C-EAC3-4EB6-9FF3-1DAC29940CC2}"/>
              </a:ext>
            </a:extLst>
          </p:cNvPr>
          <p:cNvPicPr>
            <a:picLocks noChangeAspect="1"/>
          </p:cNvPicPr>
          <p:nvPr/>
        </p:nvPicPr>
        <p:blipFill>
          <a:blip r:embed="rId2"/>
          <a:stretch>
            <a:fillRect/>
          </a:stretch>
        </p:blipFill>
        <p:spPr>
          <a:xfrm>
            <a:off x="632254" y="4257675"/>
            <a:ext cx="5657850" cy="1990725"/>
          </a:xfrm>
          <a:prstGeom prst="rect">
            <a:avLst/>
          </a:prstGeom>
        </p:spPr>
      </p:pic>
      <p:pic>
        <p:nvPicPr>
          <p:cNvPr id="6" name="Picture 5">
            <a:extLst>
              <a:ext uri="{FF2B5EF4-FFF2-40B4-BE49-F238E27FC236}">
                <a16:creationId xmlns:a16="http://schemas.microsoft.com/office/drawing/2014/main" id="{2C84502D-2FBB-4FFF-B905-A26D55A8EAF9}"/>
              </a:ext>
            </a:extLst>
          </p:cNvPr>
          <p:cNvPicPr>
            <a:picLocks noChangeAspect="1"/>
          </p:cNvPicPr>
          <p:nvPr/>
        </p:nvPicPr>
        <p:blipFill>
          <a:blip r:embed="rId3"/>
          <a:stretch>
            <a:fillRect/>
          </a:stretch>
        </p:blipFill>
        <p:spPr>
          <a:xfrm>
            <a:off x="651304" y="1377315"/>
            <a:ext cx="5638800" cy="2286000"/>
          </a:xfrm>
          <a:prstGeom prst="rect">
            <a:avLst/>
          </a:prstGeom>
        </p:spPr>
      </p:pic>
      <p:sp>
        <p:nvSpPr>
          <p:cNvPr id="7" name="TextBox 6">
            <a:extLst>
              <a:ext uri="{FF2B5EF4-FFF2-40B4-BE49-F238E27FC236}">
                <a16:creationId xmlns:a16="http://schemas.microsoft.com/office/drawing/2014/main" id="{68D10916-ED7E-43B4-B77D-DE9BD6C94E51}"/>
              </a:ext>
            </a:extLst>
          </p:cNvPr>
          <p:cNvSpPr txBox="1"/>
          <p:nvPr/>
        </p:nvSpPr>
        <p:spPr>
          <a:xfrm>
            <a:off x="6409372" y="990600"/>
            <a:ext cx="5638799" cy="590931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were a total of 155 </a:t>
            </a:r>
            <a:r>
              <a:rPr lang="en-US">
                <a:latin typeface="Times New Roman" panose="02020603050405020304" pitchFamily="18" charset="0"/>
                <a:cs typeface="Times New Roman" panose="02020603050405020304" pitchFamily="18" charset="0"/>
              </a:rPr>
              <a:t>Happiness Ranks, </a:t>
            </a:r>
            <a:r>
              <a:rPr lang="en-US" dirty="0">
                <a:latin typeface="Times New Roman" panose="02020603050405020304" pitchFamily="18" charset="0"/>
                <a:cs typeface="Times New Roman" panose="02020603050405020304" pitchFamily="18" charset="0"/>
              </a:rPr>
              <a:t>with a  mean of 105 and a standard deviation of 32. The average Happiness Score a country received was 4.49 with a min of 2.7 and a max of 7.5. There was a total of 10,661 terror attacks with an average of 1,038 and a standard deviation of 885 attacks. On average there were 2 people killed and 2 people wounded during a terror attack. The largest attack had 588 deaths which happened in </a:t>
            </a:r>
            <a:r>
              <a:rPr lang="en-US" dirty="0" err="1">
                <a:latin typeface="Times New Roman" panose="02020603050405020304" pitchFamily="18" charset="0"/>
                <a:cs typeface="Times New Roman" panose="02020603050405020304" pitchFamily="18" charset="0"/>
              </a:rPr>
              <a:t>Samalia</a:t>
            </a:r>
            <a:r>
              <a:rPr lang="en-US" dirty="0">
                <a:latin typeface="Times New Roman" panose="02020603050405020304" pitchFamily="18" charset="0"/>
                <a:cs typeface="Times New Roman" panose="02020603050405020304" pitchFamily="18" charset="0"/>
              </a:rPr>
              <a:t> on 10/14 with additional 316 wounded.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visual on the left shows the top 10 countries, we saw that Iraq had the most terror attack with about 2, 466 in total in 2017. Meanwhile it only held 117 Happiness Rank out of 155 ranks. Followed by Afghanistan with 1,414 terror attacks with a 141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Rank.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the scatter plot we can see that on average countries with a lower Happiness rank had higher deaths due to terror attacks. </a:t>
            </a:r>
          </a:p>
          <a:p>
            <a:endParaRPr lang="en-US" dirty="0"/>
          </a:p>
          <a:p>
            <a:endParaRPr lang="en-US" dirty="0"/>
          </a:p>
        </p:txBody>
      </p:sp>
      <p:sp>
        <p:nvSpPr>
          <p:cNvPr id="8" name="TextBox 7">
            <a:extLst>
              <a:ext uri="{FF2B5EF4-FFF2-40B4-BE49-F238E27FC236}">
                <a16:creationId xmlns:a16="http://schemas.microsoft.com/office/drawing/2014/main" id="{7FB58CE9-C1B4-4AB4-A1FE-C29CE27186D7}"/>
              </a:ext>
            </a:extLst>
          </p:cNvPr>
          <p:cNvSpPr txBox="1"/>
          <p:nvPr/>
        </p:nvSpPr>
        <p:spPr>
          <a:xfrm>
            <a:off x="913795" y="990600"/>
            <a:ext cx="4755485" cy="369332"/>
          </a:xfrm>
          <a:prstGeom prst="rect">
            <a:avLst/>
          </a:prstGeom>
          <a:noFill/>
        </p:spPr>
        <p:txBody>
          <a:bodyPr wrap="square" rtlCol="0">
            <a:spAutoFit/>
          </a:bodyPr>
          <a:lstStyle/>
          <a:p>
            <a:r>
              <a:rPr lang="en-US" dirty="0"/>
              <a:t>Top 10 Countries with the highest Terror Attacks</a:t>
            </a:r>
          </a:p>
        </p:txBody>
      </p:sp>
      <p:sp>
        <p:nvSpPr>
          <p:cNvPr id="11" name="TextBox 10">
            <a:extLst>
              <a:ext uri="{FF2B5EF4-FFF2-40B4-BE49-F238E27FC236}">
                <a16:creationId xmlns:a16="http://schemas.microsoft.com/office/drawing/2014/main" id="{E99B9B90-943C-48F0-A314-CE8FFDDECD74}"/>
              </a:ext>
            </a:extLst>
          </p:cNvPr>
          <p:cNvSpPr txBox="1"/>
          <p:nvPr/>
        </p:nvSpPr>
        <p:spPr>
          <a:xfrm>
            <a:off x="1082040" y="3870960"/>
            <a:ext cx="3642360" cy="369332"/>
          </a:xfrm>
          <a:prstGeom prst="rect">
            <a:avLst/>
          </a:prstGeom>
          <a:noFill/>
        </p:spPr>
        <p:txBody>
          <a:bodyPr wrap="square">
            <a:spAutoFit/>
          </a:bodyPr>
          <a:lstStyle/>
          <a:p>
            <a:r>
              <a:rPr lang="en-US" dirty="0"/>
              <a:t>Happiness Rank vs Terror Deaths</a:t>
            </a:r>
          </a:p>
        </p:txBody>
      </p:sp>
    </p:spTree>
    <p:extLst>
      <p:ext uri="{BB962C8B-B14F-4D97-AF65-F5344CB8AC3E}">
        <p14:creationId xmlns:p14="http://schemas.microsoft.com/office/powerpoint/2010/main" val="370495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6A0C-19B3-43F8-A2B6-6442C9CA43BB}"/>
              </a:ext>
            </a:extLst>
          </p:cNvPr>
          <p:cNvSpPr>
            <a:spLocks noGrp="1"/>
          </p:cNvSpPr>
          <p:nvPr>
            <p:ph type="title"/>
          </p:nvPr>
        </p:nvSpPr>
        <p:spPr/>
        <p:txBody>
          <a:bodyPr>
            <a:normAutofit fontScale="90000"/>
          </a:bodyPr>
          <a:lstStyle/>
          <a:p>
            <a:r>
              <a:rPr lang="en-US" sz="4800" dirty="0"/>
              <a:t>Visuals </a:t>
            </a:r>
            <a:br>
              <a:rPr lang="en-US" sz="4800" dirty="0"/>
            </a:br>
            <a:endParaRPr lang="en-US" dirty="0"/>
          </a:p>
        </p:txBody>
      </p:sp>
      <p:pic>
        <p:nvPicPr>
          <p:cNvPr id="4" name="Picture 3">
            <a:extLst>
              <a:ext uri="{FF2B5EF4-FFF2-40B4-BE49-F238E27FC236}">
                <a16:creationId xmlns:a16="http://schemas.microsoft.com/office/drawing/2014/main" id="{22CB7F4D-87C5-4C86-BB04-456CC6B96113}"/>
              </a:ext>
            </a:extLst>
          </p:cNvPr>
          <p:cNvPicPr>
            <a:picLocks noChangeAspect="1"/>
          </p:cNvPicPr>
          <p:nvPr/>
        </p:nvPicPr>
        <p:blipFill>
          <a:blip r:embed="rId2"/>
          <a:stretch>
            <a:fillRect/>
          </a:stretch>
        </p:blipFill>
        <p:spPr>
          <a:xfrm>
            <a:off x="142875" y="1398766"/>
            <a:ext cx="4858060" cy="4060468"/>
          </a:xfrm>
          <a:prstGeom prst="rect">
            <a:avLst/>
          </a:prstGeom>
        </p:spPr>
      </p:pic>
      <p:pic>
        <p:nvPicPr>
          <p:cNvPr id="5" name="Picture 4">
            <a:extLst>
              <a:ext uri="{FF2B5EF4-FFF2-40B4-BE49-F238E27FC236}">
                <a16:creationId xmlns:a16="http://schemas.microsoft.com/office/drawing/2014/main" id="{50A06BE4-1E2D-4142-A477-DB26FE9B3E5B}"/>
              </a:ext>
            </a:extLst>
          </p:cNvPr>
          <p:cNvPicPr>
            <a:picLocks noChangeAspect="1"/>
          </p:cNvPicPr>
          <p:nvPr/>
        </p:nvPicPr>
        <p:blipFill>
          <a:blip r:embed="rId3"/>
          <a:stretch>
            <a:fillRect/>
          </a:stretch>
        </p:blipFill>
        <p:spPr>
          <a:xfrm>
            <a:off x="5085308" y="1398766"/>
            <a:ext cx="7106692" cy="4060468"/>
          </a:xfrm>
          <a:prstGeom prst="rect">
            <a:avLst/>
          </a:prstGeom>
        </p:spPr>
      </p:pic>
      <p:sp>
        <p:nvSpPr>
          <p:cNvPr id="6" name="TextBox 5">
            <a:extLst>
              <a:ext uri="{FF2B5EF4-FFF2-40B4-BE49-F238E27FC236}">
                <a16:creationId xmlns:a16="http://schemas.microsoft.com/office/drawing/2014/main" id="{E090C080-3361-428F-9DAB-ED60915F3346}"/>
              </a:ext>
            </a:extLst>
          </p:cNvPr>
          <p:cNvSpPr txBox="1"/>
          <p:nvPr/>
        </p:nvSpPr>
        <p:spPr>
          <a:xfrm>
            <a:off x="497270" y="5715000"/>
            <a:ext cx="4588038" cy="646331"/>
          </a:xfrm>
          <a:prstGeom prst="rect">
            <a:avLst/>
          </a:prstGeom>
          <a:noFill/>
        </p:spPr>
        <p:txBody>
          <a:bodyPr wrap="square" rtlCol="0">
            <a:spAutoFit/>
          </a:bodyPr>
          <a:lstStyle/>
          <a:p>
            <a:r>
              <a:rPr lang="en-US" dirty="0"/>
              <a:t>Correlation heatmap Graph between all quantitative variables in the merged </a:t>
            </a:r>
            <a:r>
              <a:rPr lang="en-US" dirty="0" err="1"/>
              <a:t>Dataframe</a:t>
            </a:r>
            <a:endParaRPr lang="en-US" dirty="0"/>
          </a:p>
        </p:txBody>
      </p:sp>
      <p:sp>
        <p:nvSpPr>
          <p:cNvPr id="7" name="TextBox 6">
            <a:extLst>
              <a:ext uri="{FF2B5EF4-FFF2-40B4-BE49-F238E27FC236}">
                <a16:creationId xmlns:a16="http://schemas.microsoft.com/office/drawing/2014/main" id="{37AF7FE3-A4C4-4538-9F0B-F149A9EAA6AC}"/>
              </a:ext>
            </a:extLst>
          </p:cNvPr>
          <p:cNvSpPr txBox="1"/>
          <p:nvPr/>
        </p:nvSpPr>
        <p:spPr>
          <a:xfrm>
            <a:off x="5334000" y="5576500"/>
            <a:ext cx="5791199" cy="923330"/>
          </a:xfrm>
          <a:prstGeom prst="rect">
            <a:avLst/>
          </a:prstGeom>
          <a:noFill/>
        </p:spPr>
        <p:txBody>
          <a:bodyPr wrap="square" rtlCol="0">
            <a:spAutoFit/>
          </a:bodyPr>
          <a:lstStyle/>
          <a:p>
            <a:r>
              <a:rPr lang="en-US" dirty="0"/>
              <a:t>Interactive Map Visual, showing a color array of counties by their happiness score. </a:t>
            </a:r>
          </a:p>
          <a:p>
            <a:r>
              <a:rPr lang="en-US" dirty="0"/>
              <a:t>Sudan had the lowest score of 2.6. </a:t>
            </a:r>
          </a:p>
        </p:txBody>
      </p:sp>
    </p:spTree>
    <p:extLst>
      <p:ext uri="{BB962C8B-B14F-4D97-AF65-F5344CB8AC3E}">
        <p14:creationId xmlns:p14="http://schemas.microsoft.com/office/powerpoint/2010/main" val="203005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B430-CE19-41D2-9DC2-48F2DCEF197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4D1514E-A89A-4D30-9644-B01281CA3F96}"/>
              </a:ext>
            </a:extLst>
          </p:cNvPr>
          <p:cNvSpPr>
            <a:spLocks noGrp="1"/>
          </p:cNvSpPr>
          <p:nvPr>
            <p:ph idx="1"/>
          </p:nvPr>
        </p:nvSpPr>
        <p:spPr>
          <a:xfrm>
            <a:off x="5135879" y="1714499"/>
            <a:ext cx="6739892" cy="4533901"/>
          </a:xfrm>
        </p:spPr>
        <p:txBody>
          <a:bodyPr>
            <a:normAutofit fontScale="92500"/>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Is there a relationship between Happiness Index of a country and Terror Attacks? </a:t>
            </a:r>
          </a:p>
          <a:p>
            <a:pPr lvl="1"/>
            <a:r>
              <a:rPr lang="en-US" dirty="0">
                <a:solidFill>
                  <a:schemeClr val="tx1">
                    <a:lumMod val="95000"/>
                  </a:schemeClr>
                </a:solidFill>
                <a:latin typeface="Times New Roman" panose="02020603050405020304" pitchFamily="18" charset="0"/>
                <a:cs typeface="Times New Roman" panose="02020603050405020304" pitchFamily="18" charset="0"/>
              </a:rPr>
              <a:t>From the correlation graph we could see that Terror Attack had a moderate correlation of .40 with Happiness Rank and Score of a country, which means that lower happened rank countries have more terror attacks. Furthermore, Terror attacks had moderate negative correlation with Happiness Score, Freedom and Dystopia Residual. This could be an indicator that countries with more government control, less freedom and more totalitarian regime have higher numbers of terror attacks.  Additionally, from the scatterplot we saw that lower rank countries had more deaths from terror attacks. Lastly, the top 10 countries in the bar graph had low Happiness Ranks. </a:t>
            </a:r>
          </a:p>
        </p:txBody>
      </p:sp>
      <p:pic>
        <p:nvPicPr>
          <p:cNvPr id="4" name="Picture 3">
            <a:extLst>
              <a:ext uri="{FF2B5EF4-FFF2-40B4-BE49-F238E27FC236}">
                <a16:creationId xmlns:a16="http://schemas.microsoft.com/office/drawing/2014/main" id="{3A18B4E9-0407-490A-A5AA-9995CE328B91}"/>
              </a:ext>
            </a:extLst>
          </p:cNvPr>
          <p:cNvPicPr>
            <a:picLocks noChangeAspect="1"/>
          </p:cNvPicPr>
          <p:nvPr/>
        </p:nvPicPr>
        <p:blipFill>
          <a:blip r:embed="rId2"/>
          <a:stretch>
            <a:fillRect/>
          </a:stretch>
        </p:blipFill>
        <p:spPr>
          <a:xfrm>
            <a:off x="316229" y="1714499"/>
            <a:ext cx="4819650" cy="4438650"/>
          </a:xfrm>
          <a:prstGeom prst="rect">
            <a:avLst/>
          </a:prstGeom>
        </p:spPr>
      </p:pic>
    </p:spTree>
    <p:extLst>
      <p:ext uri="{BB962C8B-B14F-4D97-AF65-F5344CB8AC3E}">
        <p14:creationId xmlns:p14="http://schemas.microsoft.com/office/powerpoint/2010/main" val="3865937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{6C5C287D-3DC2-4998-A465-D36DC64CB42B}tf55705232_win32</Template>
  <TotalTime>190</TotalTime>
  <Words>607</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Goudy Old Style</vt:lpstr>
      <vt:lpstr>Times New Roman</vt:lpstr>
      <vt:lpstr>Wingdings 2</vt:lpstr>
      <vt:lpstr>SlateVTI</vt:lpstr>
      <vt:lpstr>Final Python Data Project </vt:lpstr>
      <vt:lpstr>Outline</vt:lpstr>
      <vt:lpstr>Datasets Description </vt:lpstr>
      <vt:lpstr>ERD </vt:lpstr>
      <vt:lpstr>Important Statistics </vt:lpstr>
      <vt:lpstr>Visuals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Python Data Project </dc:title>
  <dc:creator>Ksenia Alexandrovna Semina</dc:creator>
  <cp:lastModifiedBy>Ksenia Alexandrovna Semina</cp:lastModifiedBy>
  <cp:revision>13</cp:revision>
  <dcterms:created xsi:type="dcterms:W3CDTF">2020-12-03T16:27:50Z</dcterms:created>
  <dcterms:modified xsi:type="dcterms:W3CDTF">2020-12-03T20:21:57Z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