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5" r:id="rId9"/>
    <p:sldId id="282" r:id="rId10"/>
    <p:sldId id="283"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19" autoAdjust="0"/>
  </p:normalViewPr>
  <p:slideViewPr>
    <p:cSldViewPr snapToGrid="0">
      <p:cViewPr varScale="1">
        <p:scale>
          <a:sx n="57" d="100"/>
          <a:sy n="57" d="100"/>
        </p:scale>
        <p:origin x="102" y="1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enia Semina" userId="fe6065b6-cc4a-4f5d-8e78-f6bc753a5a85" providerId="ADAL" clId="{9282F7F3-99B7-4A79-AADA-B2CAF282FCFE}"/>
    <pc:docChg chg="custSel modSld">
      <pc:chgData name="Ksenia Semina" userId="fe6065b6-cc4a-4f5d-8e78-f6bc753a5a85" providerId="ADAL" clId="{9282F7F3-99B7-4A79-AADA-B2CAF282FCFE}" dt="2021-01-26T23:21:25.600" v="68" actId="14100"/>
      <pc:docMkLst>
        <pc:docMk/>
      </pc:docMkLst>
      <pc:sldChg chg="modSp mod">
        <pc:chgData name="Ksenia Semina" userId="fe6065b6-cc4a-4f5d-8e78-f6bc753a5a85" providerId="ADAL" clId="{9282F7F3-99B7-4A79-AADA-B2CAF282FCFE}" dt="2021-01-26T23:21:25.600" v="68" actId="14100"/>
        <pc:sldMkLst>
          <pc:docMk/>
          <pc:sldMk cId="3865937853" sldId="284"/>
        </pc:sldMkLst>
        <pc:spChg chg="mod">
          <ac:chgData name="Ksenia Semina" userId="fe6065b6-cc4a-4f5d-8e78-f6bc753a5a85" providerId="ADAL" clId="{9282F7F3-99B7-4A79-AADA-B2CAF282FCFE}" dt="2021-01-26T23:21:25.600" v="68" actId="14100"/>
          <ac:spMkLst>
            <pc:docMk/>
            <pc:sldMk cId="3865937853" sldId="284"/>
            <ac:spMk id="3" creationId="{A4D1514E-A89A-4D30-9644-B01281CA3F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hubhamsharma99/global-terrorism" TargetMode="External"/><Relationship Id="rId2" Type="http://schemas.openxmlformats.org/officeDocument/2006/relationships/hyperlink" Target="https://www.kaggle.com/mathurinache/world-happiness-report?select=2017.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Final Python Data Project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World Happiness vs. Global Terrorism </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Outline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Data Description </a:t>
            </a:r>
          </a:p>
          <a:p>
            <a:pPr marL="36900" lvl="0" indent="0">
              <a:buNone/>
            </a:pPr>
            <a:r>
              <a:rPr lang="en-US" sz="2400" dirty="0"/>
              <a:t>ERD </a:t>
            </a:r>
          </a:p>
          <a:p>
            <a:pPr marL="36900" lvl="0" indent="0">
              <a:buNone/>
            </a:pPr>
            <a:r>
              <a:rPr lang="en-US" sz="2400" dirty="0"/>
              <a:t>Outliers &amp; Missing Data</a:t>
            </a:r>
          </a:p>
          <a:p>
            <a:pPr marL="36900" lvl="0" indent="0">
              <a:buNone/>
            </a:pPr>
            <a:r>
              <a:rPr lang="en-US" sz="2400" dirty="0"/>
              <a:t>Important Statistics</a:t>
            </a:r>
          </a:p>
          <a:p>
            <a:pPr marL="36900" indent="0">
              <a:buNone/>
            </a:pPr>
            <a:r>
              <a:rPr lang="en-US" sz="2400" dirty="0"/>
              <a:t>Visuals </a:t>
            </a:r>
          </a:p>
          <a:p>
            <a:pPr marL="36900" indent="0">
              <a:buNone/>
            </a:pPr>
            <a:r>
              <a:rPr lang="en-US" sz="2400" dirty="0"/>
              <a:t>Conclusion </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6C7-C910-4980-A54F-D42F469DE906}"/>
              </a:ext>
            </a:extLst>
          </p:cNvPr>
          <p:cNvSpPr>
            <a:spLocks noGrp="1"/>
          </p:cNvSpPr>
          <p:nvPr>
            <p:ph type="title"/>
          </p:nvPr>
        </p:nvSpPr>
        <p:spPr>
          <a:xfrm>
            <a:off x="913795" y="203200"/>
            <a:ext cx="10353762" cy="982133"/>
          </a:xfrm>
        </p:spPr>
        <p:txBody>
          <a:bodyPr/>
          <a:lstStyle/>
          <a:p>
            <a:r>
              <a:rPr lang="en-US" dirty="0"/>
              <a:t>Datasets Description </a:t>
            </a:r>
          </a:p>
        </p:txBody>
      </p:sp>
      <p:sp>
        <p:nvSpPr>
          <p:cNvPr id="3" name="Content Placeholder 2">
            <a:extLst>
              <a:ext uri="{FF2B5EF4-FFF2-40B4-BE49-F238E27FC236}">
                <a16:creationId xmlns:a16="http://schemas.microsoft.com/office/drawing/2014/main" id="{9E004B07-CD2B-415F-AF7D-7DA7D7A34E10}"/>
              </a:ext>
            </a:extLst>
          </p:cNvPr>
          <p:cNvSpPr>
            <a:spLocks noGrp="1"/>
          </p:cNvSpPr>
          <p:nvPr>
            <p:ph idx="1"/>
          </p:nvPr>
        </p:nvSpPr>
        <p:spPr>
          <a:xfrm>
            <a:off x="913795" y="1185333"/>
            <a:ext cx="10353762" cy="5350934"/>
          </a:xfrm>
        </p:spPr>
        <p:txBody>
          <a:bodyPr>
            <a:noAutofit/>
          </a:bodyPr>
          <a:lstStyle/>
          <a:p>
            <a:r>
              <a:rPr lang="en-US" sz="1600" dirty="0">
                <a:solidFill>
                  <a:srgbClr val="FFFFFF"/>
                </a:solidFill>
                <a:latin typeface="Times New Roman" panose="02020603050405020304" pitchFamily="18" charset="0"/>
                <a:cs typeface="Times New Roman" panose="02020603050405020304" pitchFamily="18" charset="0"/>
              </a:rPr>
              <a:t>Happiness Index </a:t>
            </a:r>
          </a:p>
          <a:p>
            <a:pPr lvl="1"/>
            <a:r>
              <a:rPr lang="en-US" sz="1600" dirty="0">
                <a:solidFill>
                  <a:srgbClr val="FFFF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https://www.kaggle.com/mathurinache/world-happiness-report?select=2017.csv</a:t>
            </a:r>
            <a:endParaRPr lang="en-US" sz="1600" dirty="0">
              <a:solidFill>
                <a:srgbClr val="FFFFFF"/>
              </a:solidFill>
              <a:latin typeface="Times New Roman" panose="02020603050405020304" pitchFamily="18" charset="0"/>
              <a:cs typeface="Times New Roman" panose="02020603050405020304" pitchFamily="18" charset="0"/>
            </a:endParaRPr>
          </a:p>
          <a:p>
            <a:pPr lvl="1"/>
            <a:r>
              <a:rPr lang="en-US" sz="1600" dirty="0">
                <a:solidFill>
                  <a:srgbClr val="FFFFFF"/>
                </a:solidFill>
                <a:latin typeface="Times New Roman" panose="02020603050405020304" pitchFamily="18" charset="0"/>
                <a:cs typeface="Times New Roman" panose="02020603050405020304" pitchFamily="18" charset="0"/>
              </a:rPr>
              <a:t>Source: </a:t>
            </a:r>
            <a:r>
              <a:rPr lang="en-US" sz="1600" b="0" i="0" dirty="0">
                <a:solidFill>
                  <a:srgbClr val="FFFFFF"/>
                </a:solidFill>
                <a:effectLst/>
                <a:latin typeface="Times New Roman" panose="02020603050405020304" pitchFamily="18" charset="0"/>
                <a:cs typeface="Times New Roman" panose="02020603050405020304" pitchFamily="18" charset="0"/>
              </a:rPr>
              <a:t>World Happiness Report</a:t>
            </a:r>
          </a:p>
          <a:p>
            <a:pPr lvl="2"/>
            <a:r>
              <a:rPr lang="en-US" sz="1600" b="0" i="0" dirty="0">
                <a:solidFill>
                  <a:srgbClr val="FFFFFF"/>
                </a:solidFill>
                <a:effectLst/>
                <a:latin typeface="Times New Roman" panose="02020603050405020304" pitchFamily="18" charset="0"/>
                <a:cs typeface="Times New Roman" panose="02020603050405020304" pitchFamily="18" charset="0"/>
              </a:rPr>
              <a:t>“The World Happiness Report is a landmark survey of the state of global happiness that ranks 156 countries by how happy their citizens perceive themselves to be. The World Happiness Report 2020 for the first time ranks cities around the world by their subjective well-being and digs more deeply into how the social, urban and natural environments combine to affect our happiness. For</a:t>
            </a:r>
            <a:r>
              <a:rPr lang="en-US" sz="1600" dirty="0">
                <a:solidFill>
                  <a:srgbClr val="FFFFFF"/>
                </a:solidFill>
                <a:effectLst/>
                <a:latin typeface="Times New Roman" panose="02020603050405020304" pitchFamily="18" charset="0"/>
                <a:cs typeface="Times New Roman" panose="02020603050405020304" pitchFamily="18" charset="0"/>
              </a:rPr>
              <a:t> my project I used data from 2017 in order to match the year with the Global Terrorism Dataset. “</a:t>
            </a:r>
            <a:endParaRPr lang="en-US" sz="1600" dirty="0">
              <a:solidFill>
                <a:srgbClr val="FFFFFF"/>
              </a:solidFill>
              <a:latin typeface="Times New Roman" panose="02020603050405020304" pitchFamily="18" charset="0"/>
              <a:cs typeface="Times New Roman" panose="02020603050405020304" pitchFamily="18" charset="0"/>
            </a:endParaRPr>
          </a:p>
          <a:p>
            <a:r>
              <a:rPr lang="en-US" sz="1600" dirty="0">
                <a:solidFill>
                  <a:srgbClr val="FFFFFF"/>
                </a:solidFill>
                <a:latin typeface="Times New Roman" panose="02020603050405020304" pitchFamily="18" charset="0"/>
                <a:cs typeface="Times New Roman" panose="02020603050405020304" pitchFamily="18" charset="0"/>
              </a:rPr>
              <a:t>Global Terrorism </a:t>
            </a:r>
          </a:p>
          <a:p>
            <a:pPr lvl="1"/>
            <a:r>
              <a:rPr lang="en-US" sz="1600" dirty="0">
                <a:solidFill>
                  <a:srgbClr val="FFFF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https://www.kaggle.com/shubhamsharma99/global-terrorism</a:t>
            </a:r>
            <a:endParaRPr lang="en-US" sz="1600" dirty="0">
              <a:solidFill>
                <a:srgbClr val="FFFFFF"/>
              </a:solidFill>
              <a:latin typeface="Times New Roman" panose="02020603050405020304" pitchFamily="18" charset="0"/>
              <a:cs typeface="Times New Roman" panose="02020603050405020304" pitchFamily="18" charset="0"/>
            </a:endParaRPr>
          </a:p>
          <a:p>
            <a:pPr lvl="1"/>
            <a:r>
              <a:rPr lang="en-US" sz="1600" dirty="0">
                <a:solidFill>
                  <a:srgbClr val="FFFFFF"/>
                </a:solidFill>
                <a:latin typeface="Times New Roman" panose="02020603050405020304" pitchFamily="18" charset="0"/>
                <a:cs typeface="Times New Roman" panose="02020603050405020304" pitchFamily="18" charset="0"/>
              </a:rPr>
              <a:t>Source: Global Terrorism Database (GTD)</a:t>
            </a:r>
          </a:p>
          <a:p>
            <a:pPr lvl="2"/>
            <a:r>
              <a:rPr lang="en-US" sz="1600" b="0" i="0" dirty="0">
                <a:solidFill>
                  <a:srgbClr val="FFFFFF"/>
                </a:solidFill>
                <a:effectLst/>
                <a:latin typeface="Times New Roman" panose="02020603050405020304" pitchFamily="18" charset="0"/>
                <a:cs typeface="Times New Roman" panose="02020603050405020304" pitchFamily="18" charset="0"/>
              </a:rPr>
              <a:t>“The Global Terrorism Database (GTD) is an open-source database including information on terrorist events around the world since 1970 (I used data from 2017). Unlike many other event databases, the GTD includes systematic data on international as well as domestic terrorist incidents that have occurred during this time period and now includes over 190,000 cases. For each GTD incident, information is available on the date and location of the incident, the weapons used and nature of the target, the number of casualties, and -- when identifiable -- the identity of the perpetrator.”</a:t>
            </a:r>
            <a:endParaRPr lang="en-US" sz="16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8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53FE8-5FEF-495F-8C6D-B05A175DC868}"/>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ERD </a:t>
            </a:r>
          </a:p>
        </p:txBody>
      </p:sp>
      <p:sp>
        <p:nvSpPr>
          <p:cNvPr id="6" name="TextBox 5">
            <a:extLst>
              <a:ext uri="{FF2B5EF4-FFF2-40B4-BE49-F238E27FC236}">
                <a16:creationId xmlns:a16="http://schemas.microsoft.com/office/drawing/2014/main" id="{56B55F3E-534D-44DD-AC72-ABF1562CCDBC}"/>
              </a:ext>
            </a:extLst>
          </p:cNvPr>
          <p:cNvSpPr txBox="1"/>
          <p:nvPr/>
        </p:nvSpPr>
        <p:spPr>
          <a:xfrm>
            <a:off x="565454" y="2232639"/>
            <a:ext cx="3358084" cy="3544046"/>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is an ERD for my Datasets. I have created one table for Global Terrorism, Address and Happiness Index. I have connected the two datasets through Country name/ID. A Terror attack can happen more than once in the same location. A country only has one happy index.  </a:t>
            </a:r>
          </a:p>
        </p:txBody>
      </p:sp>
      <p:pic>
        <p:nvPicPr>
          <p:cNvPr id="4" name="Picture 3" descr="Graphical user interface, diagram&#10;&#10;Description automatically generated">
            <a:extLst>
              <a:ext uri="{FF2B5EF4-FFF2-40B4-BE49-F238E27FC236}">
                <a16:creationId xmlns:a16="http://schemas.microsoft.com/office/drawing/2014/main" id="{CAECDF21-4ED9-40E0-ABF4-8563BCE2A4AC}"/>
              </a:ext>
            </a:extLst>
          </p:cNvPr>
          <p:cNvPicPr>
            <a:picLocks noChangeAspect="1"/>
          </p:cNvPicPr>
          <p:nvPr/>
        </p:nvPicPr>
        <p:blipFill>
          <a:blip r:embed="rId3"/>
          <a:stretch>
            <a:fillRect/>
          </a:stretch>
        </p:blipFill>
        <p:spPr>
          <a:xfrm>
            <a:off x="4271880" y="1656500"/>
            <a:ext cx="7765745" cy="3960529"/>
          </a:xfrm>
          <a:prstGeom prst="rect">
            <a:avLst/>
          </a:prstGeom>
        </p:spPr>
      </p:pic>
    </p:spTree>
    <p:extLst>
      <p:ext uri="{BB962C8B-B14F-4D97-AF65-F5344CB8AC3E}">
        <p14:creationId xmlns:p14="http://schemas.microsoft.com/office/powerpoint/2010/main" val="117693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98CBF-71F6-4C51-9E85-4076FF1D6FFB}"/>
              </a:ext>
            </a:extLst>
          </p:cNvPr>
          <p:cNvSpPr>
            <a:spLocks noGrp="1"/>
          </p:cNvSpPr>
          <p:nvPr>
            <p:ph type="title"/>
          </p:nvPr>
        </p:nvSpPr>
        <p:spPr>
          <a:xfrm>
            <a:off x="913796" y="643465"/>
            <a:ext cx="3382638" cy="1370605"/>
          </a:xfrm>
        </p:spPr>
        <p:txBody>
          <a:bodyPr>
            <a:normAutofit/>
          </a:bodyPr>
          <a:lstStyle/>
          <a:p>
            <a:pPr algn="l"/>
            <a:r>
              <a:rPr lang="en-US" sz="3000"/>
              <a:t>Outliers and Missing Data </a:t>
            </a:r>
          </a:p>
        </p:txBody>
      </p:sp>
      <p:sp>
        <p:nvSpPr>
          <p:cNvPr id="3" name="Content Placeholder 2">
            <a:extLst>
              <a:ext uri="{FF2B5EF4-FFF2-40B4-BE49-F238E27FC236}">
                <a16:creationId xmlns:a16="http://schemas.microsoft.com/office/drawing/2014/main" id="{E0AB1A75-73B8-4F5B-8717-FC643702C9FA}"/>
              </a:ext>
            </a:extLst>
          </p:cNvPr>
          <p:cNvSpPr>
            <a:spLocks noGrp="1"/>
          </p:cNvSpPr>
          <p:nvPr>
            <p:ph idx="1"/>
          </p:nvPr>
        </p:nvSpPr>
        <p:spPr>
          <a:xfrm>
            <a:off x="913795" y="2247153"/>
            <a:ext cx="4986759" cy="3398904"/>
          </a:xfrm>
        </p:spPr>
        <p:txBody>
          <a:bodyPr>
            <a:normAutofit fontScale="92500" lnSpcReduction="10000"/>
          </a:bodyPr>
          <a:lstStyle/>
          <a:p>
            <a:r>
              <a:rPr lang="en-US" sz="1800" dirty="0"/>
              <a:t>Happiness Index had no missing data. Global Terrorist was missing values in Killed and Wounded variables. Since I was going to analyze them, I have added the min value in the column to replace the missing values. Since I was not going to use longitude and latitude, I left them as missing. I did not want to delete any value rows as they are important in my analysis.</a:t>
            </a:r>
          </a:p>
          <a:p>
            <a:r>
              <a:rPr lang="en-US" sz="1800" dirty="0"/>
              <a:t>There were some outliers in Happy index and Global Terrorism datasets but since they are all actual and important values, I did not delete them or excluded them from my analysis. </a:t>
            </a:r>
          </a:p>
        </p:txBody>
      </p:sp>
      <p:pic>
        <p:nvPicPr>
          <p:cNvPr id="4" name="Picture 3">
            <a:extLst>
              <a:ext uri="{FF2B5EF4-FFF2-40B4-BE49-F238E27FC236}">
                <a16:creationId xmlns:a16="http://schemas.microsoft.com/office/drawing/2014/main" id="{CEE48BD2-6B87-4DF2-829A-E46B0FDE5A45}"/>
              </a:ext>
            </a:extLst>
          </p:cNvPr>
          <p:cNvPicPr>
            <a:picLocks noChangeAspect="1"/>
          </p:cNvPicPr>
          <p:nvPr/>
        </p:nvPicPr>
        <p:blipFill>
          <a:blip r:embed="rId3"/>
          <a:stretch>
            <a:fillRect/>
          </a:stretch>
        </p:blipFill>
        <p:spPr>
          <a:xfrm>
            <a:off x="6991599" y="2247153"/>
            <a:ext cx="1571625" cy="2971800"/>
          </a:xfrm>
          <a:prstGeom prst="rect">
            <a:avLst/>
          </a:prstGeom>
        </p:spPr>
      </p:pic>
      <p:pic>
        <p:nvPicPr>
          <p:cNvPr id="5" name="Picture 4">
            <a:extLst>
              <a:ext uri="{FF2B5EF4-FFF2-40B4-BE49-F238E27FC236}">
                <a16:creationId xmlns:a16="http://schemas.microsoft.com/office/drawing/2014/main" id="{DAD62692-6800-41B6-B6FA-60F8D86E2F47}"/>
              </a:ext>
            </a:extLst>
          </p:cNvPr>
          <p:cNvPicPr>
            <a:picLocks noChangeAspect="1"/>
          </p:cNvPicPr>
          <p:nvPr/>
        </p:nvPicPr>
        <p:blipFill>
          <a:blip r:embed="rId4"/>
          <a:stretch>
            <a:fillRect/>
          </a:stretch>
        </p:blipFill>
        <p:spPr>
          <a:xfrm>
            <a:off x="9782780" y="2190003"/>
            <a:ext cx="1495425" cy="3028950"/>
          </a:xfrm>
          <a:prstGeom prst="rect">
            <a:avLst/>
          </a:prstGeom>
        </p:spPr>
      </p:pic>
      <p:sp>
        <p:nvSpPr>
          <p:cNvPr id="6" name="Arrow: Right 5">
            <a:extLst>
              <a:ext uri="{FF2B5EF4-FFF2-40B4-BE49-F238E27FC236}">
                <a16:creationId xmlns:a16="http://schemas.microsoft.com/office/drawing/2014/main" id="{49F58068-5C9F-4D6D-A225-5DC30D36600E}"/>
              </a:ext>
            </a:extLst>
          </p:cNvPr>
          <p:cNvSpPr/>
          <p:nvPr/>
        </p:nvSpPr>
        <p:spPr>
          <a:xfrm>
            <a:off x="8919002" y="3733053"/>
            <a:ext cx="508000" cy="344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533764E-627F-4916-9EB4-729E31BE3BDB}"/>
              </a:ext>
            </a:extLst>
          </p:cNvPr>
          <p:cNvSpPr txBox="1"/>
          <p:nvPr/>
        </p:nvSpPr>
        <p:spPr>
          <a:xfrm>
            <a:off x="6991599" y="5380488"/>
            <a:ext cx="3120390" cy="276999"/>
          </a:xfrm>
          <a:prstGeom prst="rect">
            <a:avLst/>
          </a:prstGeom>
          <a:noFill/>
        </p:spPr>
        <p:txBody>
          <a:bodyPr wrap="square" rtlCol="0">
            <a:spAutoFit/>
          </a:bodyPr>
          <a:lstStyle/>
          <a:p>
            <a:r>
              <a:rPr lang="en-US" sz="1200" dirty="0"/>
              <a:t>Missing values in Global Terrorism Dataset </a:t>
            </a:r>
          </a:p>
        </p:txBody>
      </p:sp>
    </p:spTree>
    <p:extLst>
      <p:ext uri="{BB962C8B-B14F-4D97-AF65-F5344CB8AC3E}">
        <p14:creationId xmlns:p14="http://schemas.microsoft.com/office/powerpoint/2010/main" val="28067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A7E5-3208-4201-8E1C-C309EE9D0C3E}"/>
              </a:ext>
            </a:extLst>
          </p:cNvPr>
          <p:cNvSpPr>
            <a:spLocks noGrp="1"/>
          </p:cNvSpPr>
          <p:nvPr>
            <p:ph type="title"/>
          </p:nvPr>
        </p:nvSpPr>
        <p:spPr>
          <a:xfrm>
            <a:off x="913795" y="609600"/>
            <a:ext cx="10353762" cy="173355"/>
          </a:xfrm>
        </p:spPr>
        <p:txBody>
          <a:bodyPr>
            <a:normAutofit fontScale="90000"/>
          </a:bodyPr>
          <a:lstStyle/>
          <a:p>
            <a:r>
              <a:rPr lang="en-US" sz="4800" dirty="0"/>
              <a:t>Important Statistics</a:t>
            </a:r>
            <a:br>
              <a:rPr lang="en-US" sz="4800" dirty="0"/>
            </a:br>
            <a:endParaRPr lang="en-US" dirty="0"/>
          </a:p>
        </p:txBody>
      </p:sp>
      <p:sp>
        <p:nvSpPr>
          <p:cNvPr id="7" name="TextBox 6">
            <a:extLst>
              <a:ext uri="{FF2B5EF4-FFF2-40B4-BE49-F238E27FC236}">
                <a16:creationId xmlns:a16="http://schemas.microsoft.com/office/drawing/2014/main" id="{68D10916-ED7E-43B4-B77D-DE9BD6C94E51}"/>
              </a:ext>
            </a:extLst>
          </p:cNvPr>
          <p:cNvSpPr txBox="1"/>
          <p:nvPr/>
        </p:nvSpPr>
        <p:spPr>
          <a:xfrm>
            <a:off x="6409372" y="990600"/>
            <a:ext cx="5638799" cy="59093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There were a total of 155 Happiness Ranks, with a  mean of 105 and a standard deviation of 32. The average Happiness Score a country received was 4.49 with a min of 2.7 and a max of 7.5. There was a total of 10,661 terror attacks with an average of 1,038 and a standard deviation of 885 attacks. On average there were 2 people killed and 2 people wounded during a terror attack. The largest attack had 588 deaths which happened in </a:t>
            </a:r>
            <a:r>
              <a:rPr lang="en-US" dirty="0" err="1">
                <a:latin typeface="Times New Roman" panose="02020603050405020304" pitchFamily="18" charset="0"/>
                <a:cs typeface="Times New Roman" panose="02020603050405020304" pitchFamily="18" charset="0"/>
              </a:rPr>
              <a:t>Samalia</a:t>
            </a:r>
            <a:r>
              <a:rPr lang="en-US" dirty="0">
                <a:latin typeface="Times New Roman" panose="02020603050405020304" pitchFamily="18" charset="0"/>
                <a:cs typeface="Times New Roman" panose="02020603050405020304" pitchFamily="18" charset="0"/>
              </a:rPr>
              <a:t> on 10/14 with additional 316 wounded.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visual on the left shows the top 10 countries, we saw that Iraq had the most terror attack with about 2, 466 in total in 2017. Meanwhile it only held 117 Happiness Rank out of 155 ranks. Followed by Afghanistan with 1,414 terror attacks with a 141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Rank.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the scatter plot we can see that on average countries with a lower Happiness rank had higher deaths due to terror attacks. </a:t>
            </a:r>
          </a:p>
          <a:p>
            <a:endParaRPr lang="en-US" dirty="0"/>
          </a:p>
          <a:p>
            <a:endParaRPr lang="en-US" dirty="0"/>
          </a:p>
        </p:txBody>
      </p:sp>
      <p:sp>
        <p:nvSpPr>
          <p:cNvPr id="8" name="TextBox 7">
            <a:extLst>
              <a:ext uri="{FF2B5EF4-FFF2-40B4-BE49-F238E27FC236}">
                <a16:creationId xmlns:a16="http://schemas.microsoft.com/office/drawing/2014/main" id="{7FB58CE9-C1B4-4AB4-A1FE-C29CE27186D7}"/>
              </a:ext>
            </a:extLst>
          </p:cNvPr>
          <p:cNvSpPr txBox="1"/>
          <p:nvPr/>
        </p:nvSpPr>
        <p:spPr>
          <a:xfrm>
            <a:off x="913795" y="990600"/>
            <a:ext cx="4755485" cy="369332"/>
          </a:xfrm>
          <a:prstGeom prst="rect">
            <a:avLst/>
          </a:prstGeom>
          <a:noFill/>
        </p:spPr>
        <p:txBody>
          <a:bodyPr wrap="square" rtlCol="0">
            <a:spAutoFit/>
          </a:bodyPr>
          <a:lstStyle/>
          <a:p>
            <a:r>
              <a:rPr lang="en-US" dirty="0"/>
              <a:t>Top 10 Countries with the highest Terror Attacks</a:t>
            </a:r>
          </a:p>
        </p:txBody>
      </p:sp>
      <p:sp>
        <p:nvSpPr>
          <p:cNvPr id="11" name="TextBox 10">
            <a:extLst>
              <a:ext uri="{FF2B5EF4-FFF2-40B4-BE49-F238E27FC236}">
                <a16:creationId xmlns:a16="http://schemas.microsoft.com/office/drawing/2014/main" id="{E99B9B90-943C-48F0-A314-CE8FFDDECD74}"/>
              </a:ext>
            </a:extLst>
          </p:cNvPr>
          <p:cNvSpPr txBox="1"/>
          <p:nvPr/>
        </p:nvSpPr>
        <p:spPr>
          <a:xfrm>
            <a:off x="1082040" y="3870960"/>
            <a:ext cx="3642360" cy="369332"/>
          </a:xfrm>
          <a:prstGeom prst="rect">
            <a:avLst/>
          </a:prstGeom>
          <a:noFill/>
        </p:spPr>
        <p:txBody>
          <a:bodyPr wrap="square">
            <a:spAutoFit/>
          </a:bodyPr>
          <a:lstStyle/>
          <a:p>
            <a:r>
              <a:rPr lang="en-US" dirty="0"/>
              <a:t>Happiness Rank vs Terror Deaths</a:t>
            </a:r>
          </a:p>
        </p:txBody>
      </p:sp>
      <p:pic>
        <p:nvPicPr>
          <p:cNvPr id="3" name="Picture 2">
            <a:extLst>
              <a:ext uri="{FF2B5EF4-FFF2-40B4-BE49-F238E27FC236}">
                <a16:creationId xmlns:a16="http://schemas.microsoft.com/office/drawing/2014/main" id="{64B600E7-93B1-489C-AABF-552E0107BFBE}"/>
              </a:ext>
            </a:extLst>
          </p:cNvPr>
          <p:cNvPicPr>
            <a:picLocks noChangeAspect="1"/>
          </p:cNvPicPr>
          <p:nvPr/>
        </p:nvPicPr>
        <p:blipFill>
          <a:blip r:embed="rId2"/>
          <a:stretch>
            <a:fillRect/>
          </a:stretch>
        </p:blipFill>
        <p:spPr>
          <a:xfrm>
            <a:off x="232823" y="1359932"/>
            <a:ext cx="6117428" cy="2511028"/>
          </a:xfrm>
          <a:prstGeom prst="rect">
            <a:avLst/>
          </a:prstGeom>
        </p:spPr>
      </p:pic>
      <p:pic>
        <p:nvPicPr>
          <p:cNvPr id="4" name="Picture 3">
            <a:extLst>
              <a:ext uri="{FF2B5EF4-FFF2-40B4-BE49-F238E27FC236}">
                <a16:creationId xmlns:a16="http://schemas.microsoft.com/office/drawing/2014/main" id="{92ACE8F4-D50A-4510-B8D0-81C74C470BD6}"/>
              </a:ext>
            </a:extLst>
          </p:cNvPr>
          <p:cNvPicPr>
            <a:picLocks noChangeAspect="1"/>
          </p:cNvPicPr>
          <p:nvPr/>
        </p:nvPicPr>
        <p:blipFill>
          <a:blip r:embed="rId3"/>
          <a:stretch>
            <a:fillRect/>
          </a:stretch>
        </p:blipFill>
        <p:spPr>
          <a:xfrm>
            <a:off x="232823" y="4240292"/>
            <a:ext cx="6117428" cy="2194506"/>
          </a:xfrm>
          <a:prstGeom prst="rect">
            <a:avLst/>
          </a:prstGeom>
        </p:spPr>
      </p:pic>
    </p:spTree>
    <p:extLst>
      <p:ext uri="{BB962C8B-B14F-4D97-AF65-F5344CB8AC3E}">
        <p14:creationId xmlns:p14="http://schemas.microsoft.com/office/powerpoint/2010/main" val="370495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6A0C-19B3-43F8-A2B6-6442C9CA43BB}"/>
              </a:ext>
            </a:extLst>
          </p:cNvPr>
          <p:cNvSpPr>
            <a:spLocks noGrp="1"/>
          </p:cNvSpPr>
          <p:nvPr>
            <p:ph type="title"/>
          </p:nvPr>
        </p:nvSpPr>
        <p:spPr/>
        <p:txBody>
          <a:bodyPr>
            <a:normAutofit fontScale="90000"/>
          </a:bodyPr>
          <a:lstStyle/>
          <a:p>
            <a:r>
              <a:rPr lang="en-US" sz="4800" dirty="0"/>
              <a:t>Visuals </a:t>
            </a:r>
            <a:br>
              <a:rPr lang="en-US" sz="4800" dirty="0"/>
            </a:br>
            <a:endParaRPr lang="en-US" dirty="0"/>
          </a:p>
        </p:txBody>
      </p:sp>
      <p:pic>
        <p:nvPicPr>
          <p:cNvPr id="4" name="Picture 3">
            <a:extLst>
              <a:ext uri="{FF2B5EF4-FFF2-40B4-BE49-F238E27FC236}">
                <a16:creationId xmlns:a16="http://schemas.microsoft.com/office/drawing/2014/main" id="{22CB7F4D-87C5-4C86-BB04-456CC6B96113}"/>
              </a:ext>
            </a:extLst>
          </p:cNvPr>
          <p:cNvPicPr>
            <a:picLocks noChangeAspect="1"/>
          </p:cNvPicPr>
          <p:nvPr/>
        </p:nvPicPr>
        <p:blipFill>
          <a:blip r:embed="rId2"/>
          <a:stretch>
            <a:fillRect/>
          </a:stretch>
        </p:blipFill>
        <p:spPr>
          <a:xfrm>
            <a:off x="142875" y="1398766"/>
            <a:ext cx="4858060" cy="4060468"/>
          </a:xfrm>
          <a:prstGeom prst="rect">
            <a:avLst/>
          </a:prstGeom>
        </p:spPr>
      </p:pic>
      <p:pic>
        <p:nvPicPr>
          <p:cNvPr id="5" name="Picture 4">
            <a:extLst>
              <a:ext uri="{FF2B5EF4-FFF2-40B4-BE49-F238E27FC236}">
                <a16:creationId xmlns:a16="http://schemas.microsoft.com/office/drawing/2014/main" id="{50A06BE4-1E2D-4142-A477-DB26FE9B3E5B}"/>
              </a:ext>
            </a:extLst>
          </p:cNvPr>
          <p:cNvPicPr>
            <a:picLocks noChangeAspect="1"/>
          </p:cNvPicPr>
          <p:nvPr/>
        </p:nvPicPr>
        <p:blipFill>
          <a:blip r:embed="rId3"/>
          <a:stretch>
            <a:fillRect/>
          </a:stretch>
        </p:blipFill>
        <p:spPr>
          <a:xfrm>
            <a:off x="5085308" y="1398766"/>
            <a:ext cx="7106692" cy="4060468"/>
          </a:xfrm>
          <a:prstGeom prst="rect">
            <a:avLst/>
          </a:prstGeom>
        </p:spPr>
      </p:pic>
      <p:sp>
        <p:nvSpPr>
          <p:cNvPr id="6" name="TextBox 5">
            <a:extLst>
              <a:ext uri="{FF2B5EF4-FFF2-40B4-BE49-F238E27FC236}">
                <a16:creationId xmlns:a16="http://schemas.microsoft.com/office/drawing/2014/main" id="{E090C080-3361-428F-9DAB-ED60915F3346}"/>
              </a:ext>
            </a:extLst>
          </p:cNvPr>
          <p:cNvSpPr txBox="1"/>
          <p:nvPr/>
        </p:nvSpPr>
        <p:spPr>
          <a:xfrm>
            <a:off x="497270" y="5715000"/>
            <a:ext cx="4588038" cy="646331"/>
          </a:xfrm>
          <a:prstGeom prst="rect">
            <a:avLst/>
          </a:prstGeom>
          <a:noFill/>
        </p:spPr>
        <p:txBody>
          <a:bodyPr wrap="square" rtlCol="0">
            <a:spAutoFit/>
          </a:bodyPr>
          <a:lstStyle/>
          <a:p>
            <a:r>
              <a:rPr lang="en-US" dirty="0"/>
              <a:t>Correlation heatmap Graph between all quantitative variables in the merged </a:t>
            </a:r>
            <a:r>
              <a:rPr lang="en-US" dirty="0" err="1"/>
              <a:t>Dataframe</a:t>
            </a:r>
            <a:endParaRPr lang="en-US" dirty="0"/>
          </a:p>
        </p:txBody>
      </p:sp>
      <p:sp>
        <p:nvSpPr>
          <p:cNvPr id="7" name="TextBox 6">
            <a:extLst>
              <a:ext uri="{FF2B5EF4-FFF2-40B4-BE49-F238E27FC236}">
                <a16:creationId xmlns:a16="http://schemas.microsoft.com/office/drawing/2014/main" id="{37AF7FE3-A4C4-4538-9F0B-F149A9EAA6AC}"/>
              </a:ext>
            </a:extLst>
          </p:cNvPr>
          <p:cNvSpPr txBox="1"/>
          <p:nvPr/>
        </p:nvSpPr>
        <p:spPr>
          <a:xfrm>
            <a:off x="5334000" y="5576500"/>
            <a:ext cx="5791199" cy="1200329"/>
          </a:xfrm>
          <a:prstGeom prst="rect">
            <a:avLst/>
          </a:prstGeom>
          <a:noFill/>
        </p:spPr>
        <p:txBody>
          <a:bodyPr wrap="square" rtlCol="0">
            <a:spAutoFit/>
          </a:bodyPr>
          <a:lstStyle/>
          <a:p>
            <a:r>
              <a:rPr lang="en-US" dirty="0"/>
              <a:t>Interactive Map Visual, showing a color array of counties by their happiness score. You can hover over countries to see their Terrorism Index as well in Jupiter Notebook. </a:t>
            </a:r>
          </a:p>
          <a:p>
            <a:r>
              <a:rPr lang="en-US" u="sng" dirty="0"/>
              <a:t>Sudan had the lowest score of 2.6. </a:t>
            </a:r>
          </a:p>
        </p:txBody>
      </p:sp>
    </p:spTree>
    <p:extLst>
      <p:ext uri="{BB962C8B-B14F-4D97-AF65-F5344CB8AC3E}">
        <p14:creationId xmlns:p14="http://schemas.microsoft.com/office/powerpoint/2010/main" val="203005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AB430-CE19-41D2-9DC2-48F2DCEF197B}"/>
              </a:ext>
            </a:extLst>
          </p:cNvPr>
          <p:cNvSpPr>
            <a:spLocks noGrp="1"/>
          </p:cNvSpPr>
          <p:nvPr>
            <p:ph type="title"/>
          </p:nvPr>
        </p:nvSpPr>
        <p:spPr>
          <a:xfrm>
            <a:off x="347739" y="83955"/>
            <a:ext cx="3382638" cy="1370605"/>
          </a:xfrm>
        </p:spPr>
        <p:txBody>
          <a:bodyPr>
            <a:normAutofit/>
          </a:bodyPr>
          <a:lstStyle/>
          <a:p>
            <a:pPr algn="l"/>
            <a:r>
              <a:rPr lang="en-US" sz="3000" dirty="0"/>
              <a:t>Conclusion </a:t>
            </a:r>
          </a:p>
        </p:txBody>
      </p:sp>
      <p:sp>
        <p:nvSpPr>
          <p:cNvPr id="3" name="Content Placeholder 2">
            <a:extLst>
              <a:ext uri="{FF2B5EF4-FFF2-40B4-BE49-F238E27FC236}">
                <a16:creationId xmlns:a16="http://schemas.microsoft.com/office/drawing/2014/main" id="{A4D1514E-A89A-4D30-9644-B01281CA3F96}"/>
              </a:ext>
            </a:extLst>
          </p:cNvPr>
          <p:cNvSpPr>
            <a:spLocks noGrp="1"/>
          </p:cNvSpPr>
          <p:nvPr>
            <p:ph idx="1"/>
          </p:nvPr>
        </p:nvSpPr>
        <p:spPr>
          <a:xfrm>
            <a:off x="-135467" y="1045030"/>
            <a:ext cx="4605867" cy="5729016"/>
          </a:xfrm>
        </p:spPr>
        <p:txBody>
          <a:bodyPr>
            <a:normAutofit/>
          </a:bodyPr>
          <a:lstStyle/>
          <a:p>
            <a:pPr>
              <a:lnSpc>
                <a:spcPct val="90000"/>
              </a:lnSpc>
            </a:pPr>
            <a:r>
              <a:rPr lang="en-US" sz="1600" dirty="0">
                <a:latin typeface="Times New Roman" panose="02020603050405020304" pitchFamily="18" charset="0"/>
                <a:cs typeface="Times New Roman" panose="02020603050405020304" pitchFamily="18" charset="0"/>
              </a:rPr>
              <a:t>Is there a relationship between Happiness Index of a country and Terror Attacks? </a:t>
            </a:r>
          </a:p>
          <a:p>
            <a:pPr lvl="1">
              <a:lnSpc>
                <a:spcPct val="90000"/>
              </a:lnSpc>
            </a:pPr>
            <a:r>
              <a:rPr lang="en-US" sz="1600" dirty="0">
                <a:latin typeface="Times New Roman" panose="02020603050405020304" pitchFamily="18" charset="0"/>
                <a:cs typeface="Times New Roman" panose="02020603050405020304" pitchFamily="18" charset="0"/>
              </a:rPr>
              <a:t>From the scatter plot graph, we could see that Terror Attack had a small moderate correlation of .40 with Happiness Rank and Score of a country, which could indicate that lower happiness rank countries have more terror attacks. Furthermore, Terror attacks had moderate negative correlation with Happiness Score, Freedom and Dystopia Residual. This could be an indicator that countries with more government control, less freedom and more totalitarian regime have higher numbers of terror attacks.  Additionally, from the scatterplot we saw that lower rank countries had more deaths from terror attacks. Lastly, the top 10 countries in the bar graph had low Happiness Ranks, which again demonstrates that Terror Attacks are more common in unhappier countries. </a:t>
            </a:r>
          </a:p>
        </p:txBody>
      </p:sp>
      <p:pic>
        <p:nvPicPr>
          <p:cNvPr id="5" name="Picture 4">
            <a:extLst>
              <a:ext uri="{FF2B5EF4-FFF2-40B4-BE49-F238E27FC236}">
                <a16:creationId xmlns:a16="http://schemas.microsoft.com/office/drawing/2014/main" id="{080E42BD-6F15-4EA8-9521-8F5F758A7A61}"/>
              </a:ext>
            </a:extLst>
          </p:cNvPr>
          <p:cNvPicPr>
            <a:picLocks noChangeAspect="1"/>
          </p:cNvPicPr>
          <p:nvPr/>
        </p:nvPicPr>
        <p:blipFill>
          <a:blip r:embed="rId3"/>
          <a:stretch>
            <a:fillRect/>
          </a:stretch>
        </p:blipFill>
        <p:spPr>
          <a:xfrm>
            <a:off x="4573653" y="1710124"/>
            <a:ext cx="7233590" cy="3761467"/>
          </a:xfrm>
          <a:prstGeom prst="rect">
            <a:avLst/>
          </a:prstGeom>
        </p:spPr>
      </p:pic>
    </p:spTree>
    <p:extLst>
      <p:ext uri="{BB962C8B-B14F-4D97-AF65-F5344CB8AC3E}">
        <p14:creationId xmlns:p14="http://schemas.microsoft.com/office/powerpoint/2010/main" val="3865937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182</TotalTime>
  <Words>821</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Goudy Old Style</vt:lpstr>
      <vt:lpstr>Times New Roman</vt:lpstr>
      <vt:lpstr>Wingdings 2</vt:lpstr>
      <vt:lpstr>SlateVTI</vt:lpstr>
      <vt:lpstr>Final Python Data Project </vt:lpstr>
      <vt:lpstr>Outline</vt:lpstr>
      <vt:lpstr>Datasets Description </vt:lpstr>
      <vt:lpstr>ERD </vt:lpstr>
      <vt:lpstr>Outliers and Missing Data </vt:lpstr>
      <vt:lpstr>Important Statistics </vt:lpstr>
      <vt:lpstr>Visuals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Python Data Project </dc:title>
  <dc:creator>Ksenia Alexandrovna Semina</dc:creator>
  <cp:lastModifiedBy>Ksenia Semina</cp:lastModifiedBy>
  <cp:revision>6</cp:revision>
  <dcterms:created xsi:type="dcterms:W3CDTF">2020-12-06T21:35:52Z</dcterms:created>
  <dcterms:modified xsi:type="dcterms:W3CDTF">2021-01-26T23:21:34Z</dcterms:modified>
</cp:coreProperties>
</file>