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9" r:id="rId2"/>
    <p:sldId id="291" r:id="rId3"/>
    <p:sldId id="257" r:id="rId4"/>
    <p:sldId id="258" r:id="rId5"/>
    <p:sldId id="259" r:id="rId6"/>
    <p:sldId id="266" r:id="rId7"/>
    <p:sldId id="264" r:id="rId8"/>
    <p:sldId id="292" r:id="rId9"/>
    <p:sldId id="294" r:id="rId10"/>
    <p:sldId id="295" r:id="rId11"/>
    <p:sldId id="290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C482-22AA-C74B-B6A6-0035BCE281B9}" type="datetimeFigureOut">
              <a:rPr kumimoji="1" lang="ja-JP" altLang="en-US" smtClean="0"/>
              <a:t>17/04/23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C08A7-E53C-764E-8451-2C3A4E19C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71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、図、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17/04/23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INTRODUCTION </a:t>
            </a:r>
            <a:r>
              <a:rPr lang="ja-JP" alt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TO </a:t>
            </a:r>
            <a:r>
              <a:rPr lang="ja-JP" alt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STATISTICS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Session </a:t>
            </a:r>
            <a:r>
              <a:rPr kumimoji="1" lang="en-US" altLang="ja-JP" dirty="0" smtClean="0"/>
              <a:t>3</a:t>
            </a:r>
            <a:endParaRPr kumimoji="1" lang="en-US" altLang="ja-JP" dirty="0" smtClean="0"/>
          </a:p>
          <a:p>
            <a:r>
              <a:rPr lang="en-US" altLang="ja-JP" dirty="0"/>
              <a:t>A</a:t>
            </a:r>
            <a:r>
              <a:rPr lang="en-US" altLang="ja-JP" dirty="0" smtClean="0"/>
              <a:t>pril</a:t>
            </a:r>
            <a:r>
              <a:rPr lang="ja-JP" altLang="en-US" dirty="0" smtClean="0"/>
              <a:t> </a:t>
            </a:r>
            <a:r>
              <a:rPr lang="en-US" altLang="ja-JP" dirty="0" smtClean="0"/>
              <a:t>24th</a:t>
            </a:r>
            <a:r>
              <a:rPr lang="en-US" altLang="ja-JP" dirty="0" smtClean="0"/>
              <a:t> 201</a:t>
            </a:r>
            <a:r>
              <a:rPr lang="en-US" altLang="ja-JP" dirty="0" smtClean="0"/>
              <a:t>7</a:t>
            </a:r>
            <a:endParaRPr lang="en-US" altLang="ja-JP" dirty="0" smtClean="0"/>
          </a:p>
          <a:p>
            <a:r>
              <a:rPr kumimoji="1" lang="en-US" altLang="ja-JP" dirty="0" err="1" smtClean="0"/>
              <a:t>Madoka</a:t>
            </a:r>
            <a:r>
              <a:rPr kumimoji="1" lang="en-US" altLang="ja-JP" dirty="0" smtClean="0"/>
              <a:t> Takeuchi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2603" y="43630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161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SPSS: Boxplot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GRAPHS&gt;LEGACY DIALOGS&gt;BOXPLOT</a:t>
            </a:r>
          </a:p>
          <a:p>
            <a:pPr lvl="1"/>
            <a:r>
              <a:rPr lang="en-US" altLang="ja-JP" dirty="0" smtClean="0"/>
              <a:t>Choose simple </a:t>
            </a:r>
          </a:p>
          <a:p>
            <a:pPr lvl="1"/>
            <a:r>
              <a:rPr kumimoji="1" lang="en-US" altLang="ja-JP" dirty="0" smtClean="0"/>
              <a:t>In the </a:t>
            </a:r>
            <a:r>
              <a:rPr kumimoji="1" lang="en-US" altLang="ja-JP" i="1" dirty="0" smtClean="0"/>
              <a:t>data in chart are</a:t>
            </a:r>
            <a:r>
              <a:rPr kumimoji="1" lang="en-US" altLang="ja-JP" dirty="0" smtClean="0"/>
              <a:t> box choose:</a:t>
            </a:r>
          </a:p>
          <a:p>
            <a:pPr lvl="2"/>
            <a:r>
              <a:rPr kumimoji="1" lang="en-US" altLang="ja-JP" dirty="0" smtClean="0"/>
              <a:t> </a:t>
            </a:r>
            <a:r>
              <a:rPr kumimoji="1" lang="en-US" altLang="ja-JP" i="1" dirty="0" smtClean="0"/>
              <a:t>summary of separate  variables</a:t>
            </a:r>
            <a:r>
              <a:rPr kumimoji="1" lang="en-US" altLang="ja-JP" dirty="0" smtClean="0"/>
              <a:t>- when want to get summary of the variable- </a:t>
            </a:r>
            <a:r>
              <a:rPr kumimoji="1" lang="en-US" altLang="ja-JP" dirty="0" err="1" smtClean="0"/>
              <a:t>i.e</a:t>
            </a:r>
            <a:r>
              <a:rPr kumimoji="1" lang="en-US" altLang="ja-JP" dirty="0" smtClean="0"/>
              <a:t> boxplot of weight</a:t>
            </a:r>
          </a:p>
          <a:p>
            <a:pPr lvl="2"/>
            <a:r>
              <a:rPr lang="en-US" altLang="ja-JP" i="1" dirty="0" smtClean="0"/>
              <a:t>Summary </a:t>
            </a:r>
            <a:r>
              <a:rPr lang="en-US" altLang="ja-JP" i="1" dirty="0" smtClean="0"/>
              <a:t>for groups of cases</a:t>
            </a:r>
            <a:r>
              <a:rPr lang="en-US" altLang="ja-JP" dirty="0" smtClean="0"/>
              <a:t>- when want to get a boxplot for a variable separate by category- i.e. boxplot of weight by gender</a:t>
            </a:r>
          </a:p>
          <a:p>
            <a:pPr lvl="3"/>
            <a:r>
              <a:rPr lang="en-US" altLang="ja-JP" dirty="0" smtClean="0"/>
              <a:t>Need to define category in the </a:t>
            </a:r>
            <a:r>
              <a:rPr lang="en-US" altLang="ja-JP" i="1" dirty="0" smtClean="0"/>
              <a:t>category axis</a:t>
            </a:r>
            <a:r>
              <a:rPr lang="en-US" altLang="ja-JP" dirty="0" smtClean="0"/>
              <a:t> box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815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exercise-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816" y="1741973"/>
            <a:ext cx="7994131" cy="4656113"/>
          </a:xfrm>
        </p:spPr>
        <p:txBody>
          <a:bodyPr/>
          <a:lstStyle/>
          <a:p>
            <a:r>
              <a:rPr lang="en-US" altLang="ja-JP" dirty="0" smtClean="0"/>
              <a:t>Data was collected on 12 students regarding average daily hours spent watching </a:t>
            </a:r>
            <a:r>
              <a:rPr lang="en-US" altLang="ja-JP" dirty="0" err="1" smtClean="0"/>
              <a:t>tv</a:t>
            </a:r>
            <a:r>
              <a:rPr lang="ja-JP" altLang="ja-JP" dirty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hours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sleep</a:t>
            </a:r>
          </a:p>
          <a:p>
            <a:r>
              <a:rPr lang="en-US" altLang="ja-JP" dirty="0" smtClean="0"/>
              <a:t>Input the data into </a:t>
            </a:r>
            <a:r>
              <a:rPr lang="en-US" altLang="ja-JP" dirty="0" err="1" smtClean="0"/>
              <a:t>spss</a:t>
            </a:r>
            <a:endParaRPr lang="en-US" altLang="ja-JP" dirty="0" smtClean="0"/>
          </a:p>
          <a:p>
            <a:r>
              <a:rPr lang="en-US" altLang="ja-JP" dirty="0"/>
              <a:t>D</a:t>
            </a:r>
            <a:r>
              <a:rPr lang="en-US" altLang="ja-JP" dirty="0" smtClean="0"/>
              <a:t>escribe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data-give the sample size, measures of center, measures of spread for each variable</a:t>
            </a:r>
          </a:p>
          <a:p>
            <a:r>
              <a:rPr lang="en-US" altLang="ja-JP" dirty="0" smtClean="0"/>
              <a:t>By looking at the relationship between the mean the median, what can be said about the distribution for the hours spent watching </a:t>
            </a:r>
            <a:r>
              <a:rPr lang="en-US" altLang="ja-JP" dirty="0" err="1" smtClean="0"/>
              <a:t>tv</a:t>
            </a:r>
            <a:r>
              <a:rPr lang="en-US" altLang="ja-JP" dirty="0" smtClean="0"/>
              <a:t> and hours of sleep?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8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58767095"/>
              </p:ext>
            </p:extLst>
          </p:nvPr>
        </p:nvGraphicFramePr>
        <p:xfrm>
          <a:off x="1586981" y="880031"/>
          <a:ext cx="5876288" cy="4810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69072"/>
                <a:gridCol w="1469072"/>
                <a:gridCol w="1469072"/>
                <a:gridCol w="146907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Initials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err="1" smtClean="0"/>
                        <a:t>tv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sleep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6.5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3324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49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Descriptive statistics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When doing research, it is important to describe the data that you will be working with.</a:t>
            </a:r>
          </a:p>
          <a:p>
            <a:r>
              <a:rPr lang="en-US" altLang="ja-JP" dirty="0" smtClean="0"/>
              <a:t>The most fundamental information that should be reported are-</a:t>
            </a:r>
          </a:p>
          <a:p>
            <a:pPr lvl="1"/>
            <a:r>
              <a:rPr kumimoji="1" lang="en-US" altLang="ja-JP" dirty="0" smtClean="0"/>
              <a:t>The size of the sample/data</a:t>
            </a:r>
          </a:p>
          <a:p>
            <a:pPr lvl="1"/>
            <a:r>
              <a:rPr lang="en-US" altLang="ja-JP" dirty="0" smtClean="0"/>
              <a:t>The center of the sample/data</a:t>
            </a:r>
          </a:p>
          <a:p>
            <a:pPr lvl="1"/>
            <a:r>
              <a:rPr kumimoji="1" lang="en-US" altLang="ja-JP" dirty="0" smtClean="0"/>
              <a:t>The spread of the the sample/data</a:t>
            </a:r>
          </a:p>
          <a:p>
            <a:pPr lvl="1"/>
            <a:r>
              <a:rPr lang="en-US" altLang="ja-JP" dirty="0" smtClean="0"/>
              <a:t>The shape and distribution of the sample/data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1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Review: Measures of Center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00446"/>
              </p:ext>
            </p:extLst>
          </p:nvPr>
        </p:nvGraphicFramePr>
        <p:xfrm>
          <a:off x="900113" y="2133600"/>
          <a:ext cx="73453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341"/>
                <a:gridCol w="1836341"/>
                <a:gridCol w="1836341"/>
                <a:gridCol w="1836341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Always exist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 all the data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Affected by extreme data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900114" y="4183991"/>
            <a:ext cx="7345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/>
              <a:t>The Mean is used in computing other </a:t>
            </a:r>
            <a:r>
              <a:rPr lang="en-US" altLang="ja-JP" dirty="0" smtClean="0"/>
              <a:t>statistics, such </a:t>
            </a:r>
            <a:r>
              <a:rPr lang="en-US" altLang="ja-JP" dirty="0"/>
              <a:t>as the </a:t>
            </a:r>
            <a:r>
              <a:rPr lang="en-US" altLang="ja-JP" dirty="0" smtClean="0"/>
              <a:t>variance</a:t>
            </a:r>
          </a:p>
          <a:p>
            <a:pPr lvl="1"/>
            <a:r>
              <a:rPr lang="en-US" altLang="ja-JP" dirty="0" smtClean="0"/>
              <a:t> -It </a:t>
            </a:r>
            <a:r>
              <a:rPr lang="en-US" altLang="ja-JP" dirty="0"/>
              <a:t>is often not appropriate for skewed </a:t>
            </a:r>
            <a:r>
              <a:rPr lang="en-US" altLang="ja-JP" dirty="0" smtClean="0"/>
              <a:t>distributions</a:t>
            </a:r>
          </a:p>
          <a:p>
            <a:pPr lvl="1"/>
            <a:endParaRPr lang="en-US" altLang="ja-JP" dirty="0"/>
          </a:p>
          <a:p>
            <a:pPr marL="285750" indent="-285750">
              <a:buFont typeface="Arial"/>
              <a:buChar char="•"/>
            </a:pPr>
            <a:r>
              <a:rPr lang="en-US" altLang="ja-JP" dirty="0"/>
              <a:t>The Median is the center number and is good for skewed distributions because it is resistant to change.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141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Review: Measures of Spread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2133600"/>
            <a:ext cx="7345363" cy="416680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u="sng" dirty="0" smtClean="0"/>
              <a:t>Range</a:t>
            </a:r>
            <a:r>
              <a:rPr kumimoji="1" lang="en-US" altLang="ja-JP" dirty="0" smtClean="0"/>
              <a:t> -simplest measure of variation</a:t>
            </a:r>
          </a:p>
          <a:p>
            <a:pPr lvl="1"/>
            <a:r>
              <a:rPr lang="en-US" altLang="ja-JP" dirty="0" smtClean="0"/>
              <a:t>Range= Maximum-minimum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Since the range only uses the largest and smallest values, it is greatly affected by extreme </a:t>
            </a:r>
            <a:r>
              <a:rPr lang="en-US" altLang="ja-JP" dirty="0" smtClean="0"/>
              <a:t>values</a:t>
            </a:r>
          </a:p>
          <a:p>
            <a:r>
              <a:rPr kumimoji="1" lang="en-US" altLang="ja-JP" u="sng" dirty="0" smtClean="0"/>
              <a:t>Variance</a:t>
            </a:r>
            <a:r>
              <a:rPr kumimoji="1" lang="en-US" altLang="ja-JP" dirty="0" smtClean="0"/>
              <a:t>- uses all the data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 smtClean="0"/>
              <a:t>e want to see how much each point is deviated from the mean- </a:t>
            </a:r>
            <a:r>
              <a:rPr kumimoji="1" lang="en-US" altLang="ja-JP" dirty="0" smtClean="0"/>
              <a:t>could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subtract </a:t>
            </a:r>
            <a:r>
              <a:rPr kumimoji="1" lang="en-US" altLang="ja-JP" dirty="0" smtClean="0"/>
              <a:t>each data point from the mean, sum all the differences and divide by N to find the average deviation in the data- </a:t>
            </a:r>
            <a:r>
              <a:rPr kumimoji="1" lang="en-US" altLang="ja-JP" i="1" dirty="0" smtClean="0"/>
              <a:t>average deviation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The problem with the average deviation is that the summation is always zero</a:t>
            </a:r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681262"/>
              </p:ext>
            </p:extLst>
          </p:nvPr>
        </p:nvGraphicFramePr>
        <p:xfrm>
          <a:off x="3746500" y="30861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500" y="30861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581891" y="5171020"/>
            <a:ext cx="239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Σ</a:t>
            </a:r>
            <a:r>
              <a:rPr kumimoji="1" lang="en-US" altLang="ja-JP" dirty="0" smtClean="0"/>
              <a:t>(x-μ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/ 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0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376" y="244158"/>
            <a:ext cx="8726791" cy="133985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Review: Measures of </a:t>
            </a:r>
            <a:r>
              <a:rPr lang="en-US" altLang="ja-JP" dirty="0" smtClean="0"/>
              <a:t>Spread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cont`d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 keep the deviation from the mean from summing to zero, square each individual deviations from the mean- called the </a:t>
            </a:r>
            <a:r>
              <a:rPr kumimoji="1" lang="en-US" altLang="ja-JP" i="1" dirty="0" smtClean="0">
                <a:solidFill>
                  <a:srgbClr val="FF0000"/>
                </a:solidFill>
              </a:rPr>
              <a:t>variance</a:t>
            </a:r>
          </a:p>
          <a:p>
            <a:pPr marL="1946275" lvl="8" indent="0">
              <a:buNone/>
            </a:pPr>
            <a:r>
              <a:rPr lang="en-US" altLang="ja-JP" sz="2400" dirty="0" smtClean="0"/>
              <a:t>          σ</a:t>
            </a:r>
            <a:r>
              <a:rPr lang="en-US" altLang="ja-JP" sz="2400" baseline="30000" dirty="0" smtClean="0"/>
              <a:t>2</a:t>
            </a:r>
            <a:r>
              <a:rPr lang="en-US" altLang="ja-JP" sz="2400" dirty="0" smtClean="0"/>
              <a:t>=</a:t>
            </a:r>
            <a:r>
              <a:rPr lang="en-US" altLang="ja-JP" sz="2400" dirty="0" err="1" smtClean="0"/>
              <a:t>Σ</a:t>
            </a:r>
            <a:r>
              <a:rPr lang="en-US" altLang="ja-JP" sz="2400" dirty="0"/>
              <a:t>(x-μ)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/N</a:t>
            </a:r>
          </a:p>
          <a:p>
            <a:pPr marL="457200"/>
            <a:r>
              <a:rPr lang="en-US" altLang="ja-JP" dirty="0"/>
              <a:t>There is a problem with </a:t>
            </a:r>
            <a:r>
              <a:rPr lang="en-US" altLang="ja-JP" dirty="0" smtClean="0"/>
              <a:t>variances since the deviations </a:t>
            </a:r>
            <a:r>
              <a:rPr lang="en-US" altLang="ja-JP" dirty="0"/>
              <a:t>were </a:t>
            </a:r>
            <a:r>
              <a:rPr lang="en-US" altLang="ja-JP" dirty="0" smtClean="0"/>
              <a:t>squared resulting in the </a:t>
            </a:r>
            <a:r>
              <a:rPr lang="en-US" altLang="ja-JP" dirty="0"/>
              <a:t>units </a:t>
            </a:r>
            <a:r>
              <a:rPr lang="en-US" altLang="ja-JP" dirty="0" smtClean="0"/>
              <a:t>also being squared- can be easily fixed by taking the square root- called the </a:t>
            </a:r>
            <a:r>
              <a:rPr lang="en-US" altLang="ja-JP" i="1" dirty="0" smtClean="0">
                <a:solidFill>
                  <a:srgbClr val="FF0000"/>
                </a:solidFill>
              </a:rPr>
              <a:t>Standard deviation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590536"/>
              </p:ext>
            </p:extLst>
          </p:nvPr>
        </p:nvGraphicFramePr>
        <p:xfrm>
          <a:off x="3746500" y="30861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500" y="30861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812" y="5394700"/>
            <a:ext cx="2913898" cy="11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Measures of Shape</a:t>
            </a:r>
            <a:endParaRPr kumimoji="1" lang="ja-JP" altLang="en-US" dirty="0"/>
          </a:p>
        </p:txBody>
      </p:sp>
      <p:pic>
        <p:nvPicPr>
          <p:cNvPr id="4" name="コンテンツ プレースホルダー 3" descr="Unit2Mod104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" b="1246"/>
          <a:stretch>
            <a:fillRect/>
          </a:stretch>
        </p:blipFill>
        <p:spPr>
          <a:xfrm>
            <a:off x="537284" y="4369799"/>
            <a:ext cx="3640138" cy="1662113"/>
          </a:xfrm>
        </p:spPr>
      </p:pic>
      <p:pic>
        <p:nvPicPr>
          <p:cNvPr id="7" name="図 6" descr="Unit2Mod1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83" y="4333951"/>
            <a:ext cx="3670300" cy="1638746"/>
          </a:xfrm>
          <a:prstGeom prst="rect">
            <a:avLst/>
          </a:prstGeom>
        </p:spPr>
      </p:pic>
      <p:pic>
        <p:nvPicPr>
          <p:cNvPr id="9" name="図 8" descr="Unit2Mod1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47" y="2461618"/>
            <a:ext cx="5041900" cy="16990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427164" y="6010161"/>
            <a:ext cx="2291320" cy="3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Median&lt; Mean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81353" y="5972697"/>
            <a:ext cx="229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Mean &lt; Median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90652" y="2866830"/>
            <a:ext cx="20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Mean=</a:t>
            </a:r>
            <a:r>
              <a:rPr lang="ja-JP" altLang="en-US" dirty="0" smtClean="0"/>
              <a:t> </a:t>
            </a:r>
            <a:r>
              <a:rPr lang="en-US" altLang="ja-JP" dirty="0" smtClean="0"/>
              <a:t>Median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7284" y="1847847"/>
            <a:ext cx="8352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histogram is a visual aid that can show the shape of the data </a:t>
            </a:r>
            <a:endParaRPr kumimoji="1" lang="ja-JP" altLang="en-US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8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0000"/>
                </a:solidFill>
              </a:rPr>
              <a:t>Normal</a:t>
            </a:r>
            <a:r>
              <a:rPr kumimoji="1" lang="ja-JP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dirty="0" smtClean="0">
                <a:solidFill>
                  <a:srgbClr val="000000"/>
                </a:solidFill>
              </a:rPr>
              <a:t>Distribution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24822"/>
            <a:ext cx="8229600" cy="4201341"/>
          </a:xfrm>
        </p:spPr>
        <p:txBody>
          <a:bodyPr/>
          <a:lstStyle/>
          <a:p>
            <a:r>
              <a:rPr kumimoji="1" lang="en-US" altLang="ja-JP" dirty="0" smtClean="0"/>
              <a:t>Properties</a:t>
            </a:r>
          </a:p>
          <a:p>
            <a:pPr lvl="1"/>
            <a:r>
              <a:rPr lang="en-US" altLang="ja-JP" dirty="0" smtClean="0"/>
              <a:t>Mean= median</a:t>
            </a:r>
          </a:p>
          <a:p>
            <a:pPr lvl="1"/>
            <a:r>
              <a:rPr kumimoji="1" lang="en-US" altLang="ja-JP" dirty="0" smtClean="0"/>
              <a:t>Symmetrical </a:t>
            </a:r>
          </a:p>
          <a:p>
            <a:pPr lvl="1"/>
            <a:r>
              <a:rPr lang="en-US" altLang="ja-JP" dirty="0" err="1" smtClean="0"/>
              <a:t>Unimodal</a:t>
            </a:r>
            <a:r>
              <a:rPr lang="en-US" altLang="ja-JP" dirty="0" smtClean="0"/>
              <a:t>- single peak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図 3" descr="normal-distribution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60" y="3721526"/>
            <a:ext cx="4262036" cy="26162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924822"/>
            <a:ext cx="4038600" cy="200660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4835554" y="2164703"/>
            <a:ext cx="3288828" cy="1742526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5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Boxplot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We saw that outliers affect the measures of center and spread.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Often, outliers are easiest to identify on a boxplot</a:t>
            </a:r>
          </a:p>
          <a:p>
            <a:pPr marL="350838" lvl="1" indent="0">
              <a:buNone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図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3" y="3387102"/>
            <a:ext cx="2857500" cy="2857500"/>
          </a:xfrm>
          <a:prstGeom prst="rect">
            <a:avLst/>
          </a:prstGeom>
        </p:spPr>
      </p:pic>
      <p:pic>
        <p:nvPicPr>
          <p:cNvPr id="5" name="図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35" y="3652521"/>
            <a:ext cx="3378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9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SPSS:</a:t>
            </a:r>
            <a:r>
              <a:rPr lang="en-US" altLang="en-US" dirty="0"/>
              <a:t> </a:t>
            </a:r>
            <a:r>
              <a:rPr kumimoji="1" lang="en-US" altLang="ja-JP" dirty="0" smtClean="0"/>
              <a:t>Histogram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4736" y="2003360"/>
            <a:ext cx="7345363" cy="3931920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ANALYZE&gt;</a:t>
            </a:r>
            <a:r>
              <a:rPr kumimoji="1" lang="ja-JP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FREQUENCIES&gt;CHART&gt;HISTOGRAMS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i="1" dirty="0" smtClean="0"/>
              <a:t>Option to show normal curve on the histogram</a:t>
            </a:r>
          </a:p>
          <a:p>
            <a:r>
              <a:rPr lang="en-US" altLang="ja-JP" dirty="0" smtClean="0"/>
              <a:t>Bar chart is very similar to histogram</a:t>
            </a:r>
          </a:p>
          <a:p>
            <a:pPr marL="571500" lvl="2" indent="-342900">
              <a:spcBef>
                <a:spcPts val="2000"/>
              </a:spcBef>
            </a:pPr>
            <a:r>
              <a:rPr lang="en-US" altLang="ja-JP" dirty="0"/>
              <a:t>Histogram is always in frequencies but bar chart can be in </a:t>
            </a:r>
            <a:r>
              <a:rPr lang="en-US" altLang="ja-JP" dirty="0" smtClean="0"/>
              <a:t>percentages</a:t>
            </a:r>
            <a:endParaRPr lang="en-US" altLang="ja-JP" dirty="0"/>
          </a:p>
          <a:p>
            <a:pPr marL="571500" lvl="2" indent="-342900">
              <a:spcBef>
                <a:spcPts val="2000"/>
              </a:spcBef>
            </a:pPr>
            <a:r>
              <a:rPr kumimoji="1" lang="en-US" altLang="ja-JP" dirty="0" smtClean="0"/>
              <a:t>Build a bar chart to see the difference!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375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都市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都市.thmx</Template>
  <TotalTime>3203</TotalTime>
  <Words>627</Words>
  <Application>Microsoft Macintosh PowerPoint</Application>
  <PresentationFormat>画面に合わせる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都市</vt:lpstr>
      <vt:lpstr>Equation</vt:lpstr>
      <vt:lpstr>INTRODUCTION TO STATISTICS</vt:lpstr>
      <vt:lpstr>Descriptive statistics </vt:lpstr>
      <vt:lpstr>Review: Measures of Center</vt:lpstr>
      <vt:lpstr>Review: Measures of Spread</vt:lpstr>
      <vt:lpstr>Review: Measures of Spread cont`d</vt:lpstr>
      <vt:lpstr>Measures of Shape</vt:lpstr>
      <vt:lpstr>Normal Distribution</vt:lpstr>
      <vt:lpstr>Boxplot</vt:lpstr>
      <vt:lpstr>SPSS: Histogram</vt:lpstr>
      <vt:lpstr>SPSS: Boxplot</vt:lpstr>
      <vt:lpstr>In class exercise- SPSS</vt:lpstr>
      <vt:lpstr>PowerPoint プレゼンテーション</vt:lpstr>
    </vt:vector>
  </TitlesOfParts>
  <Company>kitasato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竹内 円雅</dc:creator>
  <cp:lastModifiedBy>竹内 円雅</cp:lastModifiedBy>
  <cp:revision>50</cp:revision>
  <dcterms:created xsi:type="dcterms:W3CDTF">2016-04-30T17:47:46Z</dcterms:created>
  <dcterms:modified xsi:type="dcterms:W3CDTF">2017-04-24T00:31:34Z</dcterms:modified>
</cp:coreProperties>
</file>