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80" r:id="rId2"/>
    <p:sldId id="282" r:id="rId3"/>
    <p:sldId id="284" r:id="rId4"/>
    <p:sldId id="283" r:id="rId5"/>
    <p:sldId id="285" r:id="rId6"/>
    <p:sldId id="286" r:id="rId7"/>
    <p:sldId id="257" r:id="rId8"/>
    <p:sldId id="28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3EDB6-9271-DC44-8D60-F6DF914AF4D5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3F32A-E433-194C-A0DF-F6A0AB2422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50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C08A7-E53C-764E-8451-2C3A4E19C11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35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、図、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40E6D0CF-69BC-8647-AF8B-186CAC833788}" type="datetimeFigureOut">
              <a:rPr kumimoji="1" lang="ja-JP" altLang="en-US" smtClean="0"/>
              <a:t>17/04/30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48E475E-D246-4244-B22E-09B1F39A8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kumimoji="1"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kumimoji="1"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INTRODUCTION </a:t>
            </a:r>
            <a:r>
              <a:rPr lang="ja-JP" alt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TO </a:t>
            </a:r>
            <a:r>
              <a:rPr lang="ja-JP" altLang="en-US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STATISTICS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Session </a:t>
            </a:r>
            <a:r>
              <a:rPr lang="ja-JP" altLang="ja-JP" dirty="0"/>
              <a:t>4</a:t>
            </a:r>
            <a:endParaRPr kumimoji="1" lang="en-US" altLang="ja-JP" dirty="0" smtClean="0"/>
          </a:p>
          <a:p>
            <a:r>
              <a:rPr lang="en-US" altLang="ja-JP" dirty="0" smtClean="0"/>
              <a:t>May 1st 2017</a:t>
            </a:r>
          </a:p>
          <a:p>
            <a:r>
              <a:rPr kumimoji="1" lang="en-US" altLang="ja-JP" dirty="0" err="1" smtClean="0"/>
              <a:t>Madoka</a:t>
            </a:r>
            <a:r>
              <a:rPr kumimoji="1" lang="en-US" altLang="ja-JP" dirty="0" smtClean="0"/>
              <a:t> Takeuchi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02603" y="43630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09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Association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of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Data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888494"/>
            <a:ext cx="7345363" cy="4177027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When exploring data, we are often  interested in the relation between the variables. 	</a:t>
            </a:r>
          </a:p>
          <a:p>
            <a:pPr marL="350838" lvl="1" indent="0">
              <a:buNone/>
            </a:pPr>
            <a:r>
              <a:rPr kumimoji="1" lang="en-US" altLang="ja-JP" dirty="0" smtClean="0"/>
              <a:t>i.e. Is there a relation between age and weight? </a:t>
            </a:r>
          </a:p>
          <a:p>
            <a:pPr marL="350838" lvl="1" indent="0">
              <a:buNone/>
            </a:pPr>
            <a:r>
              <a:rPr lang="ja-JP" altLang="ja-JP" dirty="0"/>
              <a:t> </a:t>
            </a:r>
            <a:r>
              <a:rPr lang="ja-JP" altLang="en-US" dirty="0" smtClean="0"/>
              <a:t>  </a:t>
            </a:r>
            <a:r>
              <a:rPr lang="en-US" altLang="ja-JP" dirty="0" smtClean="0"/>
              <a:t> Did a company`s marketing strategy increase sales?</a:t>
            </a:r>
          </a:p>
          <a:p>
            <a:pPr marL="350838" lvl="1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  Is owning a pet associated to longer </a:t>
            </a:r>
            <a:r>
              <a:rPr lang="en-US" altLang="ja-JP" dirty="0" smtClean="0"/>
              <a:t>life?</a:t>
            </a:r>
            <a:endParaRPr kumimoji="1" lang="en-US" altLang="ja-JP" dirty="0" smtClean="0"/>
          </a:p>
          <a:p>
            <a:r>
              <a:rPr lang="en-US" altLang="ja-JP" dirty="0" smtClean="0"/>
              <a:t>In this lecture, will focus on the relation between two </a:t>
            </a:r>
            <a:r>
              <a:rPr lang="en-US" altLang="ja-JP" dirty="0" smtClean="0"/>
              <a:t>variables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636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4972" y="244158"/>
            <a:ext cx="8042975" cy="1339850"/>
          </a:xfrm>
        </p:spPr>
        <p:txBody>
          <a:bodyPr>
            <a:normAutofit/>
          </a:bodyPr>
          <a:lstStyle/>
          <a:p>
            <a:r>
              <a:rPr lang="en-US" altLang="ja-JP" sz="4000" dirty="0" smtClean="0"/>
              <a:t>Response and Explanatory variables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791719"/>
            <a:ext cx="7345363" cy="4378446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Response Variable/dependent variable</a:t>
            </a:r>
          </a:p>
          <a:p>
            <a:pPr lvl="1">
              <a:buFontTx/>
              <a:buChar char="-"/>
            </a:pPr>
            <a:r>
              <a:rPr kumimoji="1" lang="en-US" altLang="ja-JP" dirty="0" smtClean="0"/>
              <a:t>measures the outcome</a:t>
            </a:r>
          </a:p>
          <a:p>
            <a:pPr lvl="1">
              <a:buFontTx/>
              <a:buChar char="-"/>
            </a:pPr>
            <a:r>
              <a:rPr lang="en-US" altLang="ja-JP" dirty="0"/>
              <a:t>d</a:t>
            </a:r>
            <a:r>
              <a:rPr lang="en-US" altLang="ja-JP" dirty="0" smtClean="0"/>
              <a:t>enoted as </a:t>
            </a:r>
            <a:r>
              <a:rPr lang="en-US" altLang="ja-JP" i="1" dirty="0" smtClean="0"/>
              <a:t>y</a:t>
            </a:r>
            <a:endParaRPr kumimoji="1" lang="en-US" altLang="ja-JP" dirty="0" smtClean="0"/>
          </a:p>
          <a:p>
            <a:r>
              <a:rPr lang="en-US" altLang="ja-JP" dirty="0" smtClean="0"/>
              <a:t>Explanatory Variable/ independent variable</a:t>
            </a:r>
          </a:p>
          <a:p>
            <a:pPr lvl="1">
              <a:buFontTx/>
              <a:buChar char="-"/>
            </a:pPr>
            <a:r>
              <a:rPr lang="en-US" altLang="ja-JP" dirty="0"/>
              <a:t>e</a:t>
            </a:r>
            <a:r>
              <a:rPr lang="en-US" altLang="ja-JP" dirty="0" smtClean="0"/>
              <a:t>xplains the change in the response variable </a:t>
            </a:r>
          </a:p>
          <a:p>
            <a:pPr lvl="1">
              <a:buFontTx/>
              <a:buChar char="-"/>
            </a:pPr>
            <a:r>
              <a:rPr lang="en-US" altLang="ja-JP" dirty="0" smtClean="0"/>
              <a:t>may be the cause of change in the response variable</a:t>
            </a:r>
          </a:p>
          <a:p>
            <a:pPr lvl="1">
              <a:buFontTx/>
              <a:buChar char="-"/>
            </a:pPr>
            <a:r>
              <a:rPr lang="en-US" altLang="ja-JP" dirty="0" smtClean="0"/>
              <a:t>denoted as </a:t>
            </a:r>
            <a:r>
              <a:rPr lang="en-US" altLang="ja-JP" i="1" dirty="0" smtClean="0"/>
              <a:t>x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86516" y="5274759"/>
            <a:ext cx="221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i="1" dirty="0"/>
              <a:t>y</a:t>
            </a:r>
            <a:r>
              <a:rPr kumimoji="1" lang="en-US" altLang="ja-JP" sz="3600" dirty="0" smtClean="0"/>
              <a:t>=</a:t>
            </a:r>
            <a:r>
              <a:rPr kumimoji="1" lang="en-US" altLang="ja-JP" sz="3600" dirty="0" err="1" smtClean="0"/>
              <a:t>a</a:t>
            </a:r>
            <a:r>
              <a:rPr kumimoji="1" lang="en-US" altLang="ja-JP" sz="3600" i="1" dirty="0" err="1" smtClean="0"/>
              <a:t>x</a:t>
            </a:r>
            <a:r>
              <a:rPr kumimoji="1" lang="en-US" altLang="ja-JP" sz="3600" dirty="0" err="1" smtClean="0"/>
              <a:t>+b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988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E</a:t>
            </a:r>
            <a:r>
              <a:rPr kumimoji="1" lang="en-US" altLang="ja-JP" dirty="0" smtClean="0"/>
              <a:t>xamples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A study looks at the affects of alcohol consumption on</a:t>
            </a:r>
            <a:r>
              <a:rPr lang="en-US" altLang="en-US" dirty="0" smtClean="0"/>
              <a:t> heart disease</a:t>
            </a:r>
          </a:p>
          <a:p>
            <a:pPr lvl="1"/>
            <a:r>
              <a:rPr kumimoji="1" lang="en-US" altLang="en-US" dirty="0" smtClean="0"/>
              <a:t>Response variable- death due to heart disease</a:t>
            </a:r>
          </a:p>
          <a:p>
            <a:pPr lvl="1"/>
            <a:r>
              <a:rPr lang="en-US" altLang="en-US" dirty="0" smtClean="0"/>
              <a:t>Explanatory variable- number of alcohol drinks consumed</a:t>
            </a:r>
            <a:endParaRPr kumimoji="1" lang="en-US" altLang="en-US" dirty="0" smtClean="0"/>
          </a:p>
          <a:p>
            <a:pPr lvl="1"/>
            <a:endParaRPr kumimoji="1" lang="en-US" altLang="ja-JP" dirty="0" smtClean="0"/>
          </a:p>
          <a:p>
            <a:pPr marL="571500" indent="-457200">
              <a:buFont typeface="+mj-lt"/>
              <a:buAutoNum type="arabicPeriod"/>
            </a:pPr>
            <a:r>
              <a:rPr lang="en-US" altLang="ja-JP" dirty="0" smtClean="0"/>
              <a:t>A study observing the association of fast food and obesity</a:t>
            </a:r>
          </a:p>
          <a:p>
            <a:pPr marL="693738" lvl="1"/>
            <a:r>
              <a:rPr lang="en-US" altLang="ja-JP" dirty="0" smtClean="0"/>
              <a:t>Response variable?</a:t>
            </a:r>
          </a:p>
          <a:p>
            <a:pPr marL="693738" lvl="1"/>
            <a:r>
              <a:rPr lang="en-US" altLang="ja-JP" dirty="0" smtClean="0"/>
              <a:t>Explanatory variable?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2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Causation vs. Association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 study shows that there is a relationship between the hours worked and income earned- increased working hours is associated with </a:t>
            </a:r>
            <a:r>
              <a:rPr lang="en-US" altLang="ja-JP" dirty="0" smtClean="0"/>
              <a:t>an increase in income.</a:t>
            </a:r>
          </a:p>
          <a:p>
            <a:r>
              <a:rPr kumimoji="1" lang="en-US" altLang="ja-JP" dirty="0" smtClean="0"/>
              <a:t>BUT,</a:t>
            </a:r>
            <a:r>
              <a:rPr kumimoji="1" lang="ja-JP" altLang="en-US" dirty="0" smtClean="0"/>
              <a:t> </a:t>
            </a:r>
            <a:r>
              <a:rPr lang="en-US" altLang="ja-JP" dirty="0" smtClean="0"/>
              <a:t>d</a:t>
            </a:r>
            <a:r>
              <a:rPr kumimoji="1" lang="en-US" altLang="ja-JP" dirty="0" smtClean="0"/>
              <a:t>oes this mean that fewer hours spent at work </a:t>
            </a:r>
            <a:r>
              <a:rPr lang="en-US" altLang="ja-JP" dirty="0" smtClean="0"/>
              <a:t>results in lower pay?</a:t>
            </a:r>
            <a:r>
              <a:rPr kumimoji="1" lang="en-US" altLang="ja-JP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66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3564" y="244158"/>
            <a:ext cx="8189507" cy="133985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Causation vs. </a:t>
            </a:r>
            <a:br>
              <a:rPr lang="en-US" altLang="ja-JP" dirty="0" smtClean="0"/>
            </a:br>
            <a:r>
              <a:rPr lang="en-US" altLang="ja-JP" dirty="0" smtClean="0"/>
              <a:t>Association/Correlation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807093"/>
            <a:ext cx="7345363" cy="442819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Causation</a:t>
            </a:r>
          </a:p>
          <a:p>
            <a:pPr lvl="1"/>
            <a:r>
              <a:rPr lang="en-US" altLang="ja-JP" dirty="0" smtClean="0"/>
              <a:t>Definition- relationship </a:t>
            </a:r>
            <a:r>
              <a:rPr lang="en-US" altLang="ja-JP" dirty="0"/>
              <a:t>between two events where one event is affected by the </a:t>
            </a:r>
            <a:r>
              <a:rPr lang="en-US" altLang="ja-JP" dirty="0" smtClean="0"/>
              <a:t>other</a:t>
            </a:r>
            <a:r>
              <a:rPr lang="en-US" altLang="ja-JP" dirty="0"/>
              <a:t>-</a:t>
            </a:r>
            <a:r>
              <a:rPr lang="en-US" altLang="ja-JP" dirty="0" smtClean="0"/>
              <a:t> </a:t>
            </a:r>
            <a:r>
              <a:rPr lang="en-US" altLang="ja-JP" i="1" dirty="0"/>
              <a:t>one event is the result of the occurrence of the other </a:t>
            </a:r>
            <a:r>
              <a:rPr lang="en-US" altLang="ja-JP" i="1" dirty="0" smtClean="0"/>
              <a:t>event-</a:t>
            </a:r>
            <a:r>
              <a:rPr lang="en-US" altLang="ja-JP" b="1" dirty="0" smtClean="0"/>
              <a:t> cause and effect</a:t>
            </a:r>
          </a:p>
          <a:p>
            <a:pPr lvl="2"/>
            <a:r>
              <a:rPr lang="en-US" altLang="ja-JP" dirty="0"/>
              <a:t>one event, or variable, increases or decreases as a result of other </a:t>
            </a:r>
            <a:r>
              <a:rPr lang="en-US" altLang="ja-JP" dirty="0" smtClean="0"/>
              <a:t>events</a:t>
            </a:r>
          </a:p>
          <a:p>
            <a:pPr lvl="3"/>
            <a:r>
              <a:rPr lang="en-US" altLang="ja-JP" dirty="0"/>
              <a:t>one event is 100 percent certain to cause </a:t>
            </a:r>
            <a:r>
              <a:rPr lang="en-US" altLang="ja-JP" dirty="0" smtClean="0"/>
              <a:t>the other event</a:t>
            </a:r>
          </a:p>
          <a:p>
            <a:r>
              <a:rPr lang="en-US" altLang="ja-JP" dirty="0" smtClean="0"/>
              <a:t>Association/correlation</a:t>
            </a:r>
          </a:p>
          <a:p>
            <a:pPr lvl="1"/>
            <a:r>
              <a:rPr lang="en-US" altLang="ja-JP" dirty="0" smtClean="0"/>
              <a:t>Definition- “the </a:t>
            </a:r>
            <a:r>
              <a:rPr lang="en-US" altLang="ja-JP" dirty="0"/>
              <a:t>relationship between things that happen or change together.”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Although there may be a relationship between two events, one event does not necessarily</a:t>
            </a:r>
            <a:r>
              <a:rPr lang="ja-JP" altLang="en-US" dirty="0" smtClean="0"/>
              <a:t> </a:t>
            </a:r>
            <a:r>
              <a:rPr lang="en-US" altLang="ja-JP" dirty="0" smtClean="0"/>
              <a:t>100% cause the other event</a:t>
            </a:r>
          </a:p>
          <a:p>
            <a:pPr lvl="2"/>
            <a:r>
              <a:rPr lang="en-US" altLang="ja-JP" dirty="0" smtClean="0"/>
              <a:t>Correlation-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relationship</a:t>
            </a:r>
            <a:r>
              <a:rPr lang="ja-JP" altLang="en-US" dirty="0" smtClean="0"/>
              <a:t> </a:t>
            </a:r>
            <a:r>
              <a:rPr lang="en-US" altLang="ja-JP" dirty="0" smtClean="0"/>
              <a:t>between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events/variables</a:t>
            </a:r>
            <a:r>
              <a:rPr lang="ja-JP" altLang="en-US" dirty="0" smtClean="0"/>
              <a:t> </a:t>
            </a:r>
            <a:r>
              <a:rPr lang="en-US" altLang="ja-JP" dirty="0" smtClean="0"/>
              <a:t>is</a:t>
            </a:r>
            <a:r>
              <a:rPr lang="ja-JP" altLang="en-US" dirty="0" smtClean="0"/>
              <a:t> </a:t>
            </a:r>
            <a:r>
              <a:rPr lang="en-US" altLang="ja-JP" dirty="0" smtClean="0"/>
              <a:t>linear</a:t>
            </a:r>
            <a:r>
              <a:rPr lang="ja-JP" altLang="en-US" dirty="0" smtClean="0"/>
              <a:t> 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304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Causation or Correlation?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774533"/>
            <a:ext cx="7345363" cy="460727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Smoking and lung cancer?</a:t>
            </a:r>
          </a:p>
          <a:p>
            <a:pPr lvl="1"/>
            <a:r>
              <a:rPr lang="en-US" altLang="ja-JP" dirty="0" smtClean="0"/>
              <a:t>We often say that smoking causes lung cancer, but not everyone who smokes develops lung cancer.</a:t>
            </a:r>
          </a:p>
          <a:p>
            <a:pPr lvl="2"/>
            <a:r>
              <a:rPr lang="en-US" altLang="ja-JP" dirty="0" smtClean="0"/>
              <a:t>Statistically- There is a strong correlation between smoking and lung cancer</a:t>
            </a:r>
          </a:p>
          <a:p>
            <a:pPr marL="579438" lvl="2" indent="0">
              <a:buNone/>
            </a:pPr>
            <a:endParaRPr lang="en-US" altLang="ja-JP" dirty="0"/>
          </a:p>
          <a:p>
            <a:pPr marL="579438" lvl="2" indent="0">
              <a:buNone/>
            </a:pPr>
            <a:endParaRPr lang="en-US" altLang="ja-JP" dirty="0" smtClean="0"/>
          </a:p>
          <a:p>
            <a:pPr marL="579438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Excessive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overeating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weight</a:t>
            </a:r>
            <a:r>
              <a:rPr lang="ja-JP" altLang="en-US" dirty="0" smtClean="0"/>
              <a:t> </a:t>
            </a:r>
            <a:r>
              <a:rPr lang="en-US" altLang="ja-JP" dirty="0" smtClean="0"/>
              <a:t>gain</a:t>
            </a:r>
          </a:p>
          <a:p>
            <a:pPr lvl="1"/>
            <a:r>
              <a:rPr kumimoji="1" lang="en-US" altLang="ja-JP" dirty="0" smtClean="0"/>
              <a:t>One can say that excessive overeating causes weight gain since close to 100% of people who overeat will gain weight</a:t>
            </a:r>
          </a:p>
          <a:p>
            <a:pPr lvl="2"/>
            <a:r>
              <a:rPr lang="en-US" altLang="ja-JP" dirty="0" smtClean="0"/>
              <a:t>Can this be debated?</a:t>
            </a:r>
          </a:p>
          <a:p>
            <a:pPr lvl="2"/>
            <a:r>
              <a:rPr lang="en-US" altLang="ja-JP" dirty="0" smtClean="0"/>
              <a:t>Statistically is this correlation?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454" y="3174623"/>
            <a:ext cx="2539887" cy="14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 study </a:t>
            </a:r>
            <a:r>
              <a:rPr lang="en-US" altLang="ja-JP" dirty="0" smtClean="0"/>
              <a:t>looks at the association between the number of hours spent studying for a test and test score</a:t>
            </a:r>
          </a:p>
          <a:p>
            <a:pPr lvl="1"/>
            <a:r>
              <a:rPr kumimoji="1" lang="en-US" altLang="ja-JP" dirty="0" smtClean="0"/>
              <a:t>A small study collected hours spent studying and test score data from 10 students</a:t>
            </a:r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What is the response/dependent variable?</a:t>
            </a:r>
          </a:p>
          <a:p>
            <a:r>
              <a:rPr lang="en-US" altLang="ja-JP" dirty="0" smtClean="0"/>
              <a:t>What is the explanatory/independent variable?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3119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13114"/>
              </p:ext>
            </p:extLst>
          </p:nvPr>
        </p:nvGraphicFramePr>
        <p:xfrm>
          <a:off x="1524000" y="1690042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Student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Hours spent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Test Score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89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107130" y="537244"/>
            <a:ext cx="7033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Data from the 10 students- </a:t>
            </a:r>
          </a:p>
          <a:p>
            <a:r>
              <a:rPr kumimoji="1" lang="en-US" altLang="ja-JP" sz="2800" dirty="0" smtClean="0"/>
              <a:t>hours spent studying and actual test score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985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Student dataset in SPSS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Input the previous data into SPSS</a:t>
            </a:r>
          </a:p>
          <a:p>
            <a:r>
              <a:rPr lang="en-US" altLang="ja-JP" dirty="0" smtClean="0"/>
              <a:t>After inputting the data, want to visualize the data points</a:t>
            </a:r>
          </a:p>
          <a:p>
            <a:pPr lvl="1"/>
            <a:r>
              <a:rPr kumimoji="1" lang="en-US" altLang="ja-JP" dirty="0" smtClean="0"/>
              <a:t>In SPSS: Graphs</a:t>
            </a:r>
            <a:r>
              <a:rPr kumimoji="1" lang="en-US" altLang="ja-JP" dirty="0" smtClean="0">
                <a:sym typeface="Wingdings"/>
              </a:rPr>
              <a:t> Chart Builder Scatter/dot</a:t>
            </a:r>
          </a:p>
          <a:p>
            <a:pPr lvl="1"/>
            <a:r>
              <a:rPr lang="en-US" altLang="ja-JP" dirty="0" smtClean="0"/>
              <a:t>y</a:t>
            </a:r>
            <a:r>
              <a:rPr kumimoji="1" lang="en-US" altLang="ja-JP" dirty="0" smtClean="0"/>
              <a:t>/dependent variable= score</a:t>
            </a:r>
          </a:p>
          <a:p>
            <a:pPr lvl="1"/>
            <a:r>
              <a:rPr lang="en-US" altLang="ja-JP" dirty="0" smtClean="0"/>
              <a:t>x/independent variable= time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9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0" y="731838"/>
            <a:ext cx="8294688" cy="5389562"/>
          </a:xfrm>
        </p:spPr>
        <p:txBody>
          <a:bodyPr/>
          <a:lstStyle/>
          <a:p>
            <a:pPr marL="0" indent="0">
              <a:buNone/>
            </a:pPr>
            <a:r>
              <a:rPr lang="en-US" altLang="ja-JP" b="1" dirty="0" smtClean="0"/>
              <a:t>1.Graphs</a:t>
            </a:r>
            <a:r>
              <a:rPr lang="en-US" altLang="ja-JP" b="1" dirty="0" smtClean="0">
                <a:sym typeface="Wingdings"/>
              </a:rPr>
              <a:t> Chart Builder</a:t>
            </a:r>
          </a:p>
          <a:p>
            <a:pPr marL="457200" indent="-457200">
              <a:buAutoNum type="arabicPeriod"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751" y="275941"/>
            <a:ext cx="3848100" cy="1476611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H="1">
            <a:off x="2605012" y="1063086"/>
            <a:ext cx="1456740" cy="732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53" y="1953615"/>
            <a:ext cx="3769321" cy="201873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846" y="1953615"/>
            <a:ext cx="4102507" cy="2018734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4021875" y="2849021"/>
            <a:ext cx="63497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529" y="4477034"/>
            <a:ext cx="4253318" cy="2018734"/>
          </a:xfrm>
          <a:prstGeom prst="rect">
            <a:avLst/>
          </a:prstGeom>
        </p:spPr>
      </p:pic>
      <p:cxnSp>
        <p:nvCxnSpPr>
          <p:cNvPr id="14" name="直線矢印コネクタ 13"/>
          <p:cNvCxnSpPr/>
          <p:nvPr/>
        </p:nvCxnSpPr>
        <p:spPr>
          <a:xfrm flipH="1">
            <a:off x="3256265" y="3972349"/>
            <a:ext cx="3305111" cy="3744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900679" y="4145373"/>
            <a:ext cx="385867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2. Select </a:t>
            </a:r>
            <a:r>
              <a:rPr kumimoji="1" lang="en-US" altLang="ja-JP" sz="2400" b="1" u="sng" dirty="0" smtClean="0"/>
              <a:t>Scatter/Dot </a:t>
            </a:r>
            <a:r>
              <a:rPr kumimoji="1" lang="en-US" altLang="ja-JP" sz="2400" b="1" dirty="0" smtClean="0"/>
              <a:t>and drag the simple scatter into the </a:t>
            </a:r>
            <a:r>
              <a:rPr kumimoji="1" lang="en-US" altLang="ja-JP" sz="2400" b="1" u="sng" dirty="0" smtClean="0"/>
              <a:t>Chart Preview Area</a:t>
            </a:r>
            <a:endParaRPr kumimoji="1" lang="ja-JP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23046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Review: Measures of Center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74038"/>
              </p:ext>
            </p:extLst>
          </p:nvPr>
        </p:nvGraphicFramePr>
        <p:xfrm>
          <a:off x="900113" y="2133600"/>
          <a:ext cx="73453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341"/>
                <a:gridCol w="1836341"/>
                <a:gridCol w="1836341"/>
                <a:gridCol w="1836341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Always exist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Use all the data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Affected by extreme data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900114" y="4183991"/>
            <a:ext cx="7345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ja-JP" dirty="0"/>
              <a:t>The Mean is used in computing other </a:t>
            </a:r>
            <a:r>
              <a:rPr lang="en-US" altLang="ja-JP" dirty="0" smtClean="0"/>
              <a:t>statistics, such </a:t>
            </a:r>
            <a:r>
              <a:rPr lang="en-US" altLang="ja-JP" dirty="0"/>
              <a:t>as the </a:t>
            </a:r>
            <a:r>
              <a:rPr lang="en-US" altLang="ja-JP" dirty="0" smtClean="0"/>
              <a:t>variance</a:t>
            </a:r>
          </a:p>
          <a:p>
            <a:pPr lvl="1"/>
            <a:r>
              <a:rPr lang="en-US" altLang="ja-JP" dirty="0" smtClean="0"/>
              <a:t> -It </a:t>
            </a:r>
            <a:r>
              <a:rPr lang="en-US" altLang="ja-JP" dirty="0"/>
              <a:t>is often not appropriate for skewed </a:t>
            </a:r>
            <a:r>
              <a:rPr lang="en-US" altLang="ja-JP" dirty="0" smtClean="0"/>
              <a:t>distributions</a:t>
            </a:r>
          </a:p>
          <a:p>
            <a:pPr lvl="1"/>
            <a:endParaRPr lang="en-US" altLang="ja-JP" dirty="0"/>
          </a:p>
          <a:p>
            <a:pPr marL="285750" indent="-285750">
              <a:buFont typeface="Arial"/>
              <a:buChar char="•"/>
            </a:pPr>
            <a:r>
              <a:rPr lang="en-US" altLang="ja-JP" dirty="0"/>
              <a:t>The Median is the center number and is good for skewed distributions because it is resistant to change.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60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19" y="2517946"/>
            <a:ext cx="6358051" cy="354906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374471" y="455843"/>
            <a:ext cx="82220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/>
              <a:t>Drag the Independent/explanatory variable into the “x-axis?” box</a:t>
            </a:r>
          </a:p>
          <a:p>
            <a:r>
              <a:rPr kumimoji="1" lang="en-US" altLang="ja-JP" sz="2200" dirty="0"/>
              <a:t>	</a:t>
            </a:r>
            <a:r>
              <a:rPr kumimoji="1" lang="en-US" altLang="ja-JP" sz="2200" dirty="0" smtClean="0"/>
              <a:t>-in our example drag “time” into </a:t>
            </a:r>
            <a:r>
              <a:rPr kumimoji="1" lang="en-US" altLang="ja-JP" sz="2200" dirty="0"/>
              <a:t>the “x-axis?” </a:t>
            </a:r>
            <a:r>
              <a:rPr kumimoji="1" lang="en-US" altLang="ja-JP" sz="2200" dirty="0" smtClean="0"/>
              <a:t>box</a:t>
            </a:r>
          </a:p>
          <a:p>
            <a:endParaRPr kumimoji="1" lang="en-US" altLang="ja-JP" sz="2200" dirty="0"/>
          </a:p>
          <a:p>
            <a:r>
              <a:rPr kumimoji="1" lang="en-US" altLang="ja-JP" sz="2200" dirty="0" smtClean="0"/>
              <a:t>Drag the Dependent/Response variable into the “y-axis?” box</a:t>
            </a:r>
          </a:p>
          <a:p>
            <a:r>
              <a:rPr kumimoji="1" lang="en-US" altLang="ja-JP" sz="2200" dirty="0"/>
              <a:t>	</a:t>
            </a:r>
            <a:r>
              <a:rPr kumimoji="1" lang="en-US" altLang="ja-JP" sz="2200" dirty="0" smtClean="0"/>
              <a:t>-in our example drag “score” into the “y-axis?” box</a:t>
            </a:r>
            <a:endParaRPr kumimoji="1" lang="en-US" altLang="ja-JP" sz="2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8339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4" y="846565"/>
            <a:ext cx="4542489" cy="5128239"/>
          </a:xfrm>
          <a:prstGeom prst="rect">
            <a:avLst/>
          </a:prstGeom>
        </p:spPr>
      </p:pic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84463"/>
              </p:ext>
            </p:extLst>
          </p:nvPr>
        </p:nvGraphicFramePr>
        <p:xfrm>
          <a:off x="5258870" y="1172167"/>
          <a:ext cx="364735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785"/>
                <a:gridCol w="1215785"/>
                <a:gridCol w="1215785"/>
              </a:tblGrid>
              <a:tr h="44162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Student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Hours spent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Test Score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89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円/楕円 11"/>
          <p:cNvSpPr/>
          <p:nvPr/>
        </p:nvSpPr>
        <p:spPr>
          <a:xfrm>
            <a:off x="5112337" y="2930421"/>
            <a:ext cx="3467922" cy="35984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526209" y="1334970"/>
            <a:ext cx="423314" cy="45584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 flipH="1" flipV="1">
            <a:off x="4526209" y="2669939"/>
            <a:ext cx="529143" cy="2604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964503" y="2165254"/>
            <a:ext cx="98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(x</a:t>
            </a:r>
            <a:r>
              <a:rPr kumimoji="1" lang="en-US" altLang="ja-JP" baseline="-25000" dirty="0" smtClean="0">
                <a:solidFill>
                  <a:srgbClr val="FF0000"/>
                </a:solidFill>
              </a:rPr>
              <a:t>4,</a:t>
            </a:r>
            <a:r>
              <a:rPr kumimoji="1" lang="en-US" altLang="ja-JP" dirty="0" smtClean="0">
                <a:solidFill>
                  <a:srgbClr val="FF0000"/>
                </a:solidFill>
              </a:rPr>
              <a:t>, y</a:t>
            </a:r>
            <a:r>
              <a:rPr kumimoji="1" lang="en-US" altLang="ja-JP" baseline="-25000" dirty="0" smtClean="0">
                <a:solidFill>
                  <a:srgbClr val="FF0000"/>
                </a:solidFill>
              </a:rPr>
              <a:t>4</a:t>
            </a:r>
            <a:r>
              <a:rPr kumimoji="1" lang="en-US" altLang="ja-JP" dirty="0" smtClean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 flipH="1">
            <a:off x="4310482" y="1790813"/>
            <a:ext cx="219797" cy="374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183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1002" y="244158"/>
            <a:ext cx="8075538" cy="133985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Positive</a:t>
            </a:r>
            <a:r>
              <a:rPr lang="ja-JP" altLang="en-US" dirty="0" smtClean="0"/>
              <a:t>/</a:t>
            </a:r>
            <a:r>
              <a:rPr lang="en-US" altLang="ja-JP" dirty="0" smtClean="0"/>
              <a:t>Negative</a:t>
            </a:r>
            <a:r>
              <a:rPr lang="ja-JP" altLang="en-US" dirty="0" smtClean="0"/>
              <a:t> </a:t>
            </a:r>
            <a:r>
              <a:rPr lang="en-US" altLang="ja-JP" dirty="0" smtClean="0"/>
              <a:t>Association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807093"/>
            <a:ext cx="7345363" cy="4616590"/>
          </a:xfrm>
        </p:spPr>
        <p:txBody>
          <a:bodyPr/>
          <a:lstStyle/>
          <a:p>
            <a:r>
              <a:rPr kumimoji="1" lang="en-US" altLang="ja-JP" dirty="0" smtClean="0"/>
              <a:t>Positive Association- increasing the independent variable increases the dependent variable</a:t>
            </a:r>
          </a:p>
          <a:p>
            <a:r>
              <a:rPr lang="en-US" altLang="ja-JP" dirty="0" smtClean="0"/>
              <a:t>Negative Association-increasing the independent variable decrease the dependent variable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41" y="3847354"/>
            <a:ext cx="3744705" cy="257854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13" y="3847354"/>
            <a:ext cx="3748927" cy="257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Correlation Coefficient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904774"/>
            <a:ext cx="7345363" cy="4160747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Statistical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correlation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measured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using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correlation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coefficient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</a:t>
            </a:r>
            <a:r>
              <a:rPr kumimoji="1" lang="en-US" altLang="ja-JP" i="1" dirty="0" smtClean="0"/>
              <a:t>r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which </a:t>
            </a:r>
            <a:r>
              <a:rPr lang="en-US" altLang="ja-JP" dirty="0"/>
              <a:t>describes the degree of relationship between two </a:t>
            </a:r>
            <a:r>
              <a:rPr lang="en-US" altLang="ja-JP" dirty="0" smtClean="0"/>
              <a:t>variables</a:t>
            </a:r>
          </a:p>
          <a:p>
            <a:r>
              <a:rPr lang="en-US" altLang="ja-JP" i="1" dirty="0"/>
              <a:t>r</a:t>
            </a:r>
            <a:r>
              <a:rPr lang="en-US" altLang="ja-JP" dirty="0" smtClean="0"/>
              <a:t>- takes on a value from -1 to 1</a:t>
            </a:r>
          </a:p>
          <a:p>
            <a:r>
              <a:rPr lang="en-US" altLang="ja-JP" i="1" dirty="0" smtClean="0"/>
              <a:t>r&lt;0</a:t>
            </a:r>
            <a:r>
              <a:rPr lang="en-US" altLang="ja-JP" dirty="0" smtClean="0"/>
              <a:t> -indicates </a:t>
            </a:r>
            <a:r>
              <a:rPr lang="en-US" altLang="ja-JP" dirty="0"/>
              <a:t>a negative relationship between the </a:t>
            </a:r>
            <a:r>
              <a:rPr lang="en-US" altLang="ja-JP" dirty="0" smtClean="0"/>
              <a:t>variables</a:t>
            </a:r>
          </a:p>
          <a:p>
            <a:pPr lvl="1"/>
            <a:r>
              <a:rPr lang="en-US" altLang="ja-JP" dirty="0"/>
              <a:t>when </a:t>
            </a:r>
            <a:r>
              <a:rPr lang="en-US" altLang="ja-JP" dirty="0" smtClean="0"/>
              <a:t>one</a:t>
            </a:r>
            <a:r>
              <a:rPr lang="en-US" altLang="en-US" dirty="0"/>
              <a:t> </a:t>
            </a:r>
            <a:r>
              <a:rPr lang="en-US" altLang="ja-JP" dirty="0" smtClean="0"/>
              <a:t>variable </a:t>
            </a:r>
            <a:r>
              <a:rPr lang="en-US" altLang="ja-JP" dirty="0"/>
              <a:t>increases the </a:t>
            </a:r>
            <a:r>
              <a:rPr lang="en-US" altLang="ja-JP" dirty="0" smtClean="0"/>
              <a:t>other variable </a:t>
            </a:r>
            <a:r>
              <a:rPr lang="en-US" altLang="ja-JP" dirty="0"/>
              <a:t>decreases, or when one </a:t>
            </a:r>
            <a:r>
              <a:rPr lang="en-US" altLang="ja-JP" dirty="0" smtClean="0"/>
              <a:t>variable decreases </a:t>
            </a:r>
            <a:r>
              <a:rPr lang="en-US" altLang="ja-JP" dirty="0"/>
              <a:t>the other </a:t>
            </a:r>
            <a:r>
              <a:rPr lang="en-US" altLang="ja-JP" dirty="0" smtClean="0"/>
              <a:t>variable increases</a:t>
            </a:r>
          </a:p>
          <a:p>
            <a:r>
              <a:rPr lang="en-US" altLang="ja-JP" i="1" dirty="0" smtClean="0"/>
              <a:t>r&gt;</a:t>
            </a:r>
            <a:r>
              <a:rPr lang="en-US" altLang="ja-JP" dirty="0" smtClean="0"/>
              <a:t>0 indicates </a:t>
            </a:r>
            <a:r>
              <a:rPr lang="en-US" altLang="ja-JP" dirty="0"/>
              <a:t>a positive relationship between the </a:t>
            </a:r>
            <a:r>
              <a:rPr lang="en-US" altLang="ja-JP" dirty="0" smtClean="0"/>
              <a:t>variables</a:t>
            </a:r>
          </a:p>
          <a:p>
            <a:pPr lvl="1"/>
            <a:r>
              <a:rPr lang="en-US" altLang="ja-JP" dirty="0" smtClean="0"/>
              <a:t>when </a:t>
            </a:r>
            <a:r>
              <a:rPr lang="en-US" altLang="ja-JP" dirty="0"/>
              <a:t>one variable decreases the other also decreases, or when one variable increases the other also </a:t>
            </a:r>
            <a:r>
              <a:rPr lang="en-US" altLang="ja-JP" dirty="0" smtClean="0"/>
              <a:t>increases</a:t>
            </a:r>
          </a:p>
          <a:p>
            <a:r>
              <a:rPr lang="en-US" altLang="ja-JP" i="1" dirty="0"/>
              <a:t>r</a:t>
            </a:r>
            <a:r>
              <a:rPr lang="en-US" altLang="ja-JP" dirty="0" smtClean="0"/>
              <a:t>=0 indicates that there is no relationship between the variables.</a:t>
            </a:r>
            <a:endParaRPr lang="en-US" altLang="ja-JP" i="1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5203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Correlation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Coefficient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cont`d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823373"/>
            <a:ext cx="7345363" cy="4242148"/>
          </a:xfrm>
        </p:spPr>
        <p:txBody>
          <a:bodyPr/>
          <a:lstStyle/>
          <a:p>
            <a:r>
              <a:rPr lang="en-US" altLang="ja-JP" i="1" dirty="0"/>
              <a:t>r</a:t>
            </a:r>
            <a:r>
              <a:rPr kumimoji="1" lang="en-US" altLang="ja-JP" dirty="0" smtClean="0"/>
              <a:t> has no units</a:t>
            </a:r>
          </a:p>
          <a:p>
            <a:r>
              <a:rPr lang="en-US" altLang="ja-JP" i="1" dirty="0" smtClean="0"/>
              <a:t>r </a:t>
            </a:r>
            <a:r>
              <a:rPr lang="en-US" altLang="ja-JP" dirty="0" smtClean="0"/>
              <a:t>is not a proportion or percent- </a:t>
            </a:r>
          </a:p>
          <a:p>
            <a:pPr lvl="1"/>
            <a:r>
              <a:rPr lang="en-US" altLang="ja-JP" i="1" dirty="0" smtClean="0"/>
              <a:t>r</a:t>
            </a:r>
            <a:r>
              <a:rPr lang="en-US" altLang="ja-JP" dirty="0" smtClean="0"/>
              <a:t>=0.8 is not twice as strong of a correlation as </a:t>
            </a:r>
            <a:r>
              <a:rPr lang="en-US" altLang="ja-JP" i="1" dirty="0" smtClean="0"/>
              <a:t>r</a:t>
            </a:r>
            <a:r>
              <a:rPr lang="en-US" altLang="ja-JP" dirty="0" smtClean="0"/>
              <a:t>=0.4</a:t>
            </a:r>
          </a:p>
          <a:p>
            <a:r>
              <a:rPr lang="en-US" altLang="ja-JP" i="1" dirty="0" smtClean="0"/>
              <a:t>r </a:t>
            </a:r>
            <a:r>
              <a:rPr lang="en-US" altLang="ja-JP" dirty="0" smtClean="0"/>
              <a:t>can be misleading – low </a:t>
            </a:r>
            <a:r>
              <a:rPr lang="en-US" altLang="ja-JP" i="1" dirty="0" smtClean="0"/>
              <a:t>r</a:t>
            </a:r>
            <a:r>
              <a:rPr lang="en-US" altLang="ja-JP" dirty="0" smtClean="0"/>
              <a:t> does not mean that there is no relation- always plot data to understand the association of the data 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5" y="4653361"/>
            <a:ext cx="8029575" cy="18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9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Positive correlation </a:t>
            </a:r>
            <a:br>
              <a:rPr kumimoji="1" lang="en-US" altLang="ja-JP" dirty="0" smtClean="0"/>
            </a:br>
            <a:r>
              <a:rPr kumimoji="1" lang="en-US" altLang="ja-JP" dirty="0" smtClean="0"/>
              <a:t>(positively linear)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9111" y="5318014"/>
            <a:ext cx="249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R=0.9617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11" y="2067802"/>
            <a:ext cx="3821471" cy="304415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97" y="2067802"/>
            <a:ext cx="4166213" cy="3044155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4623897" y="5318014"/>
            <a:ext cx="249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R=0.5179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55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Negative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Correlation</a:t>
            </a:r>
            <a:br>
              <a:rPr kumimoji="1" lang="en-US" altLang="ja-JP" dirty="0" smtClean="0"/>
            </a:br>
            <a:r>
              <a:rPr lang="ja-JP" altLang="ja-JP" dirty="0" smtClean="0"/>
              <a:t>(</a:t>
            </a:r>
            <a:r>
              <a:rPr lang="en-US" altLang="ja-JP" dirty="0" smtClean="0"/>
              <a:t>Negatively</a:t>
            </a:r>
            <a:r>
              <a:rPr lang="ja-JP" altLang="en-US" dirty="0" smtClean="0"/>
              <a:t> </a:t>
            </a:r>
            <a:r>
              <a:rPr lang="en-US" altLang="ja-JP" dirty="0" smtClean="0"/>
              <a:t>Linear)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3803" y="5614069"/>
            <a:ext cx="15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R=-0.9377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98" y="2186284"/>
            <a:ext cx="3928533" cy="3088473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695098" y="5622666"/>
            <a:ext cx="15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R=-0.3732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03" y="2186284"/>
            <a:ext cx="3852333" cy="308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0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No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Correlation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60792" y="5958523"/>
            <a:ext cx="183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dirty="0" smtClean="0"/>
              <a:t>=</a:t>
            </a:r>
            <a:r>
              <a:rPr kumimoji="1" lang="en-US" altLang="ja-JP" dirty="0"/>
              <a:t> -0.1032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82" y="2088603"/>
            <a:ext cx="56568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0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2408" y="244158"/>
            <a:ext cx="7896443" cy="133985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Correlation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Coefficient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790813"/>
            <a:ext cx="7345363" cy="4274708"/>
          </a:xfrm>
        </p:spPr>
        <p:txBody>
          <a:bodyPr/>
          <a:lstStyle/>
          <a:p>
            <a:r>
              <a:rPr kumimoji="1" lang="en-US" altLang="ja-JP" dirty="0" smtClean="0"/>
              <a:t>Analyze</a:t>
            </a:r>
            <a:r>
              <a:rPr kumimoji="1" lang="en-US" altLang="ja-JP" dirty="0" smtClean="0">
                <a:sym typeface="Wingdings"/>
              </a:rPr>
              <a:t> Correlate Bivariate</a:t>
            </a:r>
          </a:p>
          <a:p>
            <a:pPr lvl="1"/>
            <a:r>
              <a:rPr lang="en-US" altLang="ja-JP" dirty="0" smtClean="0">
                <a:sym typeface="Wingdings"/>
              </a:rPr>
              <a:t>In the variables box select the two variables that are interest</a:t>
            </a:r>
            <a:r>
              <a:rPr lang="ja-JP" altLang="en-US" dirty="0" smtClean="0">
                <a:sym typeface="Wingdings"/>
              </a:rPr>
              <a:t> </a:t>
            </a:r>
            <a:r>
              <a:rPr lang="en-US" altLang="ja-JP" dirty="0" smtClean="0">
                <a:sym typeface="Wingdings"/>
              </a:rPr>
              <a:t>(time</a:t>
            </a:r>
            <a:r>
              <a:rPr lang="ja-JP" altLang="en-US" dirty="0" smtClean="0">
                <a:sym typeface="Wingdings"/>
              </a:rPr>
              <a:t>, </a:t>
            </a:r>
            <a:r>
              <a:rPr lang="en-US" altLang="ja-JP" dirty="0" smtClean="0">
                <a:sym typeface="Wingdings"/>
              </a:rPr>
              <a:t>score)</a:t>
            </a:r>
          </a:p>
          <a:p>
            <a:pPr lvl="1"/>
            <a:r>
              <a:rPr kumimoji="1" lang="en-US" altLang="ja-JP" dirty="0" smtClean="0">
                <a:sym typeface="Wingdings"/>
              </a:rPr>
              <a:t>In the Correlation Coefficient box, Select </a:t>
            </a:r>
            <a:r>
              <a:rPr lang="en-US" altLang="ja-JP" dirty="0">
                <a:sym typeface="Wingdings"/>
              </a:rPr>
              <a:t>P</a:t>
            </a:r>
            <a:r>
              <a:rPr kumimoji="1" lang="en-US" altLang="ja-JP" dirty="0" smtClean="0">
                <a:sym typeface="Wingdings"/>
              </a:rPr>
              <a:t>earson 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8" y="3532784"/>
            <a:ext cx="3598174" cy="290272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319" y="3532784"/>
            <a:ext cx="3735502" cy="29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1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38" y="1204727"/>
            <a:ext cx="6724187" cy="431423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188538" y="618645"/>
            <a:ext cx="672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How is how the data correlated from the example?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7631" y="5763162"/>
            <a:ext cx="1416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i="1" dirty="0" smtClean="0"/>
              <a:t>r</a:t>
            </a:r>
            <a:r>
              <a:rPr kumimoji="1" lang="en-US" altLang="ja-JP" sz="2400" dirty="0" smtClean="0"/>
              <a:t>=0.6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215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57296961"/>
              </p:ext>
            </p:extLst>
          </p:nvPr>
        </p:nvGraphicFramePr>
        <p:xfrm>
          <a:off x="1586981" y="880031"/>
          <a:ext cx="5876288" cy="4810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69072"/>
                <a:gridCol w="1469072"/>
                <a:gridCol w="1469072"/>
                <a:gridCol w="146907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Initials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year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 </a:t>
                      </a:r>
                      <a:r>
                        <a:rPr kumimoji="1" lang="en-US" altLang="ja-JP" dirty="0" err="1" smtClean="0"/>
                        <a:t>tv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sleep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6.5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IJ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3324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KL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LM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41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class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exercise-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SPSS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816" y="1741973"/>
            <a:ext cx="7994131" cy="4656113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Data was collected on 12 students regarding average daily hours spent watching </a:t>
            </a:r>
            <a:r>
              <a:rPr lang="en-US" altLang="ja-JP" dirty="0" err="1" smtClean="0"/>
              <a:t>tv</a:t>
            </a:r>
            <a:r>
              <a:rPr lang="ja-JP" altLang="ja-JP" dirty="0"/>
              <a:t> </a:t>
            </a:r>
            <a:r>
              <a:rPr lang="en-US" altLang="ja-JP" dirty="0" smtClean="0"/>
              <a:t>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hours</a:t>
            </a:r>
            <a:r>
              <a:rPr lang="ja-JP" altLang="en-US" dirty="0" smtClean="0"/>
              <a:t> </a:t>
            </a:r>
            <a:r>
              <a:rPr lang="en-US" altLang="ja-JP" dirty="0" smtClean="0"/>
              <a:t>of</a:t>
            </a:r>
            <a:r>
              <a:rPr lang="ja-JP" altLang="en-US" dirty="0" smtClean="0"/>
              <a:t> </a:t>
            </a:r>
            <a:r>
              <a:rPr lang="en-US" altLang="ja-JP" dirty="0" smtClean="0"/>
              <a:t>sleep</a:t>
            </a:r>
          </a:p>
          <a:p>
            <a:r>
              <a:rPr lang="en-US" altLang="ja-JP" dirty="0" smtClean="0"/>
              <a:t>Input the data into </a:t>
            </a:r>
            <a:r>
              <a:rPr lang="en-US" altLang="ja-JP" dirty="0" err="1" smtClean="0"/>
              <a:t>spss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How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was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the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initial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variable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inputted?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/>
              <a:t>D</a:t>
            </a:r>
            <a:r>
              <a:rPr lang="en-US" altLang="ja-JP" dirty="0" smtClean="0"/>
              <a:t>escribe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data-give the sample size, measures of center, measures of spread for each variable</a:t>
            </a:r>
          </a:p>
          <a:p>
            <a:r>
              <a:rPr lang="en-US" altLang="ja-JP" dirty="0" smtClean="0"/>
              <a:t>By looking at the relationship between the mean the median, what can be said about the distribution for the hours spent watching </a:t>
            </a:r>
            <a:r>
              <a:rPr lang="en-US" altLang="ja-JP" dirty="0" err="1" smtClean="0"/>
              <a:t>tv</a:t>
            </a:r>
            <a:r>
              <a:rPr lang="en-US" altLang="ja-JP" dirty="0" smtClean="0"/>
              <a:t> and hours of sleep</a:t>
            </a:r>
            <a:r>
              <a:rPr lang="en-US" altLang="ja-JP" dirty="0" smtClean="0"/>
              <a:t>?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Distribution can be visualized using graphs- boxplot/histograms…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17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SPSS:</a:t>
            </a:r>
            <a:r>
              <a:rPr lang="en-US" altLang="en-US" dirty="0"/>
              <a:t> </a:t>
            </a:r>
            <a:r>
              <a:rPr kumimoji="1" lang="en-US" altLang="ja-JP" dirty="0" smtClean="0"/>
              <a:t>Histogram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4736" y="2003360"/>
            <a:ext cx="7345363" cy="3931920"/>
          </a:xfrm>
        </p:spPr>
        <p:txBody>
          <a:bodyPr>
            <a:norm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ANALYZE&gt;</a:t>
            </a:r>
            <a:r>
              <a:rPr kumimoji="1" lang="ja-JP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</a:rPr>
              <a:t>FREQUENCIES&gt;CHART&gt;HISTOGRAMS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i="1" dirty="0" smtClean="0"/>
              <a:t>Option to show normal curve on the histogram</a:t>
            </a:r>
          </a:p>
          <a:p>
            <a:r>
              <a:rPr lang="en-US" altLang="ja-JP" dirty="0" smtClean="0"/>
              <a:t>Bar chart is very similar to histogram</a:t>
            </a:r>
          </a:p>
          <a:p>
            <a:pPr marL="571500" lvl="2" indent="-342900">
              <a:spcBef>
                <a:spcPts val="2000"/>
              </a:spcBef>
            </a:pPr>
            <a:r>
              <a:rPr lang="en-US" altLang="ja-JP" dirty="0"/>
              <a:t>Histogram is always in frequencies but bar chart can be in </a:t>
            </a:r>
            <a:r>
              <a:rPr lang="en-US" altLang="ja-JP" dirty="0" smtClean="0"/>
              <a:t>percentages</a:t>
            </a:r>
            <a:endParaRPr lang="en-US" altLang="ja-JP" dirty="0"/>
          </a:p>
          <a:p>
            <a:pPr marL="571500" lvl="2" indent="-342900">
              <a:spcBef>
                <a:spcPts val="2000"/>
              </a:spcBef>
            </a:pPr>
            <a:r>
              <a:rPr kumimoji="1" lang="en-US" altLang="ja-JP" dirty="0" smtClean="0"/>
              <a:t>Build a bar chart to see the difference!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61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SPSS: Boxplot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GRAPHS&gt;LEGACY DIALOGS&gt;BOXPLOT</a:t>
            </a:r>
          </a:p>
          <a:p>
            <a:pPr lvl="1"/>
            <a:r>
              <a:rPr lang="en-US" altLang="ja-JP" dirty="0" smtClean="0"/>
              <a:t>Choose simple </a:t>
            </a:r>
          </a:p>
          <a:p>
            <a:pPr lvl="1"/>
            <a:r>
              <a:rPr kumimoji="1" lang="en-US" altLang="ja-JP" dirty="0" smtClean="0"/>
              <a:t>In the </a:t>
            </a:r>
            <a:r>
              <a:rPr kumimoji="1" lang="en-US" altLang="ja-JP" i="1" dirty="0" smtClean="0"/>
              <a:t>data in chart are</a:t>
            </a:r>
            <a:r>
              <a:rPr kumimoji="1" lang="en-US" altLang="ja-JP" dirty="0" smtClean="0"/>
              <a:t> box choose:</a:t>
            </a:r>
          </a:p>
          <a:p>
            <a:pPr lvl="2"/>
            <a:r>
              <a:rPr kumimoji="1" lang="en-US" altLang="ja-JP" dirty="0" smtClean="0"/>
              <a:t> </a:t>
            </a:r>
            <a:r>
              <a:rPr kumimoji="1" lang="en-US" altLang="ja-JP" i="1" dirty="0" smtClean="0"/>
              <a:t>summary of separate  variables</a:t>
            </a:r>
            <a:r>
              <a:rPr kumimoji="1" lang="en-US" altLang="ja-JP" dirty="0" smtClean="0"/>
              <a:t>- when want to get summary of the variable- </a:t>
            </a:r>
            <a:r>
              <a:rPr kumimoji="1" lang="en-US" altLang="ja-JP" dirty="0" err="1" smtClean="0"/>
              <a:t>i.e</a:t>
            </a:r>
            <a:r>
              <a:rPr kumimoji="1" lang="en-US" altLang="ja-JP" dirty="0" smtClean="0"/>
              <a:t> boxplot of </a:t>
            </a:r>
            <a:r>
              <a:rPr kumimoji="1" lang="en-US" altLang="ja-JP" dirty="0" smtClean="0"/>
              <a:t>weight</a:t>
            </a:r>
          </a:p>
          <a:p>
            <a:pPr lvl="3"/>
            <a:r>
              <a:rPr lang="en-US" altLang="ja-JP" dirty="0" smtClean="0">
                <a:solidFill>
                  <a:srgbClr val="FF0000"/>
                </a:solidFill>
              </a:rPr>
              <a:t>In the previous exercise- boxplot of hours of TV/sleep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i="1" dirty="0" smtClean="0"/>
              <a:t>Summary for groups of cases</a:t>
            </a:r>
            <a:r>
              <a:rPr lang="en-US" altLang="ja-JP" dirty="0" smtClean="0"/>
              <a:t>- when want to get a boxplot for a variable separate by category- i.e. boxplot of weight by gender</a:t>
            </a:r>
          </a:p>
          <a:p>
            <a:pPr lvl="3"/>
            <a:r>
              <a:rPr lang="en-US" altLang="ja-JP" dirty="0" smtClean="0"/>
              <a:t>Need to define category in the </a:t>
            </a:r>
            <a:r>
              <a:rPr lang="en-US" altLang="ja-JP" i="1" dirty="0" smtClean="0"/>
              <a:t>category axis</a:t>
            </a:r>
            <a:r>
              <a:rPr lang="en-US" altLang="ja-JP" dirty="0" smtClean="0"/>
              <a:t> </a:t>
            </a:r>
            <a:r>
              <a:rPr lang="en-US" altLang="ja-JP" dirty="0" smtClean="0"/>
              <a:t>box</a:t>
            </a:r>
          </a:p>
          <a:p>
            <a:pPr lvl="3"/>
            <a:r>
              <a:rPr lang="en-US" altLang="ja-JP" dirty="0">
                <a:solidFill>
                  <a:srgbClr val="FF0000"/>
                </a:solidFill>
              </a:rPr>
              <a:t>In the previous exercise- boxplot of hours of TV/</a:t>
            </a:r>
            <a:r>
              <a:rPr lang="en-US" altLang="ja-JP" dirty="0" smtClean="0">
                <a:solidFill>
                  <a:srgbClr val="FF0000"/>
                </a:solidFill>
              </a:rPr>
              <a:t>sleep</a:t>
            </a:r>
            <a:r>
              <a:rPr lang="en-US" altLang="ja-JP" dirty="0" smtClean="0">
                <a:solidFill>
                  <a:srgbClr val="FF0000"/>
                </a:solidFill>
              </a:rPr>
              <a:t> by year</a:t>
            </a:r>
            <a:endParaRPr lang="en-US" altLang="ja-JP" dirty="0">
              <a:solidFill>
                <a:srgbClr val="FF0000"/>
              </a:solidFill>
            </a:endParaRPr>
          </a:p>
          <a:p>
            <a:pPr lvl="3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740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Central Limit </a:t>
            </a:r>
            <a:r>
              <a:rPr kumimoji="1" lang="en-US" altLang="ja-JP" dirty="0" smtClean="0"/>
              <a:t>Theore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(CLT)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central limit theorem explains why many distributions tend to be close to the normal distribution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the central limit theorem states that the distribution of the sum (or average) of a large number of independent, identically distributed </a:t>
            </a:r>
            <a:r>
              <a:rPr lang="en-US" altLang="ja-JP" dirty="0" smtClean="0"/>
              <a:t>variables,(data points) </a:t>
            </a:r>
            <a:r>
              <a:rPr lang="en-US" altLang="ja-JP" dirty="0"/>
              <a:t>will be approximately </a:t>
            </a:r>
            <a:r>
              <a:rPr lang="en-US" altLang="ja-JP" dirty="0" smtClean="0"/>
              <a:t>normal distributed.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6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Central Limit Theorem (CLT)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CLT- if sufficiently large random samples are taken with replacement from a population with mean </a:t>
            </a:r>
            <a:r>
              <a:rPr kumimoji="1" lang="en-US" altLang="ja-JP" dirty="0" err="1" smtClean="0"/>
              <a:t>μand</a:t>
            </a:r>
            <a:r>
              <a:rPr kumimoji="1" lang="en-US" altLang="ja-JP" dirty="0" smtClean="0"/>
              <a:t> standard deviation </a:t>
            </a:r>
            <a:r>
              <a:rPr kumimoji="1" lang="en-US" altLang="ja-JP" dirty="0" err="1" smtClean="0"/>
              <a:t>σ</a:t>
            </a:r>
            <a:r>
              <a:rPr kumimoji="1" lang="en-US" altLang="ja-JP" dirty="0" smtClean="0"/>
              <a:t>, the distribution of means of the samples will be approximately normally distributed.</a:t>
            </a:r>
          </a:p>
          <a:p>
            <a:pPr lvl="1"/>
            <a:r>
              <a:rPr lang="en-US" altLang="ja-JP" dirty="0" smtClean="0"/>
              <a:t>This will hold even if the source population is skewed- however n&gt;30</a:t>
            </a:r>
          </a:p>
          <a:p>
            <a:pPr lvl="1"/>
            <a:r>
              <a:rPr lang="en-US" altLang="ja-JP" dirty="0" smtClean="0"/>
              <a:t>If the source population is normally distributed- n can be less than 30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55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/>
              <a:t>Empirical rule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0112" y="1790813"/>
            <a:ext cx="7345363" cy="4900315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sz="2900" dirty="0" smtClean="0"/>
              <a:t>The </a:t>
            </a:r>
            <a:r>
              <a:rPr lang="en-US" altLang="ja-JP" sz="2900" dirty="0"/>
              <a:t>empirical rule is only valid for bell-shaped (normal) distributions</a:t>
            </a:r>
            <a:r>
              <a:rPr lang="en-US" altLang="ja-JP" dirty="0"/>
              <a:t>. 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sz="2300" dirty="0" smtClean="0"/>
          </a:p>
          <a:p>
            <a:r>
              <a:rPr lang="en-US" altLang="ja-JP" sz="2300" dirty="0" smtClean="0"/>
              <a:t>Approximately </a:t>
            </a:r>
            <a:r>
              <a:rPr lang="en-US" altLang="ja-JP" sz="2300" dirty="0"/>
              <a:t>68% of the data values fall within </a:t>
            </a:r>
            <a:r>
              <a:rPr lang="en-US" altLang="ja-JP" sz="2300" dirty="0" smtClean="0"/>
              <a:t>(</a:t>
            </a:r>
            <a:r>
              <a:rPr lang="en-US" altLang="ja-JP" sz="2300" u="sng" dirty="0" smtClean="0"/>
              <a:t>+</a:t>
            </a:r>
            <a:r>
              <a:rPr lang="en-US" altLang="ja-JP" sz="2300" dirty="0" smtClean="0"/>
              <a:t>) one </a:t>
            </a:r>
            <a:r>
              <a:rPr lang="en-US" altLang="ja-JP" sz="2300" dirty="0"/>
              <a:t>standard deviation of the mean.</a:t>
            </a:r>
          </a:p>
          <a:p>
            <a:r>
              <a:rPr lang="en-US" altLang="ja-JP" sz="2300" dirty="0"/>
              <a:t>Approximately 95% of the data values fall </a:t>
            </a:r>
            <a:r>
              <a:rPr lang="en-US" altLang="ja-JP" sz="2300" dirty="0" smtClean="0"/>
              <a:t>within </a:t>
            </a:r>
            <a:r>
              <a:rPr lang="en-US" altLang="ja-JP" sz="2300" dirty="0"/>
              <a:t>(</a:t>
            </a:r>
            <a:r>
              <a:rPr lang="en-US" altLang="ja-JP" sz="2300" u="sng" dirty="0"/>
              <a:t>+</a:t>
            </a:r>
            <a:r>
              <a:rPr lang="en-US" altLang="ja-JP" sz="2300" dirty="0"/>
              <a:t>) </a:t>
            </a:r>
            <a:r>
              <a:rPr lang="en-US" altLang="ja-JP" sz="2300" dirty="0" smtClean="0"/>
              <a:t> </a:t>
            </a:r>
            <a:r>
              <a:rPr lang="en-US" altLang="ja-JP" sz="2300" dirty="0"/>
              <a:t>two standard deviations of the mean.</a:t>
            </a:r>
          </a:p>
          <a:p>
            <a:r>
              <a:rPr lang="en-US" altLang="ja-JP" sz="2300" dirty="0"/>
              <a:t>Approximately 99.7% of the data values fall within (</a:t>
            </a:r>
            <a:r>
              <a:rPr lang="en-US" altLang="ja-JP" sz="2300" u="sng" dirty="0"/>
              <a:t>+</a:t>
            </a:r>
            <a:r>
              <a:rPr lang="en-US" altLang="ja-JP" sz="2300" dirty="0"/>
              <a:t>) </a:t>
            </a:r>
            <a:r>
              <a:rPr lang="en-US" altLang="ja-JP" sz="2300" dirty="0" smtClean="0"/>
              <a:t>three </a:t>
            </a:r>
            <a:r>
              <a:rPr lang="en-US" altLang="ja-JP" sz="2300" dirty="0"/>
              <a:t>standard deviations of the mean.</a:t>
            </a:r>
            <a:endParaRPr kumimoji="1" lang="ja-JP" altLang="en-US" sz="2300" dirty="0"/>
          </a:p>
        </p:txBody>
      </p:sp>
      <p:pic>
        <p:nvPicPr>
          <p:cNvPr id="4" name="Content Placeholder 5" descr="norma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49" r="-4549"/>
          <a:stretch>
            <a:fillRect/>
          </a:stretch>
        </p:blipFill>
        <p:spPr>
          <a:xfrm>
            <a:off x="1090849" y="2230377"/>
            <a:ext cx="6756750" cy="24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都市">
  <a:themeElements>
    <a:clrScheme name="都市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都市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都市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都市.thmx</Template>
  <TotalTime>976</TotalTime>
  <Words>1391</Words>
  <Application>Microsoft Macintosh PowerPoint</Application>
  <PresentationFormat>画面に合わせる (4:3)</PresentationFormat>
  <Paragraphs>281</Paragraphs>
  <Slides>29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都市</vt:lpstr>
      <vt:lpstr>INTRODUCTION TO STATISTICS</vt:lpstr>
      <vt:lpstr>Review: Measures of Center</vt:lpstr>
      <vt:lpstr>PowerPoint プレゼンテーション</vt:lpstr>
      <vt:lpstr>In class exercise- SPSS</vt:lpstr>
      <vt:lpstr>SPSS: Histogram</vt:lpstr>
      <vt:lpstr>SPSS: Boxplot</vt:lpstr>
      <vt:lpstr>Central Limit Theorem (CLT)</vt:lpstr>
      <vt:lpstr>Central Limit Theorem (CLT)</vt:lpstr>
      <vt:lpstr>Empirical rule</vt:lpstr>
      <vt:lpstr>Association of Data</vt:lpstr>
      <vt:lpstr>Response and Explanatory variables</vt:lpstr>
      <vt:lpstr>Examples</vt:lpstr>
      <vt:lpstr>Causation vs. Association</vt:lpstr>
      <vt:lpstr>Causation vs.  Association/Correlation</vt:lpstr>
      <vt:lpstr>Causation or Correlation?</vt:lpstr>
      <vt:lpstr>Example</vt:lpstr>
      <vt:lpstr>PowerPoint プレゼンテーション</vt:lpstr>
      <vt:lpstr>Student dataset in SPSS</vt:lpstr>
      <vt:lpstr>PowerPoint プレゼンテーション</vt:lpstr>
      <vt:lpstr>PowerPoint プレゼンテーション</vt:lpstr>
      <vt:lpstr>PowerPoint プレゼンテーション</vt:lpstr>
      <vt:lpstr>Positive/Negative Association</vt:lpstr>
      <vt:lpstr>Correlation Coefficient</vt:lpstr>
      <vt:lpstr>Correlation Coefficient cont`d</vt:lpstr>
      <vt:lpstr>Positive correlation  (positively linear)</vt:lpstr>
      <vt:lpstr>Negative Correlation (Negatively Linear)</vt:lpstr>
      <vt:lpstr>No Correlation</vt:lpstr>
      <vt:lpstr>Correlation Coefficient in SPSS</vt:lpstr>
      <vt:lpstr>PowerPoint プレゼンテーション</vt:lpstr>
    </vt:vector>
  </TitlesOfParts>
  <Company>kitasato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竹内 円雅</dc:creator>
  <cp:lastModifiedBy>竹内 円雅</cp:lastModifiedBy>
  <cp:revision>8</cp:revision>
  <dcterms:created xsi:type="dcterms:W3CDTF">2017-04-24T00:25:30Z</dcterms:created>
  <dcterms:modified xsi:type="dcterms:W3CDTF">2017-05-01T03:50:24Z</dcterms:modified>
</cp:coreProperties>
</file>