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7" r:id="rId2"/>
    <p:sldId id="259" r:id="rId3"/>
    <p:sldId id="258" r:id="rId4"/>
    <p:sldId id="260" r:id="rId5"/>
    <p:sldId id="261" r:id="rId6"/>
    <p:sldId id="271" r:id="rId7"/>
    <p:sldId id="284" r:id="rId8"/>
    <p:sldId id="272" r:id="rId9"/>
    <p:sldId id="262" r:id="rId10"/>
    <p:sldId id="273" r:id="rId11"/>
    <p:sldId id="274" r:id="rId12"/>
    <p:sldId id="275" r:id="rId13"/>
    <p:sldId id="276" r:id="rId14"/>
    <p:sldId id="279" r:id="rId15"/>
    <p:sldId id="278" r:id="rId16"/>
    <p:sldId id="280" r:id="rId17"/>
    <p:sldId id="266" r:id="rId18"/>
    <p:sldId id="263" r:id="rId19"/>
    <p:sldId id="282" r:id="rId20"/>
    <p:sldId id="268" r:id="rId21"/>
    <p:sldId id="270" r:id="rId22"/>
    <p:sldId id="283" r:id="rId2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00" y="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8EBD1-754C-F74E-97CA-F5E0CCF78AA4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B0AE9-114E-714B-A474-23D663707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12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B0AE9-114E-714B-A474-23D6637074B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59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969C4323-374B-014B-91C4-81CC64AECDFA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8E5AE4B-B5E6-5442-8523-D5055223D4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、図、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323-374B-014B-91C4-81CC64AECDFA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AE4B-B5E6-5442-8523-D5055223D4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323-374B-014B-91C4-81CC64AECDFA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AE4B-B5E6-5442-8523-D5055223D4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323-374B-014B-91C4-81CC64AECDFA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AE4B-B5E6-5442-8523-D5055223D4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323-374B-014B-91C4-81CC64AECDFA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AE4B-B5E6-5442-8523-D5055223D4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323-374B-014B-91C4-81CC64AECDFA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AE4B-B5E6-5442-8523-D5055223D4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323-374B-014B-91C4-81CC64AECDFA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AE4B-B5E6-5442-8523-D5055223D4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969C4323-374B-014B-91C4-81CC64AECDFA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323-374B-014B-91C4-81CC64AECDFA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AE4B-B5E6-5442-8523-D5055223D4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323-374B-014B-91C4-81CC64AECDFA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AE4B-B5E6-5442-8523-D5055223D4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323-374B-014B-91C4-81CC64AECDFA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AE4B-B5E6-5442-8523-D5055223D4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323-374B-014B-91C4-81CC64AECDFA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AE4B-B5E6-5442-8523-D5055223D4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323-374B-014B-91C4-81CC64AECDFA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AE4B-B5E6-5442-8523-D5055223D4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323-374B-014B-91C4-81CC64AECDFA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AE4B-B5E6-5442-8523-D5055223D4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969C4323-374B-014B-91C4-81CC64AECDFA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8E5AE4B-B5E6-5442-8523-D5055223D4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kumimoji="1"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kumimoji="1"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5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emf"/><Relationship Id="rId5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INTRODUCTION </a:t>
            </a:r>
            <a:r>
              <a:rPr lang="ja-JP" altLang="en-US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TO </a:t>
            </a:r>
            <a:r>
              <a:rPr lang="ja-JP" alt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STATISTICS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Session 5</a:t>
            </a:r>
          </a:p>
          <a:p>
            <a:r>
              <a:rPr lang="en-US" altLang="ja-JP" dirty="0" smtClean="0"/>
              <a:t>May 8</a:t>
            </a:r>
            <a:r>
              <a:rPr lang="en-US" altLang="ja-JP" baseline="30000" dirty="0" smtClean="0"/>
              <a:t>th</a:t>
            </a:r>
            <a:r>
              <a:rPr lang="en-US" altLang="ja-JP" dirty="0" smtClean="0"/>
              <a:t> 2017</a:t>
            </a:r>
          </a:p>
          <a:p>
            <a:r>
              <a:rPr kumimoji="1" lang="en-US" altLang="ja-JP" dirty="0" err="1" smtClean="0"/>
              <a:t>Madoka</a:t>
            </a:r>
            <a:r>
              <a:rPr kumimoji="1" lang="en-US" altLang="ja-JP" dirty="0" smtClean="0"/>
              <a:t> Takeuchi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02603" y="436307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655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443" y="632298"/>
            <a:ext cx="3295423" cy="219456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86" y="3686516"/>
            <a:ext cx="3991393" cy="268022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471536" y="3692115"/>
            <a:ext cx="4449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u="sng" dirty="0" smtClean="0"/>
              <a:t>Simple linear regression</a:t>
            </a:r>
            <a:r>
              <a:rPr lang="en-US" altLang="ja-JP" sz="2400" dirty="0" smtClean="0"/>
              <a:t>- </a:t>
            </a:r>
            <a:r>
              <a:rPr lang="en-US" altLang="ja-JP" sz="2400" dirty="0"/>
              <a:t>predict scores on one variable from the scores on a second </a:t>
            </a:r>
            <a:r>
              <a:rPr lang="en-US" altLang="ja-JP" sz="2400" dirty="0" smtClean="0"/>
              <a:t>variable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ja-JP" dirty="0" smtClean="0"/>
              <a:t>Points </a:t>
            </a:r>
            <a:r>
              <a:rPr lang="en-US" altLang="ja-JP" dirty="0"/>
              <a:t>are the actual </a:t>
            </a:r>
            <a:r>
              <a:rPr lang="en-US" altLang="ja-JP" dirty="0" smtClean="0"/>
              <a:t>data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ja-JP" dirty="0" smtClean="0"/>
              <a:t>Black  line is </a:t>
            </a:r>
            <a:r>
              <a:rPr lang="en-US" altLang="ja-JP" dirty="0"/>
              <a:t>the regression line and consists of the predicted score on Y for each possible value of X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561940"/>
              </p:ext>
            </p:extLst>
          </p:nvPr>
        </p:nvGraphicFramePr>
        <p:xfrm>
          <a:off x="997392" y="735837"/>
          <a:ext cx="268423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116"/>
                <a:gridCol w="1342116"/>
              </a:tblGrid>
              <a:tr h="317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1720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1720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1720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1.3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1720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3.75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1720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2.25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526608" y="286117"/>
            <a:ext cx="244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Example data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7328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63" y="526647"/>
            <a:ext cx="4976425" cy="298948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44500" y="3717492"/>
            <a:ext cx="8461375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200" dirty="0"/>
              <a:t>-</a:t>
            </a:r>
            <a:r>
              <a:rPr lang="en-US" altLang="ja-JP" sz="2200" dirty="0"/>
              <a:t>The </a:t>
            </a:r>
            <a:r>
              <a:rPr lang="en-US" altLang="ja-JP" sz="2200" b="1" u="sng" dirty="0"/>
              <a:t>error of prediction </a:t>
            </a:r>
            <a:r>
              <a:rPr lang="en-US" altLang="ja-JP" sz="2200" dirty="0"/>
              <a:t>for a point is the value of the point minus the predicted </a:t>
            </a:r>
            <a:r>
              <a:rPr lang="en-US" altLang="ja-JP" sz="2200" dirty="0" smtClean="0"/>
              <a:t>value</a:t>
            </a:r>
          </a:p>
          <a:p>
            <a:r>
              <a:rPr lang="en-US" altLang="ja-JP" sz="2200" dirty="0" smtClean="0"/>
              <a:t>-The </a:t>
            </a:r>
            <a:r>
              <a:rPr lang="en-US" altLang="ja-JP" sz="2200" dirty="0"/>
              <a:t>vertical lines from the points to the regression line represent the errors of prediction</a:t>
            </a:r>
            <a:r>
              <a:rPr lang="en-US" altLang="ja-JP" sz="2200" dirty="0" smtClean="0"/>
              <a:t>.</a:t>
            </a:r>
          </a:p>
          <a:p>
            <a:r>
              <a:rPr lang="en-US" altLang="ja-JP" sz="2200" dirty="0" smtClean="0"/>
              <a:t>-</a:t>
            </a:r>
            <a:r>
              <a:rPr lang="en-US" altLang="ja-JP" sz="2200" dirty="0"/>
              <a:t>T</a:t>
            </a:r>
            <a:r>
              <a:rPr lang="en-US" altLang="ja-JP" sz="2200" dirty="0" smtClean="0"/>
              <a:t>he </a:t>
            </a:r>
            <a:r>
              <a:rPr lang="en-US" altLang="ja-JP" sz="2200" dirty="0"/>
              <a:t>red point is very near the regression </a:t>
            </a:r>
            <a:r>
              <a:rPr lang="en-US" altLang="ja-JP" sz="2200" dirty="0" smtClean="0"/>
              <a:t>line</a:t>
            </a:r>
            <a:endParaRPr lang="en-US" altLang="ja-JP" sz="2200" dirty="0"/>
          </a:p>
          <a:p>
            <a:r>
              <a:rPr lang="en-US" altLang="ja-JP" sz="2200" dirty="0" smtClean="0"/>
              <a:t>	 -error </a:t>
            </a:r>
            <a:r>
              <a:rPr lang="en-US" altLang="ja-JP" sz="2200" dirty="0"/>
              <a:t>of prediction is </a:t>
            </a:r>
            <a:r>
              <a:rPr lang="en-US" altLang="ja-JP" sz="2200" i="1" dirty="0" smtClean="0"/>
              <a:t>small </a:t>
            </a:r>
          </a:p>
          <a:p>
            <a:r>
              <a:rPr lang="en-US" altLang="ja-JP" sz="2200" dirty="0" smtClean="0"/>
              <a:t>-</a:t>
            </a:r>
            <a:r>
              <a:rPr lang="en-US" altLang="ja-JP" sz="2200" dirty="0"/>
              <a:t>T</a:t>
            </a:r>
            <a:r>
              <a:rPr lang="en-US" altLang="ja-JP" sz="2200" dirty="0" smtClean="0"/>
              <a:t>he </a:t>
            </a:r>
            <a:r>
              <a:rPr lang="en-US" altLang="ja-JP" sz="2200" dirty="0"/>
              <a:t>yellow point is much higher than the regression line </a:t>
            </a:r>
            <a:endParaRPr lang="en-US" altLang="ja-JP" sz="2200" dirty="0" smtClean="0"/>
          </a:p>
          <a:p>
            <a:r>
              <a:rPr lang="en-US" altLang="ja-JP" sz="2200" dirty="0"/>
              <a:t>	</a:t>
            </a:r>
            <a:r>
              <a:rPr lang="en-US" altLang="ja-JP" sz="2200" dirty="0" smtClean="0"/>
              <a:t>-error </a:t>
            </a:r>
            <a:r>
              <a:rPr lang="en-US" altLang="ja-JP" sz="2200" dirty="0"/>
              <a:t>of prediction is </a:t>
            </a:r>
            <a:r>
              <a:rPr lang="en-US" altLang="ja-JP" sz="2200" i="1" dirty="0" smtClean="0"/>
              <a:t>large</a:t>
            </a:r>
          </a:p>
        </p:txBody>
      </p:sp>
    </p:spTree>
    <p:extLst>
      <p:ext uri="{BB962C8B-B14F-4D97-AF65-F5344CB8AC3E}">
        <p14:creationId xmlns:p14="http://schemas.microsoft.com/office/powerpoint/2010/main" val="340916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Errors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Prediction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657379"/>
              </p:ext>
            </p:extLst>
          </p:nvPr>
        </p:nvGraphicFramePr>
        <p:xfrm>
          <a:off x="1462046" y="1827768"/>
          <a:ext cx="6096000" cy="22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43682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en-US" altLang="ja-JP" baseline="0" dirty="0" smtClean="0"/>
                        <a:t>’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Y-Y’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(Y-Y’)</a:t>
                      </a:r>
                      <a:r>
                        <a:rPr kumimoji="1" lang="en-US" altLang="ja-JP" baseline="30000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0.040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1.62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.38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0.144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2.04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-.74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0.548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3.75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2.46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1.29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1.664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2.25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-.65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0.423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5482915" y="4118793"/>
            <a:ext cx="3004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Y’- predicted value</a:t>
            </a:r>
          </a:p>
          <a:p>
            <a:r>
              <a:rPr kumimoji="1" lang="en-US" altLang="ja-JP" dirty="0" smtClean="0"/>
              <a:t>Y-Y’- errors of prediction</a:t>
            </a:r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0114" y="4739804"/>
            <a:ext cx="7587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Simple linear regression can over-predict or under-predict the response variables.</a:t>
            </a:r>
          </a:p>
          <a:p>
            <a:r>
              <a:rPr lang="en-US" altLang="ja-JP" sz="2000" dirty="0" smtClean="0"/>
              <a:t>The aim is to find the best fitting line to the data</a:t>
            </a:r>
          </a:p>
          <a:p>
            <a:pPr marL="285750" indent="-285750">
              <a:buFont typeface="Arial"/>
              <a:buChar char="•"/>
            </a:pPr>
            <a:r>
              <a:rPr lang="en-US" altLang="ja-JP" sz="2000" dirty="0" smtClean="0"/>
              <a:t>best fitting line is the </a:t>
            </a:r>
            <a:r>
              <a:rPr lang="en-US" altLang="ja-JP" sz="2000" dirty="0"/>
              <a:t>line that minimizes the sum of the squared errors of prediction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181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Least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Square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Regression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9125" y="1874236"/>
            <a:ext cx="7969249" cy="4191285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/>
              <a:t>L</a:t>
            </a:r>
            <a:r>
              <a:rPr lang="en-US" altLang="ja-JP" dirty="0" smtClean="0"/>
              <a:t>east </a:t>
            </a:r>
            <a:r>
              <a:rPr lang="en-US" altLang="ja-JP" dirty="0"/>
              <a:t>squares line minimizes the squared distances between the line </a:t>
            </a:r>
            <a:r>
              <a:rPr lang="en-US" altLang="ja-JP" dirty="0" smtClean="0"/>
              <a:t>and the data points</a:t>
            </a:r>
            <a:r>
              <a:rPr lang="en-US" altLang="ja-JP" dirty="0"/>
              <a:t>, </a:t>
            </a:r>
            <a:r>
              <a:rPr lang="en-US" altLang="ja-JP" dirty="0" smtClean="0"/>
              <a:t>thus this </a:t>
            </a:r>
            <a:r>
              <a:rPr lang="en-US" altLang="ja-JP" dirty="0"/>
              <a:t>line </a:t>
            </a:r>
            <a:r>
              <a:rPr lang="en-US" altLang="ja-JP" dirty="0" smtClean="0"/>
              <a:t>is most likely the line </a:t>
            </a:r>
            <a:r>
              <a:rPr lang="en-US" altLang="ja-JP" dirty="0"/>
              <a:t>that best fits </a:t>
            </a:r>
            <a:r>
              <a:rPr lang="en-US" altLang="ja-JP" dirty="0" smtClean="0"/>
              <a:t>the data.</a:t>
            </a:r>
          </a:p>
          <a:p>
            <a:r>
              <a:rPr kumimoji="1" lang="en-US" altLang="ja-JP" dirty="0" smtClean="0"/>
              <a:t>The slope of the least square line is connected to the correlation coefficient  of the data. </a:t>
            </a:r>
          </a:p>
          <a:p>
            <a:pPr marL="350838" lvl="1" indent="0">
              <a:buNone/>
            </a:pPr>
            <a:r>
              <a:rPr lang="en-US" altLang="ja-JP" dirty="0" smtClean="0"/>
              <a:t>	</a:t>
            </a:r>
            <a:r>
              <a:rPr lang="en-US" altLang="ja-JP" b="1" dirty="0" smtClean="0"/>
              <a:t>Slope= </a:t>
            </a:r>
            <a:r>
              <a:rPr lang="en-US" altLang="ja-JP" b="1" i="1" dirty="0" smtClean="0"/>
              <a:t>r</a:t>
            </a:r>
            <a:r>
              <a:rPr lang="en-US" altLang="ja-JP" b="1" dirty="0" smtClean="0"/>
              <a:t> (</a:t>
            </a:r>
            <a:r>
              <a:rPr lang="en-US" altLang="ja-JP" b="1" dirty="0" err="1" smtClean="0"/>
              <a:t>S</a:t>
            </a:r>
            <a:r>
              <a:rPr lang="en-US" altLang="ja-JP" b="1" baseline="-25000" dirty="0" err="1"/>
              <a:t>y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S</a:t>
            </a:r>
            <a:r>
              <a:rPr lang="en-US" altLang="ja-JP" b="1" baseline="-25000" dirty="0" err="1" smtClean="0"/>
              <a:t>x</a:t>
            </a:r>
            <a:r>
              <a:rPr lang="en-US" altLang="ja-JP" b="1" dirty="0" smtClean="0"/>
              <a:t>)   </a:t>
            </a:r>
            <a:r>
              <a:rPr lang="en-US" altLang="ja-JP" dirty="0" smtClean="0"/>
              <a:t>where </a:t>
            </a:r>
            <a:r>
              <a:rPr lang="en-US" altLang="ja-JP" dirty="0" err="1" smtClean="0"/>
              <a:t>S</a:t>
            </a:r>
            <a:r>
              <a:rPr lang="en-US" altLang="ja-JP" baseline="-25000" dirty="0" err="1" smtClean="0"/>
              <a:t>y</a:t>
            </a:r>
            <a:r>
              <a:rPr lang="en-US" altLang="ja-JP" dirty="0" smtClean="0"/>
              <a:t>= SD of Y </a:t>
            </a:r>
          </a:p>
          <a:p>
            <a:pPr marL="350838" lvl="1" indent="0">
              <a:buNone/>
            </a:pPr>
            <a:r>
              <a:rPr kumimoji="1" lang="ja-JP" altLang="ja-JP" dirty="0"/>
              <a:t> </a:t>
            </a:r>
            <a:r>
              <a:rPr kumimoji="1" lang="ja-JP" altLang="en-US" dirty="0" smtClean="0"/>
              <a:t>                       </a:t>
            </a:r>
            <a:r>
              <a:rPr kumimoji="1" lang="en-US" altLang="ja-JP" dirty="0" smtClean="0"/>
              <a:t>  </a:t>
            </a:r>
            <a:r>
              <a:rPr kumimoji="1" lang="en-US" altLang="ja-JP" dirty="0" err="1" smtClean="0"/>
              <a:t>S</a:t>
            </a:r>
            <a:r>
              <a:rPr kumimoji="1" lang="en-US" altLang="ja-JP" baseline="-25000" dirty="0" err="1" smtClean="0"/>
              <a:t>x</a:t>
            </a:r>
            <a:r>
              <a:rPr kumimoji="1" lang="en-US" altLang="ja-JP" dirty="0" smtClean="0"/>
              <a:t>=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X</a:t>
            </a:r>
          </a:p>
          <a:p>
            <a:r>
              <a:rPr lang="en-US" altLang="ja-JP" b="1" dirty="0"/>
              <a:t>When </a:t>
            </a:r>
            <a:r>
              <a:rPr lang="en-US" altLang="ja-JP" b="1" dirty="0" smtClean="0"/>
              <a:t>slope &gt; 0 </a:t>
            </a:r>
            <a:r>
              <a:rPr lang="en-US" altLang="ja-JP" dirty="0" smtClean="0"/>
              <a:t>–</a:t>
            </a:r>
            <a:r>
              <a:rPr lang="en-US" altLang="ja-JP" b="1" dirty="0" smtClean="0"/>
              <a:t> </a:t>
            </a:r>
            <a:r>
              <a:rPr lang="en-US" altLang="ja-JP" dirty="0" smtClean="0"/>
              <a:t>there is a positive trend </a:t>
            </a:r>
            <a:r>
              <a:rPr lang="en-US" altLang="ja-JP" dirty="0"/>
              <a:t>— that is, as </a:t>
            </a:r>
            <a:r>
              <a:rPr lang="en-US" altLang="ja-JP" i="1" dirty="0"/>
              <a:t>x</a:t>
            </a:r>
            <a:r>
              <a:rPr lang="en-US" altLang="ja-JP" dirty="0"/>
              <a:t> increases, </a:t>
            </a:r>
            <a:r>
              <a:rPr lang="en-US" altLang="ja-JP" i="1" dirty="0"/>
              <a:t>y</a:t>
            </a:r>
            <a:r>
              <a:rPr lang="en-US" altLang="ja-JP" dirty="0"/>
              <a:t> tends to </a:t>
            </a:r>
            <a:r>
              <a:rPr lang="en-US" altLang="ja-JP" dirty="0" smtClean="0"/>
              <a:t>increase</a:t>
            </a:r>
          </a:p>
          <a:p>
            <a:r>
              <a:rPr lang="en-US" altLang="ja-JP" b="1" dirty="0"/>
              <a:t>When </a:t>
            </a:r>
            <a:r>
              <a:rPr lang="en-US" altLang="ja-JP" b="1" dirty="0" smtClean="0"/>
              <a:t>slope </a:t>
            </a:r>
            <a:r>
              <a:rPr lang="en-US" altLang="ja-JP" b="1" dirty="0"/>
              <a:t>&lt; </a:t>
            </a:r>
            <a:r>
              <a:rPr lang="en-US" altLang="ja-JP" b="1" dirty="0" smtClean="0"/>
              <a:t>0</a:t>
            </a:r>
            <a:r>
              <a:rPr lang="en-US" altLang="ja-JP" dirty="0" smtClean="0"/>
              <a:t>- </a:t>
            </a:r>
            <a:r>
              <a:rPr lang="en-US" altLang="ja-JP" dirty="0"/>
              <a:t>–</a:t>
            </a:r>
            <a:r>
              <a:rPr lang="en-US" altLang="ja-JP" b="1" dirty="0"/>
              <a:t> </a:t>
            </a:r>
            <a:r>
              <a:rPr lang="en-US" altLang="ja-JP" dirty="0"/>
              <a:t>there is a </a:t>
            </a:r>
            <a:r>
              <a:rPr lang="en-US" altLang="ja-JP" dirty="0" smtClean="0"/>
              <a:t>negative trend </a:t>
            </a:r>
            <a:r>
              <a:rPr lang="en-US" altLang="ja-JP" dirty="0"/>
              <a:t>— that is, as </a:t>
            </a:r>
            <a:r>
              <a:rPr lang="en-US" altLang="ja-JP" i="1" dirty="0"/>
              <a:t>x</a:t>
            </a:r>
            <a:r>
              <a:rPr lang="en-US" altLang="ja-JP" dirty="0"/>
              <a:t> increases, </a:t>
            </a:r>
            <a:r>
              <a:rPr lang="en-US" altLang="ja-JP" i="1" dirty="0"/>
              <a:t>y</a:t>
            </a:r>
            <a:r>
              <a:rPr lang="en-US" altLang="ja-JP" dirty="0"/>
              <a:t> tends to </a:t>
            </a:r>
            <a:r>
              <a:rPr lang="en-US" altLang="ja-JP" dirty="0" smtClean="0"/>
              <a:t>decrease</a:t>
            </a:r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01439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Intercept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0113" y="1889726"/>
            <a:ext cx="7005638" cy="4175795"/>
          </a:xfrm>
        </p:spPr>
        <p:txBody>
          <a:bodyPr/>
          <a:lstStyle/>
          <a:p>
            <a:r>
              <a:rPr lang="en-US" altLang="ja-JP" dirty="0"/>
              <a:t>Every least squares line passes through the mean x coordinate and mean y coordinate thus can calculate the intercept</a:t>
            </a:r>
          </a:p>
          <a:p>
            <a:pPr lvl="1"/>
            <a:r>
              <a:rPr lang="en-US" altLang="ja-JP" dirty="0"/>
              <a:t>After solving for the slope</a:t>
            </a:r>
            <a:r>
              <a:rPr lang="en-US" altLang="ja-JP" dirty="0" smtClean="0"/>
              <a:t>(</a:t>
            </a:r>
            <a:r>
              <a:rPr lang="en-US" altLang="ja-JP" dirty="0" smtClean="0"/>
              <a:t>a</a:t>
            </a:r>
            <a:r>
              <a:rPr lang="en-US" altLang="ja-JP" dirty="0" smtClean="0"/>
              <a:t>)</a:t>
            </a:r>
            <a:r>
              <a:rPr lang="en-US" altLang="ja-JP" dirty="0"/>
              <a:t>, plug in mean y coordinate and mean x coordinate into the equation y= </a:t>
            </a:r>
            <a:r>
              <a:rPr lang="en-US" altLang="ja-JP" dirty="0"/>
              <a:t>a</a:t>
            </a:r>
            <a:r>
              <a:rPr lang="en-US" altLang="ja-JP" dirty="0" smtClean="0"/>
              <a:t>x</a:t>
            </a:r>
            <a:r>
              <a:rPr lang="en-US" altLang="ja-JP" dirty="0"/>
              <a:t>+ </a:t>
            </a:r>
            <a:r>
              <a:rPr lang="en-US" altLang="ja-JP" dirty="0" smtClean="0"/>
              <a:t>b</a:t>
            </a:r>
            <a:r>
              <a:rPr lang="en-US" altLang="ja-JP" dirty="0" smtClean="0"/>
              <a:t> </a:t>
            </a:r>
            <a:r>
              <a:rPr lang="en-US" altLang="ja-JP" dirty="0"/>
              <a:t>and solve for a to get the </a:t>
            </a:r>
            <a:r>
              <a:rPr lang="en-US" altLang="ja-JP" dirty="0" smtClean="0"/>
              <a:t>intercept</a:t>
            </a:r>
          </a:p>
          <a:p>
            <a:pPr marL="350838" lvl="1" indent="0">
              <a:buNone/>
            </a:pPr>
            <a:r>
              <a:rPr lang="ja-JP" altLang="en-US" dirty="0" smtClean="0">
                <a:sym typeface="Wingdings"/>
              </a:rPr>
              <a:t>                 </a:t>
            </a:r>
            <a:r>
              <a:rPr lang="en-US" altLang="ja-JP" dirty="0">
                <a:sym typeface="Wingdings"/>
              </a:rPr>
              <a:t> </a:t>
            </a:r>
            <a:r>
              <a:rPr lang="en-US" altLang="ja-JP" dirty="0" smtClean="0">
                <a:sym typeface="Wingdings"/>
              </a:rPr>
              <a:t>  </a:t>
            </a:r>
            <a:r>
              <a:rPr lang="ja-JP" altLang="en-US" dirty="0" smtClean="0">
                <a:sym typeface="Wingdings"/>
              </a:rPr>
              <a:t> </a:t>
            </a:r>
            <a:r>
              <a:rPr lang="en-US" altLang="ja-JP" dirty="0" smtClean="0">
                <a:sym typeface="Wingdings"/>
              </a:rPr>
              <a:t>b</a:t>
            </a:r>
            <a:r>
              <a:rPr lang="en-US" altLang="ja-JP" dirty="0" smtClean="0">
                <a:sym typeface="Wingdings"/>
              </a:rPr>
              <a:t>=</a:t>
            </a:r>
            <a:r>
              <a:rPr lang="ja-JP" altLang="en-US" dirty="0" smtClean="0">
                <a:sym typeface="Wingdings"/>
              </a:rPr>
              <a:t> </a:t>
            </a:r>
            <a:r>
              <a:rPr lang="en-US" altLang="ja-JP" dirty="0" smtClean="0">
                <a:sym typeface="Wingdings"/>
              </a:rPr>
              <a:t>y</a:t>
            </a:r>
            <a:r>
              <a:rPr lang="en-US" altLang="ja-JP" dirty="0" smtClean="0">
                <a:sym typeface="Wingdings"/>
              </a:rPr>
              <a:t>-</a:t>
            </a:r>
            <a:r>
              <a:rPr lang="en-US" altLang="ja-JP" dirty="0" smtClean="0">
                <a:sym typeface="Wingdings"/>
              </a:rPr>
              <a:t>a</a:t>
            </a:r>
            <a:r>
              <a:rPr lang="en-US" altLang="ja-JP" dirty="0" smtClean="0">
                <a:sym typeface="Wingdings"/>
              </a:rPr>
              <a:t>x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975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526608" y="244158"/>
            <a:ext cx="8023021" cy="1339850"/>
          </a:xfrm>
        </p:spPr>
        <p:txBody>
          <a:bodyPr>
            <a:normAutofit/>
          </a:bodyPr>
          <a:lstStyle/>
          <a:p>
            <a:r>
              <a:rPr lang="en-US" altLang="ja-JP" sz="4400" dirty="0" smtClean="0"/>
              <a:t>Regression line equation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6608" y="1718534"/>
            <a:ext cx="817790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00" dirty="0" smtClean="0"/>
              <a:t>From the study of </a:t>
            </a:r>
            <a:r>
              <a:rPr lang="en-US" altLang="ja-JP" sz="2200" dirty="0"/>
              <a:t>aging and weight </a:t>
            </a:r>
            <a:r>
              <a:rPr lang="en-US" altLang="ja-JP" sz="2200" dirty="0" smtClean="0"/>
              <a:t>gain, we calculated the mean of x, mean of y, SD of x, SD of Y and the correlation coefficient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		Mean </a:t>
            </a:r>
            <a:r>
              <a:rPr lang="en-US" altLang="ja-JP" dirty="0" smtClean="0"/>
              <a:t>x=39.2</a:t>
            </a:r>
            <a:r>
              <a:rPr lang="en-US" altLang="ja-JP" dirty="0"/>
              <a:t> </a:t>
            </a:r>
            <a:r>
              <a:rPr lang="en-US" altLang="ja-JP" dirty="0" smtClean="0"/>
              <a:t>               </a:t>
            </a:r>
            <a:r>
              <a:rPr kumimoji="1" lang="en-US" altLang="ja-JP" dirty="0" smtClean="0"/>
              <a:t>Mean y=</a:t>
            </a:r>
            <a:r>
              <a:rPr lang="en-US" altLang="ja-JP" dirty="0" smtClean="0"/>
              <a:t>53.4</a:t>
            </a:r>
            <a:endParaRPr kumimoji="1" lang="en-US" altLang="ja-JP" dirty="0" smtClean="0"/>
          </a:p>
          <a:p>
            <a:r>
              <a:rPr lang="en-US" altLang="ja-JP" dirty="0" smtClean="0"/>
              <a:t>		SD </a:t>
            </a:r>
            <a:r>
              <a:rPr lang="en-US" altLang="ja-JP" dirty="0" smtClean="0"/>
              <a:t>x=14.27                   </a:t>
            </a:r>
            <a:r>
              <a:rPr kumimoji="1" lang="en-US" altLang="ja-JP" dirty="0" smtClean="0"/>
              <a:t>SD y=5.68</a:t>
            </a:r>
          </a:p>
          <a:p>
            <a:r>
              <a:rPr lang="en-US" altLang="ja-JP" i="1" dirty="0" smtClean="0"/>
              <a:t>				</a:t>
            </a:r>
            <a:r>
              <a:rPr lang="en-US" altLang="ja-JP" i="1" dirty="0" smtClean="0"/>
              <a:t>      </a:t>
            </a:r>
            <a:r>
              <a:rPr lang="en-US" altLang="ja-JP" i="1" dirty="0" smtClean="0"/>
              <a:t>r</a:t>
            </a:r>
            <a:r>
              <a:rPr lang="en-US" altLang="ja-JP" dirty="0" smtClean="0"/>
              <a:t>= 0.9296</a:t>
            </a:r>
            <a:endParaRPr lang="en-US" altLang="ja-JP" dirty="0"/>
          </a:p>
          <a:p>
            <a:endParaRPr kumimoji="1" lang="en-US" altLang="ja-JP" i="1" dirty="0" smtClean="0"/>
          </a:p>
          <a:p>
            <a:r>
              <a:rPr lang="en-US" altLang="ja-JP" b="1" dirty="0"/>
              <a:t>Slope= </a:t>
            </a:r>
            <a:r>
              <a:rPr lang="en-US" altLang="ja-JP" b="1" i="1" dirty="0"/>
              <a:t>r</a:t>
            </a:r>
            <a:r>
              <a:rPr lang="en-US" altLang="ja-JP" b="1" dirty="0"/>
              <a:t> (</a:t>
            </a:r>
            <a:r>
              <a:rPr lang="en-US" altLang="ja-JP" b="1" dirty="0" err="1"/>
              <a:t>S</a:t>
            </a:r>
            <a:r>
              <a:rPr lang="en-US" altLang="ja-JP" b="1" baseline="-25000" dirty="0" err="1"/>
              <a:t>y</a:t>
            </a:r>
            <a:r>
              <a:rPr lang="en-US" altLang="ja-JP" b="1" dirty="0"/>
              <a:t>/</a:t>
            </a:r>
            <a:r>
              <a:rPr lang="en-US" altLang="ja-JP" b="1" dirty="0" err="1"/>
              <a:t>S</a:t>
            </a:r>
            <a:r>
              <a:rPr lang="en-US" altLang="ja-JP" b="1" baseline="-25000" dirty="0" err="1"/>
              <a:t>x</a:t>
            </a:r>
            <a:r>
              <a:rPr lang="en-US" altLang="ja-JP" b="1" dirty="0"/>
              <a:t>) </a:t>
            </a:r>
            <a:endParaRPr lang="en-US" altLang="ja-JP" b="1" dirty="0" smtClean="0"/>
          </a:p>
          <a:p>
            <a:r>
              <a:rPr kumimoji="1" lang="ja-JP" altLang="ja-JP" b="1" i="1" dirty="0"/>
              <a:t> </a:t>
            </a:r>
            <a:r>
              <a:rPr kumimoji="1" lang="ja-JP" altLang="en-US" b="1" i="1" dirty="0" smtClean="0"/>
              <a:t>   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=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0.9296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(5.68/14.27)</a:t>
            </a:r>
          </a:p>
          <a:p>
            <a:r>
              <a:rPr lang="ja-JP" altLang="ja-JP" dirty="0"/>
              <a:t> </a:t>
            </a:r>
            <a:r>
              <a:rPr lang="ja-JP" altLang="en-US" dirty="0" smtClean="0"/>
              <a:t>    </a:t>
            </a:r>
            <a:r>
              <a:rPr lang="en-US" altLang="ja-JP" dirty="0" smtClean="0"/>
              <a:t>=.367</a:t>
            </a:r>
          </a:p>
          <a:p>
            <a:endParaRPr kumimoji="1" lang="en-US" altLang="ja-JP" dirty="0"/>
          </a:p>
          <a:p>
            <a:r>
              <a:rPr lang="en-US" altLang="ja-JP" b="1" dirty="0" smtClean="0"/>
              <a:t>Intercept = y-slope</a:t>
            </a:r>
            <a:r>
              <a:rPr lang="en-US" altLang="ja-JP" b="1" dirty="0" smtClean="0"/>
              <a:t>(</a:t>
            </a:r>
            <a:r>
              <a:rPr lang="en-US" altLang="ja-JP" b="1" dirty="0" smtClean="0"/>
              <a:t>x</a:t>
            </a:r>
            <a:r>
              <a:rPr lang="en-US" altLang="ja-JP" b="1" dirty="0" smtClean="0"/>
              <a:t>)</a:t>
            </a:r>
            <a:endParaRPr lang="en-US" altLang="ja-JP" b="1" dirty="0" smtClean="0"/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            =53.4- (.367)(39.2)</a:t>
            </a:r>
            <a:r>
              <a:rPr kumimoji="1" lang="ja-JP" altLang="en-US" dirty="0" smtClean="0"/>
              <a:t> </a:t>
            </a:r>
            <a:endParaRPr kumimoji="1" lang="en-US" altLang="ja-JP" dirty="0" smtClean="0"/>
          </a:p>
          <a:p>
            <a:r>
              <a:rPr lang="en-US" altLang="ja-JP" i="1" dirty="0"/>
              <a:t> </a:t>
            </a:r>
            <a:r>
              <a:rPr lang="en-US" altLang="ja-JP" i="1" dirty="0" smtClean="0"/>
              <a:t>               </a:t>
            </a:r>
            <a:r>
              <a:rPr lang="en-US" altLang="ja-JP" dirty="0" smtClean="0"/>
              <a:t> =39.014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Equation for the regression line           y= .367x+ 39.014</a:t>
            </a:r>
          </a:p>
          <a:p>
            <a:endParaRPr kumimoji="1" lang="en-US" altLang="ja-JP" i="1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926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Prediction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0375" y="2036778"/>
            <a:ext cx="8127999" cy="4298449"/>
          </a:xfrm>
        </p:spPr>
        <p:txBody>
          <a:bodyPr/>
          <a:lstStyle/>
          <a:p>
            <a:r>
              <a:rPr lang="en-US" altLang="ja-JP" dirty="0" smtClean="0"/>
              <a:t>Once the regression equation is calculated, we can use this equation as a prediction model</a:t>
            </a:r>
          </a:p>
          <a:p>
            <a:pPr lvl="1"/>
            <a:r>
              <a:rPr lang="en-US" altLang="ja-JP" dirty="0" smtClean="0"/>
              <a:t>given </a:t>
            </a:r>
            <a:r>
              <a:rPr lang="en-US" altLang="ja-JP" dirty="0"/>
              <a:t>a particular value of </a:t>
            </a:r>
            <a:r>
              <a:rPr lang="en-US" altLang="ja-JP" i="1" dirty="0"/>
              <a:t>x</a:t>
            </a:r>
            <a:r>
              <a:rPr lang="en-US" altLang="ja-JP" dirty="0"/>
              <a:t>, we can predict what the value of </a:t>
            </a:r>
            <a:r>
              <a:rPr lang="en-US" altLang="ja-JP" i="1" dirty="0"/>
              <a:t>y </a:t>
            </a:r>
            <a:r>
              <a:rPr lang="en-US" altLang="ja-JP" dirty="0"/>
              <a:t>would be (</a:t>
            </a:r>
            <a:r>
              <a:rPr lang="en-US" altLang="ja-JP" i="1" dirty="0"/>
              <a:t>y </a:t>
            </a:r>
            <a:r>
              <a:rPr lang="en-US" altLang="ja-JP" dirty="0"/>
              <a:t>along the line at </a:t>
            </a:r>
            <a:r>
              <a:rPr lang="en-US" altLang="ja-JP" i="1" dirty="0"/>
              <a:t>x</a:t>
            </a:r>
            <a:r>
              <a:rPr lang="en-US" altLang="ja-JP" dirty="0"/>
              <a:t>) </a:t>
            </a:r>
          </a:p>
          <a:p>
            <a:pPr lvl="2"/>
            <a:r>
              <a:rPr lang="en-US" altLang="ja-JP" dirty="0" smtClean="0"/>
              <a:t>Predicted y value is denoted as  </a:t>
            </a:r>
          </a:p>
          <a:p>
            <a:pPr lvl="1"/>
            <a:r>
              <a:rPr lang="en-US" altLang="ja-JP" dirty="0" smtClean="0"/>
              <a:t>Example- from the age and weight equation we can predict the weight of a 30 </a:t>
            </a:r>
            <a:r>
              <a:rPr lang="en-US" altLang="ja-JP" dirty="0" err="1" smtClean="0"/>
              <a:t>yr</a:t>
            </a:r>
            <a:r>
              <a:rPr lang="en-US" altLang="ja-JP" dirty="0" smtClean="0"/>
              <a:t> old</a:t>
            </a:r>
            <a:endParaRPr lang="en-US" altLang="ja-JP" dirty="0"/>
          </a:p>
          <a:p>
            <a:pPr marL="350838" lvl="1" indent="0">
              <a:buNone/>
            </a:pPr>
            <a:r>
              <a:rPr kumimoji="1" lang="ja-JP" altLang="en-US" dirty="0" smtClean="0"/>
              <a:t>     </a:t>
            </a:r>
            <a:r>
              <a:rPr kumimoji="1" lang="en-US" altLang="ja-JP" dirty="0" smtClean="0"/>
              <a:t>            = .367(30)+39.014</a:t>
            </a:r>
          </a:p>
          <a:p>
            <a:pPr marL="350838" lvl="1" indent="0">
              <a:buNone/>
            </a:pPr>
            <a:r>
              <a:rPr lang="ja-JP" altLang="ja-JP" dirty="0"/>
              <a:t> </a:t>
            </a:r>
            <a:r>
              <a:rPr lang="ja-JP" altLang="en-US" dirty="0" smtClean="0"/>
              <a:t>        </a:t>
            </a:r>
            <a:r>
              <a:rPr lang="en-US" altLang="ja-JP" dirty="0" smtClean="0"/>
              <a:t>=</a:t>
            </a:r>
            <a:r>
              <a:rPr lang="ja-JP" altLang="en-US" dirty="0" smtClean="0"/>
              <a:t> </a:t>
            </a:r>
            <a:r>
              <a:rPr lang="en-US" altLang="ja-JP" dirty="0" smtClean="0"/>
              <a:t>50.024</a:t>
            </a:r>
          </a:p>
          <a:p>
            <a:pPr marL="579438" lvl="2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076" y="3575699"/>
            <a:ext cx="374700" cy="54123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21" y="4745527"/>
            <a:ext cx="374700" cy="54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74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Residuals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0112" y="1951684"/>
            <a:ext cx="7345363" cy="4113837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errors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prediction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are</a:t>
            </a:r>
            <a:r>
              <a:rPr lang="ja-JP" altLang="en-US" dirty="0" smtClean="0"/>
              <a:t> </a:t>
            </a:r>
            <a:r>
              <a:rPr lang="en-US" altLang="ja-JP" dirty="0" smtClean="0"/>
              <a:t>also</a:t>
            </a:r>
            <a:r>
              <a:rPr lang="ja-JP" altLang="en-US" dirty="0" smtClean="0"/>
              <a:t> </a:t>
            </a:r>
            <a:r>
              <a:rPr lang="en-US" altLang="ja-JP" dirty="0" smtClean="0"/>
              <a:t>referred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as</a:t>
            </a:r>
            <a:r>
              <a:rPr lang="ja-JP" altLang="en-US" dirty="0" smtClean="0"/>
              <a:t> </a:t>
            </a:r>
            <a:r>
              <a:rPr lang="en-US" altLang="ja-JP" dirty="0" smtClean="0"/>
              <a:t>residuals and are denoted as </a:t>
            </a:r>
            <a:r>
              <a:rPr lang="en-US" altLang="ja-JP" i="1" dirty="0" smtClean="0"/>
              <a:t>e</a:t>
            </a:r>
            <a:endParaRPr lang="en-US" altLang="ja-JP" dirty="0" smtClean="0"/>
          </a:p>
          <a:p>
            <a:r>
              <a:rPr kumimoji="1" lang="en-US" altLang="ja-JP" dirty="0" smtClean="0"/>
              <a:t>Residuals=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measure </a:t>
            </a:r>
            <a:r>
              <a:rPr lang="en-US" altLang="ja-JP" dirty="0"/>
              <a:t>the </a:t>
            </a:r>
            <a:r>
              <a:rPr lang="en-US" altLang="ja-JP" dirty="0" smtClean="0"/>
              <a:t>error </a:t>
            </a:r>
            <a:r>
              <a:rPr lang="en-US" altLang="ja-JP" dirty="0"/>
              <a:t>of each observation away from what the model predicts them to be </a:t>
            </a:r>
            <a:endParaRPr lang="en-US" altLang="ja-JP" dirty="0" smtClean="0"/>
          </a:p>
          <a:p>
            <a:pPr lvl="1"/>
            <a:r>
              <a:rPr lang="en-US" altLang="ja-JP" i="1" dirty="0" smtClean="0"/>
              <a:t>e= </a:t>
            </a:r>
            <a:r>
              <a:rPr lang="en-US" altLang="ja-JP" dirty="0" smtClean="0"/>
              <a:t>actual data value- predicted data value</a:t>
            </a:r>
          </a:p>
          <a:p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age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weight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data, a 30 </a:t>
            </a:r>
            <a:r>
              <a:rPr lang="en-US" altLang="ja-JP" dirty="0" err="1" smtClean="0"/>
              <a:t>yr</a:t>
            </a:r>
            <a:r>
              <a:rPr lang="en-US" altLang="ja-JP" dirty="0" smtClean="0"/>
              <a:t> weighed</a:t>
            </a:r>
            <a:r>
              <a:rPr lang="ja-JP" altLang="en-US" dirty="0" smtClean="0"/>
              <a:t> </a:t>
            </a:r>
            <a:r>
              <a:rPr lang="en-US" altLang="ja-JP" dirty="0" smtClean="0"/>
              <a:t>49kg,</a:t>
            </a:r>
            <a:r>
              <a:rPr lang="ja-JP" altLang="en-US" dirty="0" smtClean="0"/>
              <a:t> </a:t>
            </a:r>
            <a:r>
              <a:rPr lang="en-US" altLang="ja-JP" dirty="0" smtClean="0"/>
              <a:t>however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using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calculated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regression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equation,</a:t>
            </a:r>
            <a:r>
              <a:rPr lang="ja-JP" altLang="en-US" dirty="0" smtClean="0"/>
              <a:t> </a:t>
            </a:r>
            <a:r>
              <a:rPr lang="en-US" altLang="ja-JP" dirty="0" smtClean="0"/>
              <a:t>we predicted that the weight of a 30yr would be around</a:t>
            </a:r>
            <a:r>
              <a:rPr lang="ja-JP" altLang="en-US" dirty="0" smtClean="0"/>
              <a:t> </a:t>
            </a:r>
            <a:r>
              <a:rPr lang="en-US" altLang="ja-JP" dirty="0" smtClean="0"/>
              <a:t>50kg</a:t>
            </a:r>
          </a:p>
          <a:p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residual</a:t>
            </a:r>
            <a:r>
              <a:rPr lang="ja-JP" altLang="en-US" dirty="0" smtClean="0"/>
              <a:t> </a:t>
            </a:r>
            <a:r>
              <a:rPr lang="en-US" altLang="ja-JP" i="1" dirty="0" smtClean="0"/>
              <a:t>e</a:t>
            </a:r>
            <a:r>
              <a:rPr lang="ja-JP" altLang="ja-JP" dirty="0" smtClean="0"/>
              <a:t>=</a:t>
            </a:r>
            <a:r>
              <a:rPr lang="ja-JP" altLang="en-US" dirty="0" smtClean="0"/>
              <a:t> </a:t>
            </a:r>
            <a:r>
              <a:rPr lang="en-US" altLang="ja-JP" dirty="0" smtClean="0"/>
              <a:t>49-50</a:t>
            </a:r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      </a:t>
            </a:r>
            <a:r>
              <a:rPr lang="en-US" altLang="ja-JP" dirty="0" smtClean="0"/>
              <a:t>      </a:t>
            </a:r>
            <a:r>
              <a:rPr lang="ja-JP" altLang="en-US" dirty="0" smtClean="0"/>
              <a:t>  </a:t>
            </a:r>
            <a:r>
              <a:rPr lang="en-US" altLang="ja-JP" dirty="0" smtClean="0"/>
              <a:t>=-1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3573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</a:t>
            </a:r>
            <a:r>
              <a:rPr kumimoji="1" lang="en-US" altLang="ja-JP" baseline="30000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0112" y="1920705"/>
            <a:ext cx="7345363" cy="4144816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/>
              <a:t>The square of the correlation coefficient, </a:t>
            </a:r>
            <a:r>
              <a:rPr lang="en-US" altLang="ja-JP" i="1" dirty="0"/>
              <a:t>r²</a:t>
            </a:r>
            <a:r>
              <a:rPr lang="en-US" altLang="ja-JP" dirty="0"/>
              <a:t>, is a useful value </a:t>
            </a:r>
            <a:r>
              <a:rPr lang="en-US" altLang="ja-JP" dirty="0" smtClean="0"/>
              <a:t>in linear regression</a:t>
            </a:r>
          </a:p>
          <a:p>
            <a:r>
              <a:rPr lang="en-US" altLang="ja-JP" dirty="0"/>
              <a:t> </a:t>
            </a:r>
            <a:r>
              <a:rPr lang="en-US" altLang="ja-JP" i="1" dirty="0"/>
              <a:t>r</a:t>
            </a:r>
            <a:r>
              <a:rPr lang="en-US" altLang="ja-JP" i="1" dirty="0" smtClean="0"/>
              <a:t>²=</a:t>
            </a:r>
            <a:r>
              <a:rPr lang="en-US" altLang="ja-JP" dirty="0" smtClean="0"/>
              <a:t>fraction </a:t>
            </a:r>
            <a:r>
              <a:rPr lang="en-US" altLang="ja-JP" dirty="0"/>
              <a:t>of the variation in one variable that may be explained by the other variable. </a:t>
            </a:r>
            <a:endParaRPr lang="en-US" altLang="ja-JP" dirty="0" smtClean="0"/>
          </a:p>
          <a:p>
            <a:pPr lvl="1"/>
            <a:r>
              <a:rPr lang="en-US" altLang="ja-JP" dirty="0"/>
              <a:t>I</a:t>
            </a:r>
            <a:r>
              <a:rPr lang="en-US" altLang="ja-JP" dirty="0" smtClean="0"/>
              <a:t>f </a:t>
            </a:r>
            <a:r>
              <a:rPr lang="en-US" altLang="ja-JP" dirty="0"/>
              <a:t>a correlation of 0.8 is </a:t>
            </a:r>
            <a:r>
              <a:rPr lang="en-US" altLang="ja-JP" dirty="0" smtClean="0"/>
              <a:t>observed </a:t>
            </a:r>
            <a:r>
              <a:rPr lang="en-US" altLang="ja-JP" dirty="0"/>
              <a:t>between two variables 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i.e</a:t>
            </a:r>
            <a:r>
              <a:rPr lang="en-US" altLang="ja-JP" dirty="0" smtClean="0"/>
              <a:t>, age and weight)</a:t>
            </a:r>
            <a:r>
              <a:rPr lang="en-US" altLang="ja-JP" dirty="0"/>
              <a:t>, then a linear regression model attempting to explain </a:t>
            </a:r>
            <a:r>
              <a:rPr lang="en-US" altLang="ja-JP" i="1" dirty="0"/>
              <a:t>either</a:t>
            </a:r>
            <a:r>
              <a:rPr lang="en-US" altLang="ja-JP" dirty="0"/>
              <a:t> variable in terms of the other variable will account for 64% of the variability in the data</a:t>
            </a:r>
            <a:r>
              <a:rPr lang="en-US" altLang="ja-JP" dirty="0" smtClean="0"/>
              <a:t>.</a:t>
            </a:r>
          </a:p>
          <a:p>
            <a:pPr marL="0" indent="0">
              <a:buNone/>
            </a:pPr>
            <a:r>
              <a:rPr lang="en-US" altLang="en-US" dirty="0" smtClean="0"/>
              <a:t>Example: the correlation coefficient for </a:t>
            </a:r>
            <a:r>
              <a:rPr lang="en-US" altLang="ja-JP" dirty="0" smtClean="0"/>
              <a:t>crime </a:t>
            </a:r>
            <a:r>
              <a:rPr lang="en-US" altLang="ja-JP" dirty="0"/>
              <a:t>rate </a:t>
            </a:r>
            <a:r>
              <a:rPr lang="en-US" altLang="ja-JP" dirty="0" smtClean="0"/>
              <a:t>and </a:t>
            </a:r>
            <a:r>
              <a:rPr lang="en-US" altLang="ja-JP" dirty="0"/>
              <a:t>unemployment rate </a:t>
            </a:r>
            <a:r>
              <a:rPr lang="en-US" altLang="ja-JP" dirty="0" smtClean="0"/>
              <a:t>was found to be 0.42 thus </a:t>
            </a:r>
            <a:r>
              <a:rPr lang="en-US" altLang="ja-JP" i="1" dirty="0"/>
              <a:t>r</a:t>
            </a:r>
            <a:r>
              <a:rPr lang="en-US" altLang="ja-JP" i="1" dirty="0" smtClean="0"/>
              <a:t>² </a:t>
            </a:r>
            <a:r>
              <a:rPr lang="en-US" altLang="ja-JP" dirty="0" smtClean="0"/>
              <a:t>is approximately 0.18</a:t>
            </a:r>
          </a:p>
          <a:p>
            <a:pPr marL="0" indent="0">
              <a:buNone/>
            </a:pPr>
            <a:r>
              <a:rPr lang="en-US" altLang="ja-JP" dirty="0" smtClean="0"/>
              <a:t>Interpretation</a:t>
            </a:r>
            <a:r>
              <a:rPr lang="en-US" altLang="ja-JP" dirty="0"/>
              <a:t>: the regression line explains 18% of the variability in violent crime rate, or leaves 82% unexplained. </a:t>
            </a:r>
          </a:p>
          <a:p>
            <a:pPr marL="350838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302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35340"/>
              </p:ext>
            </p:extLst>
          </p:nvPr>
        </p:nvGraphicFramePr>
        <p:xfrm>
          <a:off x="1524000" y="1790932"/>
          <a:ext cx="6096000" cy="270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85269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Weight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49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54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35027" y="723119"/>
            <a:ext cx="8069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Going back to the previous </a:t>
            </a:r>
            <a:r>
              <a:rPr lang="en-US" altLang="ja-JP" sz="2800" dirty="0" smtClean="0"/>
              <a:t>s</a:t>
            </a:r>
            <a:r>
              <a:rPr kumimoji="1" lang="en-US" altLang="ja-JP" sz="2800" dirty="0" smtClean="0"/>
              <a:t>tudy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of</a:t>
            </a:r>
            <a:r>
              <a:rPr kumimoji="1" lang="en-US" altLang="ja-JP" sz="2800" dirty="0" smtClean="0"/>
              <a:t> aging </a:t>
            </a:r>
            <a:r>
              <a:rPr lang="en-US" altLang="ja-JP" sz="2800" dirty="0" smtClean="0"/>
              <a:t>and weight gain…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7427" y="5209394"/>
            <a:ext cx="8069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Lets check the linear regression line we calculated using SPSS</a:t>
            </a:r>
          </a:p>
        </p:txBody>
      </p:sp>
    </p:spTree>
    <p:extLst>
      <p:ext uri="{BB962C8B-B14F-4D97-AF65-F5344CB8AC3E}">
        <p14:creationId xmlns:p14="http://schemas.microsoft.com/office/powerpoint/2010/main" val="3272263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4972" y="244158"/>
            <a:ext cx="8042975" cy="1339850"/>
          </a:xfrm>
        </p:spPr>
        <p:txBody>
          <a:bodyPr>
            <a:normAutofit/>
          </a:bodyPr>
          <a:lstStyle/>
          <a:p>
            <a:pPr algn="l"/>
            <a:r>
              <a:rPr lang="en-US" altLang="ja-JP" sz="4000" dirty="0" smtClean="0"/>
              <a:t>Review:</a:t>
            </a:r>
            <a:br>
              <a:rPr lang="en-US" altLang="ja-JP" sz="4000" dirty="0" smtClean="0"/>
            </a:br>
            <a:r>
              <a:rPr lang="en-US" altLang="ja-JP" sz="4000" dirty="0" smtClean="0"/>
              <a:t>Response and Explanatory variables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0112" y="1791719"/>
            <a:ext cx="7345363" cy="4378446"/>
          </a:xfrm>
        </p:spPr>
        <p:txBody>
          <a:bodyPr/>
          <a:lstStyle/>
          <a:p>
            <a:r>
              <a:rPr kumimoji="1" lang="en-US" altLang="ja-JP" dirty="0" smtClean="0"/>
              <a:t>Response Variable/dependent variable</a:t>
            </a:r>
          </a:p>
          <a:p>
            <a:pPr lvl="1">
              <a:buFontTx/>
              <a:buChar char="-"/>
            </a:pPr>
            <a:r>
              <a:rPr kumimoji="1" lang="en-US" altLang="ja-JP" dirty="0" smtClean="0"/>
              <a:t>measures the outcome</a:t>
            </a:r>
          </a:p>
          <a:p>
            <a:pPr lvl="1">
              <a:buFontTx/>
              <a:buChar char="-"/>
            </a:pPr>
            <a:r>
              <a:rPr lang="en-US" altLang="ja-JP" dirty="0"/>
              <a:t>d</a:t>
            </a:r>
            <a:r>
              <a:rPr lang="en-US" altLang="ja-JP" dirty="0" smtClean="0"/>
              <a:t>enoted as </a:t>
            </a:r>
            <a:r>
              <a:rPr lang="en-US" altLang="ja-JP" i="1" dirty="0" smtClean="0"/>
              <a:t>y</a:t>
            </a:r>
            <a:endParaRPr kumimoji="1" lang="en-US" altLang="ja-JP" dirty="0" smtClean="0"/>
          </a:p>
          <a:p>
            <a:r>
              <a:rPr lang="en-US" altLang="ja-JP" dirty="0" smtClean="0"/>
              <a:t>Explanatory Variable/ independent variable</a:t>
            </a:r>
          </a:p>
          <a:p>
            <a:pPr lvl="1">
              <a:buFontTx/>
              <a:buChar char="-"/>
            </a:pPr>
            <a:r>
              <a:rPr lang="en-US" altLang="ja-JP" dirty="0"/>
              <a:t>e</a:t>
            </a:r>
            <a:r>
              <a:rPr lang="en-US" altLang="ja-JP" dirty="0" smtClean="0"/>
              <a:t>xplains the change in the response variable </a:t>
            </a:r>
          </a:p>
          <a:p>
            <a:pPr lvl="1">
              <a:buFontTx/>
              <a:buChar char="-"/>
            </a:pPr>
            <a:r>
              <a:rPr lang="en-US" altLang="ja-JP" i="1" dirty="0" smtClean="0"/>
              <a:t>ma</a:t>
            </a:r>
            <a:r>
              <a:rPr lang="en-US" altLang="ja-JP" i="1" dirty="0" smtClean="0"/>
              <a:t>y</a:t>
            </a:r>
            <a:r>
              <a:rPr lang="en-US" altLang="ja-JP" i="1" dirty="0" smtClean="0"/>
              <a:t> </a:t>
            </a:r>
            <a:r>
              <a:rPr lang="en-US" altLang="ja-JP" i="1" dirty="0" smtClean="0"/>
              <a:t>be </a:t>
            </a:r>
            <a:r>
              <a:rPr lang="en-US" altLang="ja-JP" dirty="0" smtClean="0"/>
              <a:t>the cause of change in the response </a:t>
            </a:r>
            <a:r>
              <a:rPr lang="en-US" altLang="ja-JP" dirty="0" smtClean="0"/>
              <a:t>variable</a:t>
            </a:r>
            <a:r>
              <a:rPr lang="en-US" altLang="ja-JP" dirty="0" smtClean="0"/>
              <a:t>-not necessarily the cause</a:t>
            </a:r>
            <a:endParaRPr lang="en-US" altLang="ja-JP" dirty="0" smtClean="0"/>
          </a:p>
          <a:p>
            <a:pPr lvl="1">
              <a:buFontTx/>
              <a:buChar char="-"/>
            </a:pPr>
            <a:r>
              <a:rPr lang="en-US" altLang="ja-JP" dirty="0" smtClean="0"/>
              <a:t>denoted as </a:t>
            </a:r>
            <a:r>
              <a:rPr lang="en-US" altLang="ja-JP" i="1" dirty="0" smtClean="0"/>
              <a:t>x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86516" y="5274759"/>
            <a:ext cx="221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i="1" dirty="0" smtClean="0"/>
              <a:t>Y</a:t>
            </a:r>
            <a:r>
              <a:rPr kumimoji="1" lang="en-US" altLang="ja-JP" sz="3600" dirty="0" smtClean="0"/>
              <a:t>=</a:t>
            </a:r>
            <a:r>
              <a:rPr lang="en-US" altLang="ja-JP" sz="3600" dirty="0" err="1" smtClean="0"/>
              <a:t>a</a:t>
            </a:r>
            <a:r>
              <a:rPr kumimoji="1" lang="en-US" altLang="ja-JP" sz="3600" i="1" dirty="0" err="1" smtClean="0"/>
              <a:t>x</a:t>
            </a:r>
            <a:r>
              <a:rPr kumimoji="1" lang="en-US" altLang="ja-JP" sz="3600" dirty="0" err="1" smtClean="0"/>
              <a:t>+b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25849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285" y="520599"/>
            <a:ext cx="3484904" cy="175032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42097" y="433708"/>
            <a:ext cx="378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u="sng" dirty="0" smtClean="0"/>
              <a:t>Linear Regression</a:t>
            </a:r>
            <a:r>
              <a:rPr lang="ja-JP" altLang="en-US" sz="2400" b="1" u="sng" dirty="0" smtClean="0"/>
              <a:t> </a:t>
            </a:r>
            <a:r>
              <a:rPr lang="en-US" altLang="ja-JP" sz="2400" b="1" u="sng" dirty="0"/>
              <a:t>in</a:t>
            </a:r>
            <a:r>
              <a:rPr lang="ja-JP" altLang="en-US" sz="2400" b="1" u="sng" dirty="0"/>
              <a:t> </a:t>
            </a:r>
            <a:r>
              <a:rPr lang="en-US" altLang="ja-JP" sz="2400" b="1" u="sng" dirty="0"/>
              <a:t>SPSS</a:t>
            </a:r>
            <a:endParaRPr kumimoji="1" lang="ja-JP" altLang="en-US" sz="2400" b="1" u="sng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2097" y="1195112"/>
            <a:ext cx="4305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Step 1</a:t>
            </a:r>
          </a:p>
          <a:p>
            <a:r>
              <a:rPr kumimoji="1" lang="en-US" altLang="ja-JP" sz="2400" dirty="0" smtClean="0"/>
              <a:t>Analyze</a:t>
            </a:r>
            <a:r>
              <a:rPr kumimoji="1" lang="en-US" altLang="ja-JP" sz="2400" dirty="0" smtClean="0">
                <a:sym typeface="Wingdings"/>
              </a:rPr>
              <a:t> Regression Linear</a:t>
            </a:r>
            <a:r>
              <a:rPr kumimoji="1" lang="en-US" altLang="ja-JP" sz="2400" dirty="0" smtClean="0"/>
              <a:t> 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8191" y="3051363"/>
            <a:ext cx="430579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Step 2</a:t>
            </a:r>
          </a:p>
          <a:p>
            <a:r>
              <a:rPr lang="en-US" altLang="ja-JP" sz="2400" dirty="0" smtClean="0"/>
              <a:t>Select dependent variable and independent variable</a:t>
            </a:r>
            <a:endParaRPr kumimoji="1" lang="en-US" altLang="ja-JP" sz="2400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285" y="2578819"/>
            <a:ext cx="3484904" cy="190521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418191" y="5047020"/>
            <a:ext cx="430579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Step 3</a:t>
            </a:r>
          </a:p>
          <a:p>
            <a:r>
              <a:rPr lang="en-US" altLang="ja-JP" sz="2400" dirty="0" smtClean="0"/>
              <a:t>Click statistics button and select estimates and model fit </a:t>
            </a:r>
            <a:endParaRPr kumimoji="1" lang="en-US" altLang="ja-JP" sz="2400" dirty="0" smtClean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285" y="4739724"/>
            <a:ext cx="3492973" cy="181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8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1210076" y="387236"/>
            <a:ext cx="6208896" cy="68154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dirty="0" smtClean="0"/>
              <a:t>Understanding the output</a:t>
            </a:r>
            <a:r>
              <a:rPr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6606" y="1253443"/>
            <a:ext cx="7573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First table of interest is the model summary- provides </a:t>
            </a:r>
            <a:r>
              <a:rPr kumimoji="1" lang="en-US" altLang="ja-JP" sz="2000" i="1" dirty="0" smtClean="0"/>
              <a:t>r</a:t>
            </a:r>
            <a:r>
              <a:rPr kumimoji="1" lang="en-US" altLang="ja-JP" sz="2000" dirty="0" smtClean="0"/>
              <a:t> and </a:t>
            </a:r>
            <a:r>
              <a:rPr kumimoji="1" lang="en-US" altLang="ja-JP" sz="2000" i="1" dirty="0" smtClean="0"/>
              <a:t>r</a:t>
            </a:r>
            <a:r>
              <a:rPr kumimoji="1" lang="en-US" altLang="ja-JP" sz="2000" i="1" baseline="30000" dirty="0" smtClean="0"/>
              <a:t>2</a:t>
            </a:r>
            <a:r>
              <a:rPr kumimoji="1" lang="en-US" altLang="ja-JP" sz="2000" dirty="0" smtClean="0"/>
              <a:t> </a:t>
            </a:r>
            <a:endParaRPr kumimoji="1" lang="ja-JP" altLang="en-US" sz="2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672" y="1622775"/>
            <a:ext cx="4940300" cy="1530758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26606" y="3179485"/>
            <a:ext cx="7573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To calculate the regression equation, look at the </a:t>
            </a:r>
            <a:r>
              <a:rPr kumimoji="1" lang="en-US" altLang="ja-JP" sz="2000" b="1" dirty="0" smtClean="0"/>
              <a:t>Coefficients</a:t>
            </a:r>
            <a:r>
              <a:rPr kumimoji="1" lang="en-US" altLang="ja-JP" sz="2000" dirty="0" smtClean="0"/>
              <a:t> table </a:t>
            </a: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572" y="3579595"/>
            <a:ext cx="5486400" cy="151765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526606" y="5077278"/>
            <a:ext cx="827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The constant is the intercept and the value for x is the coefficient for the slope- the equation for the above data would be</a:t>
            </a:r>
          </a:p>
          <a:p>
            <a:r>
              <a:rPr lang="en-US" altLang="en-US" sz="2000" dirty="0" smtClean="0"/>
              <a:t>                        </a:t>
            </a:r>
            <a:r>
              <a:rPr lang="ja-JP" altLang="en-US" sz="2000" dirty="0" smtClean="0"/>
              <a:t>　　</a:t>
            </a:r>
            <a:r>
              <a:rPr lang="en-US" altLang="en-US" sz="2000" dirty="0" smtClean="0"/>
              <a:t> y= ______x + constant</a:t>
            </a:r>
            <a:endParaRPr kumimoji="1" lang="en-US" altLang="ja-JP" sz="20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3397250" y="2444750"/>
            <a:ext cx="492125" cy="127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079875" y="2444750"/>
            <a:ext cx="555625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889500" y="2444750"/>
            <a:ext cx="730250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778500" y="2444750"/>
            <a:ext cx="825500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397250" y="4476750"/>
            <a:ext cx="682625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4381500" y="4476750"/>
            <a:ext cx="508000" cy="412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381625" y="4746625"/>
            <a:ext cx="396875" cy="1428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016625" y="4476750"/>
            <a:ext cx="396875" cy="4127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648450" y="4476750"/>
            <a:ext cx="444500" cy="4127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758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35027" y="1564494"/>
            <a:ext cx="8069487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The equation we calculated by hand was</a:t>
            </a:r>
          </a:p>
          <a:p>
            <a:endParaRPr lang="en-US" altLang="ja-JP" sz="2800" dirty="0"/>
          </a:p>
          <a:p>
            <a:pPr algn="ctr"/>
            <a:r>
              <a:rPr lang="en-US" altLang="ja-JP" sz="2800" dirty="0"/>
              <a:t>y= .367x+ </a:t>
            </a:r>
            <a:r>
              <a:rPr lang="en-US" altLang="ja-JP" sz="2800" dirty="0" smtClean="0"/>
              <a:t>39.014</a:t>
            </a:r>
          </a:p>
          <a:p>
            <a:pPr algn="ctr"/>
            <a:endParaRPr lang="en-US" altLang="ja-JP" sz="2800" dirty="0"/>
          </a:p>
          <a:p>
            <a:pPr algn="ctr"/>
            <a:endParaRPr lang="en-US" altLang="ja-JP" sz="2800" dirty="0" smtClean="0"/>
          </a:p>
          <a:p>
            <a:r>
              <a:rPr lang="en-US" altLang="ja-JP" sz="2800" dirty="0" smtClean="0"/>
              <a:t>What is the regression equation from SPSS???</a:t>
            </a:r>
          </a:p>
          <a:p>
            <a:endParaRPr lang="en-US" altLang="ja-JP" sz="2800" dirty="0"/>
          </a:p>
          <a:p>
            <a:r>
              <a:rPr lang="en-US" altLang="ja-JP" sz="2800" dirty="0" smtClean="0"/>
              <a:t>Are the equations the same?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16694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en-US" altLang="ja-JP" dirty="0" smtClean="0"/>
              <a:t>Review: </a:t>
            </a:r>
            <a:br>
              <a:rPr kumimoji="1" lang="en-US" altLang="ja-JP" dirty="0" smtClean="0"/>
            </a:br>
            <a:r>
              <a:rPr kumimoji="1" lang="en-US" altLang="ja-JP" dirty="0" smtClean="0"/>
              <a:t>Causation </a:t>
            </a:r>
            <a:r>
              <a:rPr kumimoji="1" lang="en-US" altLang="ja-JP" dirty="0" err="1" smtClean="0"/>
              <a:t>vs</a:t>
            </a:r>
            <a:r>
              <a:rPr kumimoji="1" lang="en-US" altLang="ja-JP" dirty="0" smtClean="0"/>
              <a:t> Association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0112" y="1951684"/>
            <a:ext cx="7345363" cy="4113837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Causation- </a:t>
            </a:r>
            <a:r>
              <a:rPr lang="en-US" altLang="ja-JP" dirty="0"/>
              <a:t>changes in one variable </a:t>
            </a:r>
            <a:r>
              <a:rPr lang="en-US" altLang="ja-JP" i="1" u="sng" dirty="0" smtClean="0"/>
              <a:t>directly (100%) </a:t>
            </a:r>
            <a:r>
              <a:rPr lang="en-US" altLang="ja-JP" dirty="0" smtClean="0"/>
              <a:t>causes </a:t>
            </a:r>
            <a:r>
              <a:rPr lang="en-US" altLang="ja-JP" dirty="0"/>
              <a:t>changes in the </a:t>
            </a:r>
            <a:r>
              <a:rPr lang="en-US" altLang="ja-JP" dirty="0" smtClean="0"/>
              <a:t>other variable</a:t>
            </a:r>
          </a:p>
          <a:p>
            <a:pPr lvl="1"/>
            <a:r>
              <a:rPr lang="en-US" altLang="ja-JP" dirty="0" err="1" smtClean="0"/>
              <a:t>i.e</a:t>
            </a:r>
            <a:r>
              <a:rPr lang="en-US" altLang="ja-JP" dirty="0" smtClean="0"/>
              <a:t> </a:t>
            </a:r>
            <a:r>
              <a:rPr lang="en-US" altLang="ja-JP" dirty="0"/>
              <a:t>when you exercise the amount of calories you </a:t>
            </a:r>
            <a:r>
              <a:rPr lang="en-US" altLang="ja-JP" dirty="0" smtClean="0"/>
              <a:t>burn increases</a:t>
            </a:r>
            <a:r>
              <a:rPr lang="en-US" altLang="ja-JP" dirty="0" smtClean="0">
                <a:sym typeface="Wingdings"/>
              </a:rPr>
              <a:t> exercise directly causes the increase in calorie burn</a:t>
            </a:r>
          </a:p>
          <a:p>
            <a:r>
              <a:rPr lang="en-US" altLang="ja-JP" dirty="0" smtClean="0">
                <a:sym typeface="Wingdings"/>
              </a:rPr>
              <a:t>Association- relationship between two variables.</a:t>
            </a:r>
          </a:p>
          <a:p>
            <a:pPr lvl="1"/>
            <a:r>
              <a:rPr lang="en-US" altLang="ja-JP" dirty="0" smtClean="0">
                <a:sym typeface="Wingdings"/>
              </a:rPr>
              <a:t>i.e. cloudy weather is associated with rainfall, but cloudy weather does not 100% result in </a:t>
            </a:r>
            <a:r>
              <a:rPr lang="en-US" altLang="ja-JP" dirty="0" smtClean="0">
                <a:sym typeface="Wingdings"/>
              </a:rPr>
              <a:t>rain</a:t>
            </a:r>
            <a:r>
              <a:rPr lang="ja-JP" altLang="ja-JP" dirty="0" smtClean="0">
                <a:sym typeface="Wingdings"/>
              </a:rPr>
              <a:t>,</a:t>
            </a:r>
            <a:r>
              <a:rPr lang="en-US" altLang="ja-JP" dirty="0" smtClean="0">
                <a:sym typeface="Wingdings"/>
              </a:rPr>
              <a:t>cloudy</a:t>
            </a:r>
            <a:r>
              <a:rPr lang="ja-JP" altLang="en-US" dirty="0" smtClean="0">
                <a:sym typeface="Wingdings"/>
              </a:rPr>
              <a:t> </a:t>
            </a:r>
            <a:r>
              <a:rPr lang="en-US" altLang="ja-JP" dirty="0" smtClean="0">
                <a:sym typeface="Wingdings"/>
              </a:rPr>
              <a:t>weather</a:t>
            </a:r>
            <a:r>
              <a:rPr lang="ja-JP" altLang="en-US" dirty="0" smtClean="0">
                <a:sym typeface="Wingdings"/>
              </a:rPr>
              <a:t> </a:t>
            </a:r>
            <a:r>
              <a:rPr lang="en-US" altLang="ja-JP" dirty="0" smtClean="0">
                <a:sym typeface="Wingdings"/>
              </a:rPr>
              <a:t>does</a:t>
            </a:r>
            <a:r>
              <a:rPr lang="ja-JP" altLang="en-US" dirty="0" smtClean="0">
                <a:sym typeface="Wingdings"/>
              </a:rPr>
              <a:t> </a:t>
            </a:r>
            <a:r>
              <a:rPr lang="en-US" altLang="ja-JP" dirty="0" smtClean="0">
                <a:sym typeface="Wingdings"/>
              </a:rPr>
              <a:t>not</a:t>
            </a:r>
            <a:r>
              <a:rPr lang="ja-JP" altLang="en-US" dirty="0" smtClean="0">
                <a:sym typeface="Wingdings"/>
              </a:rPr>
              <a:t> </a:t>
            </a:r>
            <a:r>
              <a:rPr lang="en-US" altLang="ja-JP" dirty="0" smtClean="0">
                <a:sym typeface="Wingdings"/>
              </a:rPr>
              <a:t>cause</a:t>
            </a:r>
            <a:r>
              <a:rPr lang="ja-JP" altLang="en-US" dirty="0" smtClean="0">
                <a:sym typeface="Wingdings"/>
              </a:rPr>
              <a:t> </a:t>
            </a:r>
            <a:r>
              <a:rPr lang="en-US" altLang="ja-JP" dirty="0" smtClean="0">
                <a:sym typeface="Wingdings"/>
              </a:rPr>
              <a:t>rain</a:t>
            </a:r>
            <a:endParaRPr lang="en-US" altLang="ja-JP" dirty="0" smtClean="0"/>
          </a:p>
          <a:p>
            <a:r>
              <a:rPr lang="en-US" altLang="ja-JP" dirty="0" smtClean="0"/>
              <a:t>Association (correlation) does not imply causation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937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Review: Correlation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4281" y="1738903"/>
            <a:ext cx="8456699" cy="3326181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/>
              <a:t>Association refers to the general relationship between two </a:t>
            </a:r>
            <a:r>
              <a:rPr lang="en-US" altLang="ja-JP" dirty="0" smtClean="0"/>
              <a:t>variables.  </a:t>
            </a:r>
            <a:r>
              <a:rPr lang="en-US" altLang="ja-JP" dirty="0"/>
              <a:t>C</a:t>
            </a:r>
            <a:r>
              <a:rPr lang="en-US" altLang="ja-JP" dirty="0" smtClean="0"/>
              <a:t>orrelation </a:t>
            </a:r>
            <a:r>
              <a:rPr lang="en-US" altLang="ja-JP" dirty="0"/>
              <a:t>refers </a:t>
            </a:r>
            <a:r>
              <a:rPr lang="en-US" altLang="ja-JP" dirty="0" smtClean="0"/>
              <a:t>a </a:t>
            </a:r>
            <a:r>
              <a:rPr lang="en-US" altLang="ja-JP" b="1" u="sng" dirty="0"/>
              <a:t>linear relationship </a:t>
            </a:r>
            <a:r>
              <a:rPr lang="en-US" altLang="ja-JP" dirty="0"/>
              <a:t>between the </a:t>
            </a:r>
            <a:r>
              <a:rPr lang="en-US" altLang="ja-JP" dirty="0" smtClean="0"/>
              <a:t>variables.</a:t>
            </a:r>
          </a:p>
          <a:p>
            <a:r>
              <a:rPr lang="en-US" altLang="ja-JP" dirty="0"/>
              <a:t> C</a:t>
            </a:r>
            <a:r>
              <a:rPr lang="en-US" altLang="ja-JP" dirty="0" smtClean="0"/>
              <a:t>orrelation </a:t>
            </a:r>
            <a:r>
              <a:rPr lang="en-US" altLang="ja-JP" dirty="0"/>
              <a:t>is a </a:t>
            </a:r>
            <a:r>
              <a:rPr lang="en-US" altLang="ja-JP" u="sng" dirty="0"/>
              <a:t>measure</a:t>
            </a:r>
            <a:r>
              <a:rPr lang="en-US" altLang="ja-JP" dirty="0"/>
              <a:t> of </a:t>
            </a:r>
            <a:r>
              <a:rPr lang="en-US" altLang="ja-JP" dirty="0" smtClean="0"/>
              <a:t>association. </a:t>
            </a:r>
            <a:endParaRPr lang="en-US" altLang="ja-JP" i="1" dirty="0"/>
          </a:p>
          <a:p>
            <a:pPr lvl="1"/>
            <a:r>
              <a:rPr lang="en-US" altLang="ja-JP" dirty="0" smtClean="0"/>
              <a:t>Correlation Coefficient (</a:t>
            </a:r>
            <a:r>
              <a:rPr lang="en-US" altLang="ja-JP" i="1" dirty="0" smtClean="0"/>
              <a:t>r</a:t>
            </a:r>
            <a:r>
              <a:rPr lang="en-US" altLang="ja-JP" dirty="0" smtClean="0"/>
              <a:t>), </a:t>
            </a:r>
            <a:r>
              <a:rPr lang="en-US" altLang="ja-JP" dirty="0"/>
              <a:t>measures the </a:t>
            </a:r>
            <a:r>
              <a:rPr lang="en-US" altLang="ja-JP" b="1" dirty="0"/>
              <a:t>strength</a:t>
            </a:r>
            <a:r>
              <a:rPr lang="en-US" altLang="ja-JP" dirty="0"/>
              <a:t> and </a:t>
            </a:r>
            <a:r>
              <a:rPr lang="en-US" altLang="ja-JP" dirty="0" smtClean="0"/>
              <a:t>the </a:t>
            </a:r>
            <a:r>
              <a:rPr lang="en-US" altLang="ja-JP" b="1" dirty="0"/>
              <a:t>direction</a:t>
            </a:r>
            <a:r>
              <a:rPr lang="en-US" altLang="ja-JP" dirty="0"/>
              <a:t> of a linear relationship between two </a:t>
            </a:r>
            <a:r>
              <a:rPr lang="en-US" altLang="ja-JP" dirty="0" smtClean="0"/>
              <a:t>variables</a:t>
            </a:r>
          </a:p>
          <a:p>
            <a:pPr lvl="2"/>
            <a:r>
              <a:rPr lang="en-US" altLang="ja-JP" dirty="0" smtClean="0"/>
              <a:t>tells </a:t>
            </a:r>
            <a:r>
              <a:rPr lang="en-US" altLang="ja-JP" dirty="0"/>
              <a:t>us how closely data in a scatterplot fall along a straight line.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Ranges from 1 to -1 , 0 meaning there is no linear relationship between the variables.</a:t>
            </a:r>
          </a:p>
          <a:p>
            <a:pPr lvl="2"/>
            <a:r>
              <a:rPr lang="en-US" altLang="ja-JP" dirty="0" smtClean="0"/>
              <a:t>r=1,indicates </a:t>
            </a:r>
            <a:r>
              <a:rPr lang="en-US" altLang="ja-JP" dirty="0"/>
              <a:t>that the variables are positively linearly </a:t>
            </a:r>
            <a:r>
              <a:rPr lang="en-US" altLang="ja-JP" dirty="0" smtClean="0"/>
              <a:t>related and the scatterplot </a:t>
            </a:r>
            <a:r>
              <a:rPr lang="en-US" altLang="ja-JP" dirty="0"/>
              <a:t>falls almost along a straight line with positive </a:t>
            </a:r>
            <a:r>
              <a:rPr lang="en-US" altLang="ja-JP" dirty="0" smtClean="0"/>
              <a:t>slope</a:t>
            </a:r>
          </a:p>
          <a:p>
            <a:pPr lvl="2"/>
            <a:r>
              <a:rPr lang="en-US" altLang="ja-JP" dirty="0" smtClean="0"/>
              <a:t>r=-1,indicates </a:t>
            </a:r>
            <a:r>
              <a:rPr lang="en-US" altLang="ja-JP" dirty="0"/>
              <a:t>that the variables are negatively linearly related and the scatter plot almost falls along a straight line with negative slope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781" y="4863720"/>
            <a:ext cx="4932897" cy="15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57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0113" y="217252"/>
            <a:ext cx="7345362" cy="133985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 smtClean="0"/>
              <a:t>Correlation Coefficient </a:t>
            </a:r>
            <a:br>
              <a:rPr kumimoji="1" lang="en-US" altLang="ja-JP" dirty="0" smtClean="0"/>
            </a:br>
            <a:r>
              <a:rPr lang="en-US" altLang="ja-JP" sz="3100" i="1" dirty="0" smtClean="0"/>
              <a:t>(Pearson Correlation Coefficient) </a:t>
            </a:r>
            <a:endParaRPr kumimoji="1" lang="ja-JP" altLang="en-US" sz="3100" i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0112" y="2013642"/>
            <a:ext cx="7345363" cy="4051879"/>
          </a:xfrm>
        </p:spPr>
        <p:txBody>
          <a:bodyPr/>
          <a:lstStyle/>
          <a:p>
            <a:r>
              <a:rPr kumimoji="1" lang="en-US" altLang="ja-JP" dirty="0" smtClean="0"/>
              <a:t>Although SPSS can easily calculate the correlation coefficient, must understand the equation 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 smtClean="0"/>
              <a:t>n= number of paired data</a:t>
            </a:r>
          </a:p>
          <a:p>
            <a:r>
              <a:rPr lang="en-US" altLang="ja-JP" dirty="0" err="1" smtClean="0"/>
              <a:t>S</a:t>
            </a:r>
            <a:r>
              <a:rPr lang="en-US" altLang="ja-JP" baseline="-25000" dirty="0" err="1" smtClean="0"/>
              <a:t>x</a:t>
            </a:r>
            <a:r>
              <a:rPr lang="en-US" altLang="ja-JP" dirty="0" smtClean="0"/>
              <a:t>=sample standard deviation of the x values</a:t>
            </a:r>
          </a:p>
          <a:p>
            <a:r>
              <a:rPr lang="en-US" altLang="ja-JP" dirty="0" err="1" smtClean="0"/>
              <a:t>S</a:t>
            </a:r>
            <a:r>
              <a:rPr lang="en-US" altLang="ja-JP" baseline="-25000" dirty="0" err="1" smtClean="0"/>
              <a:t>y</a:t>
            </a:r>
            <a:r>
              <a:rPr lang="en-US" altLang="ja-JP" dirty="0" smtClean="0"/>
              <a:t>= sample standard deviation of the y values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900" y="2847002"/>
            <a:ext cx="58801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3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474709"/>
              </p:ext>
            </p:extLst>
          </p:nvPr>
        </p:nvGraphicFramePr>
        <p:xfrm>
          <a:off x="1524000" y="3858579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Weight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49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54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35027" y="537244"/>
            <a:ext cx="8069487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Study- Want to know if aging </a:t>
            </a:r>
            <a:r>
              <a:rPr lang="en-US" altLang="ja-JP" sz="2800" dirty="0" smtClean="0"/>
              <a:t>and weight gain is associated</a:t>
            </a:r>
          </a:p>
          <a:p>
            <a:endParaRPr kumimoji="1" lang="en-US" altLang="ja-JP" sz="2800" dirty="0" smtClean="0"/>
          </a:p>
          <a:p>
            <a:r>
              <a:rPr kumimoji="1" lang="en-US" altLang="ja-JP" sz="2800" dirty="0" smtClean="0"/>
              <a:t>Data from </a:t>
            </a:r>
            <a:r>
              <a:rPr lang="en-US" altLang="ja-JP" sz="2800" dirty="0" smtClean="0"/>
              <a:t>5</a:t>
            </a:r>
            <a:r>
              <a:rPr kumimoji="1" lang="en-US" altLang="ja-JP" sz="2800" dirty="0" smtClean="0"/>
              <a:t> random </a:t>
            </a:r>
            <a:r>
              <a:rPr lang="en-US" altLang="ja-JP" sz="2800" dirty="0" smtClean="0"/>
              <a:t>people</a:t>
            </a:r>
            <a:r>
              <a:rPr kumimoji="1" lang="en-US" altLang="ja-JP" sz="2800" dirty="0" smtClean="0"/>
              <a:t>-</a:t>
            </a:r>
          </a:p>
          <a:p>
            <a:endParaRPr lang="en-US" altLang="ja-JP" sz="2800" dirty="0"/>
          </a:p>
          <a:p>
            <a:r>
              <a:rPr lang="en-US" altLang="ja-JP" sz="2800" dirty="0" smtClean="0"/>
              <a:t>What is the explanatory variable (x)?</a:t>
            </a:r>
          </a:p>
          <a:p>
            <a:r>
              <a:rPr kumimoji="1" lang="en-US" altLang="ja-JP" sz="2800" dirty="0" smtClean="0"/>
              <a:t>What is the response variable (y)? </a:t>
            </a:r>
          </a:p>
        </p:txBody>
      </p:sp>
    </p:spTree>
    <p:extLst>
      <p:ext uri="{BB962C8B-B14F-4D97-AF65-F5344CB8AC3E}">
        <p14:creationId xmlns:p14="http://schemas.microsoft.com/office/powerpoint/2010/main" val="3521887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Correlation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coefficient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calculation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8612" y="1720851"/>
            <a:ext cx="7345363" cy="39319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Need to calculate the sample mean of the independent and dependent variables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After the sample means are calculated, calculate the sample standard deviation of the independent and dependent variables.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 Plug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sample</a:t>
            </a:r>
            <a:r>
              <a:rPr lang="ja-JP" altLang="en-US" dirty="0" smtClean="0"/>
              <a:t> </a:t>
            </a:r>
            <a:r>
              <a:rPr lang="en-US" altLang="ja-JP" dirty="0" smtClean="0"/>
              <a:t>means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standard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deviations</a:t>
            </a:r>
            <a:r>
              <a:rPr lang="ja-JP" altLang="en-US" dirty="0" smtClean="0"/>
              <a:t> </a:t>
            </a:r>
            <a:r>
              <a:rPr lang="en-US" altLang="ja-JP" dirty="0" smtClean="0"/>
              <a:t>into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correlation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coefficient</a:t>
            </a:r>
            <a:r>
              <a:rPr lang="ja-JP" altLang="en-US" dirty="0" smtClean="0"/>
              <a:t> </a:t>
            </a:r>
            <a:r>
              <a:rPr lang="en-US" altLang="ja-JP" dirty="0" smtClean="0"/>
              <a:t>equation</a:t>
            </a:r>
            <a:endParaRPr kumimoji="1" lang="ja-JP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51678"/>
              </p:ext>
            </p:extLst>
          </p:nvPr>
        </p:nvGraphicFramePr>
        <p:xfrm>
          <a:off x="5392340" y="2223876"/>
          <a:ext cx="2973785" cy="103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143000" imgH="609600" progId="Equation.DSMT4">
                  <p:embed/>
                </p:oleObj>
              </mc:Choice>
              <mc:Fallback>
                <p:oleObj name="Equation" r:id="rId3" imgW="11430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340" y="2223876"/>
                        <a:ext cx="2973785" cy="103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650" y="5186977"/>
            <a:ext cx="58801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2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5257" y="418218"/>
            <a:ext cx="8441212" cy="67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n=5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Mean of the x values= (23+38+60+30+45)/5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                 =  39.2</a:t>
            </a:r>
          </a:p>
          <a:p>
            <a:endParaRPr lang="en-US" altLang="ja-JP" dirty="0"/>
          </a:p>
          <a:p>
            <a:r>
              <a:rPr lang="en-US" altLang="ja-JP" dirty="0" smtClean="0"/>
              <a:t>SD of x= √((23-39.2)</a:t>
            </a:r>
            <a:r>
              <a:rPr lang="en-US" altLang="ja-JP" baseline="30000" dirty="0" smtClean="0"/>
              <a:t>2</a:t>
            </a:r>
            <a:r>
              <a:rPr lang="en-US" altLang="ja-JP" dirty="0" smtClean="0"/>
              <a:t>+(38-39.2)</a:t>
            </a:r>
            <a:r>
              <a:rPr lang="en-US" altLang="ja-JP" baseline="30000" dirty="0" smtClean="0"/>
              <a:t>2</a:t>
            </a:r>
            <a:r>
              <a:rPr lang="en-US" altLang="ja-JP" dirty="0" smtClean="0"/>
              <a:t>+(60-39.2)</a:t>
            </a:r>
            <a:r>
              <a:rPr lang="en-US" altLang="ja-JP" baseline="30000" dirty="0" smtClean="0"/>
              <a:t>2</a:t>
            </a:r>
            <a:r>
              <a:rPr lang="en-US" altLang="ja-JP" dirty="0" smtClean="0"/>
              <a:t>+(30-39.2)</a:t>
            </a:r>
            <a:r>
              <a:rPr lang="en-US" altLang="ja-JP" baseline="30000" dirty="0" smtClean="0"/>
              <a:t>2</a:t>
            </a:r>
            <a:r>
              <a:rPr lang="en-US" altLang="ja-JP" dirty="0" smtClean="0"/>
              <a:t>+(45-39.2)</a:t>
            </a:r>
            <a:r>
              <a:rPr lang="en-US" altLang="ja-JP" baseline="30000" dirty="0" smtClean="0"/>
              <a:t>2</a:t>
            </a:r>
            <a:r>
              <a:rPr lang="en-US" altLang="ja-JP" dirty="0" smtClean="0"/>
              <a:t>/4)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= √((-16.2)</a:t>
            </a:r>
            <a:r>
              <a:rPr lang="en-US" altLang="ja-JP" baseline="30000" dirty="0" smtClean="0"/>
              <a:t>2</a:t>
            </a:r>
            <a:r>
              <a:rPr lang="en-US" altLang="ja-JP" dirty="0" smtClean="0"/>
              <a:t>+ (-1.2)</a:t>
            </a:r>
            <a:r>
              <a:rPr lang="en-US" altLang="ja-JP" baseline="30000" dirty="0" smtClean="0"/>
              <a:t>2</a:t>
            </a:r>
            <a:r>
              <a:rPr lang="en-US" altLang="ja-JP" dirty="0" smtClean="0"/>
              <a:t>+ (20.8)</a:t>
            </a:r>
            <a:r>
              <a:rPr lang="en-US" altLang="ja-JP" baseline="30000" dirty="0" smtClean="0"/>
              <a:t>2</a:t>
            </a:r>
            <a:r>
              <a:rPr lang="en-US" altLang="ja-JP" dirty="0" smtClean="0"/>
              <a:t>+ (-9.2)</a:t>
            </a:r>
            <a:r>
              <a:rPr lang="en-US" altLang="ja-JP" baseline="30000" dirty="0" smtClean="0"/>
              <a:t>2</a:t>
            </a:r>
            <a:r>
              <a:rPr lang="en-US" altLang="ja-JP" dirty="0" smtClean="0"/>
              <a:t>+(5.8)</a:t>
            </a:r>
            <a:r>
              <a:rPr lang="en-US" altLang="ja-JP" baseline="30000" dirty="0" smtClean="0"/>
              <a:t>2</a:t>
            </a:r>
            <a:r>
              <a:rPr lang="en-US" altLang="ja-JP" dirty="0" smtClean="0"/>
              <a:t>/4))</a:t>
            </a:r>
          </a:p>
          <a:p>
            <a:r>
              <a:rPr lang="en-US" altLang="ja-JP" dirty="0" smtClean="0"/>
              <a:t>             =√203.6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=14.27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</a:t>
            </a:r>
            <a:endParaRPr lang="en-US" altLang="ja-JP" dirty="0"/>
          </a:p>
          <a:p>
            <a:r>
              <a:rPr lang="en-US" altLang="ja-JP" dirty="0" smtClean="0"/>
              <a:t>Mean of the y values=</a:t>
            </a:r>
            <a:r>
              <a:rPr lang="ja-JP" altLang="en-US" dirty="0" smtClean="0"/>
              <a:t> </a:t>
            </a:r>
            <a:r>
              <a:rPr lang="en-US" altLang="ja-JP" dirty="0" smtClean="0"/>
              <a:t>( 50+51+63+49+54)/5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                              =  53.4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SD of y= 5.68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r=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(1/4) {[(23-39.2)/14.26]*[(50-53.4)/5.68)}+{[(38-</a:t>
            </a:r>
            <a:r>
              <a:rPr lang="en-US" altLang="ja-JP" dirty="0"/>
              <a:t>39.2)/14.26]*[</a:t>
            </a:r>
            <a:r>
              <a:rPr lang="en-US" altLang="ja-JP" dirty="0" smtClean="0"/>
              <a:t>(51-</a:t>
            </a:r>
            <a:r>
              <a:rPr lang="en-US" altLang="ja-JP" dirty="0"/>
              <a:t>53.4)/5.68</a:t>
            </a:r>
            <a:r>
              <a:rPr lang="en-US" altLang="ja-JP" dirty="0" smtClean="0"/>
              <a:t>]}</a:t>
            </a:r>
          </a:p>
          <a:p>
            <a:r>
              <a:rPr lang="en-US" altLang="ja-JP" dirty="0" smtClean="0"/>
              <a:t>           + {[(60-</a:t>
            </a:r>
            <a:r>
              <a:rPr lang="en-US" altLang="ja-JP" dirty="0"/>
              <a:t>39.2)/14.26]*[</a:t>
            </a:r>
            <a:r>
              <a:rPr lang="en-US" altLang="ja-JP" dirty="0" smtClean="0"/>
              <a:t>(63-</a:t>
            </a:r>
            <a:r>
              <a:rPr lang="en-US" altLang="ja-JP" dirty="0"/>
              <a:t>53.4)/5.68</a:t>
            </a:r>
            <a:r>
              <a:rPr lang="en-US" altLang="ja-JP" dirty="0" smtClean="0"/>
              <a:t>]}+{[(30-</a:t>
            </a:r>
            <a:r>
              <a:rPr lang="en-US" altLang="ja-JP" dirty="0"/>
              <a:t>39.2)/14.26]*[</a:t>
            </a:r>
            <a:r>
              <a:rPr lang="en-US" altLang="ja-JP" dirty="0" smtClean="0"/>
              <a:t>(49-</a:t>
            </a:r>
            <a:r>
              <a:rPr lang="en-US" altLang="ja-JP" dirty="0"/>
              <a:t>53.4)/5.68</a:t>
            </a:r>
            <a:r>
              <a:rPr lang="en-US" altLang="ja-JP" dirty="0" smtClean="0"/>
              <a:t>]}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+ {[(45-</a:t>
            </a:r>
            <a:r>
              <a:rPr lang="en-US" altLang="ja-JP" dirty="0"/>
              <a:t>39.2)/14.26]*[(</a:t>
            </a:r>
            <a:r>
              <a:rPr lang="en-US" altLang="ja-JP" dirty="0" smtClean="0"/>
              <a:t>5</a:t>
            </a:r>
            <a:r>
              <a:rPr lang="en-US" altLang="ja-JP" dirty="0"/>
              <a:t>4</a:t>
            </a:r>
            <a:r>
              <a:rPr lang="en-US" altLang="ja-JP" dirty="0" smtClean="0"/>
              <a:t>-</a:t>
            </a:r>
            <a:r>
              <a:rPr lang="en-US" altLang="ja-JP" dirty="0"/>
              <a:t>53.4)/5.68</a:t>
            </a:r>
            <a:r>
              <a:rPr lang="en-US" altLang="ja-JP" dirty="0" smtClean="0"/>
              <a:t>]}  </a:t>
            </a:r>
          </a:p>
          <a:p>
            <a:r>
              <a:rPr lang="en-US" altLang="ja-JP" dirty="0" smtClean="0"/>
              <a:t> = 0.9296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smtClean="0"/>
              <a:t>Please check in SPSS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</a:t>
            </a:r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582782"/>
              </p:ext>
            </p:extLst>
          </p:nvPr>
        </p:nvGraphicFramePr>
        <p:xfrm>
          <a:off x="5482914" y="604093"/>
          <a:ext cx="2973785" cy="103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1143000" imgH="609600" progId="Equation.DSMT4">
                  <p:embed/>
                </p:oleObj>
              </mc:Choice>
              <mc:Fallback>
                <p:oleObj name="Equation" r:id="rId3" imgW="11430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2914" y="604093"/>
                        <a:ext cx="2973785" cy="103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6022" y="3485150"/>
            <a:ext cx="4965593" cy="122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4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/>
              <a:t>Regression Analysis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regression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analysis=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 </a:t>
            </a:r>
            <a:r>
              <a:rPr lang="en-US" altLang="ja-JP" dirty="0"/>
              <a:t>study of the analysis of data aimed at discovering how one or more variables </a:t>
            </a:r>
            <a:r>
              <a:rPr lang="en-US" altLang="ja-JP" dirty="0" smtClean="0"/>
              <a:t>(</a:t>
            </a:r>
            <a:r>
              <a:rPr lang="en-US" altLang="ja-JP" i="1" dirty="0" smtClean="0"/>
              <a:t>independent </a:t>
            </a:r>
            <a:r>
              <a:rPr lang="en-US" altLang="ja-JP" i="1" dirty="0"/>
              <a:t>variables, </a:t>
            </a:r>
            <a:r>
              <a:rPr lang="en-US" altLang="ja-JP" i="1" dirty="0" smtClean="0"/>
              <a:t>explanatory variables</a:t>
            </a:r>
            <a:r>
              <a:rPr lang="en-US" altLang="ja-JP" dirty="0" smtClean="0"/>
              <a:t>) </a:t>
            </a:r>
            <a:r>
              <a:rPr lang="en-US" altLang="ja-JP" dirty="0"/>
              <a:t>are </a:t>
            </a:r>
            <a:r>
              <a:rPr lang="en-US" altLang="ja-JP" dirty="0" smtClean="0"/>
              <a:t>associated with </a:t>
            </a:r>
            <a:r>
              <a:rPr lang="en-US" altLang="ja-JP" dirty="0"/>
              <a:t>the values of other variables (called </a:t>
            </a:r>
            <a:r>
              <a:rPr lang="en-US" altLang="ja-JP" i="1" dirty="0"/>
              <a:t>dependent or response variables</a:t>
            </a:r>
            <a:r>
              <a:rPr lang="en-US" altLang="ja-JP" dirty="0"/>
              <a:t>) </a:t>
            </a:r>
            <a:endParaRPr lang="en-US" altLang="ja-JP" dirty="0" smtClean="0"/>
          </a:p>
          <a:p>
            <a:r>
              <a:rPr lang="en-US" altLang="ja-JP" b="1" dirty="0" smtClean="0"/>
              <a:t>Linear </a:t>
            </a:r>
            <a:r>
              <a:rPr lang="en-US" altLang="ja-JP" b="1" dirty="0"/>
              <a:t>regression </a:t>
            </a:r>
            <a:r>
              <a:rPr lang="en-US" altLang="ja-JP" dirty="0" smtClean="0"/>
              <a:t>-</a:t>
            </a:r>
            <a:r>
              <a:rPr lang="en-US" altLang="ja-JP" b="1" dirty="0" smtClean="0"/>
              <a:t> </a:t>
            </a:r>
            <a:r>
              <a:rPr lang="en-US" altLang="ja-JP" dirty="0" smtClean="0"/>
              <a:t>finding </a:t>
            </a:r>
            <a:r>
              <a:rPr lang="en-US" altLang="ja-JP" dirty="0"/>
              <a:t>the best-fitting straight line through the </a:t>
            </a:r>
            <a:r>
              <a:rPr lang="en-US" altLang="ja-JP" dirty="0" smtClean="0"/>
              <a:t>data. </a:t>
            </a:r>
            <a:endParaRPr lang="en-US" altLang="ja-JP" dirty="0" smtClean="0"/>
          </a:p>
          <a:p>
            <a:r>
              <a:rPr lang="en-US" altLang="ja-JP" dirty="0" smtClean="0"/>
              <a:t>The </a:t>
            </a:r>
            <a:r>
              <a:rPr lang="en-US" altLang="ja-JP" dirty="0"/>
              <a:t>best-fitting line is called a </a:t>
            </a:r>
            <a:r>
              <a:rPr lang="en-US" altLang="ja-JP" i="1" dirty="0"/>
              <a:t>regression line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648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都市">
  <a:themeElements>
    <a:clrScheme name="都市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都市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都市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都市.thmx</Template>
  <TotalTime>3290</TotalTime>
  <Words>1420</Words>
  <Application>Microsoft Macintosh PowerPoint</Application>
  <PresentationFormat>画面に合わせる (4:3)</PresentationFormat>
  <Paragraphs>234</Paragraphs>
  <Slides>22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4" baseType="lpstr">
      <vt:lpstr>都市</vt:lpstr>
      <vt:lpstr>Equation</vt:lpstr>
      <vt:lpstr>INTRODUCTION TO STATISTICS</vt:lpstr>
      <vt:lpstr>Review: Response and Explanatory variables</vt:lpstr>
      <vt:lpstr>Review:  Causation vs Association</vt:lpstr>
      <vt:lpstr>Review: Correlation</vt:lpstr>
      <vt:lpstr>Correlation Coefficient  (Pearson Correlation Coefficient) </vt:lpstr>
      <vt:lpstr>PowerPoint プレゼンテーション</vt:lpstr>
      <vt:lpstr>Correlation coefficient calculation</vt:lpstr>
      <vt:lpstr>PowerPoint プレゼンテーション</vt:lpstr>
      <vt:lpstr>Regression Analysis</vt:lpstr>
      <vt:lpstr>PowerPoint プレゼンテーション</vt:lpstr>
      <vt:lpstr>PowerPoint プレゼンテーション</vt:lpstr>
      <vt:lpstr>Errors of Prediction</vt:lpstr>
      <vt:lpstr>Least Square Regression Line</vt:lpstr>
      <vt:lpstr>Intercept</vt:lpstr>
      <vt:lpstr>Regression line equation</vt:lpstr>
      <vt:lpstr>Prediction model</vt:lpstr>
      <vt:lpstr>Residuals</vt:lpstr>
      <vt:lpstr>r2</vt:lpstr>
      <vt:lpstr>PowerPoint プレゼンテーション</vt:lpstr>
      <vt:lpstr>PowerPoint プレゼンテーション</vt:lpstr>
      <vt:lpstr>Understanding the output </vt:lpstr>
      <vt:lpstr>PowerPoint プレゼンテーション</vt:lpstr>
    </vt:vector>
  </TitlesOfParts>
  <Company>kitasato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dc:creator>竹内 円雅</dc:creator>
  <cp:lastModifiedBy>竹内 円雅</cp:lastModifiedBy>
  <cp:revision>43</cp:revision>
  <dcterms:created xsi:type="dcterms:W3CDTF">2016-05-04T05:04:42Z</dcterms:created>
  <dcterms:modified xsi:type="dcterms:W3CDTF">2017-05-08T03:19:00Z</dcterms:modified>
</cp:coreProperties>
</file>