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Ubuntu"/>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806D555-0237-4EAC-A2DE-01FC24F2F798}">
  <a:tblStyle styleId="{0806D555-0237-4EAC-A2DE-01FC24F2F79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(Korry Luke - koluke@keio.jp)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07.png"/><Relationship Id="rId13" Type="http://schemas.openxmlformats.org/officeDocument/2006/relationships/image" Target="../media/image11.png"/><Relationship Id="rId12"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5.png"/><Relationship Id="rId9" Type="http://schemas.openxmlformats.org/officeDocument/2006/relationships/image" Target="../media/image10.png"/><Relationship Id="rId5" Type="http://schemas.openxmlformats.org/officeDocument/2006/relationships/image" Target="../media/image03.png"/><Relationship Id="rId6" Type="http://schemas.openxmlformats.org/officeDocument/2006/relationships/image" Target="../media/image02.png"/><Relationship Id="rId7" Type="http://schemas.openxmlformats.org/officeDocument/2006/relationships/image" Target="../media/image06.png"/><Relationship Id="rId8"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05.png"/><Relationship Id="rId5" Type="http://schemas.openxmlformats.org/officeDocument/2006/relationships/image" Target="../media/image07.png"/><Relationship Id="rId6" Type="http://schemas.openxmlformats.org/officeDocument/2006/relationships/image" Target="../media/image15.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bbc.com/news/uk-231952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jpg"/><Relationship Id="rId4"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 name="Shape 55"/>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solidFill>
                  <a:schemeClr val="lt1"/>
                </a:solidFill>
              </a:rPr>
              <a:t>Mid-Term Presentation</a:t>
            </a:r>
          </a:p>
        </p:txBody>
      </p:sp>
      <p:sp>
        <p:nvSpPr>
          <p:cNvPr id="56" name="Shape 56"/>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solidFill>
                  <a:schemeClr val="lt1"/>
                </a:solidFill>
              </a:rPr>
              <a:t>Group 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48" name="Shape 148"/>
          <p:cNvPicPr preferRelativeResize="0"/>
          <p:nvPr/>
        </p:nvPicPr>
        <p:blipFill>
          <a:blip r:embed="rId3">
            <a:alphaModFix/>
          </a:blip>
          <a:stretch>
            <a:fillRect/>
          </a:stretch>
        </p:blipFill>
        <p:spPr>
          <a:xfrm>
            <a:off x="838601" y="337900"/>
            <a:ext cx="1433995" cy="1434008"/>
          </a:xfrm>
          <a:prstGeom prst="rect">
            <a:avLst/>
          </a:prstGeom>
          <a:noFill/>
          <a:ln>
            <a:noFill/>
          </a:ln>
        </p:spPr>
      </p:pic>
      <p:pic>
        <p:nvPicPr>
          <p:cNvPr id="149" name="Shape 149"/>
          <p:cNvPicPr preferRelativeResize="0"/>
          <p:nvPr/>
        </p:nvPicPr>
        <p:blipFill>
          <a:blip r:embed="rId4">
            <a:alphaModFix/>
          </a:blip>
          <a:stretch>
            <a:fillRect/>
          </a:stretch>
        </p:blipFill>
        <p:spPr>
          <a:xfrm>
            <a:off x="2679478" y="337900"/>
            <a:ext cx="1600617" cy="1434007"/>
          </a:xfrm>
          <a:prstGeom prst="rect">
            <a:avLst/>
          </a:prstGeom>
          <a:noFill/>
          <a:ln>
            <a:noFill/>
          </a:ln>
        </p:spPr>
      </p:pic>
      <p:pic>
        <p:nvPicPr>
          <p:cNvPr id="150" name="Shape 150"/>
          <p:cNvPicPr preferRelativeResize="0"/>
          <p:nvPr/>
        </p:nvPicPr>
        <p:blipFill>
          <a:blip r:embed="rId5">
            <a:alphaModFix/>
          </a:blip>
          <a:stretch>
            <a:fillRect/>
          </a:stretch>
        </p:blipFill>
        <p:spPr>
          <a:xfrm>
            <a:off x="4644974" y="337900"/>
            <a:ext cx="1551450" cy="1434000"/>
          </a:xfrm>
          <a:prstGeom prst="rect">
            <a:avLst/>
          </a:prstGeom>
          <a:noFill/>
          <a:ln>
            <a:noFill/>
          </a:ln>
        </p:spPr>
      </p:pic>
      <p:pic>
        <p:nvPicPr>
          <p:cNvPr id="151" name="Shape 151"/>
          <p:cNvPicPr preferRelativeResize="0"/>
          <p:nvPr/>
        </p:nvPicPr>
        <p:blipFill>
          <a:blip r:embed="rId6">
            <a:alphaModFix/>
          </a:blip>
          <a:stretch>
            <a:fillRect/>
          </a:stretch>
        </p:blipFill>
        <p:spPr>
          <a:xfrm>
            <a:off x="6662172" y="337900"/>
            <a:ext cx="1660646" cy="1434009"/>
          </a:xfrm>
          <a:prstGeom prst="rect">
            <a:avLst/>
          </a:prstGeom>
          <a:noFill/>
          <a:ln>
            <a:noFill/>
          </a:ln>
        </p:spPr>
      </p:pic>
      <p:pic>
        <p:nvPicPr>
          <p:cNvPr id="152" name="Shape 152"/>
          <p:cNvPicPr preferRelativeResize="0"/>
          <p:nvPr/>
        </p:nvPicPr>
        <p:blipFill>
          <a:blip r:embed="rId7">
            <a:alphaModFix/>
          </a:blip>
          <a:stretch>
            <a:fillRect/>
          </a:stretch>
        </p:blipFill>
        <p:spPr>
          <a:xfrm>
            <a:off x="838613" y="1971766"/>
            <a:ext cx="1433976" cy="1433989"/>
          </a:xfrm>
          <a:prstGeom prst="rect">
            <a:avLst/>
          </a:prstGeom>
          <a:noFill/>
          <a:ln>
            <a:noFill/>
          </a:ln>
        </p:spPr>
      </p:pic>
      <p:pic>
        <p:nvPicPr>
          <p:cNvPr id="153" name="Shape 153"/>
          <p:cNvPicPr preferRelativeResize="0"/>
          <p:nvPr/>
        </p:nvPicPr>
        <p:blipFill>
          <a:blip r:embed="rId8">
            <a:alphaModFix/>
          </a:blip>
          <a:stretch>
            <a:fillRect/>
          </a:stretch>
        </p:blipFill>
        <p:spPr>
          <a:xfrm>
            <a:off x="2679478" y="1943406"/>
            <a:ext cx="1600617" cy="1490729"/>
          </a:xfrm>
          <a:prstGeom prst="rect">
            <a:avLst/>
          </a:prstGeom>
          <a:noFill/>
          <a:ln>
            <a:noFill/>
          </a:ln>
        </p:spPr>
      </p:pic>
      <p:pic>
        <p:nvPicPr>
          <p:cNvPr id="154" name="Shape 154"/>
          <p:cNvPicPr preferRelativeResize="0"/>
          <p:nvPr/>
        </p:nvPicPr>
        <p:blipFill>
          <a:blip r:embed="rId9">
            <a:alphaModFix/>
          </a:blip>
          <a:stretch>
            <a:fillRect/>
          </a:stretch>
        </p:blipFill>
        <p:spPr>
          <a:xfrm>
            <a:off x="4644976" y="1927950"/>
            <a:ext cx="1551450" cy="1434025"/>
          </a:xfrm>
          <a:prstGeom prst="rect">
            <a:avLst/>
          </a:prstGeom>
          <a:noFill/>
          <a:ln>
            <a:noFill/>
          </a:ln>
        </p:spPr>
      </p:pic>
      <p:pic>
        <p:nvPicPr>
          <p:cNvPr id="155" name="Shape 155"/>
          <p:cNvPicPr preferRelativeResize="0"/>
          <p:nvPr/>
        </p:nvPicPr>
        <p:blipFill>
          <a:blip r:embed="rId10">
            <a:alphaModFix/>
          </a:blip>
          <a:stretch>
            <a:fillRect/>
          </a:stretch>
        </p:blipFill>
        <p:spPr>
          <a:xfrm>
            <a:off x="2684750" y="3518025"/>
            <a:ext cx="3157875" cy="1332699"/>
          </a:xfrm>
          <a:prstGeom prst="rect">
            <a:avLst/>
          </a:prstGeom>
          <a:noFill/>
          <a:ln>
            <a:noFill/>
          </a:ln>
        </p:spPr>
      </p:pic>
      <p:pic>
        <p:nvPicPr>
          <p:cNvPr id="156" name="Shape 156"/>
          <p:cNvPicPr preferRelativeResize="0"/>
          <p:nvPr/>
        </p:nvPicPr>
        <p:blipFill>
          <a:blip r:embed="rId11">
            <a:alphaModFix/>
          </a:blip>
          <a:stretch>
            <a:fillRect/>
          </a:stretch>
        </p:blipFill>
        <p:spPr>
          <a:xfrm>
            <a:off x="6372828" y="3474549"/>
            <a:ext cx="1949996" cy="1376180"/>
          </a:xfrm>
          <a:prstGeom prst="rect">
            <a:avLst/>
          </a:prstGeom>
          <a:noFill/>
          <a:ln>
            <a:noFill/>
          </a:ln>
        </p:spPr>
      </p:pic>
      <p:pic>
        <p:nvPicPr>
          <p:cNvPr id="157" name="Shape 157"/>
          <p:cNvPicPr preferRelativeResize="0"/>
          <p:nvPr/>
        </p:nvPicPr>
        <p:blipFill>
          <a:blip r:embed="rId12">
            <a:alphaModFix/>
          </a:blip>
          <a:stretch>
            <a:fillRect/>
          </a:stretch>
        </p:blipFill>
        <p:spPr>
          <a:xfrm>
            <a:off x="861075" y="3605625"/>
            <a:ext cx="1389050" cy="1245098"/>
          </a:xfrm>
          <a:prstGeom prst="rect">
            <a:avLst/>
          </a:prstGeom>
          <a:noFill/>
          <a:ln>
            <a:noFill/>
          </a:ln>
        </p:spPr>
      </p:pic>
      <p:pic>
        <p:nvPicPr>
          <p:cNvPr id="158" name="Shape 158"/>
          <p:cNvPicPr preferRelativeResize="0"/>
          <p:nvPr/>
        </p:nvPicPr>
        <p:blipFill>
          <a:blip r:embed="rId13">
            <a:alphaModFix/>
          </a:blip>
          <a:stretch>
            <a:fillRect/>
          </a:stretch>
        </p:blipFill>
        <p:spPr>
          <a:xfrm>
            <a:off x="6662175" y="1906224"/>
            <a:ext cx="1660649" cy="14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p:nvPr/>
        </p:nvSpPr>
        <p:spPr>
          <a:xfrm>
            <a:off x="0"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txBox="1"/>
          <p:nvPr/>
        </p:nvSpPr>
        <p:spPr>
          <a:xfrm>
            <a:off x="0" y="279525"/>
            <a:ext cx="9144000" cy="11181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lt1"/>
                </a:solidFill>
                <a:latin typeface="Helvetica Neue"/>
                <a:ea typeface="Helvetica Neue"/>
                <a:cs typeface="Helvetica Neue"/>
                <a:sym typeface="Helvetica Neue"/>
              </a:rPr>
              <a:t>Sponsors include Critical Infrastructure Key Resources (CIKR) or Information Sharing Analysis Center (ISAC) members. The actions or credibility of the sponsors may become targets for cyber criminals or hacktivists. </a:t>
            </a:r>
          </a:p>
        </p:txBody>
      </p:sp>
      <p:sp>
        <p:nvSpPr>
          <p:cNvPr id="165" name="Shape 165"/>
          <p:cNvSpPr txBox="1"/>
          <p:nvPr/>
        </p:nvSpPr>
        <p:spPr>
          <a:xfrm>
            <a:off x="2500500" y="3559450"/>
            <a:ext cx="6643499" cy="1537499"/>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lang="en" sz="2400">
                <a:solidFill>
                  <a:schemeClr val="lt1"/>
                </a:solidFill>
                <a:latin typeface="Helvetica Neue"/>
                <a:ea typeface="Helvetica Neue"/>
                <a:cs typeface="Helvetica Neue"/>
                <a:sym typeface="Helvetica Neue"/>
              </a:rPr>
              <a:t>The purpose of this bulletin is to provide a strategic outlook for the 2012 Summer Olympic Games and similar events to assist partners in detecting and mitigating related attacks. </a:t>
            </a:r>
          </a:p>
          <a:p>
            <a:pPr lvl="0">
              <a:spcBef>
                <a:spcPts val="0"/>
              </a:spcBef>
              <a:buNone/>
            </a:pPr>
            <a:r>
              <a:t/>
            </a:r>
            <a:endParaRPr sz="2400"/>
          </a:p>
        </p:txBody>
      </p:sp>
      <p:pic>
        <p:nvPicPr>
          <p:cNvPr id="166" name="Shape 166"/>
          <p:cNvPicPr preferRelativeResize="0"/>
          <p:nvPr/>
        </p:nvPicPr>
        <p:blipFill>
          <a:blip r:embed="rId3">
            <a:alphaModFix/>
          </a:blip>
          <a:stretch>
            <a:fillRect/>
          </a:stretch>
        </p:blipFill>
        <p:spPr>
          <a:xfrm>
            <a:off x="2125575" y="1328575"/>
            <a:ext cx="4318823" cy="2299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72" name="Shape 172"/>
          <p:cNvPicPr preferRelativeResize="0"/>
          <p:nvPr/>
        </p:nvPicPr>
        <p:blipFill>
          <a:blip r:embed="rId3">
            <a:alphaModFix/>
          </a:blip>
          <a:stretch>
            <a:fillRect/>
          </a:stretch>
        </p:blipFill>
        <p:spPr>
          <a:xfrm>
            <a:off x="259024" y="1466114"/>
            <a:ext cx="2925646" cy="2082499"/>
          </a:xfrm>
          <a:prstGeom prst="rect">
            <a:avLst/>
          </a:prstGeom>
          <a:noFill/>
          <a:ln>
            <a:noFill/>
          </a:ln>
        </p:spPr>
      </p:pic>
      <p:sp>
        <p:nvSpPr>
          <p:cNvPr id="173" name="Shape 173"/>
          <p:cNvSpPr txBox="1"/>
          <p:nvPr/>
        </p:nvSpPr>
        <p:spPr>
          <a:xfrm>
            <a:off x="560925" y="4224175"/>
            <a:ext cx="2441399" cy="353699"/>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FIFA Corruption Scandal</a:t>
            </a:r>
          </a:p>
        </p:txBody>
      </p:sp>
      <p:sp>
        <p:nvSpPr>
          <p:cNvPr id="174" name="Shape 174"/>
          <p:cNvSpPr/>
          <p:nvPr/>
        </p:nvSpPr>
        <p:spPr>
          <a:xfrm>
            <a:off x="3470350" y="2317200"/>
            <a:ext cx="414299" cy="4745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75" name="Shape 175"/>
          <p:cNvPicPr preferRelativeResize="0"/>
          <p:nvPr/>
        </p:nvPicPr>
        <p:blipFill>
          <a:blip r:embed="rId4">
            <a:alphaModFix/>
          </a:blip>
          <a:stretch>
            <a:fillRect/>
          </a:stretch>
        </p:blipFill>
        <p:spPr>
          <a:xfrm>
            <a:off x="3672978" y="104925"/>
            <a:ext cx="1600617" cy="1434007"/>
          </a:xfrm>
          <a:prstGeom prst="rect">
            <a:avLst/>
          </a:prstGeom>
          <a:noFill/>
          <a:ln>
            <a:noFill/>
          </a:ln>
        </p:spPr>
      </p:pic>
      <p:pic>
        <p:nvPicPr>
          <p:cNvPr id="176" name="Shape 176"/>
          <p:cNvPicPr preferRelativeResize="0"/>
          <p:nvPr/>
        </p:nvPicPr>
        <p:blipFill>
          <a:blip r:embed="rId5">
            <a:alphaModFix/>
          </a:blip>
          <a:stretch>
            <a:fillRect/>
          </a:stretch>
        </p:blipFill>
        <p:spPr>
          <a:xfrm>
            <a:off x="3896300" y="3175399"/>
            <a:ext cx="2107758" cy="889525"/>
          </a:xfrm>
          <a:prstGeom prst="rect">
            <a:avLst/>
          </a:prstGeom>
          <a:noFill/>
          <a:ln>
            <a:noFill/>
          </a:ln>
        </p:spPr>
      </p:pic>
      <p:sp>
        <p:nvSpPr>
          <p:cNvPr id="177" name="Shape 177"/>
          <p:cNvSpPr txBox="1"/>
          <p:nvPr/>
        </p:nvSpPr>
        <p:spPr>
          <a:xfrm>
            <a:off x="3896300" y="4224175"/>
            <a:ext cx="2441399" cy="353699"/>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Same sponsors in Olympics</a:t>
            </a:r>
          </a:p>
        </p:txBody>
      </p:sp>
      <p:sp>
        <p:nvSpPr>
          <p:cNvPr id="178" name="Shape 178"/>
          <p:cNvSpPr/>
          <p:nvPr/>
        </p:nvSpPr>
        <p:spPr>
          <a:xfrm>
            <a:off x="6354900" y="2317200"/>
            <a:ext cx="414299" cy="4745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txBox="1"/>
          <p:nvPr/>
        </p:nvSpPr>
        <p:spPr>
          <a:xfrm>
            <a:off x="6525525" y="4224175"/>
            <a:ext cx="2441399" cy="353699"/>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Incentive for Cyber Attacks</a:t>
            </a:r>
          </a:p>
        </p:txBody>
      </p:sp>
      <p:sp>
        <p:nvSpPr>
          <p:cNvPr id="180" name="Shape 180"/>
          <p:cNvSpPr txBox="1"/>
          <p:nvPr/>
        </p:nvSpPr>
        <p:spPr>
          <a:xfrm>
            <a:off x="155350" y="34525"/>
            <a:ext cx="1527599" cy="4314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EXAMPLE</a:t>
            </a:r>
          </a:p>
        </p:txBody>
      </p:sp>
      <p:pic>
        <p:nvPicPr>
          <p:cNvPr id="181" name="Shape 181"/>
          <p:cNvPicPr preferRelativeResize="0"/>
          <p:nvPr/>
        </p:nvPicPr>
        <p:blipFill>
          <a:blip r:embed="rId6">
            <a:alphaModFix/>
          </a:blip>
          <a:stretch>
            <a:fillRect/>
          </a:stretch>
        </p:blipFill>
        <p:spPr>
          <a:xfrm>
            <a:off x="4724525" y="1678525"/>
            <a:ext cx="1389050" cy="1245098"/>
          </a:xfrm>
          <a:prstGeom prst="rect">
            <a:avLst/>
          </a:prstGeom>
          <a:noFill/>
          <a:ln>
            <a:noFill/>
          </a:ln>
        </p:spPr>
      </p:pic>
      <p:pic>
        <p:nvPicPr>
          <p:cNvPr id="182" name="Shape 182"/>
          <p:cNvPicPr preferRelativeResize="0"/>
          <p:nvPr/>
        </p:nvPicPr>
        <p:blipFill>
          <a:blip r:embed="rId7">
            <a:alphaModFix/>
          </a:blip>
          <a:stretch>
            <a:fillRect/>
          </a:stretch>
        </p:blipFill>
        <p:spPr>
          <a:xfrm>
            <a:off x="6859175" y="1538925"/>
            <a:ext cx="2107749" cy="2107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327950" y="949300"/>
            <a:ext cx="535199" cy="5798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89" name="Shape 189"/>
          <p:cNvSpPr txBox="1"/>
          <p:nvPr/>
        </p:nvSpPr>
        <p:spPr>
          <a:xfrm>
            <a:off x="327950" y="2517025"/>
            <a:ext cx="535199" cy="5798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2.</a:t>
            </a:r>
          </a:p>
        </p:txBody>
      </p:sp>
      <p:sp>
        <p:nvSpPr>
          <p:cNvPr id="190" name="Shape 190"/>
          <p:cNvSpPr txBox="1"/>
          <p:nvPr/>
        </p:nvSpPr>
        <p:spPr>
          <a:xfrm>
            <a:off x="980100" y="949300"/>
            <a:ext cx="8163899" cy="914699"/>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Political Affiliation / Company Affiliation</a:t>
            </a:r>
          </a:p>
        </p:txBody>
      </p:sp>
      <p:sp>
        <p:nvSpPr>
          <p:cNvPr id="191" name="Shape 191"/>
          <p:cNvSpPr txBox="1"/>
          <p:nvPr/>
        </p:nvSpPr>
        <p:spPr>
          <a:xfrm>
            <a:off x="980100" y="2453175"/>
            <a:ext cx="8163899" cy="914699"/>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Technical Aspect</a:t>
            </a:r>
          </a:p>
        </p:txBody>
      </p:sp>
      <p:sp>
        <p:nvSpPr>
          <p:cNvPr id="192" name="Shape 192"/>
          <p:cNvSpPr/>
          <p:nvPr/>
        </p:nvSpPr>
        <p:spPr>
          <a:xfrm>
            <a:off x="216775" y="2240125"/>
            <a:ext cx="8520599" cy="1133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txBox="1"/>
          <p:nvPr>
            <p:ph type="title"/>
          </p:nvPr>
        </p:nvSpPr>
        <p:spPr>
          <a:xfrm>
            <a:off x="311700" y="445025"/>
            <a:ext cx="9009000" cy="572699"/>
          </a:xfrm>
          <a:prstGeom prst="rect">
            <a:avLst/>
          </a:prstGeom>
        </p:spPr>
        <p:txBody>
          <a:bodyPr anchorCtr="0" anchor="t" bIns="91425" lIns="91425" rIns="91425" tIns="91425">
            <a:noAutofit/>
          </a:bodyPr>
          <a:lstStyle/>
          <a:p>
            <a:pPr lvl="0">
              <a:spcBef>
                <a:spcPts val="0"/>
              </a:spcBef>
              <a:buNone/>
            </a:pPr>
            <a:r>
              <a:rPr lang="en" sz="3000">
                <a:solidFill>
                  <a:srgbClr val="F3F3F3"/>
                </a:solidFill>
                <a:latin typeface="Ubuntu"/>
                <a:ea typeface="Ubuntu"/>
                <a:cs typeface="Ubuntu"/>
                <a:sym typeface="Ubuntu"/>
              </a:rPr>
              <a:t>Important considerations regarding DDoS attacks</a:t>
            </a:r>
          </a:p>
        </p:txBody>
      </p:sp>
      <p:sp>
        <p:nvSpPr>
          <p:cNvPr id="199" name="Shape 199"/>
          <p:cNvSpPr txBox="1"/>
          <p:nvPr>
            <p:ph idx="1" type="body"/>
          </p:nvPr>
        </p:nvSpPr>
        <p:spPr>
          <a:xfrm>
            <a:off x="311700" y="1152475"/>
            <a:ext cx="8727300" cy="3699000"/>
          </a:xfrm>
          <a:prstGeom prst="rect">
            <a:avLst/>
          </a:prstGeom>
        </p:spPr>
        <p:txBody>
          <a:bodyPr anchorCtr="0" anchor="t" bIns="91425" lIns="91425" rIns="91425" tIns="91425">
            <a:noAutofit/>
          </a:bodyPr>
          <a:lstStyle/>
          <a:p>
            <a:pPr indent="-228600" lvl="0" marL="457200" rtl="0">
              <a:spcBef>
                <a:spcPts val="0"/>
              </a:spcBef>
              <a:buClr>
                <a:srgbClr val="F3F3F3"/>
              </a:buClr>
            </a:pPr>
            <a:r>
              <a:rPr lang="en">
                <a:solidFill>
                  <a:srgbClr val="F3F3F3"/>
                </a:solidFill>
              </a:rPr>
              <a:t>Multiple groups could be responsible</a:t>
            </a:r>
          </a:p>
          <a:p>
            <a:pPr indent="-228600" lvl="1" marL="914400" rtl="0">
              <a:spcBef>
                <a:spcPts val="0"/>
              </a:spcBef>
              <a:buClr>
                <a:srgbClr val="F3F3F3"/>
              </a:buClr>
            </a:pPr>
            <a:r>
              <a:rPr lang="en">
                <a:solidFill>
                  <a:srgbClr val="F3F3F3"/>
                </a:solidFill>
              </a:rPr>
              <a:t>Nation-states / state-sponsored organizations</a:t>
            </a:r>
          </a:p>
          <a:p>
            <a:pPr indent="-228600" lvl="1" marL="914400" rtl="0">
              <a:spcBef>
                <a:spcPts val="0"/>
              </a:spcBef>
              <a:buClr>
                <a:srgbClr val="F3F3F3"/>
              </a:buClr>
            </a:pPr>
            <a:r>
              <a:rPr lang="en">
                <a:solidFill>
                  <a:srgbClr val="F3F3F3"/>
                </a:solidFill>
              </a:rPr>
              <a:t>Private groups (hacker collectives e.g. Anonymous)</a:t>
            </a:r>
          </a:p>
          <a:p>
            <a:pPr indent="-228600" lvl="1" marL="914400" rtl="0">
              <a:spcBef>
                <a:spcPts val="0"/>
              </a:spcBef>
              <a:buClr>
                <a:srgbClr val="F3F3F3"/>
              </a:buClr>
            </a:pPr>
            <a:r>
              <a:rPr lang="en">
                <a:solidFill>
                  <a:srgbClr val="F3F3F3"/>
                </a:solidFill>
              </a:rPr>
              <a:t>Individual hackers</a:t>
            </a:r>
          </a:p>
          <a:p>
            <a:pPr indent="-228600" lvl="1" marL="914400" rtl="0">
              <a:spcBef>
                <a:spcPts val="0"/>
              </a:spcBef>
              <a:buClr>
                <a:srgbClr val="F3F3F3"/>
              </a:buClr>
            </a:pPr>
            <a:r>
              <a:rPr lang="en">
                <a:solidFill>
                  <a:srgbClr val="F3F3F3"/>
                </a:solidFill>
              </a:rPr>
              <a:t>Different groups have different motivations, but most are trying to bring down a network/service</a:t>
            </a:r>
          </a:p>
          <a:p>
            <a:pPr indent="-228600" lvl="0" marL="457200" rtl="0">
              <a:spcBef>
                <a:spcPts val="0"/>
              </a:spcBef>
              <a:buClr>
                <a:srgbClr val="F3F3F3"/>
              </a:buClr>
            </a:pPr>
            <a:r>
              <a:rPr lang="en">
                <a:solidFill>
                  <a:srgbClr val="F3F3F3"/>
                </a:solidFill>
              </a:rPr>
              <a:t>Attack could come at different network layers or attack different targets</a:t>
            </a:r>
          </a:p>
          <a:p>
            <a:pPr indent="-228600" lvl="1" marL="914400" rtl="0">
              <a:spcBef>
                <a:spcPts val="0"/>
              </a:spcBef>
              <a:buClr>
                <a:srgbClr val="F3F3F3"/>
              </a:buClr>
            </a:pPr>
            <a:r>
              <a:rPr lang="en">
                <a:solidFill>
                  <a:srgbClr val="F3F3F3"/>
                </a:solidFill>
              </a:rPr>
              <a:t>Layer 3 or layer 7 network attack</a:t>
            </a:r>
          </a:p>
          <a:p>
            <a:pPr indent="-228600" lvl="1" marL="914400" rtl="0">
              <a:spcBef>
                <a:spcPts val="0"/>
              </a:spcBef>
              <a:buClr>
                <a:srgbClr val="F3F3F3"/>
              </a:buClr>
            </a:pPr>
            <a:r>
              <a:rPr lang="en">
                <a:solidFill>
                  <a:srgbClr val="F3F3F3"/>
                </a:solidFill>
              </a:rPr>
              <a:t>Could target network infrastructure (routers, DNS servers, web servers, database resources)</a:t>
            </a:r>
          </a:p>
          <a:p>
            <a:pPr indent="-228600" lvl="1" marL="914400" rtl="0">
              <a:spcBef>
                <a:spcPts val="0"/>
              </a:spcBef>
              <a:buClr>
                <a:srgbClr val="F3F3F3"/>
              </a:buClr>
            </a:pPr>
            <a:r>
              <a:rPr lang="en">
                <a:solidFill>
                  <a:srgbClr val="F3F3F3"/>
                </a:solidFill>
              </a:rPr>
              <a:t>Could target non-Internet infrastructure (power grid, security systems, </a:t>
            </a:r>
          </a:p>
          <a:p>
            <a:pPr indent="-228600" lvl="0" marL="457200" rtl="0">
              <a:spcBef>
                <a:spcPts val="0"/>
              </a:spcBef>
              <a:buClr>
                <a:srgbClr val="F3F3F3"/>
              </a:buClr>
            </a:pPr>
            <a:r>
              <a:rPr lang="en">
                <a:solidFill>
                  <a:srgbClr val="F3F3F3"/>
                </a:solidFill>
              </a:rPr>
              <a:t>Uptime/availability is priority</a:t>
            </a:r>
          </a:p>
          <a:p>
            <a:pPr indent="-228600" lvl="1" marL="914400" rtl="0">
              <a:spcBef>
                <a:spcPts val="0"/>
              </a:spcBef>
              <a:buClr>
                <a:srgbClr val="F3F3F3"/>
              </a:buClr>
            </a:pPr>
            <a:r>
              <a:rPr lang="en">
                <a:solidFill>
                  <a:srgbClr val="F3F3F3"/>
                </a:solidFill>
              </a:rPr>
              <a:t>During Olympics, any service unavailability would be disastrous</a:t>
            </a:r>
          </a:p>
          <a:p>
            <a:pPr indent="-228600" lvl="1" marL="914400" rtl="0">
              <a:spcBef>
                <a:spcPts val="0"/>
              </a:spcBef>
              <a:buClr>
                <a:srgbClr val="F3F3F3"/>
              </a:buClr>
            </a:pPr>
            <a:r>
              <a:rPr lang="en">
                <a:solidFill>
                  <a:srgbClr val="F3F3F3"/>
                </a:solidFill>
              </a:rPr>
              <a:t>Can’t block legitimate users</a:t>
            </a:r>
          </a:p>
          <a:p>
            <a:pPr indent="-228600" lvl="1" marL="914400" rtl="0">
              <a:spcBef>
                <a:spcPts val="0"/>
              </a:spcBef>
              <a:buClr>
                <a:srgbClr val="F3F3F3"/>
              </a:buClr>
            </a:pPr>
            <a:r>
              <a:rPr lang="en">
                <a:solidFill>
                  <a:srgbClr val="F3F3F3"/>
                </a:solidFill>
              </a:rPr>
              <a:t>Security mechanisms cannot excessively interfere with normal network operation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chemeClr val="lt1"/>
                </a:solidFill>
              </a:rPr>
              <a:t>DDoS Mitigation</a:t>
            </a:r>
          </a:p>
        </p:txBody>
      </p:sp>
      <p:sp>
        <p:nvSpPr>
          <p:cNvPr id="206" name="Shape 206"/>
          <p:cNvSpPr txBox="1"/>
          <p:nvPr>
            <p:ph idx="1" type="body"/>
          </p:nvPr>
        </p:nvSpPr>
        <p:spPr>
          <a:xfrm>
            <a:off x="311700" y="1076275"/>
            <a:ext cx="8520599" cy="3990899"/>
          </a:xfrm>
          <a:prstGeom prst="rect">
            <a:avLst/>
          </a:prstGeom>
        </p:spPr>
        <p:txBody>
          <a:bodyPr anchorCtr="0" anchor="t" bIns="91425" lIns="91425" rIns="91425" tIns="91425">
            <a:noAutofit/>
          </a:bodyPr>
          <a:lstStyle/>
          <a:p>
            <a:pPr lvl="0" rtl="0">
              <a:spcBef>
                <a:spcPts val="0"/>
              </a:spcBef>
              <a:buNone/>
            </a:pPr>
            <a:r>
              <a:rPr lang="en" sz="1600">
                <a:solidFill>
                  <a:schemeClr val="lt1"/>
                </a:solidFill>
              </a:rPr>
              <a:t>Easiest solution: simple firewall/hardware appliance, not extremely effective</a:t>
            </a:r>
          </a:p>
          <a:p>
            <a:pPr lvl="0" rtl="0">
              <a:spcBef>
                <a:spcPts val="0"/>
              </a:spcBef>
              <a:buNone/>
            </a:pPr>
            <a:r>
              <a:rPr lang="en" sz="1600">
                <a:solidFill>
                  <a:schemeClr val="lt1"/>
                </a:solidFill>
              </a:rPr>
              <a:t>most effective solution: traffic filtering/analysis, able to stop sophisticated attacks</a:t>
            </a:r>
          </a:p>
          <a:p>
            <a:pPr lvl="0">
              <a:spcBef>
                <a:spcPts val="0"/>
              </a:spcBef>
              <a:buNone/>
            </a:pPr>
            <a:r>
              <a:rPr lang="en" sz="1600">
                <a:solidFill>
                  <a:schemeClr val="lt1"/>
                </a:solidFill>
              </a:rPr>
              <a:t>Most DDoS-attack prevention companies work by scrubbing and sanitizing data as it passes from the public internet through their network to the designated recipient.  By analyzing traffic and looking for patterns in network activity, it is possible to establish a baseline of what “normal” activity is.  The most effective solutions involve behavior analysis that “teaches” the system after each attack, not a simple pattern-matching rule set.  These “next-gen” systems are generally more effective because they continuously evolve and learn from attacks, and they are capable of detecting attacks that look like legitimate user traffic.  An added benefit of adding DDoS-protection equipment is that the site will be more reliable and able to handle more users because fewer malicious requests will reach the target web server.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chemeClr val="lt1"/>
                </a:solidFill>
              </a:rPr>
              <a:t>Past Large-scale DDoS attacks and styles</a:t>
            </a:r>
          </a:p>
        </p:txBody>
      </p:sp>
      <p:sp>
        <p:nvSpPr>
          <p:cNvPr id="213" name="Shape 213"/>
          <p:cNvSpPr txBox="1"/>
          <p:nvPr>
            <p:ph idx="1" type="body"/>
          </p:nvPr>
        </p:nvSpPr>
        <p:spPr>
          <a:xfrm>
            <a:off x="653800" y="1152475"/>
            <a:ext cx="7977300" cy="3416400"/>
          </a:xfrm>
          <a:prstGeom prst="rect">
            <a:avLst/>
          </a:prstGeom>
        </p:spPr>
        <p:txBody>
          <a:bodyPr anchorCtr="0" anchor="t" bIns="91425" lIns="91425" rIns="91425" tIns="91425">
            <a:noAutofit/>
          </a:bodyPr>
          <a:lstStyle/>
          <a:p>
            <a:pPr indent="-228600" lvl="0" marL="457200" rtl="0">
              <a:spcBef>
                <a:spcPts val="0"/>
              </a:spcBef>
              <a:buClr>
                <a:schemeClr val="lt1"/>
              </a:buClr>
            </a:pPr>
            <a:r>
              <a:rPr lang="en">
                <a:solidFill>
                  <a:schemeClr val="lt1"/>
                </a:solidFill>
              </a:rPr>
              <a:t>2014 GitHub attack (believed to be sponsored by Chinese government)</a:t>
            </a:r>
          </a:p>
          <a:p>
            <a:pPr indent="-228600" lvl="0" marL="457200" rtl="0">
              <a:spcBef>
                <a:spcPts val="0"/>
              </a:spcBef>
              <a:buClr>
                <a:schemeClr val="lt1"/>
              </a:buClr>
            </a:pPr>
            <a:r>
              <a:rPr lang="en">
                <a:solidFill>
                  <a:schemeClr val="lt1"/>
                </a:solidFill>
              </a:rPr>
              <a:t>2012 London Olympic power grid attack</a:t>
            </a:r>
          </a:p>
          <a:p>
            <a:pPr indent="-228600" lvl="0" marL="457200" rtl="0">
              <a:spcBef>
                <a:spcPts val="0"/>
              </a:spcBef>
              <a:buClr>
                <a:schemeClr val="lt1"/>
              </a:buClr>
            </a:pPr>
            <a:r>
              <a:rPr lang="en">
                <a:solidFill>
                  <a:schemeClr val="lt1"/>
                </a:solidFill>
              </a:rPr>
              <a:t>2013 attack on Spamhaus</a:t>
            </a:r>
          </a:p>
          <a:p>
            <a:pPr indent="-228600" lvl="0" marL="457200" rtl="0">
              <a:spcBef>
                <a:spcPts val="0"/>
              </a:spcBef>
              <a:buClr>
                <a:schemeClr val="lt1"/>
              </a:buClr>
            </a:pPr>
            <a:r>
              <a:rPr lang="en">
                <a:solidFill>
                  <a:schemeClr val="lt1"/>
                </a:solidFill>
              </a:rPr>
              <a:t>2012 attack on WikiLeaks</a:t>
            </a:r>
          </a:p>
          <a:p>
            <a:pPr lvl="0" rtl="0">
              <a:spcBef>
                <a:spcPts val="0"/>
              </a:spcBef>
              <a:buNone/>
            </a:pPr>
            <a:r>
              <a:t/>
            </a:r>
            <a:endParaRPr>
              <a:solidFill>
                <a:schemeClr val="lt1"/>
              </a:solidFill>
            </a:endParaRPr>
          </a:p>
          <a:p>
            <a:pPr indent="-228600" lvl="0" marL="457200" rtl="0">
              <a:spcBef>
                <a:spcPts val="0"/>
              </a:spcBef>
              <a:buClr>
                <a:schemeClr val="lt1"/>
              </a:buClr>
            </a:pPr>
            <a:r>
              <a:rPr lang="en">
                <a:solidFill>
                  <a:schemeClr val="lt1"/>
                </a:solidFill>
              </a:rPr>
              <a:t>Attack styles and vectors</a:t>
            </a:r>
          </a:p>
          <a:p>
            <a:pPr indent="-228600" lvl="1" marL="914400">
              <a:spcBef>
                <a:spcPts val="0"/>
              </a:spcBef>
              <a:buClr>
                <a:schemeClr val="lt1"/>
              </a:buClr>
            </a:pPr>
            <a:r>
              <a:rPr lang="en">
                <a:solidFill>
                  <a:schemeClr val="lt1"/>
                </a:solidFill>
              </a:rPr>
              <a:t>DNS amplification, NTP amplification, mobile ad networks, traffic redirection, botnet using infected computers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ctrTitle"/>
          </p:nvPr>
        </p:nvSpPr>
        <p:spPr>
          <a:xfrm>
            <a:off x="311708" y="744575"/>
            <a:ext cx="8520599" cy="2052599"/>
          </a:xfrm>
          <a:prstGeom prst="rect">
            <a:avLst/>
          </a:prstGeom>
        </p:spPr>
        <p:txBody>
          <a:bodyPr anchorCtr="0" anchor="b" bIns="91425" lIns="91425" rIns="91425" tIns="91425">
            <a:noAutofit/>
          </a:bodyPr>
          <a:lstStyle/>
          <a:p>
            <a:pPr lvl="0" rtl="0">
              <a:spcBef>
                <a:spcPts val="0"/>
              </a:spcBef>
              <a:buNone/>
            </a:pPr>
            <a:r>
              <a:t/>
            </a:r>
            <a:endParaRPr/>
          </a:p>
        </p:txBody>
      </p:sp>
      <p:sp>
        <p:nvSpPr>
          <p:cNvPr id="219" name="Shape 219"/>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rtl="0">
              <a:spcBef>
                <a:spcPts val="0"/>
              </a:spcBef>
              <a:buNone/>
            </a:pPr>
            <a:r>
              <a:t/>
            </a:r>
            <a:endParaRPr/>
          </a:p>
        </p:txBody>
      </p:sp>
      <p:sp>
        <p:nvSpPr>
          <p:cNvPr id="220" name="Shape 220"/>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txBox="1"/>
          <p:nvPr/>
        </p:nvSpPr>
        <p:spPr>
          <a:xfrm>
            <a:off x="1820950" y="608550"/>
            <a:ext cx="6456899" cy="1292399"/>
          </a:xfrm>
          <a:prstGeom prst="rect">
            <a:avLst/>
          </a:prstGeom>
          <a:noFill/>
          <a:ln>
            <a:noFill/>
          </a:ln>
        </p:spPr>
        <p:txBody>
          <a:bodyPr anchorCtr="0" anchor="ctr"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Survey the various characteristics of cyber attacks to the London Olympics. </a:t>
            </a:r>
          </a:p>
          <a:p>
            <a:pPr lvl="0" rtl="0" algn="ctr">
              <a:spcBef>
                <a:spcPts val="0"/>
              </a:spcBef>
              <a:buNone/>
            </a:pPr>
            <a:r>
              <a:rPr lang="en">
                <a:solidFill>
                  <a:schemeClr val="lt1"/>
                </a:solidFill>
                <a:latin typeface="Ubuntu"/>
                <a:ea typeface="Ubuntu"/>
                <a:cs typeface="Ubuntu"/>
                <a:sym typeface="Ubuntu"/>
              </a:rPr>
              <a:t>Choose the one you believe is the most important and explain your reasoning.</a:t>
            </a:r>
          </a:p>
          <a:p>
            <a:pPr lvl="0" rtl="0" algn="ctr">
              <a:spcBef>
                <a:spcPts val="0"/>
              </a:spcBef>
              <a:buNone/>
            </a:pPr>
            <a:r>
              <a:t/>
            </a:r>
            <a:endParaRPr>
              <a:solidFill>
                <a:schemeClr val="lt1"/>
              </a:solidFill>
              <a:latin typeface="Ubuntu"/>
              <a:ea typeface="Ubuntu"/>
              <a:cs typeface="Ubuntu"/>
              <a:sym typeface="Ubuntu"/>
            </a:endParaRPr>
          </a:p>
        </p:txBody>
      </p:sp>
      <p:sp>
        <p:nvSpPr>
          <p:cNvPr id="222" name="Shape 222"/>
          <p:cNvSpPr txBox="1"/>
          <p:nvPr/>
        </p:nvSpPr>
        <p:spPr>
          <a:xfrm>
            <a:off x="450150" y="832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Q1</a:t>
            </a:r>
          </a:p>
        </p:txBody>
      </p:sp>
      <p:sp>
        <p:nvSpPr>
          <p:cNvPr id="223" name="Shape 223"/>
          <p:cNvSpPr txBox="1"/>
          <p:nvPr/>
        </p:nvSpPr>
        <p:spPr>
          <a:xfrm>
            <a:off x="450150" y="2203800"/>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Q2</a:t>
            </a:r>
          </a:p>
          <a:p>
            <a:pPr lvl="0" rtl="0">
              <a:spcBef>
                <a:spcPts val="0"/>
              </a:spcBef>
              <a:buNone/>
            </a:pPr>
            <a:r>
              <a:t/>
            </a:r>
            <a:endParaRPr sz="3000">
              <a:solidFill>
                <a:schemeClr val="lt1"/>
              </a:solidFill>
            </a:endParaRPr>
          </a:p>
        </p:txBody>
      </p:sp>
      <p:sp>
        <p:nvSpPr>
          <p:cNvPr id="224" name="Shape 224"/>
          <p:cNvSpPr/>
          <p:nvPr/>
        </p:nvSpPr>
        <p:spPr>
          <a:xfrm>
            <a:off x="311700" y="3388575"/>
            <a:ext cx="8419800" cy="1133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txBox="1"/>
          <p:nvPr/>
        </p:nvSpPr>
        <p:spPr>
          <a:xfrm>
            <a:off x="450150" y="3587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Q3</a:t>
            </a:r>
          </a:p>
          <a:p>
            <a:pPr lvl="0" rtl="0">
              <a:spcBef>
                <a:spcPts val="0"/>
              </a:spcBef>
              <a:buNone/>
            </a:pPr>
            <a:r>
              <a:t/>
            </a:r>
            <a:endParaRPr sz="3000">
              <a:solidFill>
                <a:schemeClr val="lt1"/>
              </a:solidFill>
            </a:endParaRPr>
          </a:p>
        </p:txBody>
      </p:sp>
      <p:sp>
        <p:nvSpPr>
          <p:cNvPr id="226" name="Shape 226"/>
          <p:cNvSpPr txBox="1"/>
          <p:nvPr/>
        </p:nvSpPr>
        <p:spPr>
          <a:xfrm>
            <a:off x="1347550" y="2281800"/>
            <a:ext cx="7403700" cy="579899"/>
          </a:xfrm>
          <a:prstGeom prst="rect">
            <a:avLst/>
          </a:prstGeom>
          <a:noFill/>
          <a:ln>
            <a:noFill/>
          </a:ln>
        </p:spPr>
        <p:txBody>
          <a:bodyPr anchorCtr="0" anchor="t" bIns="91425" lIns="91425" rIns="91425" tIns="91425">
            <a:noAutofit/>
          </a:bodyPr>
          <a:lstStyle/>
          <a:p>
            <a:pPr indent="0" lvl="0" marL="457200" rtl="0" algn="l">
              <a:spcBef>
                <a:spcPts val="0"/>
              </a:spcBef>
              <a:buNone/>
            </a:pPr>
            <a:r>
              <a:rPr lang="en">
                <a:solidFill>
                  <a:schemeClr val="lt1"/>
                </a:solidFill>
                <a:latin typeface="Ubuntu"/>
                <a:ea typeface="Ubuntu"/>
                <a:cs typeface="Ubuntu"/>
                <a:sym typeface="Ubuntu"/>
              </a:rPr>
              <a:t>What is the impact of the attack you chose in Q1 to the Tokyo Olympics, </a:t>
            </a:r>
          </a:p>
          <a:p>
            <a:pPr lvl="0" rtl="0" algn="ctr">
              <a:spcBef>
                <a:spcPts val="0"/>
              </a:spcBef>
              <a:buNone/>
            </a:pPr>
            <a:r>
              <a:rPr lang="en">
                <a:solidFill>
                  <a:schemeClr val="lt1"/>
                </a:solidFill>
                <a:latin typeface="Ubuntu"/>
                <a:ea typeface="Ubuntu"/>
                <a:cs typeface="Ubuntu"/>
                <a:sym typeface="Ubuntu"/>
              </a:rPr>
              <a:t>how can we achieve resiliency against that?</a:t>
            </a:r>
          </a:p>
          <a:p>
            <a:pPr lvl="0" rtl="0" algn="ctr">
              <a:spcBef>
                <a:spcPts val="0"/>
              </a:spcBef>
              <a:buNone/>
            </a:pPr>
            <a:r>
              <a:t/>
            </a:r>
            <a:endParaRPr>
              <a:solidFill>
                <a:schemeClr val="lt1"/>
              </a:solidFill>
              <a:latin typeface="Ubuntu"/>
              <a:ea typeface="Ubuntu"/>
              <a:cs typeface="Ubuntu"/>
              <a:sym typeface="Ubuntu"/>
            </a:endParaRPr>
          </a:p>
        </p:txBody>
      </p:sp>
      <p:sp>
        <p:nvSpPr>
          <p:cNvPr id="227" name="Shape 227"/>
          <p:cNvSpPr txBox="1"/>
          <p:nvPr/>
        </p:nvSpPr>
        <p:spPr>
          <a:xfrm>
            <a:off x="1178800" y="3663675"/>
            <a:ext cx="7741199" cy="10011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What problems or issues may occur at the Tokyo Olympics </a:t>
            </a:r>
          </a:p>
          <a:p>
            <a:pPr lvl="0" rtl="0" algn="ctr">
              <a:spcBef>
                <a:spcPts val="0"/>
              </a:spcBef>
              <a:buNone/>
            </a:pPr>
            <a:r>
              <a:rPr lang="en">
                <a:solidFill>
                  <a:schemeClr val="lt1"/>
                </a:solidFill>
                <a:latin typeface="Ubuntu"/>
                <a:ea typeface="Ubuntu"/>
                <a:cs typeface="Ubuntu"/>
                <a:sym typeface="Ubuntu"/>
              </a:rPr>
              <a:t>which do not occur at the London Olympics</a:t>
            </a:r>
          </a:p>
          <a:p>
            <a:pPr lvl="0" rtl="0" algn="ctr">
              <a:spcBef>
                <a:spcPts val="0"/>
              </a:spcBef>
              <a:buNone/>
            </a:pPr>
            <a:r>
              <a:t/>
            </a:r>
            <a:endParaRPr>
              <a:solidFill>
                <a:schemeClr val="lt1"/>
              </a:solidFill>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txBox="1"/>
          <p:nvPr/>
        </p:nvSpPr>
        <p:spPr>
          <a:xfrm>
            <a:off x="3693650" y="2373250"/>
            <a:ext cx="4970999" cy="579899"/>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rPr>
              <a:t>This, we leave blank for NAIST, if your wondering</a:t>
            </a:r>
          </a:p>
          <a:p>
            <a:pPr lvl="0">
              <a:spcBef>
                <a:spcPts val="0"/>
              </a:spcBef>
              <a:buNone/>
            </a:pPr>
            <a:r>
              <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solidFill>
                  <a:schemeClr val="lt1"/>
                </a:solidFill>
              </a:rPr>
              <a:t>Citation &amp; Sources</a:t>
            </a:r>
          </a:p>
        </p:txBody>
      </p:sp>
      <p:sp>
        <p:nvSpPr>
          <p:cNvPr id="240" name="Shape 24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http://www.bbc.com/news/uk-23195283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t/>
            </a:r>
            <a:endParaRPr/>
          </a:p>
        </p:txBody>
      </p:sp>
      <p:sp>
        <p:nvSpPr>
          <p:cNvPr id="62" name="Shape 62"/>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t/>
            </a:r>
            <a:endParaRPr/>
          </a:p>
        </p:txBody>
      </p:sp>
      <p:sp>
        <p:nvSpPr>
          <p:cNvPr id="63" name="Shape 63"/>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 name="Shape 64"/>
          <p:cNvSpPr txBox="1"/>
          <p:nvPr/>
        </p:nvSpPr>
        <p:spPr>
          <a:xfrm>
            <a:off x="1820950" y="608550"/>
            <a:ext cx="6456899" cy="1292399"/>
          </a:xfrm>
          <a:prstGeom prst="rect">
            <a:avLst/>
          </a:prstGeom>
          <a:noFill/>
          <a:ln>
            <a:noFill/>
          </a:ln>
        </p:spPr>
        <p:txBody>
          <a:bodyPr anchorCtr="0" anchor="ctr"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Survey the various characteristics of cyber attacks to the London Olympics. </a:t>
            </a:r>
          </a:p>
          <a:p>
            <a:pPr lvl="0" rtl="0" algn="ctr">
              <a:spcBef>
                <a:spcPts val="0"/>
              </a:spcBef>
              <a:buNone/>
            </a:pPr>
            <a:r>
              <a:rPr lang="en">
                <a:solidFill>
                  <a:schemeClr val="lt1"/>
                </a:solidFill>
                <a:latin typeface="Ubuntu"/>
                <a:ea typeface="Ubuntu"/>
                <a:cs typeface="Ubuntu"/>
                <a:sym typeface="Ubuntu"/>
              </a:rPr>
              <a:t>Choose the one you believe is the most important and explain your reasoning.</a:t>
            </a:r>
          </a:p>
          <a:p>
            <a:pPr lvl="0" rtl="0" algn="ctr">
              <a:spcBef>
                <a:spcPts val="0"/>
              </a:spcBef>
              <a:buNone/>
            </a:pPr>
            <a:r>
              <a:t/>
            </a:r>
            <a:endParaRPr>
              <a:solidFill>
                <a:schemeClr val="lt1"/>
              </a:solidFill>
              <a:latin typeface="Ubuntu"/>
              <a:ea typeface="Ubuntu"/>
              <a:cs typeface="Ubuntu"/>
              <a:sym typeface="Ubuntu"/>
            </a:endParaRPr>
          </a:p>
        </p:txBody>
      </p:sp>
      <p:sp>
        <p:nvSpPr>
          <p:cNvPr id="65" name="Shape 65"/>
          <p:cNvSpPr txBox="1"/>
          <p:nvPr/>
        </p:nvSpPr>
        <p:spPr>
          <a:xfrm>
            <a:off x="450150" y="832475"/>
            <a:ext cx="741899" cy="583499"/>
          </a:xfrm>
          <a:prstGeom prst="rect">
            <a:avLst/>
          </a:prstGeom>
          <a:noFill/>
          <a:ln>
            <a:noFill/>
          </a:ln>
        </p:spPr>
        <p:txBody>
          <a:bodyPr anchorCtr="0" anchor="t" bIns="91425" lIns="91425" rIns="91425" tIns="91425">
            <a:noAutofit/>
          </a:bodyPr>
          <a:lstStyle/>
          <a:p>
            <a:pPr lvl="0">
              <a:spcBef>
                <a:spcPts val="0"/>
              </a:spcBef>
              <a:buNone/>
            </a:pPr>
            <a:r>
              <a:rPr lang="en" sz="3000">
                <a:solidFill>
                  <a:schemeClr val="lt1"/>
                </a:solidFill>
              </a:rPr>
              <a:t>Q1</a:t>
            </a:r>
          </a:p>
        </p:txBody>
      </p:sp>
      <p:sp>
        <p:nvSpPr>
          <p:cNvPr id="66" name="Shape 66"/>
          <p:cNvSpPr txBox="1"/>
          <p:nvPr/>
        </p:nvSpPr>
        <p:spPr>
          <a:xfrm>
            <a:off x="450150" y="2203800"/>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Q2</a:t>
            </a:r>
          </a:p>
          <a:p>
            <a:pPr lvl="0" rtl="0">
              <a:spcBef>
                <a:spcPts val="0"/>
              </a:spcBef>
              <a:buNone/>
            </a:pPr>
            <a:r>
              <a:t/>
            </a:r>
            <a:endParaRPr sz="3000">
              <a:solidFill>
                <a:schemeClr val="lt1"/>
              </a:solidFill>
            </a:endParaRPr>
          </a:p>
        </p:txBody>
      </p:sp>
      <p:sp>
        <p:nvSpPr>
          <p:cNvPr id="67" name="Shape 67"/>
          <p:cNvSpPr txBox="1"/>
          <p:nvPr/>
        </p:nvSpPr>
        <p:spPr>
          <a:xfrm>
            <a:off x="450150" y="3587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Q3</a:t>
            </a:r>
          </a:p>
          <a:p>
            <a:pPr lvl="0" rtl="0">
              <a:spcBef>
                <a:spcPts val="0"/>
              </a:spcBef>
              <a:buNone/>
            </a:pPr>
            <a:r>
              <a:t/>
            </a:r>
            <a:endParaRPr sz="3000">
              <a:solidFill>
                <a:schemeClr val="lt1"/>
              </a:solidFill>
            </a:endParaRPr>
          </a:p>
        </p:txBody>
      </p:sp>
      <p:sp>
        <p:nvSpPr>
          <p:cNvPr id="68" name="Shape 68"/>
          <p:cNvSpPr txBox="1"/>
          <p:nvPr/>
        </p:nvSpPr>
        <p:spPr>
          <a:xfrm>
            <a:off x="1347550" y="2281800"/>
            <a:ext cx="7403700" cy="579899"/>
          </a:xfrm>
          <a:prstGeom prst="rect">
            <a:avLst/>
          </a:prstGeom>
          <a:noFill/>
          <a:ln>
            <a:noFill/>
          </a:ln>
        </p:spPr>
        <p:txBody>
          <a:bodyPr anchorCtr="0" anchor="t" bIns="91425" lIns="91425" rIns="91425" tIns="91425">
            <a:noAutofit/>
          </a:bodyPr>
          <a:lstStyle/>
          <a:p>
            <a:pPr indent="0" lvl="0" marL="457200" rtl="0" algn="l">
              <a:spcBef>
                <a:spcPts val="0"/>
              </a:spcBef>
              <a:buNone/>
            </a:pPr>
            <a:r>
              <a:rPr lang="en">
                <a:solidFill>
                  <a:schemeClr val="lt1"/>
                </a:solidFill>
                <a:latin typeface="Ubuntu"/>
                <a:ea typeface="Ubuntu"/>
                <a:cs typeface="Ubuntu"/>
                <a:sym typeface="Ubuntu"/>
              </a:rPr>
              <a:t>What is the impact of the attack you chose in Q1 to the Tokyo Olympics, </a:t>
            </a:r>
          </a:p>
          <a:p>
            <a:pPr lvl="0" rtl="0" algn="ctr">
              <a:spcBef>
                <a:spcPts val="0"/>
              </a:spcBef>
              <a:buNone/>
            </a:pPr>
            <a:r>
              <a:rPr lang="en">
                <a:solidFill>
                  <a:schemeClr val="lt1"/>
                </a:solidFill>
                <a:latin typeface="Ubuntu"/>
                <a:ea typeface="Ubuntu"/>
                <a:cs typeface="Ubuntu"/>
                <a:sym typeface="Ubuntu"/>
              </a:rPr>
              <a:t>how can we achieve resiliency against that?</a:t>
            </a:r>
          </a:p>
          <a:p>
            <a:pPr lvl="0" rtl="0" algn="ctr">
              <a:spcBef>
                <a:spcPts val="0"/>
              </a:spcBef>
              <a:buNone/>
            </a:pPr>
            <a:r>
              <a:t/>
            </a:r>
            <a:endParaRPr>
              <a:solidFill>
                <a:schemeClr val="lt1"/>
              </a:solidFill>
              <a:latin typeface="Ubuntu"/>
              <a:ea typeface="Ubuntu"/>
              <a:cs typeface="Ubuntu"/>
              <a:sym typeface="Ubuntu"/>
            </a:endParaRPr>
          </a:p>
        </p:txBody>
      </p:sp>
      <p:sp>
        <p:nvSpPr>
          <p:cNvPr id="69" name="Shape 69"/>
          <p:cNvSpPr txBox="1"/>
          <p:nvPr/>
        </p:nvSpPr>
        <p:spPr>
          <a:xfrm>
            <a:off x="1178800" y="3663675"/>
            <a:ext cx="7741199" cy="10011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 What problems or issues may occur at the Tokyo Olympics </a:t>
            </a:r>
          </a:p>
          <a:p>
            <a:pPr lvl="0" rtl="0" algn="ctr">
              <a:spcBef>
                <a:spcPts val="0"/>
              </a:spcBef>
              <a:buNone/>
            </a:pPr>
            <a:r>
              <a:rPr lang="en">
                <a:solidFill>
                  <a:schemeClr val="lt1"/>
                </a:solidFill>
                <a:latin typeface="Ubuntu"/>
                <a:ea typeface="Ubuntu"/>
                <a:cs typeface="Ubuntu"/>
                <a:sym typeface="Ubuntu"/>
              </a:rPr>
              <a:t>which do not occur at the London Olympics</a:t>
            </a:r>
          </a:p>
          <a:p>
            <a:pPr lvl="0" rtl="0" algn="ctr">
              <a:spcBef>
                <a:spcPts val="0"/>
              </a:spcBef>
              <a:buNone/>
            </a:pPr>
            <a:r>
              <a:t/>
            </a:r>
            <a:endParaRPr>
              <a:solidFill>
                <a:schemeClr val="lt1"/>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txBox="1"/>
          <p:nvPr/>
        </p:nvSpPr>
        <p:spPr>
          <a:xfrm>
            <a:off x="1820950" y="608550"/>
            <a:ext cx="6456899" cy="1292399"/>
          </a:xfrm>
          <a:prstGeom prst="rect">
            <a:avLst/>
          </a:prstGeom>
          <a:noFill/>
          <a:ln>
            <a:noFill/>
          </a:ln>
        </p:spPr>
        <p:txBody>
          <a:bodyPr anchorCtr="0" anchor="ctr"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Survey the various characteristics of cyber attacks to the London Olympics. </a:t>
            </a:r>
          </a:p>
          <a:p>
            <a:pPr lvl="0" rtl="0" algn="ctr">
              <a:spcBef>
                <a:spcPts val="0"/>
              </a:spcBef>
              <a:buNone/>
            </a:pPr>
            <a:r>
              <a:rPr lang="en">
                <a:solidFill>
                  <a:schemeClr val="lt1"/>
                </a:solidFill>
                <a:latin typeface="Ubuntu"/>
                <a:ea typeface="Ubuntu"/>
                <a:cs typeface="Ubuntu"/>
                <a:sym typeface="Ubuntu"/>
              </a:rPr>
              <a:t>Choose the one you believe is the most important and explain your reasoning.</a:t>
            </a:r>
          </a:p>
          <a:p>
            <a:pPr lvl="0" rtl="0" algn="ctr">
              <a:spcBef>
                <a:spcPts val="0"/>
              </a:spcBef>
              <a:buNone/>
            </a:pPr>
            <a:r>
              <a:t/>
            </a:r>
            <a:endParaRPr>
              <a:solidFill>
                <a:schemeClr val="lt1"/>
              </a:solidFill>
              <a:latin typeface="Ubuntu"/>
              <a:ea typeface="Ubuntu"/>
              <a:cs typeface="Ubuntu"/>
              <a:sym typeface="Ubuntu"/>
            </a:endParaRPr>
          </a:p>
        </p:txBody>
      </p:sp>
      <p:sp>
        <p:nvSpPr>
          <p:cNvPr id="76" name="Shape 76"/>
          <p:cNvSpPr/>
          <p:nvPr/>
        </p:nvSpPr>
        <p:spPr>
          <a:xfrm>
            <a:off x="250100" y="575200"/>
            <a:ext cx="8419800" cy="1133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txBox="1"/>
          <p:nvPr/>
        </p:nvSpPr>
        <p:spPr>
          <a:xfrm>
            <a:off x="450150" y="832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Q1</a:t>
            </a:r>
          </a:p>
        </p:txBody>
      </p:sp>
      <p:sp>
        <p:nvSpPr>
          <p:cNvPr id="78" name="Shape 78"/>
          <p:cNvSpPr txBox="1"/>
          <p:nvPr/>
        </p:nvSpPr>
        <p:spPr>
          <a:xfrm>
            <a:off x="450150" y="2203800"/>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Q2</a:t>
            </a:r>
          </a:p>
          <a:p>
            <a:pPr lvl="0" rtl="0">
              <a:spcBef>
                <a:spcPts val="0"/>
              </a:spcBef>
              <a:buNone/>
            </a:pPr>
            <a:r>
              <a:t/>
            </a:r>
            <a:endParaRPr sz="3000">
              <a:solidFill>
                <a:schemeClr val="lt1"/>
              </a:solidFill>
            </a:endParaRPr>
          </a:p>
        </p:txBody>
      </p:sp>
      <p:sp>
        <p:nvSpPr>
          <p:cNvPr id="79" name="Shape 79"/>
          <p:cNvSpPr txBox="1"/>
          <p:nvPr/>
        </p:nvSpPr>
        <p:spPr>
          <a:xfrm>
            <a:off x="450150" y="3587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Q3</a:t>
            </a:r>
          </a:p>
          <a:p>
            <a:pPr lvl="0" rtl="0">
              <a:spcBef>
                <a:spcPts val="0"/>
              </a:spcBef>
              <a:buNone/>
            </a:pPr>
            <a:r>
              <a:t/>
            </a:r>
            <a:endParaRPr sz="3000">
              <a:solidFill>
                <a:schemeClr val="lt1"/>
              </a:solidFill>
            </a:endParaRPr>
          </a:p>
        </p:txBody>
      </p:sp>
      <p:sp>
        <p:nvSpPr>
          <p:cNvPr id="80" name="Shape 80"/>
          <p:cNvSpPr txBox="1"/>
          <p:nvPr/>
        </p:nvSpPr>
        <p:spPr>
          <a:xfrm>
            <a:off x="1347550" y="2281800"/>
            <a:ext cx="7403700" cy="579899"/>
          </a:xfrm>
          <a:prstGeom prst="rect">
            <a:avLst/>
          </a:prstGeom>
          <a:noFill/>
          <a:ln>
            <a:noFill/>
          </a:ln>
        </p:spPr>
        <p:txBody>
          <a:bodyPr anchorCtr="0" anchor="t" bIns="91425" lIns="91425" rIns="91425" tIns="91425">
            <a:noAutofit/>
          </a:bodyPr>
          <a:lstStyle/>
          <a:p>
            <a:pPr indent="0" lvl="0" marL="457200" rtl="0" algn="l">
              <a:spcBef>
                <a:spcPts val="0"/>
              </a:spcBef>
              <a:buNone/>
            </a:pPr>
            <a:r>
              <a:rPr lang="en">
                <a:solidFill>
                  <a:schemeClr val="lt1"/>
                </a:solidFill>
                <a:latin typeface="Ubuntu"/>
                <a:ea typeface="Ubuntu"/>
                <a:cs typeface="Ubuntu"/>
                <a:sym typeface="Ubuntu"/>
              </a:rPr>
              <a:t>What is the impact of the attack you chose in Q1 to the Tokyo Olympics, </a:t>
            </a:r>
          </a:p>
          <a:p>
            <a:pPr lvl="0" rtl="0" algn="ctr">
              <a:spcBef>
                <a:spcPts val="0"/>
              </a:spcBef>
              <a:buNone/>
            </a:pPr>
            <a:r>
              <a:rPr lang="en">
                <a:solidFill>
                  <a:schemeClr val="lt1"/>
                </a:solidFill>
                <a:latin typeface="Ubuntu"/>
                <a:ea typeface="Ubuntu"/>
                <a:cs typeface="Ubuntu"/>
                <a:sym typeface="Ubuntu"/>
              </a:rPr>
              <a:t>how can we achieve resiliency against that?</a:t>
            </a:r>
          </a:p>
          <a:p>
            <a:pPr lvl="0" rtl="0" algn="ctr">
              <a:spcBef>
                <a:spcPts val="0"/>
              </a:spcBef>
              <a:buNone/>
            </a:pPr>
            <a:r>
              <a:t/>
            </a:r>
            <a:endParaRPr>
              <a:solidFill>
                <a:schemeClr val="lt1"/>
              </a:solidFill>
              <a:latin typeface="Ubuntu"/>
              <a:ea typeface="Ubuntu"/>
              <a:cs typeface="Ubuntu"/>
              <a:sym typeface="Ubuntu"/>
            </a:endParaRPr>
          </a:p>
        </p:txBody>
      </p:sp>
      <p:sp>
        <p:nvSpPr>
          <p:cNvPr id="81" name="Shape 81"/>
          <p:cNvSpPr txBox="1"/>
          <p:nvPr/>
        </p:nvSpPr>
        <p:spPr>
          <a:xfrm>
            <a:off x="1178800" y="3663675"/>
            <a:ext cx="7741199" cy="10011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 What problems or issues may occur at the Tokyo Olympics</a:t>
            </a:r>
          </a:p>
          <a:p>
            <a:pPr lvl="0" rtl="0" algn="ctr">
              <a:spcBef>
                <a:spcPts val="0"/>
              </a:spcBef>
              <a:buNone/>
            </a:pPr>
            <a:r>
              <a:rPr lang="en">
                <a:solidFill>
                  <a:schemeClr val="lt1"/>
                </a:solidFill>
                <a:latin typeface="Ubuntu"/>
                <a:ea typeface="Ubuntu"/>
                <a:cs typeface="Ubuntu"/>
                <a:sym typeface="Ubuntu"/>
              </a:rPr>
              <a:t>which do not occur at the London Olympics</a:t>
            </a:r>
          </a:p>
          <a:p>
            <a:pPr lvl="0" rtl="0" algn="ctr">
              <a:spcBef>
                <a:spcPts val="0"/>
              </a:spcBef>
              <a:buNone/>
            </a:pPr>
            <a:r>
              <a:t/>
            </a:r>
            <a:endParaRPr>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87" name="Shape 87"/>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txBox="1"/>
          <p:nvPr/>
        </p:nvSpPr>
        <p:spPr>
          <a:xfrm>
            <a:off x="159300" y="239750"/>
            <a:ext cx="9144000" cy="579899"/>
          </a:xfrm>
          <a:prstGeom prst="rect">
            <a:avLst/>
          </a:prstGeom>
          <a:noFill/>
          <a:ln>
            <a:noFill/>
          </a:ln>
        </p:spPr>
        <p:txBody>
          <a:bodyPr anchorCtr="0" anchor="t" bIns="91425" lIns="91425" rIns="91425" tIns="91425">
            <a:noAutofit/>
          </a:bodyPr>
          <a:lstStyle/>
          <a:p>
            <a:pPr indent="0" lvl="0" marL="0" rtl="0" algn="l">
              <a:spcBef>
                <a:spcPts val="0"/>
              </a:spcBef>
              <a:buNone/>
            </a:pPr>
            <a:r>
              <a:rPr lang="en" sz="3000">
                <a:solidFill>
                  <a:schemeClr val="lt1"/>
                </a:solidFill>
                <a:latin typeface="Ubuntu"/>
                <a:ea typeface="Ubuntu"/>
                <a:cs typeface="Ubuntu"/>
                <a:sym typeface="Ubuntu"/>
              </a:rPr>
              <a:t>Attack on </a:t>
            </a:r>
            <a:r>
              <a:rPr lang="en" sz="3000">
                <a:solidFill>
                  <a:srgbClr val="FFFFFF"/>
                </a:solidFill>
                <a:latin typeface="Ubuntu"/>
                <a:ea typeface="Ubuntu"/>
                <a:cs typeface="Ubuntu"/>
                <a:sym typeface="Ubuntu"/>
              </a:rPr>
              <a:t>power infrastructure / opening ceremony</a:t>
            </a:r>
          </a:p>
          <a:p>
            <a:pPr indent="0" lvl="0" marL="0" rtl="0" algn="l">
              <a:spcBef>
                <a:spcPts val="0"/>
              </a:spcBef>
              <a:buNone/>
            </a:pPr>
            <a:r>
              <a:t/>
            </a:r>
            <a:endParaRPr>
              <a:solidFill>
                <a:schemeClr val="lt1"/>
              </a:solidFill>
              <a:latin typeface="Ubuntu"/>
              <a:ea typeface="Ubuntu"/>
              <a:cs typeface="Ubuntu"/>
              <a:sym typeface="Ubuntu"/>
            </a:endParaRPr>
          </a:p>
        </p:txBody>
      </p:sp>
      <p:sp>
        <p:nvSpPr>
          <p:cNvPr id="89" name="Shape 89"/>
          <p:cNvSpPr txBox="1"/>
          <p:nvPr/>
        </p:nvSpPr>
        <p:spPr>
          <a:xfrm>
            <a:off x="254300" y="1247975"/>
            <a:ext cx="8520599" cy="3895499"/>
          </a:xfrm>
          <a:prstGeom prst="rect">
            <a:avLst/>
          </a:prstGeom>
          <a:noFill/>
          <a:ln>
            <a:noFill/>
          </a:ln>
        </p:spPr>
        <p:txBody>
          <a:bodyPr anchorCtr="0" anchor="t" bIns="91425" lIns="91425" rIns="91425" tIns="91425">
            <a:noAutofit/>
          </a:bodyPr>
          <a:lstStyle/>
          <a:p>
            <a:pPr indent="0" lvl="0" marL="0" rtl="0" algn="l">
              <a:spcBef>
                <a:spcPts val="0"/>
              </a:spcBef>
              <a:buNone/>
            </a:pPr>
            <a:r>
              <a:rPr lang="en" sz="1800">
                <a:solidFill>
                  <a:schemeClr val="lt1"/>
                </a:solidFill>
                <a:latin typeface="Ubuntu"/>
                <a:ea typeface="Ubuntu"/>
                <a:cs typeface="Ubuntu"/>
                <a:sym typeface="Ubuntu"/>
              </a:rPr>
              <a:t>At opening ceremony in London Olympics, power infrastructure was attacked many times. (DoS attack)</a:t>
            </a:r>
          </a:p>
          <a:p>
            <a:pPr indent="0" lvl="0" marL="457200" rtl="0" algn="l">
              <a:spcBef>
                <a:spcPts val="0"/>
              </a:spcBef>
              <a:buNone/>
            </a:pPr>
            <a:r>
              <a:t/>
            </a:r>
            <a:endParaRPr sz="1800">
              <a:solidFill>
                <a:schemeClr val="lt1"/>
              </a:solidFill>
              <a:latin typeface="Ubuntu"/>
              <a:ea typeface="Ubuntu"/>
              <a:cs typeface="Ubuntu"/>
              <a:sym typeface="Ubuntu"/>
            </a:endParaRPr>
          </a:p>
          <a:p>
            <a:pPr lvl="0" rtl="0">
              <a:spcBef>
                <a:spcPts val="0"/>
              </a:spcBef>
              <a:buNone/>
            </a:pPr>
            <a:r>
              <a:rPr lang="en" sz="2400">
                <a:solidFill>
                  <a:schemeClr val="lt1"/>
                </a:solidFill>
                <a:latin typeface="Ubuntu"/>
                <a:ea typeface="Ubuntu"/>
                <a:cs typeface="Ubuntu"/>
                <a:sym typeface="Ubuntu"/>
              </a:rPr>
              <a:t>"The visual cyber attack"</a:t>
            </a:r>
          </a:p>
          <a:p>
            <a:pPr indent="0" lvl="0" marL="0" rtl="0" algn="l">
              <a:spcBef>
                <a:spcPts val="0"/>
              </a:spcBef>
              <a:buNone/>
            </a:pPr>
            <a:r>
              <a:t/>
            </a:r>
            <a:endParaRPr>
              <a:solidFill>
                <a:schemeClr val="lt1"/>
              </a:solidFill>
              <a:latin typeface="Ubuntu"/>
              <a:ea typeface="Ubuntu"/>
              <a:cs typeface="Ubuntu"/>
              <a:sym typeface="Ubuntu"/>
            </a:endParaRPr>
          </a:p>
          <a:p>
            <a:pPr indent="0" lvl="0" marL="0" rtl="0" algn="l">
              <a:spcBef>
                <a:spcPts val="0"/>
              </a:spcBef>
              <a:buNone/>
            </a:pPr>
            <a:r>
              <a:t/>
            </a:r>
            <a:endParaRPr>
              <a:solidFill>
                <a:schemeClr val="lt1"/>
              </a:solidFill>
              <a:latin typeface="Ubuntu"/>
              <a:ea typeface="Ubuntu"/>
              <a:cs typeface="Ubuntu"/>
              <a:sym typeface="Ubuntu"/>
            </a:endParaRPr>
          </a:p>
          <a:p>
            <a:pPr indent="0" lvl="0" marL="0" rtl="0" algn="l">
              <a:spcBef>
                <a:spcPts val="0"/>
              </a:spcBef>
              <a:buNone/>
            </a:pPr>
            <a:r>
              <a:rPr lang="en">
                <a:solidFill>
                  <a:schemeClr val="lt1"/>
                </a:solidFill>
                <a:latin typeface="Ubuntu"/>
                <a:ea typeface="Ubuntu"/>
                <a:cs typeface="Ubuntu"/>
                <a:sym typeface="Ubuntu"/>
              </a:rPr>
              <a:t>Because the opening ceremony is a one-time event, people all over </a:t>
            </a:r>
          </a:p>
          <a:p>
            <a:pPr indent="0" lvl="0" marL="0" rtl="0" algn="l">
              <a:spcBef>
                <a:spcPts val="0"/>
              </a:spcBef>
              <a:buNone/>
            </a:pPr>
            <a:r>
              <a:rPr lang="en">
                <a:solidFill>
                  <a:schemeClr val="lt1"/>
                </a:solidFill>
                <a:latin typeface="Ubuntu"/>
                <a:ea typeface="Ubuntu"/>
                <a:cs typeface="Ubuntu"/>
                <a:sym typeface="Ubuntu"/>
              </a:rPr>
              <a:t>the world will be watching and will be looking forward to the Games,  </a:t>
            </a:r>
          </a:p>
          <a:p>
            <a:pPr indent="0" lvl="0" marL="0" rtl="0" algn="l">
              <a:spcBef>
                <a:spcPts val="0"/>
              </a:spcBef>
              <a:buNone/>
            </a:pPr>
            <a:r>
              <a:rPr lang="en">
                <a:solidFill>
                  <a:schemeClr val="lt1"/>
                </a:solidFill>
                <a:latin typeface="Ubuntu"/>
                <a:ea typeface="Ubuntu"/>
                <a:cs typeface="Ubuntu"/>
                <a:sym typeface="Ubuntu"/>
              </a:rPr>
              <a:t>leaving the ceremony extremely vulnerable to attack. </a:t>
            </a:r>
          </a:p>
          <a:p>
            <a:pPr indent="0" lvl="0" marL="0" rtl="0" algn="l">
              <a:spcBef>
                <a:spcPts val="0"/>
              </a:spcBef>
              <a:buNone/>
            </a:pPr>
            <a:r>
              <a:rPr lang="en">
                <a:solidFill>
                  <a:schemeClr val="lt1"/>
                </a:solidFill>
                <a:latin typeface="Ubuntu"/>
                <a:ea typeface="Ubuntu"/>
                <a:cs typeface="Ubuntu"/>
                <a:sym typeface="Ubuntu"/>
              </a:rPr>
              <a:t>The opening ceremony is largely symbolic, representing countries </a:t>
            </a:r>
          </a:p>
          <a:p>
            <a:pPr indent="0" lvl="0" marL="0" rtl="0" algn="l">
              <a:spcBef>
                <a:spcPts val="0"/>
              </a:spcBef>
              <a:buNone/>
            </a:pPr>
            <a:r>
              <a:rPr lang="en">
                <a:solidFill>
                  <a:schemeClr val="lt1"/>
                </a:solidFill>
                <a:latin typeface="Ubuntu"/>
                <a:ea typeface="Ubuntu"/>
                <a:cs typeface="Ubuntu"/>
                <a:sym typeface="Ubuntu"/>
              </a:rPr>
              <a:t>from around the world coming together to compete. </a:t>
            </a:r>
          </a:p>
          <a:p>
            <a:pPr indent="0" lvl="0" marL="0" rtl="0" algn="l">
              <a:spcBef>
                <a:spcPts val="0"/>
              </a:spcBef>
              <a:buNone/>
            </a:pPr>
            <a:r>
              <a:rPr lang="en">
                <a:solidFill>
                  <a:schemeClr val="lt1"/>
                </a:solidFill>
                <a:latin typeface="Ubuntu"/>
                <a:ea typeface="Ubuntu"/>
                <a:cs typeface="Ubuntu"/>
                <a:sym typeface="Ubuntu"/>
              </a:rPr>
              <a:t> A large-scale cyber attack would hurt the principles </a:t>
            </a:r>
          </a:p>
          <a:p>
            <a:pPr indent="0" lvl="0" marL="0" rtl="0" algn="l">
              <a:spcBef>
                <a:spcPts val="0"/>
              </a:spcBef>
              <a:buNone/>
            </a:pPr>
            <a:r>
              <a:rPr lang="en">
                <a:solidFill>
                  <a:schemeClr val="lt1"/>
                </a:solidFill>
                <a:latin typeface="Ubuntu"/>
                <a:ea typeface="Ubuntu"/>
                <a:cs typeface="Ubuntu"/>
                <a:sym typeface="Ubuntu"/>
              </a:rPr>
              <a:t>of what the Olympic Games represent, the very idea of peaceful</a:t>
            </a:r>
          </a:p>
          <a:p>
            <a:pPr indent="0" lvl="0" marL="0" rtl="0" algn="l">
              <a:spcBef>
                <a:spcPts val="0"/>
              </a:spcBef>
              <a:buNone/>
            </a:pPr>
            <a:r>
              <a:rPr lang="en">
                <a:solidFill>
                  <a:schemeClr val="lt1"/>
                </a:solidFill>
                <a:latin typeface="Ubuntu"/>
                <a:ea typeface="Ubuntu"/>
                <a:cs typeface="Ubuntu"/>
                <a:sym typeface="Ubuntu"/>
              </a:rPr>
              <a:t>international cooperation and competition.</a:t>
            </a:r>
          </a:p>
          <a:p>
            <a:pPr indent="0" lvl="0" marL="0" rtl="0" algn="l">
              <a:spcBef>
                <a:spcPts val="0"/>
              </a:spcBef>
              <a:buNone/>
            </a:pPr>
            <a:r>
              <a:rPr lang="en" sz="2400">
                <a:solidFill>
                  <a:schemeClr val="lt1"/>
                </a:solidFill>
                <a:latin typeface="Ubuntu"/>
                <a:ea typeface="Ubuntu"/>
                <a:cs typeface="Ubuntu"/>
                <a:sym typeface="Ubuntu"/>
              </a:rPr>
              <a:t>                </a:t>
            </a:r>
          </a:p>
          <a:p>
            <a:pPr indent="0" lvl="0" marL="0" rtl="0" algn="l">
              <a:spcBef>
                <a:spcPts val="0"/>
              </a:spcBef>
              <a:buNone/>
            </a:pPr>
            <a:r>
              <a:rPr lang="en" sz="2400">
                <a:solidFill>
                  <a:schemeClr val="lt1"/>
                </a:solidFill>
                <a:latin typeface="Ubuntu"/>
                <a:ea typeface="Ubuntu"/>
                <a:cs typeface="Ubuntu"/>
                <a:sym typeface="Ubuntu"/>
              </a:rPr>
              <a:t> </a:t>
            </a:r>
          </a:p>
        </p:txBody>
      </p:sp>
      <p:pic>
        <p:nvPicPr>
          <p:cNvPr id="90" name="Shape 90"/>
          <p:cNvPicPr preferRelativeResize="0"/>
          <p:nvPr/>
        </p:nvPicPr>
        <p:blipFill>
          <a:blip r:embed="rId3">
            <a:alphaModFix/>
          </a:blip>
          <a:stretch>
            <a:fillRect/>
          </a:stretch>
        </p:blipFill>
        <p:spPr>
          <a:xfrm>
            <a:off x="6074000" y="3200002"/>
            <a:ext cx="2850199" cy="1712373"/>
          </a:xfrm>
          <a:prstGeom prst="rect">
            <a:avLst/>
          </a:prstGeom>
          <a:noFill/>
          <a:ln>
            <a:noFill/>
          </a:ln>
        </p:spPr>
      </p:pic>
      <p:pic>
        <p:nvPicPr>
          <p:cNvPr id="91" name="Shape 91"/>
          <p:cNvPicPr preferRelativeResize="0"/>
          <p:nvPr/>
        </p:nvPicPr>
        <p:blipFill rotWithShape="1">
          <a:blip r:embed="rId4">
            <a:alphaModFix/>
          </a:blip>
          <a:srcRect b="26683" l="0" r="0" t="12045"/>
          <a:stretch/>
        </p:blipFill>
        <p:spPr>
          <a:xfrm>
            <a:off x="6074000" y="1822400"/>
            <a:ext cx="2850201" cy="116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t/>
            </a:r>
            <a:endParaRPr/>
          </a:p>
        </p:txBody>
      </p:sp>
      <p:sp>
        <p:nvSpPr>
          <p:cNvPr id="97" name="Shape 97"/>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txBox="1"/>
          <p:nvPr/>
        </p:nvSpPr>
        <p:spPr>
          <a:xfrm>
            <a:off x="311700" y="219600"/>
            <a:ext cx="7403700" cy="579899"/>
          </a:xfrm>
          <a:prstGeom prst="rect">
            <a:avLst/>
          </a:prstGeom>
          <a:noFill/>
          <a:ln>
            <a:noFill/>
          </a:ln>
        </p:spPr>
        <p:txBody>
          <a:bodyPr anchorCtr="0" anchor="t" bIns="91425" lIns="91425" rIns="91425" tIns="91425">
            <a:noAutofit/>
          </a:bodyPr>
          <a:lstStyle/>
          <a:p>
            <a:pPr indent="0" lvl="0" marL="0" rtl="0" algn="l">
              <a:spcBef>
                <a:spcPts val="0"/>
              </a:spcBef>
              <a:buNone/>
            </a:pPr>
            <a:r>
              <a:rPr lang="en" sz="3000">
                <a:solidFill>
                  <a:schemeClr val="lt1"/>
                </a:solidFill>
                <a:latin typeface="Ubuntu"/>
                <a:ea typeface="Ubuntu"/>
                <a:cs typeface="Ubuntu"/>
                <a:sym typeface="Ubuntu"/>
              </a:rPr>
              <a:t>Attack on </a:t>
            </a:r>
            <a:r>
              <a:rPr lang="en" sz="3000">
                <a:solidFill>
                  <a:srgbClr val="FFFFFF"/>
                </a:solidFill>
                <a:latin typeface="Ubuntu"/>
                <a:ea typeface="Ubuntu"/>
                <a:cs typeface="Ubuntu"/>
                <a:sym typeface="Ubuntu"/>
              </a:rPr>
              <a:t>critical infrastructure</a:t>
            </a:r>
          </a:p>
          <a:p>
            <a:pPr indent="0" lvl="0" marL="0" rtl="0" algn="l">
              <a:spcBef>
                <a:spcPts val="0"/>
              </a:spcBef>
              <a:buNone/>
            </a:pPr>
            <a:r>
              <a:t/>
            </a:r>
            <a:endParaRPr>
              <a:solidFill>
                <a:schemeClr val="lt1"/>
              </a:solidFill>
              <a:latin typeface="Ubuntu"/>
              <a:ea typeface="Ubuntu"/>
              <a:cs typeface="Ubuntu"/>
              <a:sym typeface="Ubuntu"/>
            </a:endParaRPr>
          </a:p>
        </p:txBody>
      </p:sp>
      <p:sp>
        <p:nvSpPr>
          <p:cNvPr id="99" name="Shape 99"/>
          <p:cNvSpPr txBox="1"/>
          <p:nvPr/>
        </p:nvSpPr>
        <p:spPr>
          <a:xfrm>
            <a:off x="254300" y="940425"/>
            <a:ext cx="8520599" cy="3393899"/>
          </a:xfrm>
          <a:prstGeom prst="rect">
            <a:avLst/>
          </a:prstGeom>
          <a:noFill/>
          <a:ln>
            <a:noFill/>
          </a:ln>
        </p:spPr>
        <p:txBody>
          <a:bodyPr anchorCtr="0" anchor="t" bIns="91425" lIns="91425" rIns="91425" tIns="91425">
            <a:noAutofit/>
          </a:bodyPr>
          <a:lstStyle/>
          <a:p>
            <a:pPr indent="0" lvl="0" marL="0" rtl="0" algn="l">
              <a:spcBef>
                <a:spcPts val="0"/>
              </a:spcBef>
              <a:buNone/>
            </a:pPr>
            <a:r>
              <a:rPr lang="en" sz="1600">
                <a:solidFill>
                  <a:srgbClr val="FFFFFF"/>
                </a:solidFill>
              </a:rPr>
              <a:t>Hacktivists, political or social activists who commit cyber attacks, are regarded as a group of people who strive to send a social or political message through cyber attacks.  Because hacktivists often form organized groups via social media (either Twitter, Facebook, or the deep web), the Olympic committee responds by looking over SNS trigger words or hashtags before the Olympics to be able to take action before hacktivist groups can mobilize and coordinate any attacks. OCCT (Olympic Cyber Co-operation Team), the special team established in MI5 (Military Intelligence Section 5), prepares multiple scenarios of mock cyber attacks to test the strength of the systems powering the Olympics in several different ways to identify and fix security flaws before they can be exploited by malicious hackers.</a:t>
            </a:r>
          </a:p>
          <a:p>
            <a:pPr indent="0" lvl="0" marL="0" rtl="0" algn="l">
              <a:spcBef>
                <a:spcPts val="0"/>
              </a:spcBef>
              <a:buNone/>
            </a:pPr>
            <a:r>
              <a:t/>
            </a:r>
            <a:endParaRPr sz="1600">
              <a:solidFill>
                <a:srgbClr val="FFFFFF"/>
              </a:solidFill>
            </a:endParaRPr>
          </a:p>
          <a:p>
            <a:pPr indent="0" lvl="0" marL="0" rtl="0" algn="l">
              <a:spcBef>
                <a:spcPts val="0"/>
              </a:spcBef>
              <a:buNone/>
            </a:pPr>
            <a:r>
              <a:t/>
            </a:r>
            <a:endParaRPr sz="1600">
              <a:solidFill>
                <a:srgbClr val="FFFFFF"/>
              </a:solidFill>
            </a:endParaRPr>
          </a:p>
        </p:txBody>
      </p:sp>
      <p:pic>
        <p:nvPicPr>
          <p:cNvPr id="100" name="Shape 100"/>
          <p:cNvPicPr preferRelativeResize="0"/>
          <p:nvPr/>
        </p:nvPicPr>
        <p:blipFill>
          <a:blip r:embed="rId3">
            <a:alphaModFix/>
          </a:blip>
          <a:stretch>
            <a:fillRect/>
          </a:stretch>
        </p:blipFill>
        <p:spPr>
          <a:xfrm>
            <a:off x="5566318" y="3159625"/>
            <a:ext cx="3322349" cy="187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311708" y="744575"/>
            <a:ext cx="8520599" cy="2052599"/>
          </a:xfrm>
          <a:prstGeom prst="rect">
            <a:avLst/>
          </a:prstGeom>
        </p:spPr>
        <p:txBody>
          <a:bodyPr anchorCtr="0" anchor="b" bIns="91425" lIns="91425" rIns="91425" tIns="91425">
            <a:noAutofit/>
          </a:bodyPr>
          <a:lstStyle/>
          <a:p>
            <a:pPr lvl="0" rtl="0">
              <a:spcBef>
                <a:spcPts val="0"/>
              </a:spcBef>
              <a:buNone/>
            </a:pPr>
            <a:r>
              <a:t/>
            </a:r>
            <a:endParaRPr/>
          </a:p>
        </p:txBody>
      </p:sp>
      <p:sp>
        <p:nvSpPr>
          <p:cNvPr id="106" name="Shape 106"/>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rtl="0">
              <a:spcBef>
                <a:spcPts val="0"/>
              </a:spcBef>
              <a:buNone/>
            </a:pPr>
            <a:r>
              <a:t/>
            </a:r>
            <a:endParaRPr/>
          </a:p>
        </p:txBody>
      </p:sp>
      <p:sp>
        <p:nvSpPr>
          <p:cNvPr id="107" name="Shape 107"/>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a:off x="1820950" y="608550"/>
            <a:ext cx="6456899" cy="1292399"/>
          </a:xfrm>
          <a:prstGeom prst="rect">
            <a:avLst/>
          </a:prstGeom>
          <a:noFill/>
          <a:ln>
            <a:noFill/>
          </a:ln>
        </p:spPr>
        <p:txBody>
          <a:bodyPr anchorCtr="0" anchor="ctr"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Survey the various characteristics of cyber attacks to the London Olympics. </a:t>
            </a:r>
          </a:p>
          <a:p>
            <a:pPr lvl="0" rtl="0" algn="ctr">
              <a:spcBef>
                <a:spcPts val="0"/>
              </a:spcBef>
              <a:buNone/>
            </a:pPr>
            <a:r>
              <a:rPr lang="en">
                <a:solidFill>
                  <a:schemeClr val="lt1"/>
                </a:solidFill>
                <a:latin typeface="Ubuntu"/>
                <a:ea typeface="Ubuntu"/>
                <a:cs typeface="Ubuntu"/>
                <a:sym typeface="Ubuntu"/>
              </a:rPr>
              <a:t>Choose the one you believe is the most important and explain your reasoning.</a:t>
            </a:r>
          </a:p>
          <a:p>
            <a:pPr lvl="0" rtl="0" algn="ctr">
              <a:spcBef>
                <a:spcPts val="0"/>
              </a:spcBef>
              <a:buNone/>
            </a:pPr>
            <a:r>
              <a:t/>
            </a:r>
            <a:endParaRPr>
              <a:solidFill>
                <a:schemeClr val="lt1"/>
              </a:solidFill>
              <a:latin typeface="Ubuntu"/>
              <a:ea typeface="Ubuntu"/>
              <a:cs typeface="Ubuntu"/>
              <a:sym typeface="Ubuntu"/>
            </a:endParaRPr>
          </a:p>
        </p:txBody>
      </p:sp>
      <p:sp>
        <p:nvSpPr>
          <p:cNvPr id="109" name="Shape 109"/>
          <p:cNvSpPr txBox="1"/>
          <p:nvPr/>
        </p:nvSpPr>
        <p:spPr>
          <a:xfrm>
            <a:off x="450150" y="832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Q1</a:t>
            </a:r>
          </a:p>
        </p:txBody>
      </p:sp>
      <p:sp>
        <p:nvSpPr>
          <p:cNvPr id="110" name="Shape 110"/>
          <p:cNvSpPr/>
          <p:nvPr/>
        </p:nvSpPr>
        <p:spPr>
          <a:xfrm>
            <a:off x="216775" y="2011075"/>
            <a:ext cx="8520599" cy="1133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txBox="1"/>
          <p:nvPr/>
        </p:nvSpPr>
        <p:spPr>
          <a:xfrm>
            <a:off x="450150" y="2203800"/>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Q2</a:t>
            </a:r>
          </a:p>
          <a:p>
            <a:pPr lvl="0" rtl="0">
              <a:spcBef>
                <a:spcPts val="0"/>
              </a:spcBef>
              <a:buNone/>
            </a:pPr>
            <a:r>
              <a:t/>
            </a:r>
            <a:endParaRPr sz="3000">
              <a:solidFill>
                <a:schemeClr val="lt1"/>
              </a:solidFill>
            </a:endParaRPr>
          </a:p>
        </p:txBody>
      </p:sp>
      <p:sp>
        <p:nvSpPr>
          <p:cNvPr id="112" name="Shape 112"/>
          <p:cNvSpPr txBox="1"/>
          <p:nvPr/>
        </p:nvSpPr>
        <p:spPr>
          <a:xfrm>
            <a:off x="450150" y="3587475"/>
            <a:ext cx="741899" cy="5834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Q3</a:t>
            </a:r>
          </a:p>
          <a:p>
            <a:pPr lvl="0" rtl="0">
              <a:spcBef>
                <a:spcPts val="0"/>
              </a:spcBef>
              <a:buNone/>
            </a:pPr>
            <a:r>
              <a:t/>
            </a:r>
            <a:endParaRPr sz="3000">
              <a:solidFill>
                <a:schemeClr val="lt1"/>
              </a:solidFill>
            </a:endParaRPr>
          </a:p>
        </p:txBody>
      </p:sp>
      <p:sp>
        <p:nvSpPr>
          <p:cNvPr id="113" name="Shape 113"/>
          <p:cNvSpPr txBox="1"/>
          <p:nvPr/>
        </p:nvSpPr>
        <p:spPr>
          <a:xfrm>
            <a:off x="1347550" y="2281800"/>
            <a:ext cx="7403700" cy="579899"/>
          </a:xfrm>
          <a:prstGeom prst="rect">
            <a:avLst/>
          </a:prstGeom>
          <a:noFill/>
          <a:ln>
            <a:noFill/>
          </a:ln>
        </p:spPr>
        <p:txBody>
          <a:bodyPr anchorCtr="0" anchor="t" bIns="91425" lIns="91425" rIns="91425" tIns="91425">
            <a:noAutofit/>
          </a:bodyPr>
          <a:lstStyle/>
          <a:p>
            <a:pPr indent="0" lvl="0" marL="457200" rtl="0" algn="l">
              <a:spcBef>
                <a:spcPts val="0"/>
              </a:spcBef>
              <a:buNone/>
            </a:pPr>
            <a:r>
              <a:rPr lang="en">
                <a:solidFill>
                  <a:schemeClr val="lt1"/>
                </a:solidFill>
                <a:latin typeface="Ubuntu"/>
                <a:ea typeface="Ubuntu"/>
                <a:cs typeface="Ubuntu"/>
                <a:sym typeface="Ubuntu"/>
              </a:rPr>
              <a:t>What is the impact of the attack you chose in Q1 to the Tokyo Olympics, </a:t>
            </a:r>
          </a:p>
          <a:p>
            <a:pPr lvl="0" rtl="0" algn="ctr">
              <a:spcBef>
                <a:spcPts val="0"/>
              </a:spcBef>
              <a:buNone/>
            </a:pPr>
            <a:r>
              <a:rPr lang="en">
                <a:solidFill>
                  <a:schemeClr val="lt1"/>
                </a:solidFill>
                <a:latin typeface="Ubuntu"/>
                <a:ea typeface="Ubuntu"/>
                <a:cs typeface="Ubuntu"/>
                <a:sym typeface="Ubuntu"/>
              </a:rPr>
              <a:t>how can we achieve resiliency against that?</a:t>
            </a:r>
          </a:p>
          <a:p>
            <a:pPr lvl="0" rtl="0" algn="ctr">
              <a:spcBef>
                <a:spcPts val="0"/>
              </a:spcBef>
              <a:buNone/>
            </a:pPr>
            <a:r>
              <a:t/>
            </a:r>
            <a:endParaRPr>
              <a:solidFill>
                <a:schemeClr val="lt1"/>
              </a:solidFill>
              <a:latin typeface="Ubuntu"/>
              <a:ea typeface="Ubuntu"/>
              <a:cs typeface="Ubuntu"/>
              <a:sym typeface="Ubuntu"/>
            </a:endParaRPr>
          </a:p>
        </p:txBody>
      </p:sp>
      <p:sp>
        <p:nvSpPr>
          <p:cNvPr id="114" name="Shape 114"/>
          <p:cNvSpPr txBox="1"/>
          <p:nvPr/>
        </p:nvSpPr>
        <p:spPr>
          <a:xfrm>
            <a:off x="1178800" y="3663675"/>
            <a:ext cx="7741199" cy="10011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lt1"/>
                </a:solidFill>
                <a:latin typeface="Ubuntu"/>
                <a:ea typeface="Ubuntu"/>
                <a:cs typeface="Ubuntu"/>
                <a:sym typeface="Ubuntu"/>
              </a:rPr>
              <a:t> What problems or issues may occur at the Tokyo Olympics </a:t>
            </a:r>
          </a:p>
          <a:p>
            <a:pPr lvl="0" rtl="0" algn="ctr">
              <a:spcBef>
                <a:spcPts val="0"/>
              </a:spcBef>
              <a:buNone/>
            </a:pPr>
            <a:r>
              <a:rPr lang="en">
                <a:solidFill>
                  <a:schemeClr val="lt1"/>
                </a:solidFill>
                <a:latin typeface="Ubuntu"/>
                <a:ea typeface="Ubuntu"/>
                <a:cs typeface="Ubuntu"/>
                <a:sym typeface="Ubuntu"/>
              </a:rPr>
              <a:t>which do not occur at the London Olympics</a:t>
            </a:r>
          </a:p>
          <a:p>
            <a:pPr lvl="0" rtl="0" algn="ctr">
              <a:spcBef>
                <a:spcPts val="0"/>
              </a:spcBef>
              <a:buNone/>
            </a:pPr>
            <a:r>
              <a:t/>
            </a:r>
            <a:endParaRPr>
              <a:solidFill>
                <a:schemeClr val="lt1"/>
              </a:solidFill>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nvSpPr>
        <p:spPr>
          <a:xfrm>
            <a:off x="327950" y="949300"/>
            <a:ext cx="535199" cy="579899"/>
          </a:xfrm>
          <a:prstGeom prst="rect">
            <a:avLst/>
          </a:prstGeom>
          <a:noFill/>
          <a:ln>
            <a:noFill/>
          </a:ln>
        </p:spPr>
        <p:txBody>
          <a:bodyPr anchorCtr="0" anchor="t" bIns="91425" lIns="91425" rIns="91425" tIns="91425">
            <a:noAutofit/>
          </a:bodyPr>
          <a:lstStyle/>
          <a:p>
            <a:pPr lvl="0">
              <a:spcBef>
                <a:spcPts val="0"/>
              </a:spcBef>
              <a:buNone/>
            </a:pPr>
            <a:r>
              <a:rPr lang="en" sz="3000">
                <a:solidFill>
                  <a:schemeClr val="lt1"/>
                </a:solidFill>
              </a:rPr>
              <a:t>1.</a:t>
            </a:r>
          </a:p>
        </p:txBody>
      </p:sp>
      <p:sp>
        <p:nvSpPr>
          <p:cNvPr id="121" name="Shape 121"/>
          <p:cNvSpPr txBox="1"/>
          <p:nvPr/>
        </p:nvSpPr>
        <p:spPr>
          <a:xfrm>
            <a:off x="327950" y="2517025"/>
            <a:ext cx="535199" cy="5798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2.</a:t>
            </a:r>
          </a:p>
        </p:txBody>
      </p:sp>
      <p:sp>
        <p:nvSpPr>
          <p:cNvPr id="122" name="Shape 122"/>
          <p:cNvSpPr txBox="1"/>
          <p:nvPr/>
        </p:nvSpPr>
        <p:spPr>
          <a:xfrm>
            <a:off x="980100" y="949300"/>
            <a:ext cx="8163899" cy="914699"/>
          </a:xfrm>
          <a:prstGeom prst="rect">
            <a:avLst/>
          </a:prstGeom>
          <a:noFill/>
          <a:ln>
            <a:noFill/>
          </a:ln>
        </p:spPr>
        <p:txBody>
          <a:bodyPr anchorCtr="0" anchor="t" bIns="91425" lIns="91425" rIns="91425" tIns="91425">
            <a:noAutofit/>
          </a:bodyPr>
          <a:lstStyle/>
          <a:p>
            <a:pPr lvl="0">
              <a:spcBef>
                <a:spcPts val="0"/>
              </a:spcBef>
              <a:buNone/>
            </a:pPr>
            <a:r>
              <a:rPr lang="en" sz="3600">
                <a:solidFill>
                  <a:schemeClr val="lt1"/>
                </a:solidFill>
              </a:rPr>
              <a:t>Political Affiliation / Company Affiliation</a:t>
            </a:r>
          </a:p>
        </p:txBody>
      </p:sp>
      <p:sp>
        <p:nvSpPr>
          <p:cNvPr id="123" name="Shape 123"/>
          <p:cNvSpPr txBox="1"/>
          <p:nvPr/>
        </p:nvSpPr>
        <p:spPr>
          <a:xfrm>
            <a:off x="980100" y="2453175"/>
            <a:ext cx="8163899" cy="914699"/>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Technical Aspect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txBox="1"/>
          <p:nvPr/>
        </p:nvSpPr>
        <p:spPr>
          <a:xfrm>
            <a:off x="327950" y="949300"/>
            <a:ext cx="535199" cy="5798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30" name="Shape 130"/>
          <p:cNvSpPr txBox="1"/>
          <p:nvPr/>
        </p:nvSpPr>
        <p:spPr>
          <a:xfrm>
            <a:off x="327950" y="2517025"/>
            <a:ext cx="535199" cy="5798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2.</a:t>
            </a:r>
          </a:p>
        </p:txBody>
      </p:sp>
      <p:sp>
        <p:nvSpPr>
          <p:cNvPr id="131" name="Shape 131"/>
          <p:cNvSpPr txBox="1"/>
          <p:nvPr/>
        </p:nvSpPr>
        <p:spPr>
          <a:xfrm>
            <a:off x="980100" y="949300"/>
            <a:ext cx="8163899" cy="914699"/>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Political Affiliation / Company Affiliation</a:t>
            </a:r>
          </a:p>
        </p:txBody>
      </p:sp>
      <p:sp>
        <p:nvSpPr>
          <p:cNvPr id="132" name="Shape 132"/>
          <p:cNvSpPr txBox="1"/>
          <p:nvPr/>
        </p:nvSpPr>
        <p:spPr>
          <a:xfrm>
            <a:off x="980100" y="2453175"/>
            <a:ext cx="8163899" cy="914699"/>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Technical Aspect</a:t>
            </a:r>
          </a:p>
        </p:txBody>
      </p:sp>
      <p:sp>
        <p:nvSpPr>
          <p:cNvPr id="133" name="Shape 133"/>
          <p:cNvSpPr/>
          <p:nvPr/>
        </p:nvSpPr>
        <p:spPr>
          <a:xfrm>
            <a:off x="208175" y="730300"/>
            <a:ext cx="8801700" cy="1133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t/>
            </a:r>
            <a:endParaRPr/>
          </a:p>
        </p:txBody>
      </p:sp>
      <p:sp>
        <p:nvSpPr>
          <p:cNvPr id="139" name="Shape 139"/>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p:nvPr/>
        </p:nvSpPr>
        <p:spPr>
          <a:xfrm>
            <a:off x="8625" y="0"/>
            <a:ext cx="9144000" cy="51434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aphicFrame>
        <p:nvGraphicFramePr>
          <p:cNvPr id="141" name="Shape 141"/>
          <p:cNvGraphicFramePr/>
          <p:nvPr/>
        </p:nvGraphicFramePr>
        <p:xfrm>
          <a:off x="54475" y="570575"/>
          <a:ext cx="3000000" cy="3000000"/>
        </p:xfrm>
        <a:graphic>
          <a:graphicData uri="http://schemas.openxmlformats.org/drawingml/2006/table">
            <a:tbl>
              <a:tblPr>
                <a:noFill/>
                <a:tableStyleId>{0806D555-0237-4EAC-A2DE-01FC24F2F798}</a:tableStyleId>
              </a:tblPr>
              <a:tblGrid>
                <a:gridCol w="4526150"/>
                <a:gridCol w="4526150"/>
              </a:tblGrid>
              <a:tr h="490600">
                <a:tc>
                  <a:txBody>
                    <a:bodyPr>
                      <a:noAutofit/>
                    </a:bodyPr>
                    <a:lstStyle/>
                    <a:p>
                      <a:pPr lvl="0">
                        <a:spcBef>
                          <a:spcPts val="0"/>
                        </a:spcBef>
                        <a:buNone/>
                      </a:pPr>
                      <a:r>
                        <a:rPr lang="en"/>
                        <a:t>Type of Cyber Attack</a:t>
                      </a:r>
                    </a:p>
                  </a:txBody>
                  <a:tcPr marT="91425" marB="91425" marR="91425" marL="91425">
                    <a:lnT cap="flat" cmpd="sng" w="9525">
                      <a:solidFill>
                        <a:schemeClr val="lt1"/>
                      </a:solidFill>
                      <a:prstDash val="solid"/>
                      <a:round/>
                      <a:headEnd len="med" w="med" type="none"/>
                      <a:tailEnd len="med" w="med" type="none"/>
                    </a:lnT>
                    <a:solidFill>
                      <a:srgbClr val="FF9900"/>
                    </a:solidFill>
                  </a:tcPr>
                </a:tc>
                <a:tc>
                  <a:txBody>
                    <a:bodyPr>
                      <a:noAutofit/>
                    </a:bodyPr>
                    <a:lstStyle/>
                    <a:p>
                      <a:pPr lvl="0">
                        <a:spcBef>
                          <a:spcPts val="0"/>
                        </a:spcBef>
                        <a:buNone/>
                      </a:pPr>
                      <a:r>
                        <a:rPr lang="en"/>
                        <a:t>Content of Cyber Attack</a:t>
                      </a:r>
                    </a:p>
                  </a:txBody>
                  <a:tcPr marT="91425" marB="91425" marR="91425" marL="91425">
                    <a:solidFill>
                      <a:srgbClr val="FF9900"/>
                    </a:solidFill>
                  </a:tcPr>
                </a:tc>
              </a:tr>
              <a:tr h="1014600">
                <a:tc>
                  <a:txBody>
                    <a:bodyPr>
                      <a:noAutofit/>
                    </a:bodyPr>
                    <a:lstStyle/>
                    <a:p>
                      <a:pPr lvl="0">
                        <a:spcBef>
                          <a:spcPts val="0"/>
                        </a:spcBef>
                        <a:buNone/>
                      </a:pPr>
                      <a:r>
                        <a:rPr lang="en"/>
                        <a:t>DDoS Attack</a:t>
                      </a:r>
                    </a:p>
                  </a:txBody>
                  <a:tcPr marT="91425" marB="91425" marR="91425" marL="91425">
                    <a:solidFill>
                      <a:schemeClr val="lt1"/>
                    </a:solidFill>
                  </a:tcPr>
                </a:tc>
                <a:tc>
                  <a:txBody>
                    <a:bodyPr>
                      <a:noAutofit/>
                    </a:bodyPr>
                    <a:lstStyle/>
                    <a:p>
                      <a:pPr lvl="0" rtl="0">
                        <a:spcBef>
                          <a:spcPts val="0"/>
                        </a:spcBef>
                        <a:buNone/>
                      </a:pPr>
                      <a:r>
                        <a:rPr lang="en"/>
                        <a:t>11,000 DDoS attacks through to focused HTTP application floods using simultaneous vector attacks.</a:t>
                      </a:r>
                    </a:p>
                    <a:p>
                      <a:pPr lvl="0">
                        <a:spcBef>
                          <a:spcPts val="0"/>
                        </a:spcBef>
                        <a:buNone/>
                      </a:pPr>
                      <a:r>
                        <a:rPr lang="en"/>
                        <a:t>Usage of overflooding servers with packets of information (ping flooding).</a:t>
                      </a:r>
                    </a:p>
                  </a:txBody>
                  <a:tcPr marT="91425" marB="91425" marR="91425" marL="91425">
                    <a:solidFill>
                      <a:schemeClr val="lt1"/>
                    </a:solidFill>
                  </a:tcPr>
                </a:tc>
              </a:tr>
              <a:tr h="752625">
                <a:tc>
                  <a:txBody>
                    <a:bodyPr>
                      <a:noAutofit/>
                    </a:bodyPr>
                    <a:lstStyle/>
                    <a:p>
                      <a:pPr lvl="0">
                        <a:spcBef>
                          <a:spcPts val="0"/>
                        </a:spcBef>
                        <a:buNone/>
                      </a:pPr>
                      <a:r>
                        <a:rPr lang="en"/>
                        <a:t>Phishing scams</a:t>
                      </a:r>
                    </a:p>
                  </a:txBody>
                  <a:tcPr marT="91425" marB="91425" marR="91425" marL="91425">
                    <a:solidFill>
                      <a:schemeClr val="lt1"/>
                    </a:solidFill>
                  </a:tcPr>
                </a:tc>
                <a:tc>
                  <a:txBody>
                    <a:bodyPr>
                      <a:noAutofit/>
                    </a:bodyPr>
                    <a:lstStyle/>
                    <a:p>
                      <a:pPr lvl="0">
                        <a:spcBef>
                          <a:spcPts val="0"/>
                        </a:spcBef>
                        <a:buNone/>
                      </a:pPr>
                      <a:r>
                        <a:rPr lang="en"/>
                        <a:t>Set up fake copies of official Olympic sites to be used for scamming/illegitimate purposes</a:t>
                      </a:r>
                    </a:p>
                  </a:txBody>
                  <a:tcPr marT="91425" marB="91425" marR="91425" marL="91425">
                    <a:solidFill>
                      <a:schemeClr val="lt1"/>
                    </a:solidFill>
                  </a:tcPr>
                </a:tc>
              </a:tr>
              <a:tr h="1014600">
                <a:tc>
                  <a:txBody>
                    <a:bodyPr>
                      <a:noAutofit/>
                    </a:bodyPr>
                    <a:lstStyle/>
                    <a:p>
                      <a:pPr lvl="0">
                        <a:spcBef>
                          <a:spcPts val="0"/>
                        </a:spcBef>
                        <a:buNone/>
                      </a:pPr>
                      <a:r>
                        <a:rPr lang="en"/>
                        <a:t>Virus and worm programs</a:t>
                      </a:r>
                    </a:p>
                  </a:txBody>
                  <a:tcPr marT="91425" marB="91425" marR="91425" marL="91425">
                    <a:solidFill>
                      <a:schemeClr val="lt1"/>
                    </a:solidFill>
                  </a:tcPr>
                </a:tc>
                <a:tc>
                  <a:txBody>
                    <a:bodyPr>
                      <a:noAutofit/>
                    </a:bodyPr>
                    <a:lstStyle/>
                    <a:p>
                      <a:pPr lvl="0" rtl="0">
                        <a:spcBef>
                          <a:spcPts val="0"/>
                        </a:spcBef>
                        <a:buNone/>
                      </a:pPr>
                      <a:r>
                        <a:rPr lang="en"/>
                        <a:t>Virus and worm programs to release “low orbit ion cannon”-style DDoS attacks or phish for information.</a:t>
                      </a:r>
                    </a:p>
                    <a:p>
                      <a:pPr lvl="0">
                        <a:spcBef>
                          <a:spcPts val="0"/>
                        </a:spcBef>
                        <a:buNone/>
                      </a:pPr>
                      <a:r>
                        <a:rPr lang="en"/>
                        <a:t>Also to create botnet network for other types of cyber attacks.</a:t>
                      </a:r>
                    </a:p>
                  </a:txBody>
                  <a:tcPr marT="91425" marB="91425" marR="91425" marL="91425">
                    <a:solidFill>
                      <a:schemeClr val="lt1"/>
                    </a:solidFill>
                  </a:tcPr>
                </a:tc>
              </a:tr>
              <a:tr h="1014600">
                <a:tc>
                  <a:txBody>
                    <a:bodyPr>
                      <a:noAutofit/>
                    </a:bodyPr>
                    <a:lstStyle/>
                    <a:p>
                      <a:pPr lvl="0">
                        <a:spcBef>
                          <a:spcPts val="0"/>
                        </a:spcBef>
                        <a:buNone/>
                      </a:pPr>
                      <a:r>
                        <a:rPr lang="en"/>
                        <a:t>Attacks on Olympic lighting system</a:t>
                      </a:r>
                    </a:p>
                  </a:txBody>
                  <a:tcPr marT="91425" marB="91425" marR="91425" marL="91425">
                    <a:solidFill>
                      <a:schemeClr val="lt1"/>
                    </a:solidFill>
                  </a:tcPr>
                </a:tc>
                <a:tc>
                  <a:txBody>
                    <a:bodyPr>
                      <a:noAutofit/>
                    </a:bodyPr>
                    <a:lstStyle/>
                    <a:p>
                      <a:pPr lvl="0">
                        <a:spcBef>
                          <a:spcPts val="0"/>
                        </a:spcBef>
                        <a:buNone/>
                      </a:pPr>
                      <a:r>
                        <a:rPr lang="en"/>
                        <a:t>Manually override system to be able to switch off or disable the electrical power grid during the Olympics, causing mass panic and chaos</a:t>
                      </a:r>
                    </a:p>
                  </a:txBody>
                  <a:tcPr marT="91425" marB="91425" marR="91425" marL="91425">
                    <a:solidFill>
                      <a:schemeClr val="lt1"/>
                    </a:solidFill>
                  </a:tcPr>
                </a:tc>
              </a:tr>
            </a:tbl>
          </a:graphicData>
        </a:graphic>
      </p:graphicFrame>
      <p:sp>
        <p:nvSpPr>
          <p:cNvPr id="142" name="Shape 142"/>
          <p:cNvSpPr txBox="1"/>
          <p:nvPr/>
        </p:nvSpPr>
        <p:spPr>
          <a:xfrm>
            <a:off x="150975" y="-1425"/>
            <a:ext cx="9052200" cy="572099"/>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latin typeface="Ubuntu"/>
                <a:ea typeface="Ubuntu"/>
                <a:cs typeface="Ubuntu"/>
                <a:sym typeface="Ubuntu"/>
              </a:rPr>
              <a:t>Analysis of Possible Threats to Olympic Games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